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5138"/>
            <a:ext cx="9144000" cy="2387600"/>
          </a:xfrm>
        </p:spPr>
        <p:txBody>
          <a:bodyPr/>
          <a:p>
            <a:r>
              <a:rPr lang="en-US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Linked List in Data Structure</a:t>
            </a:r>
            <a:endParaRPr lang="en-US" altLang="en-US" b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8185" y="3145155"/>
            <a:ext cx="10579100" cy="1598295"/>
          </a:xfrm>
        </p:spPr>
        <p:txBody>
          <a:bodyPr>
            <a:normAutofit lnSpcReduction="10000"/>
          </a:bodyPr>
          <a:p>
            <a:pPr algn="just"/>
            <a:r>
              <a:rPr lang="en-US" altLang="en-US">
                <a:solidFill>
                  <a:srgbClr val="00B050"/>
                </a:solidFill>
              </a:rPr>
              <a:t>Linked list is a linear data structure that includes a series of connected nodes. Linked list can be defined as the nodes that are randomly stored in the memory. A node in the linked list contains two parts, i.e., first is the data part and second is the address part. The last node of the list contains a pointer to the null.</a:t>
            </a:r>
            <a:endParaRPr lang="en-US" altLang="en-US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016885" y="4743450"/>
            <a:ext cx="6377305" cy="1747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b="1">
                <a:solidFill>
                  <a:srgbClr val="002060"/>
                </a:solidFill>
                <a:latin typeface="Bell MT" panose="02020503060305020303" charset="0"/>
                <a:cs typeface="Bell MT" panose="02020503060305020303" charset="0"/>
              </a:rPr>
              <a:t>Why use Linked List over an Array?</a:t>
            </a:r>
            <a:endParaRPr lang="en-US" altLang="en-US" b="1">
              <a:solidFill>
                <a:srgbClr val="002060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 algn="just">
              <a:buNone/>
            </a:pPr>
            <a:r>
              <a:rPr lang="en-US" altLang="en-US" sz="4000" b="1" u="sng">
                <a:solidFill>
                  <a:schemeClr val="accent6">
                    <a:lumMod val="50000"/>
                  </a:schemeClr>
                </a:solidFill>
              </a:rPr>
              <a:t>Limitations of arrays -</a:t>
            </a:r>
            <a:endParaRPr lang="en-US" altLang="en-US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altLang="en-US">
                <a:solidFill>
                  <a:srgbClr val="00B0F0"/>
                </a:solidFill>
              </a:rPr>
              <a:t>The size of the array must be known in advance before using it in the program.</a:t>
            </a:r>
            <a:endParaRPr lang="en-US" altLang="en-US">
              <a:solidFill>
                <a:srgbClr val="00B0F0"/>
              </a:solidFill>
            </a:endParaRPr>
          </a:p>
          <a:p>
            <a:pPr algn="just"/>
            <a:r>
              <a:rPr lang="en-US" altLang="en-US">
                <a:solidFill>
                  <a:srgbClr val="00B0F0"/>
                </a:solidFill>
              </a:rPr>
              <a:t>Increasing the size of the array is a time taking process. It is almost impossible to expand the size of the array at run time.</a:t>
            </a:r>
            <a:endParaRPr lang="en-US" altLang="en-US">
              <a:solidFill>
                <a:srgbClr val="00B0F0"/>
              </a:solidFill>
            </a:endParaRPr>
          </a:p>
          <a:p>
            <a:pPr algn="just"/>
            <a:r>
              <a:rPr lang="en-US" altLang="en-US">
                <a:solidFill>
                  <a:srgbClr val="00B0F0"/>
                </a:solidFill>
              </a:rPr>
              <a:t>All the elements in the array need to be contiguously stored in the memory. Inserting an element in the array needs shifting of all its predecessors.</a:t>
            </a:r>
            <a:endParaRPr lang="en-US" altLang="en-US">
              <a:solidFill>
                <a:srgbClr val="00B0F0"/>
              </a:solidFill>
            </a:endParaRPr>
          </a:p>
          <a:p>
            <a:pPr marL="0" algn="just">
              <a:buClrTx/>
              <a:buSzTx/>
              <a:buNone/>
            </a:pPr>
            <a:r>
              <a:rPr lang="en-US" altLang="en-US" sz="4000" b="1" u="sng">
                <a:solidFill>
                  <a:schemeClr val="accent6">
                    <a:lumMod val="50000"/>
                  </a:schemeClr>
                </a:solidFill>
              </a:rPr>
              <a:t>Linked list is useful because -</a:t>
            </a:r>
            <a:endParaRPr lang="en-US" altLang="en-US" sz="4000" b="1" u="sng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altLang="en-US">
                <a:solidFill>
                  <a:srgbClr val="00B0F0"/>
                </a:solidFill>
              </a:rPr>
              <a:t>It allocates the memory dynamically. </a:t>
            </a:r>
            <a:endParaRPr lang="en-US" altLang="en-US">
              <a:solidFill>
                <a:srgbClr val="00B0F0"/>
              </a:solidFill>
            </a:endParaRPr>
          </a:p>
          <a:p>
            <a:pPr algn="just"/>
            <a:r>
              <a:rPr lang="en-US" altLang="en-US">
                <a:solidFill>
                  <a:srgbClr val="00B0F0"/>
                </a:solidFill>
              </a:rPr>
              <a:t>In linked list, size is no longer a problem since we do not need to define its size at the time of declaration. List grows as per the program's demand and limited to the available memory space.</a:t>
            </a:r>
            <a:endParaRPr lang="en-US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latin typeface="Bell MT" panose="02020503060305020303" charset="0"/>
                <a:cs typeface="Bell MT" panose="02020503060305020303" charset="0"/>
              </a:rPr>
              <a:t>How to declare a Linked List?</a:t>
            </a:r>
            <a:endParaRPr lang="en-US" altLang="en-US" b="1">
              <a:latin typeface="Bell MT" panose="02020503060305020303" charset="0"/>
              <a:cs typeface="Bell MT" panose="020205030603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741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en-US"/>
              <a:t>We can declare the linked list by using the user-defined data type structure.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In the above declaration, we have defined a structure named as node that contains two variables, one is data that is of integer type, and another one is next that is a pointer which contains the address of next node.</a:t>
            </a:r>
            <a:endParaRPr lang="en-US" altLang="en-US"/>
          </a:p>
        </p:txBody>
      </p:sp>
      <p:sp>
        <p:nvSpPr>
          <p:cNvPr id="4" name="Rounded Rectangle 3"/>
          <p:cNvSpPr/>
          <p:nvPr/>
        </p:nvSpPr>
        <p:spPr>
          <a:xfrm>
            <a:off x="3304540" y="2477770"/>
            <a:ext cx="5583555" cy="263779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3200" b="1"/>
              <a:t>struct node  </a:t>
            </a:r>
            <a:endParaRPr lang="en-US" altLang="en-US" sz="3200" b="1"/>
          </a:p>
          <a:p>
            <a:pPr algn="l"/>
            <a:r>
              <a:rPr lang="en-US" altLang="en-US" sz="3200" b="1"/>
              <a:t>{  </a:t>
            </a:r>
            <a:endParaRPr lang="en-US" altLang="en-US" sz="3200" b="1"/>
          </a:p>
          <a:p>
            <a:pPr algn="l"/>
            <a:r>
              <a:rPr lang="en-US" altLang="en-US" sz="3200" b="1"/>
              <a:t>int data;  </a:t>
            </a:r>
            <a:endParaRPr lang="en-US" altLang="en-US" sz="3200" b="1"/>
          </a:p>
          <a:p>
            <a:pPr algn="l"/>
            <a:r>
              <a:rPr lang="en-US" altLang="en-US" sz="3200" b="1"/>
              <a:t>struct node *next;  </a:t>
            </a:r>
            <a:endParaRPr lang="en-US" altLang="en-US" sz="3200" b="1"/>
          </a:p>
          <a:p>
            <a:pPr algn="l"/>
            <a:r>
              <a:rPr lang="en-US" altLang="en-US" sz="3200" b="1"/>
              <a:t>} </a:t>
            </a:r>
            <a:endParaRPr lang="en-US" altLang="en-US" sz="32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olidFill>
                  <a:srgbClr val="FF0000"/>
                </a:solidFill>
                <a:latin typeface="Bell MT" panose="02020503060305020303" charset="0"/>
                <a:cs typeface="Bell MT" panose="02020503060305020303" charset="0"/>
              </a:rPr>
              <a:t>Operations performed on Linked List</a:t>
            </a:r>
            <a:endParaRPr lang="en-US" altLang="en-US" b="1">
              <a:solidFill>
                <a:srgbClr val="FF0000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b="1">
                <a:solidFill>
                  <a:srgbClr val="C00000"/>
                </a:solidFill>
              </a:rPr>
              <a:t>Insertion </a:t>
            </a:r>
            <a:r>
              <a:rPr lang="en-US" altLang="en-US"/>
              <a:t>: This operation is performed to add an element into the list.</a:t>
            </a:r>
            <a:endParaRPr lang="en-US" altLang="en-US"/>
          </a:p>
          <a:p>
            <a:pPr marL="0" indent="0">
              <a:buNone/>
            </a:pPr>
            <a:r>
              <a:rPr lang="en-US" altLang="en-US" b="1">
                <a:solidFill>
                  <a:srgbClr val="00B0F0"/>
                </a:solidFill>
              </a:rPr>
              <a:t>Deletion </a:t>
            </a:r>
            <a:r>
              <a:rPr lang="en-US" altLang="en-US"/>
              <a:t>: It is performed to delete an operation from the list.</a:t>
            </a:r>
            <a:endParaRPr lang="en-US" altLang="en-US"/>
          </a:p>
          <a:p>
            <a:pPr marL="0" indent="0">
              <a:buNone/>
            </a:pPr>
            <a:r>
              <a:rPr lang="en-US" altLang="en-US" b="1">
                <a:solidFill>
                  <a:srgbClr val="C00000"/>
                </a:solidFill>
              </a:rPr>
              <a:t>Traversal </a:t>
            </a:r>
            <a:r>
              <a:rPr lang="en-US" altLang="en-US"/>
              <a:t>: It is performed to traverse the elements of the list.</a:t>
            </a:r>
            <a:endParaRPr lang="en-US" altLang="en-US"/>
          </a:p>
          <a:p>
            <a:pPr marL="0" indent="0">
              <a:buNone/>
            </a:pPr>
            <a:r>
              <a:rPr lang="en-US" altLang="en-US" b="1">
                <a:solidFill>
                  <a:srgbClr val="00B0F0"/>
                </a:solidFill>
              </a:rPr>
              <a:t>Search </a:t>
            </a:r>
            <a:r>
              <a:rPr lang="en-US" altLang="en-US"/>
              <a:t>: It is performed to search an element from the list using the given key.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olidFill>
                  <a:srgbClr val="7030A0"/>
                </a:solidFill>
                <a:latin typeface="Bell MT" panose="02020503060305020303" charset="0"/>
                <a:cs typeface="Bell MT" panose="02020503060305020303" charset="0"/>
              </a:rPr>
              <a:t>Time Complexity of Linked List</a:t>
            </a:r>
            <a:endParaRPr lang="en-US" altLang="en-US" b="1">
              <a:solidFill>
                <a:srgbClr val="7030A0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  <p:graphicFrame>
        <p:nvGraphicFramePr>
          <p:cNvPr id="6" name="Table 5"/>
          <p:cNvGraphicFramePr/>
          <p:nvPr>
            <p:custDataLst>
              <p:tags r:id="rId1"/>
            </p:custDataLst>
          </p:nvPr>
        </p:nvGraphicFramePr>
        <p:xfrm>
          <a:off x="990600" y="1894840"/>
          <a:ext cx="9755505" cy="366268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3251835"/>
                <a:gridCol w="3251835"/>
                <a:gridCol w="3251835"/>
              </a:tblGrid>
              <a:tr h="915670">
                <a:tc>
                  <a:txBody>
                    <a:bodyPr/>
                    <a:p>
                      <a:pPr algn="ctr" fontAlgn="t"/>
                      <a:r>
                        <a:rPr sz="3200" b="1">
                          <a:solidFill>
                            <a:schemeClr val="tx1"/>
                          </a:solidFill>
                          <a:latin typeface="Bell MT" panose="02020503060305020303" charset="0"/>
                          <a:cs typeface="Bell MT" panose="02020503060305020303" charset="0"/>
                        </a:rPr>
                        <a:t>Operations</a:t>
                      </a:r>
                      <a:endParaRPr sz="3200" b="1">
                        <a:solidFill>
                          <a:schemeClr val="tx1"/>
                        </a:solidFill>
                        <a:latin typeface="Bell MT" panose="02020503060305020303" charset="0"/>
                        <a:cs typeface="Bell MT" panose="02020503060305020303" charset="0"/>
                      </a:endParaRPr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t"/>
                      <a:r>
                        <a:rPr sz="3200" b="1">
                          <a:solidFill>
                            <a:schemeClr val="tx1"/>
                          </a:solidFill>
                          <a:latin typeface="Bell MT" panose="02020503060305020303" charset="0"/>
                          <a:cs typeface="Bell MT" panose="02020503060305020303" charset="0"/>
                        </a:rPr>
                        <a:t>Average case time complexity</a:t>
                      </a:r>
                      <a:endParaRPr sz="3200" b="1">
                        <a:solidFill>
                          <a:schemeClr val="tx1"/>
                        </a:solidFill>
                        <a:latin typeface="Bell MT" panose="02020503060305020303" charset="0"/>
                        <a:cs typeface="Bell MT" panose="02020503060305020303" charset="0"/>
                      </a:endParaRPr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t"/>
                      <a:r>
                        <a:rPr sz="3200" b="1">
                          <a:solidFill>
                            <a:schemeClr val="tx1"/>
                          </a:solidFill>
                          <a:latin typeface="Bell MT" panose="02020503060305020303" charset="0"/>
                          <a:cs typeface="Bell MT" panose="02020503060305020303" charset="0"/>
                        </a:rPr>
                        <a:t>Worst-case time complexity</a:t>
                      </a:r>
                      <a:endParaRPr sz="3200" b="1">
                        <a:solidFill>
                          <a:schemeClr val="tx1"/>
                        </a:solidFill>
                        <a:latin typeface="Bell MT" panose="02020503060305020303" charset="0"/>
                        <a:cs typeface="Bell MT" panose="02020503060305020303" charset="0"/>
                      </a:endParaRPr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15670">
                <a:tc>
                  <a:txBody>
                    <a:bodyPr/>
                    <a:p>
                      <a:pPr algn="l" fontAlgn="t"/>
                      <a:r>
                        <a:rPr sz="3200"/>
                        <a:t>Insertion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 fontAlgn="t"/>
                      <a:r>
                        <a:rPr sz="3200"/>
                        <a:t>O(1)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 fontAlgn="t"/>
                      <a:r>
                        <a:rPr sz="3200"/>
                        <a:t>O(1)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15670">
                <a:tc>
                  <a:txBody>
                    <a:bodyPr/>
                    <a:p>
                      <a:pPr algn="l" fontAlgn="t"/>
                      <a:r>
                        <a:rPr sz="3200"/>
                        <a:t>Deletion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 fontAlgn="t"/>
                      <a:r>
                        <a:rPr sz="3200"/>
                        <a:t>O(1)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 fontAlgn="t"/>
                      <a:r>
                        <a:rPr sz="3200"/>
                        <a:t>O(1)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15670">
                <a:tc>
                  <a:txBody>
                    <a:bodyPr/>
                    <a:p>
                      <a:pPr algn="l" fontAlgn="t"/>
                      <a:r>
                        <a:rPr sz="3200"/>
                        <a:t>Search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 fontAlgn="t"/>
                      <a:r>
                        <a:rPr sz="3200"/>
                        <a:t>O(n)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 fontAlgn="t"/>
                      <a:r>
                        <a:rPr sz="3200"/>
                        <a:t>O(n)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FF0000"/>
                </a:solidFill>
                <a:latin typeface="Bell MT" panose="02020503060305020303" charset="0"/>
                <a:cs typeface="Bell MT" panose="02020503060305020303" charset="0"/>
              </a:rPr>
              <a:t>Space Complexity of Linked List</a:t>
            </a:r>
            <a:endParaRPr lang="en-US" b="1">
              <a:solidFill>
                <a:srgbClr val="FF0000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837565" y="1689100"/>
          <a:ext cx="10156190" cy="305816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5078095"/>
                <a:gridCol w="5078095"/>
              </a:tblGrid>
              <a:tr h="764540">
                <a:tc>
                  <a:txBody>
                    <a:bodyPr/>
                    <a:p>
                      <a:pPr algn="ctr" fontAlgn="t"/>
                      <a:r>
                        <a:rPr sz="3600" b="1">
                          <a:solidFill>
                            <a:srgbClr val="FFFF00"/>
                          </a:solidFill>
                          <a:latin typeface="Bell MT" panose="02020503060305020303" charset="0"/>
                          <a:cs typeface="Bell MT" panose="02020503060305020303" charset="0"/>
                        </a:rPr>
                        <a:t>Operations</a:t>
                      </a:r>
                      <a:endParaRPr sz="3600" b="1">
                        <a:solidFill>
                          <a:srgbClr val="FFFF00"/>
                        </a:solidFill>
                        <a:latin typeface="Bell MT" panose="02020503060305020303" charset="0"/>
                        <a:cs typeface="Bell MT" panose="02020503060305020303" charset="0"/>
                      </a:endParaRPr>
                    </a:p>
                  </a:txBody>
                  <a:tcPr marL="95567" marR="95567" marT="95567" marB="95567" anchor="t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t"/>
                      <a:r>
                        <a:rPr sz="3600" b="1">
                          <a:solidFill>
                            <a:srgbClr val="FFFF00"/>
                          </a:solidFill>
                          <a:latin typeface="Bell MT" panose="02020503060305020303" charset="0"/>
                          <a:cs typeface="Bell MT" panose="02020503060305020303" charset="0"/>
                        </a:rPr>
                        <a:t>Space complexity</a:t>
                      </a:r>
                      <a:endParaRPr sz="3600" b="1">
                        <a:solidFill>
                          <a:srgbClr val="FFFF00"/>
                        </a:solidFill>
                        <a:latin typeface="Bell MT" panose="02020503060305020303" charset="0"/>
                        <a:cs typeface="Bell MT" panose="02020503060305020303" charset="0"/>
                      </a:endParaRPr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764540">
                <a:tc>
                  <a:txBody>
                    <a:bodyPr/>
                    <a:p>
                      <a:pPr algn="l" fontAlgn="t"/>
                      <a:r>
                        <a:rPr sz="3200"/>
                        <a:t>Insertion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 fontAlgn="t"/>
                      <a:r>
                        <a:rPr sz="3200"/>
                        <a:t>O(n)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764540">
                <a:tc>
                  <a:txBody>
                    <a:bodyPr/>
                    <a:p>
                      <a:pPr algn="l" fontAlgn="t"/>
                      <a:r>
                        <a:rPr sz="3200"/>
                        <a:t>Deletion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 fontAlgn="t"/>
                      <a:r>
                        <a:rPr sz="3200"/>
                        <a:t>O(n)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764540">
                <a:tc>
                  <a:txBody>
                    <a:bodyPr/>
                    <a:p>
                      <a:pPr algn="l" fontAlgn="t"/>
                      <a:r>
                        <a:rPr sz="3200"/>
                        <a:t>Search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algn="l" fontAlgn="t"/>
                      <a:r>
                        <a:rPr sz="3200"/>
                        <a:t>O(n)</a:t>
                      </a:r>
                      <a:endParaRPr sz="3200"/>
                    </a:p>
                  </a:txBody>
                  <a:tcPr marL="95567" marR="95567" marT="95567" marB="95567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68*288"/>
  <p:tag name="TABLE_ENDDRAG_RECT" val="78*149*768*288"/>
</p:tagLst>
</file>

<file path=ppt/tags/tag2.xml><?xml version="1.0" encoding="utf-8"?>
<p:tagLst xmlns:p="http://schemas.openxmlformats.org/presentationml/2006/main">
  <p:tag name="TABLE_ENDDRAG_ORIGIN_RECT" val="688*193"/>
  <p:tag name="TABLE_ENDDRAG_RECT" val="66*133*688*19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1947</Words>
  <Application>WPS Presentation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Times New Roman</vt:lpstr>
      <vt:lpstr>Bell MT</vt:lpstr>
      <vt:lpstr>Inter-Regular</vt:lpstr>
      <vt:lpstr>Liberation Mono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 in Data Structure</dc:title>
  <dc:creator>VISHAL</dc:creator>
  <cp:lastModifiedBy>Vishal mancraft</cp:lastModifiedBy>
  <cp:revision>6</cp:revision>
  <dcterms:created xsi:type="dcterms:W3CDTF">2025-06-04T12:56:02Z</dcterms:created>
  <dcterms:modified xsi:type="dcterms:W3CDTF">2025-06-04T13:09:47Z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488024E1A51C41FCA06D036072D666FA_11</vt:lpwstr>
  </property>
  <property fmtid="{D5CDD505-2E9C-101B-9397-08002B2CF9AE}" pid="3" name="KSOProductBuildVer">
    <vt:lpwstr>1033-12.2.0.21179</vt:lpwstr>
  </property>
</Properties>
</file>