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524000" y="231458"/>
            <a:ext cx="9144000" cy="2387600"/>
          </a:xfrm>
        </p:spPr>
        <p:txBody>
          <a:bodyPr/>
          <a:p>
            <a:r>
              <a:rPr lang="en-US" altLang="en-US" b="1">
                <a:latin typeface="Bell MT" panose="02020503060305020303" charset="0"/>
                <a:cs typeface="Bell MT" panose="02020503060305020303" charset="0"/>
              </a:rPr>
              <a:t>Types of Linked List (Data Structure)</a:t>
            </a:r>
            <a:endParaRPr lang="en-US" altLang="en-US" b="1">
              <a:latin typeface="Bell MT" panose="02020503060305020303" charset="0"/>
              <a:cs typeface="Bell MT" panose="02020503060305020303" charset="0"/>
            </a:endParaRPr>
          </a:p>
        </p:txBody>
      </p:sp>
      <p:sp>
        <p:nvSpPr>
          <p:cNvPr id="3" name="Subtitle 2"/>
          <p:cNvSpPr>
            <a:spLocks noGrp="1"/>
          </p:cNvSpPr>
          <p:nvPr>
            <p:ph type="subTitle" idx="1"/>
          </p:nvPr>
        </p:nvSpPr>
        <p:spPr>
          <a:xfrm>
            <a:off x="732790" y="3061970"/>
            <a:ext cx="10961370" cy="2578100"/>
          </a:xfrm>
        </p:spPr>
        <p:txBody>
          <a:bodyPr>
            <a:noAutofit/>
          </a:bodyPr>
          <a:p>
            <a:pPr algn="l"/>
            <a:r>
              <a:rPr lang="en-US" altLang="en-US"/>
              <a:t>There are four types of Linked List in Data Structures which are discussed below-</a:t>
            </a:r>
            <a:endParaRPr lang="en-US" altLang="en-US"/>
          </a:p>
          <a:p>
            <a:pPr algn="l"/>
            <a:r>
              <a:rPr lang="en-US" altLang="en-US" b="1"/>
              <a:t>Singly Linked list</a:t>
            </a:r>
            <a:endParaRPr lang="en-US" altLang="en-US" b="1"/>
          </a:p>
          <a:p>
            <a:pPr algn="l"/>
            <a:r>
              <a:rPr lang="en-US" altLang="en-US" b="1"/>
              <a:t>Doubly Linked list</a:t>
            </a:r>
            <a:endParaRPr lang="en-US" altLang="en-US" b="1"/>
          </a:p>
          <a:p>
            <a:pPr algn="l"/>
            <a:r>
              <a:rPr lang="en-US" altLang="en-US" b="1"/>
              <a:t>Circular Linked list</a:t>
            </a:r>
            <a:endParaRPr lang="en-US" altLang="en-US" b="1"/>
          </a:p>
          <a:p>
            <a:pPr algn="l"/>
            <a:r>
              <a:rPr lang="en-US" altLang="en-US" b="1"/>
              <a:t>Doubly Circular Linked list</a:t>
            </a:r>
            <a:endParaRPr lang="en-US"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1) Singly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marL="0" indent="0">
              <a:buNone/>
            </a:pPr>
            <a:r>
              <a:rPr lang="en-US" altLang="en-US"/>
              <a:t>It is the commonly used linked list in programs. If we are talking about the linked list, it means it is a singly linked list. </a:t>
            </a:r>
            <a:endParaRPr lang="en-US" altLang="en-US"/>
          </a:p>
          <a:p>
            <a:pPr marL="0" indent="0">
              <a:buNone/>
            </a:pPr>
            <a:endParaRPr lang="en-US" altLang="en-US"/>
          </a:p>
          <a:p>
            <a:pPr marL="0" indent="0">
              <a:buNone/>
            </a:pPr>
            <a:endParaRPr lang="en-US" altLang="en-US"/>
          </a:p>
        </p:txBody>
      </p:sp>
      <p:pic>
        <p:nvPicPr>
          <p:cNvPr id="4" name="Picture 3"/>
          <p:cNvPicPr/>
          <p:nvPr/>
        </p:nvPicPr>
        <p:blipFill>
          <a:blip r:embed="rId1"/>
          <a:stretch>
            <a:fillRect/>
          </a:stretch>
        </p:blipFill>
        <p:spPr>
          <a:xfrm>
            <a:off x="2246630" y="2889885"/>
            <a:ext cx="7054850" cy="32873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2) Doubly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normAutofit fontScale="90000"/>
          </a:bodyPr>
          <a:p>
            <a:pPr marL="0" indent="0">
              <a:buNone/>
            </a:pPr>
            <a:r>
              <a:rPr lang="en-US" altLang="en-US"/>
              <a:t>A doubly linked list is a list that has three parts in a single node, includes one data part, a pointer to its previous node, and a pointer to the next node.</a:t>
            </a:r>
            <a:endParaRPr lang="en-US" altLang="en-US"/>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struct node *prev;   </a:t>
            </a:r>
            <a:endParaRPr lang="en-US" altLang="en-US"/>
          </a:p>
          <a:p>
            <a:pPr marL="0" indent="0">
              <a:buNone/>
            </a:pPr>
            <a:r>
              <a:rPr lang="en-US" altLang="en-US"/>
              <a:t>}  </a:t>
            </a:r>
            <a:endParaRPr lang="en-US" altLang="en-US"/>
          </a:p>
          <a:p>
            <a:pPr marL="0" indent="0">
              <a:buNone/>
            </a:pPr>
            <a:endParaRPr lang="en-US" altLang="en-US"/>
          </a:p>
          <a:p>
            <a:pPr marL="0" indent="0">
              <a:buNone/>
            </a:pPr>
            <a:endParaRPr lang="en-US" altLang="en-US"/>
          </a:p>
        </p:txBody>
      </p:sp>
      <p:pic>
        <p:nvPicPr>
          <p:cNvPr id="4" name="Picture 3"/>
          <p:cNvPicPr/>
          <p:nvPr/>
        </p:nvPicPr>
        <p:blipFill>
          <a:blip r:embed="rId1"/>
          <a:stretch>
            <a:fillRect/>
          </a:stretch>
        </p:blipFill>
        <p:spPr>
          <a:xfrm>
            <a:off x="4098925" y="2801938"/>
            <a:ext cx="6191250" cy="1724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3) Circular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p>
            <a:pPr marL="0" indent="0" algn="just">
              <a:buNone/>
            </a:pPr>
            <a:r>
              <a:rPr lang="en-US" altLang="en-US"/>
              <a:t>A circular linked list is a variation of a singly linked list. The only difference between the singly linked list and a circular linked list is that the last node does not point to any node in a singly linked list, so its link part contains a NULL value. On the other hand, the circular linked list is a list in which the last node connects to the first node, so the link part of the last node holds the first node's address. The circular linked list has no starting and ending node. We can traverse in any direction, i.e., either backward or forward.</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ltLang="en-US" b="1"/>
              <a:t>representation of the circular linked list is shown below:</a:t>
            </a:r>
            <a:endParaRPr lang="en-US" altLang="en-US" b="1"/>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a:t>
            </a:r>
            <a:endParaRPr lang="en-US" altLang="en-US"/>
          </a:p>
        </p:txBody>
      </p:sp>
      <p:pic>
        <p:nvPicPr>
          <p:cNvPr id="4" name="Picture 3"/>
          <p:cNvPicPr/>
          <p:nvPr/>
        </p:nvPicPr>
        <p:blipFill>
          <a:blip r:embed="rId1"/>
          <a:stretch>
            <a:fillRect/>
          </a:stretch>
        </p:blipFill>
        <p:spPr>
          <a:xfrm>
            <a:off x="5202555" y="2944495"/>
            <a:ext cx="5715000" cy="21145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a:latin typeface="Bell MT" panose="02020503060305020303" charset="0"/>
                <a:cs typeface="Bell MT" panose="02020503060305020303" charset="0"/>
              </a:rPr>
              <a:t>4) Circular Doubly Linked List</a:t>
            </a:r>
            <a:endParaRPr lang="en-US" altLang="en-US" b="1">
              <a:latin typeface="Bell MT" panose="02020503060305020303" charset="0"/>
              <a:cs typeface="Bell MT" panose="02020503060305020303" charset="0"/>
            </a:endParaRPr>
          </a:p>
        </p:txBody>
      </p:sp>
      <p:sp>
        <p:nvSpPr>
          <p:cNvPr id="3" name="Content Placeholder 2"/>
          <p:cNvSpPr>
            <a:spLocks noGrp="1"/>
          </p:cNvSpPr>
          <p:nvPr>
            <p:ph idx="1"/>
          </p:nvPr>
        </p:nvSpPr>
        <p:spPr/>
        <p:txBody>
          <a:bodyPr>
            <a:normAutofit lnSpcReduction="10000"/>
          </a:bodyPr>
          <a:p>
            <a:pPr marL="0" indent="0">
              <a:buNone/>
            </a:pPr>
            <a:r>
              <a:rPr lang="en-US" altLang="en-US"/>
              <a:t>The doubly circular linked list has the features of both the circular linked list and doubly linked list.</a:t>
            </a:r>
            <a:endParaRPr lang="en-US" altLang="en-US"/>
          </a:p>
          <a:p>
            <a:pPr marL="0" indent="0">
              <a:buNone/>
            </a:pPr>
            <a:r>
              <a:rPr lang="en-US" altLang="en-US" b="1"/>
              <a:t>Code</a:t>
            </a:r>
            <a:r>
              <a:rPr lang="en-US" altLang="en-US"/>
              <a:t>:</a:t>
            </a:r>
            <a:endParaRPr lang="en-US" altLang="en-US"/>
          </a:p>
          <a:p>
            <a:pPr marL="0" indent="0">
              <a:buNone/>
            </a:pPr>
            <a:r>
              <a:rPr lang="en-US" altLang="en-US"/>
              <a:t>struct node  </a:t>
            </a:r>
            <a:endParaRPr lang="en-US" altLang="en-US"/>
          </a:p>
          <a:p>
            <a:pPr marL="0" indent="0">
              <a:buNone/>
            </a:pPr>
            <a:r>
              <a:rPr lang="en-US" altLang="en-US"/>
              <a:t>{  </a:t>
            </a:r>
            <a:endParaRPr lang="en-US" altLang="en-US"/>
          </a:p>
          <a:p>
            <a:pPr marL="0" indent="0">
              <a:buNone/>
            </a:pPr>
            <a:r>
              <a:rPr lang="en-US" altLang="en-US"/>
              <a:t>  int data;  </a:t>
            </a:r>
            <a:endParaRPr lang="en-US" altLang="en-US"/>
          </a:p>
          <a:p>
            <a:pPr marL="0" indent="0">
              <a:buNone/>
            </a:pPr>
            <a:r>
              <a:rPr lang="en-US" altLang="en-US"/>
              <a:t>  struct node *next;  </a:t>
            </a:r>
            <a:endParaRPr lang="en-US" altLang="en-US"/>
          </a:p>
          <a:p>
            <a:pPr marL="0" indent="0">
              <a:buNone/>
            </a:pPr>
            <a:r>
              <a:rPr lang="en-US" altLang="en-US"/>
              <a:t> struct node *prev;   </a:t>
            </a:r>
            <a:endParaRPr lang="en-US" altLang="en-US"/>
          </a:p>
          <a:p>
            <a:pPr marL="0" indent="0">
              <a:buNone/>
            </a:pPr>
            <a:r>
              <a:rPr lang="en-US" altLang="en-US"/>
              <a:t>}  </a:t>
            </a:r>
            <a:endParaRPr lang="en-US" altLang="en-US"/>
          </a:p>
        </p:txBody>
      </p:sp>
      <p:pic>
        <p:nvPicPr>
          <p:cNvPr id="4" name="Picture 3"/>
          <p:cNvPicPr/>
          <p:nvPr/>
        </p:nvPicPr>
        <p:blipFill>
          <a:blip r:embed="rId1"/>
          <a:stretch>
            <a:fillRect/>
          </a:stretch>
        </p:blipFill>
        <p:spPr>
          <a:xfrm>
            <a:off x="4421505" y="3317241"/>
            <a:ext cx="6191250" cy="192404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1517</Words>
  <Application>WPS Presentation</Application>
  <PresentationFormat>Widescreen</PresentationFormat>
  <Paragraphs>50</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 Unicode MS</vt:lpstr>
      <vt:lpstr>Calibri Light</vt:lpstr>
      <vt:lpstr>Calibri</vt:lpstr>
      <vt:lpstr>Microsoft YaHei</vt:lpstr>
      <vt:lpstr>Bell MT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Linked List (Data Structure)</dc:title>
  <dc:creator>VISHAL</dc:creator>
  <cp:lastModifiedBy>Vishal mancraft</cp:lastModifiedBy>
  <cp:revision>3</cp:revision>
  <dcterms:created xsi:type="dcterms:W3CDTF">2025-06-04T13:29:47Z</dcterms:created>
  <dcterms:modified xsi:type="dcterms:W3CDTF">2025-06-04T13:36:52Z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0F74263073D54D08A24A8A1CC59FF260_11</vt:lpwstr>
  </property>
  <property fmtid="{D5CDD505-2E9C-101B-9397-08002B2CF9AE}" pid="3" name="KSOProductBuildVer">
    <vt:lpwstr>1033-12.2.0.21179</vt:lpwstr>
  </property>
</Properties>
</file>