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sz="6600" b="1">
                <a:latin typeface="Times New Roman" panose="02020603050405020304" charset="0"/>
                <a:cs typeface="Times New Roman" panose="02020603050405020304" charset="0"/>
              </a:rPr>
              <a:t>Linear Search Algorithm</a:t>
            </a:r>
            <a:endParaRPr lang="en-US" altLang="en-US" sz="66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76045"/>
            <a:ext cx="10515600" cy="4351338"/>
          </a:xfrm>
        </p:spPr>
        <p:txBody>
          <a:bodyPr/>
          <a:p>
            <a:pPr marL="0" indent="0" algn="just">
              <a:buNone/>
            </a:pPr>
            <a:r>
              <a:rPr lang="en-US" altLang="en-US" sz="3600">
                <a:latin typeface="Bell MT" panose="02020503060305020303" charset="0"/>
                <a:cs typeface="Bell MT" panose="02020503060305020303" charset="0"/>
              </a:rPr>
              <a:t>Linear search is also called as sequential search algorithm. It is the simplest searching algorithm. In Linear search, we simply traverse the list completely and match each element of the list with the item whose location is to be found. If the match is found, then the location of the item is returned; otherwise, the algorithm returns NULL.</a:t>
            </a:r>
            <a:endParaRPr lang="en-US" altLang="en-US" sz="3600">
              <a:latin typeface="Bell MT" panose="02020503060305020303" charset="0"/>
              <a:cs typeface="Bell MT" panose="020205030603050203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b="1">
                <a:latin typeface="Times New Roman" panose="02020603050405020304" charset="0"/>
                <a:cs typeface="Times New Roman" panose="02020603050405020304" charset="0"/>
              </a:rPr>
              <a:t>Working of Linear search</a:t>
            </a:r>
            <a:endParaRPr lang="en-US"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tLang="en-US"/>
              <a:t>Let the element to be searched is K = 41</a:t>
            </a:r>
            <a:endParaRPr lang="en-US" altLang="en-US"/>
          </a:p>
        </p:txBody>
      </p:sp>
      <p:pic>
        <p:nvPicPr>
          <p:cNvPr id="4" name="Picture 3"/>
          <p:cNvPicPr/>
          <p:nvPr/>
        </p:nvPicPr>
        <p:blipFill>
          <a:blip r:embed="rId1"/>
          <a:stretch>
            <a:fillRect/>
          </a:stretch>
        </p:blipFill>
        <p:spPr>
          <a:xfrm>
            <a:off x="1409700" y="2391410"/>
            <a:ext cx="4229100" cy="781050"/>
          </a:xfrm>
          <a:prstGeom prst="rect">
            <a:avLst/>
          </a:prstGeom>
        </p:spPr>
      </p:pic>
      <p:pic>
        <p:nvPicPr>
          <p:cNvPr id="5" name="Picture 4"/>
          <p:cNvPicPr/>
          <p:nvPr/>
        </p:nvPicPr>
        <p:blipFill>
          <a:blip r:embed="rId2"/>
          <a:stretch>
            <a:fillRect/>
          </a:stretch>
        </p:blipFill>
        <p:spPr>
          <a:xfrm>
            <a:off x="1409700" y="3872548"/>
            <a:ext cx="4229100" cy="1304925"/>
          </a:xfrm>
          <a:prstGeom prst="rect">
            <a:avLst/>
          </a:prstGeom>
        </p:spPr>
      </p:pic>
      <p:pic>
        <p:nvPicPr>
          <p:cNvPr id="6" name="Picture 5"/>
          <p:cNvPicPr/>
          <p:nvPr/>
        </p:nvPicPr>
        <p:blipFill>
          <a:blip r:embed="rId3"/>
          <a:stretch>
            <a:fillRect/>
          </a:stretch>
        </p:blipFill>
        <p:spPr>
          <a:xfrm>
            <a:off x="7221220" y="1382395"/>
            <a:ext cx="3581400" cy="5238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Times New Roman" panose="02020603050405020304" charset="0"/>
                <a:cs typeface="Times New Roman" panose="02020603050405020304" charset="0"/>
              </a:rPr>
              <a:t>Linear Search complexity</a:t>
            </a:r>
            <a:endParaRPr lang="en-US" altLang="en-US">
              <a:latin typeface="Times New Roman" panose="02020603050405020304" charset="0"/>
              <a:cs typeface="Times New Roman" panose="02020603050405020304" charset="0"/>
            </a:endParaRPr>
          </a:p>
        </p:txBody>
      </p:sp>
      <p:graphicFrame>
        <p:nvGraphicFramePr>
          <p:cNvPr id="7" name="Content Placeholder 6"/>
          <p:cNvGraphicFramePr/>
          <p:nvPr>
            <p:ph idx="1"/>
          </p:nvPr>
        </p:nvGraphicFramePr>
        <p:xfrm>
          <a:off x="838200" y="1825625"/>
          <a:ext cx="10515600" cy="1524000"/>
        </p:xfrm>
        <a:graphic>
          <a:graphicData uri="http://schemas.openxmlformats.org/drawingml/2006/table">
            <a:tbl>
              <a:tblPr firstRow="1" bandRow="1">
                <a:tableStyleId>{5C22544A-7EE6-4342-B048-85BDC9FD1C3A}</a:tableStyleId>
              </a:tblPr>
              <a:tblGrid>
                <a:gridCol w="5257800"/>
                <a:gridCol w="5257800"/>
              </a:tblGrid>
              <a:tr h="381000">
                <a:tc>
                  <a:txBody>
                    <a:bodyPr/>
                    <a:p>
                      <a:pPr algn="ctr">
                        <a:buNone/>
                      </a:pPr>
                      <a:r>
                        <a:rPr lang="en-US" sz="4000"/>
                        <a:t>Case</a:t>
                      </a:r>
                      <a:endParaRPr lang="en-US" sz="4000"/>
                    </a:p>
                  </a:txBody>
                  <a:tcPr/>
                </a:tc>
                <a:tc>
                  <a:txBody>
                    <a:bodyPr/>
                    <a:p>
                      <a:pPr algn="ctr">
                        <a:buNone/>
                      </a:pPr>
                      <a:r>
                        <a:rPr lang="en-US" sz="4000"/>
                        <a:t>Complexity</a:t>
                      </a:r>
                      <a:endParaRPr lang="en-US" sz="4000"/>
                    </a:p>
                  </a:txBody>
                  <a:tcPr/>
                </a:tc>
              </a:tr>
              <a:tr h="381000">
                <a:tc>
                  <a:txBody>
                    <a:bodyPr/>
                    <a:p>
                      <a:pPr algn="ctr">
                        <a:buNone/>
                      </a:pPr>
                      <a:r>
                        <a:rPr lang="en-US" sz="4000"/>
                        <a:t>Best case</a:t>
                      </a:r>
                      <a:endParaRPr lang="en-US" sz="4000"/>
                    </a:p>
                  </a:txBody>
                  <a:tcPr/>
                </a:tc>
                <a:tc>
                  <a:txBody>
                    <a:bodyPr/>
                    <a:p>
                      <a:pPr algn="ctr">
                        <a:buNone/>
                      </a:pPr>
                      <a:r>
                        <a:rPr lang="en-US" sz="4000"/>
                        <a:t>O(1)</a:t>
                      </a:r>
                      <a:endParaRPr lang="en-US" sz="4000"/>
                    </a:p>
                  </a:txBody>
                  <a:tcPr/>
                </a:tc>
              </a:tr>
              <a:tr h="381000">
                <a:tc>
                  <a:txBody>
                    <a:bodyPr/>
                    <a:p>
                      <a:pPr algn="ctr">
                        <a:buNone/>
                      </a:pPr>
                      <a:r>
                        <a:rPr lang="en-US" sz="4000"/>
                        <a:t>Average Case</a:t>
                      </a:r>
                      <a:endParaRPr lang="en-US" sz="4000"/>
                    </a:p>
                  </a:txBody>
                  <a:tcPr/>
                </a:tc>
                <a:tc>
                  <a:txBody>
                    <a:bodyPr/>
                    <a:p>
                      <a:pPr algn="ctr">
                        <a:buNone/>
                      </a:pPr>
                      <a:r>
                        <a:rPr lang="en-US" sz="4000"/>
                        <a:t>O(n)</a:t>
                      </a:r>
                      <a:endParaRPr lang="en-US" sz="4000"/>
                    </a:p>
                  </a:txBody>
                  <a:tcPr/>
                </a:tc>
              </a:tr>
              <a:tr h="381000">
                <a:tc>
                  <a:txBody>
                    <a:bodyPr/>
                    <a:p>
                      <a:pPr algn="ctr">
                        <a:buNone/>
                      </a:pPr>
                      <a:r>
                        <a:rPr lang="en-US" sz="4000"/>
                        <a:t>Worst Case</a:t>
                      </a:r>
                      <a:endParaRPr lang="en-US" sz="4000"/>
                    </a:p>
                  </a:txBody>
                  <a:tcPr/>
                </a:tc>
                <a:tc>
                  <a:txBody>
                    <a:bodyPr/>
                    <a:p>
                      <a:pPr algn="ctr">
                        <a:buNone/>
                      </a:pPr>
                      <a:r>
                        <a:rPr lang="en-US" sz="4000"/>
                        <a:t>O(n)</a:t>
                      </a:r>
                      <a:endParaRPr lang="en-US" sz="400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510</Words>
  <Application>WPS Presentation</Application>
  <PresentationFormat>Widescreen</PresentationFormat>
  <Paragraphs>26</Paragraphs>
  <Slides>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vt:i4>
      </vt:variant>
    </vt:vector>
  </HeadingPairs>
  <TitlesOfParts>
    <vt:vector size="17" baseType="lpstr">
      <vt:lpstr>Arial</vt:lpstr>
      <vt:lpstr>SimSun</vt:lpstr>
      <vt:lpstr>Wingdings</vt:lpstr>
      <vt:lpstr>Arial Unicode MS</vt:lpstr>
      <vt:lpstr>Calibri Light</vt:lpstr>
      <vt:lpstr>Calibri</vt:lpstr>
      <vt:lpstr>Microsoft YaHei</vt:lpstr>
      <vt:lpstr>Times New Roman</vt:lpstr>
      <vt:lpstr>Bell MT</vt:lpstr>
      <vt:lpstr>Verdana</vt:lpstr>
      <vt:lpstr>Inter-Regular</vt:lpstr>
      <vt:lpstr>Liberation Mono</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Search Algorithm</dc:title>
  <dc:creator>VISHAL</dc:creator>
  <cp:lastModifiedBy>Vishal mancraft</cp:lastModifiedBy>
  <cp:revision>3</cp:revision>
  <dcterms:created xsi:type="dcterms:W3CDTF">2025-07-22T11:50:46Z</dcterms:created>
  <dcterms:modified xsi:type="dcterms:W3CDTF">2025-07-22T11:55:11Z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1E289C6144C747288CE69F7A79CC2EB9_11</vt:lpwstr>
  </property>
  <property fmtid="{D5CDD505-2E9C-101B-9397-08002B2CF9AE}" pid="3" name="KSOProductBuildVer">
    <vt:lpwstr>1033-12.2.0.21931</vt:lpwstr>
  </property>
</Properties>
</file>