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4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76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61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7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9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6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4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2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42DF4-259E-4943-8C42-CCA6C81EF424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C756-FF45-44AC-A477-4D16E99F9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9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A0E0-F182-4813-A045-03A44C0F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6044"/>
            <a:ext cx="10653203" cy="3442136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Behaviour Analysis For Property Rental </a:t>
            </a:r>
            <a:b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en-IN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575F-1C83-418E-AF88-9C7085E60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Graphic 5" descr="Group brainstorm">
            <a:extLst>
              <a:ext uri="{FF2B5EF4-FFF2-40B4-BE49-F238E27FC236}">
                <a16:creationId xmlns:a16="http://schemas.microsoft.com/office/drawing/2014/main" id="{9B1CB6D5-BC81-4FC8-80B3-5BB08029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655" y="1351872"/>
            <a:ext cx="1124823" cy="1124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D2904-AB67-4591-9AA6-584FBEA6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2571072"/>
            <a:ext cx="6430392" cy="4286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DD3E2E-1DE6-433E-AC0D-6EF4F438A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602"/>
            <a:ext cx="8028558" cy="30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A03E-FDBC-4282-AD8D-53DCAD5B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358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Trends between Local Hosts or Hosts residing in other locations</a:t>
            </a:r>
            <a:endParaRPr lang="en-IN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F735-2B96-40B8-8682-D29E47EE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02" y="6592712"/>
            <a:ext cx="875713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B9CD36-B202-4348-ABC7-AE70651A8086}"/>
              </a:ext>
            </a:extLst>
          </p:cNvPr>
          <p:cNvSpPr txBox="1">
            <a:spLocks/>
          </p:cNvSpPr>
          <p:nvPr/>
        </p:nvSpPr>
        <p:spPr>
          <a:xfrm>
            <a:off x="388658" y="115409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9BF7A-27AD-4D6A-82F8-C8D8A92BB76A}"/>
              </a:ext>
            </a:extLst>
          </p:cNvPr>
          <p:cNvSpPr txBox="1">
            <a:spLocks/>
          </p:cNvSpPr>
          <p:nvPr/>
        </p:nvSpPr>
        <p:spPr>
          <a:xfrm>
            <a:off x="7305566" y="1188538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D41C4132-25E6-4DD3-AFB0-6A38F0536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939" y="1223098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5425052D-DD45-4BD0-87FE-3F13D9CB6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21" y="1206583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7FF47CEC-D219-46E9-83C8-4CB610E87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7905" y="122309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7535C-48C0-4C79-9BFA-2C6A1770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279119"/>
            <a:ext cx="5699464" cy="3424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BCAF00-C937-44C7-8880-50CC0AD4C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369" y="2279119"/>
            <a:ext cx="6012039" cy="342478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E161E-E8C7-4D71-BD3A-33A06EE323EC}"/>
              </a:ext>
            </a:extLst>
          </p:cNvPr>
          <p:cNvCxnSpPr>
            <a:cxnSpLocks/>
          </p:cNvCxnSpPr>
          <p:nvPr/>
        </p:nvCxnSpPr>
        <p:spPr>
          <a:xfrm>
            <a:off x="5950309" y="2206499"/>
            <a:ext cx="27323" cy="37948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DBCC30-69EB-4FAD-A3E3-36A6489280C6}"/>
              </a:ext>
            </a:extLst>
          </p:cNvPr>
          <p:cNvSpPr/>
          <p:nvPr/>
        </p:nvSpPr>
        <p:spPr>
          <a:xfrm>
            <a:off x="219088" y="578781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Toronto in the year 2023, </a:t>
            </a:r>
            <a:r>
              <a:rPr lang="en-US" sz="1200" dirty="0" err="1"/>
              <a:t>avg_price</a:t>
            </a:r>
            <a:r>
              <a:rPr lang="en-US" sz="1200" dirty="0"/>
              <a:t>, </a:t>
            </a:r>
            <a:r>
              <a:rPr lang="en-US" sz="1200" dirty="0" err="1"/>
              <a:t>avg_acceptance</a:t>
            </a:r>
            <a:r>
              <a:rPr lang="en-US" sz="1200" dirty="0"/>
              <a:t> &amp; </a:t>
            </a:r>
            <a:r>
              <a:rPr lang="en-US" sz="1200" dirty="0" err="1"/>
              <a:t>avg_response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Is higher for LOCAL HOSTS than OTHER LOCATION HOSTS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D0D3D-AEC8-4BC3-8A51-456B923046E8}"/>
              </a:ext>
            </a:extLst>
          </p:cNvPr>
          <p:cNvSpPr/>
          <p:nvPr/>
        </p:nvSpPr>
        <p:spPr>
          <a:xfrm>
            <a:off x="6798577" y="578781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Vancouver in the year 2023, </a:t>
            </a:r>
            <a:r>
              <a:rPr lang="en-US" sz="1200" dirty="0" err="1"/>
              <a:t>avg_price</a:t>
            </a:r>
            <a:r>
              <a:rPr lang="en-US" sz="1200" dirty="0"/>
              <a:t>, </a:t>
            </a:r>
            <a:r>
              <a:rPr lang="en-US" sz="1200" dirty="0" err="1"/>
              <a:t>avg_acceptance</a:t>
            </a:r>
            <a:r>
              <a:rPr lang="en-US" sz="1200" dirty="0"/>
              <a:t> &amp; </a:t>
            </a:r>
            <a:r>
              <a:rPr lang="en-US" sz="1200" dirty="0" err="1"/>
              <a:t>avg_response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Is higher for OTHER LOCATION HOSTS than LOCAL HOSTS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than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0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63E8-58FF-4356-96BA-9A4C8AB4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106619" cy="10919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04B2-032F-4159-A592-5BFDEA8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085" y="2662519"/>
            <a:ext cx="8946541" cy="4195481"/>
          </a:xfrm>
        </p:spPr>
        <p:txBody>
          <a:bodyPr/>
          <a:lstStyle/>
          <a:p>
            <a:pPr lvl="8"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marL="0" indent="0" algn="r">
              <a:buNone/>
            </a:pPr>
            <a:r>
              <a:rPr lang="en-IN" dirty="0"/>
              <a:t>Submitted </a:t>
            </a:r>
            <a:r>
              <a:rPr lang="en-IN"/>
              <a:t>by:-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Vishal Tomer(PD_14_110)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E9E50-8949-4AD7-BE1A-8512AA60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48"/>
            <a:ext cx="8389397" cy="49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0A63-5D1F-45EB-9B06-47FBB9AD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45" y="399494"/>
            <a:ext cx="10515600" cy="1325563"/>
          </a:xfrm>
        </p:spPr>
        <p:txBody>
          <a:bodyPr/>
          <a:lstStyle/>
          <a:p>
            <a:r>
              <a:rPr lang="en-IN" sz="54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OVERVIEW</a:t>
            </a:r>
          </a:p>
        </p:txBody>
      </p:sp>
      <p:pic>
        <p:nvPicPr>
          <p:cNvPr id="1026" name="Picture 2" descr="https://lh6.googleusercontent.com/Bx9yMRSXC3IDAZy4l8KutSnlT0sA6Kbp-1c6aFwQuEMS7KpO2O98pOI6sHUvr4Tfb7ct40MWUWsVo_vB6RSTts9XEsJLfLwp_by-aVwC5k4zONjMCMqDY8whsdUchDNPwLBWZQ4pjEWsQD8p3g">
            <a:extLst>
              <a:ext uri="{FF2B5EF4-FFF2-40B4-BE49-F238E27FC236}">
                <a16:creationId xmlns:a16="http://schemas.microsoft.com/office/drawing/2014/main" id="{E1B069AA-681F-40C0-91DC-0C4A6AD7A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91" y="2184251"/>
            <a:ext cx="8851082" cy="372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302430-895D-4EBC-9EEB-FE451D9E43E3}"/>
              </a:ext>
            </a:extLst>
          </p:cNvPr>
          <p:cNvCxnSpPr>
            <a:cxnSpLocks/>
          </p:cNvCxnSpPr>
          <p:nvPr/>
        </p:nvCxnSpPr>
        <p:spPr>
          <a:xfrm>
            <a:off x="816746" y="541538"/>
            <a:ext cx="0" cy="67470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E801-1679-4553-87CD-4CA0A41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Different metrics to give the insight between Super Host and Other Hosts 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instant booking, identity verified and average number of bookings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100" dirty="0"/>
            </a:br>
            <a:br>
              <a:rPr lang="en-IN" sz="1100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188F85-F6E9-4AC5-8DDF-1DF9A696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387" y="2023741"/>
            <a:ext cx="4396338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85000"/>
                  </a:schemeClr>
                </a:solidFill>
              </a:rPr>
              <a:t>TORONTO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26DA20-D5FC-462D-995B-5DE3DD28E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3215" y="2023741"/>
            <a:ext cx="4396339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85000"/>
                  </a:schemeClr>
                </a:solidFill>
              </a:rPr>
              <a:t>VANCOUVER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8FC7DF1-1BD3-4EB1-9937-BFE455224A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76278" y="4800497"/>
            <a:ext cx="3790214" cy="1928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BA874-A446-470F-9767-3E077193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4" y="3023189"/>
            <a:ext cx="3628484" cy="762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8049B-6293-4B03-B3B4-CA9D6F5D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4" y="3903826"/>
            <a:ext cx="3628484" cy="762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90ED90-C37C-4214-9476-8405E8C7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4" y="4784463"/>
            <a:ext cx="3628485" cy="19448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294408-A53E-4D42-81D2-E62BA27D5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278" y="3900371"/>
            <a:ext cx="3790214" cy="7658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D93062-9C89-45B7-9EC8-EE1F56CAD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279" y="3023188"/>
            <a:ext cx="3790214" cy="76242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B85E4-B5EE-4F87-BA9C-FE27CD73E87F}"/>
              </a:ext>
            </a:extLst>
          </p:cNvPr>
          <p:cNvSpPr/>
          <p:nvPr/>
        </p:nvSpPr>
        <p:spPr>
          <a:xfrm>
            <a:off x="797032" y="1390139"/>
            <a:ext cx="2441359" cy="6747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True = Super host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False = Host</a:t>
            </a:r>
            <a:endParaRPr lang="en-IN" dirty="0"/>
          </a:p>
        </p:txBody>
      </p:sp>
      <p:pic>
        <p:nvPicPr>
          <p:cNvPr id="35" name="Content Placeholder 34" descr="Home">
            <a:extLst>
              <a:ext uri="{FF2B5EF4-FFF2-40B4-BE49-F238E27FC236}">
                <a16:creationId xmlns:a16="http://schemas.microsoft.com/office/drawing/2014/main" id="{4BF012E6-4CA4-4C14-8E49-62783EAEE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1537" y="2023741"/>
            <a:ext cx="914400" cy="914400"/>
          </a:xfr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0EE282-CF15-4150-AF82-1107A8ED0E17}"/>
              </a:ext>
            </a:extLst>
          </p:cNvPr>
          <p:cNvCxnSpPr/>
          <p:nvPr/>
        </p:nvCxnSpPr>
        <p:spPr>
          <a:xfrm>
            <a:off x="5944470" y="3133817"/>
            <a:ext cx="0" cy="34534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Graphic 39" descr="Chevron arrows">
            <a:extLst>
              <a:ext uri="{FF2B5EF4-FFF2-40B4-BE49-F238E27FC236}">
                <a16:creationId xmlns:a16="http://schemas.microsoft.com/office/drawing/2014/main" id="{BEF8744B-23A1-4105-8CB6-B9D410B31C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6467" y="2115967"/>
            <a:ext cx="674702" cy="674702"/>
          </a:xfrm>
          <a:prstGeom prst="rect">
            <a:avLst/>
          </a:prstGeom>
        </p:spPr>
      </p:pic>
      <p:pic>
        <p:nvPicPr>
          <p:cNvPr id="41" name="Graphic 40" descr="Chevron arrows">
            <a:extLst>
              <a:ext uri="{FF2B5EF4-FFF2-40B4-BE49-F238E27FC236}">
                <a16:creationId xmlns:a16="http://schemas.microsoft.com/office/drawing/2014/main" id="{3CA3BA69-1C56-4163-B2E0-991AC538A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283" y="2115967"/>
            <a:ext cx="674702" cy="6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4042-43CC-42E0-A9E9-B3481FB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Top 3 crucial metrics one needs to maintain to become a Super Host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85D1-1514-4A44-9BAA-6BA72D6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01" y="1463411"/>
            <a:ext cx="4396338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TORONTO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538E-E76D-41EC-8467-20EA0FD7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4440166"/>
            <a:ext cx="5008384" cy="181617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avg_response</a:t>
            </a:r>
            <a:r>
              <a:rPr lang="en-IN" sz="6400" dirty="0"/>
              <a:t> is more than 77,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avg_acceptance</a:t>
            </a:r>
            <a:r>
              <a:rPr lang="en-IN" sz="6400" dirty="0"/>
              <a:t> is more than 72,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C21BB-644A-40D0-AE1D-C360FDF0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9550" y="1478979"/>
            <a:ext cx="4396339" cy="57626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2F7EE-600D-4590-91D8-FE2972E9C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9985" y="4440166"/>
            <a:ext cx="5273336" cy="1816172"/>
          </a:xfrm>
        </p:spPr>
        <p:txBody>
          <a:bodyPr>
            <a:normAutofit fontScale="25000" lnSpcReduction="20000"/>
          </a:bodyPr>
          <a:lstStyle/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avg_response</a:t>
            </a:r>
            <a:r>
              <a:rPr lang="en-IN" sz="6400" dirty="0"/>
              <a:t> is more than 83,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If </a:t>
            </a:r>
            <a:r>
              <a:rPr lang="en-IN" sz="6400" dirty="0" err="1"/>
              <a:t>avg_acceptance</a:t>
            </a:r>
            <a:r>
              <a:rPr lang="en-IN" sz="6400" dirty="0"/>
              <a:t> is more than 82, than the probability to become </a:t>
            </a:r>
            <a:r>
              <a:rPr lang="en-IN" sz="6400" dirty="0" err="1"/>
              <a:t>superhost</a:t>
            </a:r>
            <a:r>
              <a:rPr lang="en-IN" sz="6400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6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2F06AF-9FA4-4370-B726-99B6E03F86DD}"/>
              </a:ext>
            </a:extLst>
          </p:cNvPr>
          <p:cNvSpPr/>
          <p:nvPr/>
        </p:nvSpPr>
        <p:spPr>
          <a:xfrm>
            <a:off x="646111" y="885772"/>
            <a:ext cx="2441359" cy="6747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True = Super host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False = Host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F7481-189D-4F97-AFB0-D2346808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1" y="2226097"/>
            <a:ext cx="4678448" cy="2788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B77D6-302C-466A-9357-72E47545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49" y="2226097"/>
            <a:ext cx="4678448" cy="2788355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3D140F73-1AF9-4CB4-8094-5BC719EC5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1823" y="1543639"/>
            <a:ext cx="674702" cy="674702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58086F4A-8DE7-4804-811C-838660B38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6464" y="1515897"/>
            <a:ext cx="674702" cy="6747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DC8E1-61D6-4932-B8DE-E5329087881E}"/>
              </a:ext>
            </a:extLst>
          </p:cNvPr>
          <p:cNvCxnSpPr>
            <a:cxnSpLocks/>
          </p:cNvCxnSpPr>
          <p:nvPr/>
        </p:nvCxnSpPr>
        <p:spPr>
          <a:xfrm flipH="1">
            <a:off x="6096000" y="2450237"/>
            <a:ext cx="15695" cy="38061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Content Placeholder 34" descr="Home">
            <a:extLst>
              <a:ext uri="{FF2B5EF4-FFF2-40B4-BE49-F238E27FC236}">
                <a16:creationId xmlns:a16="http://schemas.microsoft.com/office/drawing/2014/main" id="{DFEAF4D7-56A8-443B-A8FE-E10321937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3199" y="1489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ED0-41E5-4755-8E0C-2B1975BF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-367"/>
            <a:ext cx="9404723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9EB5D-F58D-4C09-9950-3622B32F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651" y="-44845"/>
            <a:ext cx="4396338" cy="1346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EE3D-4B47-45AE-8F30-D2B09ABA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907" y="4842402"/>
            <a:ext cx="5432259" cy="2489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more than 4.45, than the probability to become </a:t>
            </a:r>
            <a:r>
              <a:rPr lang="en-IN" dirty="0" err="1"/>
              <a:t>superhost</a:t>
            </a:r>
            <a:r>
              <a:rPr lang="en-IN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less than 3.37, than the probability to become </a:t>
            </a:r>
            <a:r>
              <a:rPr lang="en-IN" dirty="0" err="1"/>
              <a:t>superhost</a:t>
            </a:r>
            <a:r>
              <a:rPr lang="en-IN" dirty="0"/>
              <a:t> is very less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6E5D3-BA87-400D-92AE-9953FE43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8166" y="-67337"/>
            <a:ext cx="4396339" cy="1346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8BF39A-F67E-4CF2-8E4C-14DA1B10220C}"/>
              </a:ext>
            </a:extLst>
          </p:cNvPr>
          <p:cNvSpPr txBox="1">
            <a:spLocks/>
          </p:cNvSpPr>
          <p:nvPr/>
        </p:nvSpPr>
        <p:spPr>
          <a:xfrm>
            <a:off x="881453" y="274219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EC6F55D-95E7-4022-92BC-B4FE1257780B}"/>
              </a:ext>
            </a:extLst>
          </p:cNvPr>
          <p:cNvSpPr txBox="1">
            <a:spLocks/>
          </p:cNvSpPr>
          <p:nvPr/>
        </p:nvSpPr>
        <p:spPr>
          <a:xfrm>
            <a:off x="7105321" y="303103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FEFDD940-FC48-42A8-AD95-4DB67DD2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5694" y="337663"/>
            <a:ext cx="674702" cy="674702"/>
          </a:xfrm>
          <a:prstGeom prst="rect">
            <a:avLst/>
          </a:prstGeom>
        </p:spPr>
      </p:pic>
      <p:pic>
        <p:nvPicPr>
          <p:cNvPr id="10" name="Graphic 9" descr="Chevron arrows">
            <a:extLst>
              <a:ext uri="{FF2B5EF4-FFF2-40B4-BE49-F238E27FC236}">
                <a16:creationId xmlns:a16="http://schemas.microsoft.com/office/drawing/2014/main" id="{2D19827A-07A7-49B4-B9D7-51999FB3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616" y="326705"/>
            <a:ext cx="674702" cy="674702"/>
          </a:xfrm>
          <a:prstGeom prst="rect">
            <a:avLst/>
          </a:prstGeom>
        </p:spPr>
      </p:pic>
      <p:pic>
        <p:nvPicPr>
          <p:cNvPr id="11" name="Content Placeholder 34" descr="Home">
            <a:extLst>
              <a:ext uri="{FF2B5EF4-FFF2-40B4-BE49-F238E27FC236}">
                <a16:creationId xmlns:a16="http://schemas.microsoft.com/office/drawing/2014/main" id="{48331EB0-814C-4991-90F6-35A97DCF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0064" y="303103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6A7B0C-9B67-4675-BF97-B50930268E61}"/>
              </a:ext>
            </a:extLst>
          </p:cNvPr>
          <p:cNvCxnSpPr>
            <a:cxnSpLocks/>
          </p:cNvCxnSpPr>
          <p:nvPr/>
        </p:nvCxnSpPr>
        <p:spPr>
          <a:xfrm flipH="1">
            <a:off x="6022959" y="1282721"/>
            <a:ext cx="1" cy="51727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C3D33D-7339-411A-9B1A-86497CED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2196" y="4842401"/>
            <a:ext cx="5208645" cy="24899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more than 4.56, than the probability to become </a:t>
            </a:r>
            <a:r>
              <a:rPr lang="en-IN" dirty="0" err="1"/>
              <a:t>superhost</a:t>
            </a:r>
            <a:r>
              <a:rPr lang="en-IN" dirty="0"/>
              <a:t> is higher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 err="1"/>
              <a:t>avg_rating</a:t>
            </a:r>
            <a:r>
              <a:rPr lang="en-IN" dirty="0"/>
              <a:t> is less than 3.71, than the probability to become </a:t>
            </a:r>
            <a:r>
              <a:rPr lang="en-IN" dirty="0" err="1"/>
              <a:t>superhost</a:t>
            </a:r>
            <a:r>
              <a:rPr lang="en-IN" dirty="0"/>
              <a:t> is very less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3E0140-EFEE-4D22-8E70-1C3F9AE67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128" y="1392124"/>
            <a:ext cx="4596782" cy="2725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032F47-A4F2-497D-9794-96E9553E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5" y="1392124"/>
            <a:ext cx="4572396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A9BF48-280C-4082-949E-4EAEDD89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2707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 Common Insight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9CFC5-205B-45DD-8A8B-64E7144B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3500"/>
            <a:ext cx="8946541" cy="4914899"/>
          </a:xfrm>
        </p:spPr>
        <p:txBody>
          <a:bodyPr/>
          <a:lstStyle/>
          <a:p>
            <a:r>
              <a:rPr lang="en-IN" dirty="0"/>
              <a:t>In both the cities , if </a:t>
            </a:r>
            <a:r>
              <a:rPr lang="en-IN" dirty="0" err="1"/>
              <a:t>avg_response</a:t>
            </a:r>
            <a:r>
              <a:rPr lang="en-IN" dirty="0"/>
              <a:t> is more than 80, </a:t>
            </a:r>
            <a:r>
              <a:rPr lang="en-IN" dirty="0" err="1"/>
              <a:t>avg_acceptance</a:t>
            </a:r>
            <a:r>
              <a:rPr lang="en-IN" dirty="0"/>
              <a:t> is more than 75 and rating is more than 4.5 , than their are huge chances that host can become a </a:t>
            </a:r>
            <a:r>
              <a:rPr lang="en-IN" dirty="0" err="1"/>
              <a:t>superhost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avg_acceptance</a:t>
            </a:r>
            <a:r>
              <a:rPr lang="en-IN" dirty="0"/>
              <a:t> of </a:t>
            </a:r>
            <a:r>
              <a:rPr lang="en-IN" dirty="0" err="1"/>
              <a:t>superhost</a:t>
            </a:r>
            <a:r>
              <a:rPr lang="en-IN" dirty="0"/>
              <a:t> in Vancouver is 10%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avg_response</a:t>
            </a:r>
            <a:r>
              <a:rPr lang="en-IN" dirty="0"/>
              <a:t> of </a:t>
            </a:r>
            <a:r>
              <a:rPr lang="en-IN" dirty="0" err="1"/>
              <a:t>superhost</a:t>
            </a:r>
            <a:r>
              <a:rPr lang="en-IN" dirty="0"/>
              <a:t> in Vancouver is 5%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avg_acceptance</a:t>
            </a:r>
            <a:r>
              <a:rPr lang="en-IN" dirty="0"/>
              <a:t> of host in Vancouver is 23% more than that of Toronto</a:t>
            </a:r>
          </a:p>
          <a:p>
            <a:r>
              <a:rPr lang="en-IN" dirty="0"/>
              <a:t> </a:t>
            </a:r>
            <a:r>
              <a:rPr lang="en-IN" dirty="0" err="1"/>
              <a:t>avg_response</a:t>
            </a:r>
            <a:r>
              <a:rPr lang="en-IN" dirty="0"/>
              <a:t> of host in Vancouver is 21% more than that of Toronto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17543-0BD5-4FEF-B198-2C569EF3D199}"/>
              </a:ext>
            </a:extLst>
          </p:cNvPr>
          <p:cNvCxnSpPr>
            <a:cxnSpLocks/>
          </p:cNvCxnSpPr>
          <p:nvPr/>
        </p:nvCxnSpPr>
        <p:spPr>
          <a:xfrm>
            <a:off x="816746" y="541538"/>
            <a:ext cx="0" cy="67470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070892-182B-492F-9457-DACE2CFF151A}"/>
              </a:ext>
            </a:extLst>
          </p:cNvPr>
          <p:cNvSpPr/>
          <p:nvPr/>
        </p:nvSpPr>
        <p:spPr>
          <a:xfrm>
            <a:off x="1852399" y="5317725"/>
            <a:ext cx="7448365" cy="7989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These insights plays a vital role for any </a:t>
            </a:r>
            <a:r>
              <a:rPr lang="en-IN" sz="1600" b="1" dirty="0"/>
              <a:t>HOST</a:t>
            </a:r>
            <a:r>
              <a:rPr lang="en-IN" sz="1600" dirty="0"/>
              <a:t> to become a </a:t>
            </a:r>
            <a:r>
              <a:rPr lang="en-IN" sz="1600" b="1" dirty="0"/>
              <a:t>SUPERHOST</a:t>
            </a:r>
          </a:p>
        </p:txBody>
      </p:sp>
    </p:spTree>
    <p:extLst>
      <p:ext uri="{BB962C8B-B14F-4D97-AF65-F5344CB8AC3E}">
        <p14:creationId xmlns:p14="http://schemas.microsoft.com/office/powerpoint/2010/main" val="1022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644-E948-4549-9C4F-E445384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comments of reviewers vary for listings of Super Hosts vs Other Hosts</a:t>
            </a:r>
            <a:endParaRPr lang="en-IN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D49F-CDA4-471C-A9FD-0ED3C677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02680"/>
            <a:ext cx="894654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5CD016-C785-458F-BABA-1EC267EBCAEF}"/>
              </a:ext>
            </a:extLst>
          </p:cNvPr>
          <p:cNvSpPr txBox="1">
            <a:spLocks/>
          </p:cNvSpPr>
          <p:nvPr/>
        </p:nvSpPr>
        <p:spPr>
          <a:xfrm>
            <a:off x="646111" y="1109634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B676-446C-442E-ABF7-DA3FB97719B4}"/>
              </a:ext>
            </a:extLst>
          </p:cNvPr>
          <p:cNvSpPr txBox="1">
            <a:spLocks/>
          </p:cNvSpPr>
          <p:nvPr/>
        </p:nvSpPr>
        <p:spPr>
          <a:xfrm>
            <a:off x="7341077" y="1143986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FE9A3F41-E9BC-423A-AA74-9DE1C039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450" y="1178546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9D5047CA-C225-4B9E-834D-96A6FC80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274" y="1162120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9A992C96-8A5F-417F-BDA5-9AEB20769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7704" y="117863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658E0-5621-4F2F-8816-F1C229F3C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71" y="2802188"/>
            <a:ext cx="5265791" cy="31679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FE2AC5-B5A3-41AD-AC41-F179C1CA6DF5}"/>
              </a:ext>
            </a:extLst>
          </p:cNvPr>
          <p:cNvSpPr/>
          <p:nvPr/>
        </p:nvSpPr>
        <p:spPr>
          <a:xfrm>
            <a:off x="1438183" y="2052918"/>
            <a:ext cx="2388093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Superhost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6882C-472D-42D6-815E-D3BBFD809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560" y="2802188"/>
            <a:ext cx="5224367" cy="316797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9CB80F-AC9B-4A4A-BE19-DC28376DD6BB}"/>
              </a:ext>
            </a:extLst>
          </p:cNvPr>
          <p:cNvSpPr/>
          <p:nvPr/>
        </p:nvSpPr>
        <p:spPr>
          <a:xfrm>
            <a:off x="8062405" y="2052917"/>
            <a:ext cx="2388093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40AF5-915E-4082-8E93-02AD3A5F5763}"/>
              </a:ext>
            </a:extLst>
          </p:cNvPr>
          <p:cNvCxnSpPr>
            <a:cxnSpLocks/>
          </p:cNvCxnSpPr>
          <p:nvPr/>
        </p:nvCxnSpPr>
        <p:spPr>
          <a:xfrm>
            <a:off x="6090157" y="2085770"/>
            <a:ext cx="1" cy="40976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3A8C3-2F2C-4F34-B689-75B407C6486A}"/>
              </a:ext>
            </a:extLst>
          </p:cNvPr>
          <p:cNvSpPr/>
          <p:nvPr/>
        </p:nvSpPr>
        <p:spPr>
          <a:xfrm>
            <a:off x="239697" y="6136266"/>
            <a:ext cx="4802749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Common words we choose are ‘good’ &amp; ‘excellent’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14B720-8630-4985-83BB-55F33761C256}"/>
              </a:ext>
            </a:extLst>
          </p:cNvPr>
          <p:cNvSpPr/>
          <p:nvPr/>
        </p:nvSpPr>
        <p:spPr>
          <a:xfrm>
            <a:off x="7137871" y="6150600"/>
            <a:ext cx="4802749" cy="5380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/>
              <a:t>Common words we choose are ‘bad’ &amp; ‘poor’ </a:t>
            </a:r>
          </a:p>
        </p:txBody>
      </p:sp>
    </p:spTree>
    <p:extLst>
      <p:ext uri="{BB962C8B-B14F-4D97-AF65-F5344CB8AC3E}">
        <p14:creationId xmlns:p14="http://schemas.microsoft.com/office/powerpoint/2010/main" val="162432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994-F161-4267-94B5-70FEBC74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43927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Super Hosts tend to have large property types as compared to Other Hosts</a:t>
            </a: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B16B7-942C-43A2-9CA2-2C0599ED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838834"/>
            <a:ext cx="4572396" cy="27434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025D73-CEA4-44DC-A67D-7D18EE4183C6}"/>
              </a:ext>
            </a:extLst>
          </p:cNvPr>
          <p:cNvSpPr/>
          <p:nvPr/>
        </p:nvSpPr>
        <p:spPr>
          <a:xfrm>
            <a:off x="1004582" y="896645"/>
            <a:ext cx="9144000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property which have more than 7 accommodates are considered as large property (L)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property which have less than or equal 7 accommodates are considered as small property (S)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009A8-D955-49D1-ADD2-6C599EA7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80" y="2810016"/>
            <a:ext cx="5039626" cy="27434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B78F6C-B957-4BA8-9365-8450E21C4858}"/>
              </a:ext>
            </a:extLst>
          </p:cNvPr>
          <p:cNvSpPr txBox="1">
            <a:spLocks/>
          </p:cNvSpPr>
          <p:nvPr/>
        </p:nvSpPr>
        <p:spPr>
          <a:xfrm>
            <a:off x="388658" y="1855433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A8BBB52-85C3-4CB7-9209-A542B90E0B68}"/>
              </a:ext>
            </a:extLst>
          </p:cNvPr>
          <p:cNvSpPr txBox="1">
            <a:spLocks/>
          </p:cNvSpPr>
          <p:nvPr/>
        </p:nvSpPr>
        <p:spPr>
          <a:xfrm>
            <a:off x="7083624" y="1889785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10" name="Graphic 9" descr="Chevron arrows">
            <a:extLst>
              <a:ext uri="{FF2B5EF4-FFF2-40B4-BE49-F238E27FC236}">
                <a16:creationId xmlns:a16="http://schemas.microsoft.com/office/drawing/2014/main" id="{E3B3EFBD-61CA-439A-899E-494526E83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997" y="1924345"/>
            <a:ext cx="674702" cy="674702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67E49DC0-C9D7-499B-BDD7-8C155BD56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821" y="1907919"/>
            <a:ext cx="674702" cy="674702"/>
          </a:xfrm>
          <a:prstGeom prst="rect">
            <a:avLst/>
          </a:prstGeom>
        </p:spPr>
      </p:pic>
      <p:pic>
        <p:nvPicPr>
          <p:cNvPr id="12" name="Content Placeholder 34" descr="Home">
            <a:extLst>
              <a:ext uri="{FF2B5EF4-FFF2-40B4-BE49-F238E27FC236}">
                <a16:creationId xmlns:a16="http://schemas.microsoft.com/office/drawing/2014/main" id="{B5F116D7-8155-4544-8439-02829AD37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51" y="1924434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F0234-4A1D-443D-8905-6EA75711E1FA}"/>
              </a:ext>
            </a:extLst>
          </p:cNvPr>
          <p:cNvCxnSpPr>
            <a:cxnSpLocks/>
          </p:cNvCxnSpPr>
          <p:nvPr/>
        </p:nvCxnSpPr>
        <p:spPr>
          <a:xfrm>
            <a:off x="5867451" y="2838834"/>
            <a:ext cx="29592" cy="3495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9AF4F-89F1-4D35-A91E-A6A070E7DB28}"/>
              </a:ext>
            </a:extLst>
          </p:cNvPr>
          <p:cNvSpPr/>
          <p:nvPr/>
        </p:nvSpPr>
        <p:spPr>
          <a:xfrm>
            <a:off x="307058" y="570543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3.92% of host have large property and 3.78% of </a:t>
            </a:r>
            <a:r>
              <a:rPr lang="en-US" sz="1200" dirty="0" err="1"/>
              <a:t>superhost</a:t>
            </a:r>
            <a:r>
              <a:rPr lang="en-US" sz="1200" dirty="0"/>
              <a:t> have large property so we can say that size of property does not play a big role in making </a:t>
            </a:r>
            <a:r>
              <a:rPr lang="en-US" sz="1200" dirty="0" err="1"/>
              <a:t>superhost</a:t>
            </a:r>
            <a:r>
              <a:rPr lang="en-US" sz="12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99BAFF-E9AA-44EF-96BD-1EBE80E38465}"/>
              </a:ext>
            </a:extLst>
          </p:cNvPr>
          <p:cNvSpPr/>
          <p:nvPr/>
        </p:nvSpPr>
        <p:spPr>
          <a:xfrm>
            <a:off x="6568027" y="5705439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5.14% of host have large property and 3.80% of </a:t>
            </a:r>
            <a:r>
              <a:rPr lang="en-US" sz="1200" dirty="0" err="1"/>
              <a:t>superhost</a:t>
            </a:r>
            <a:r>
              <a:rPr lang="en-US" sz="1200" dirty="0"/>
              <a:t> have large property so we can say that size of property does not play a big role in making </a:t>
            </a:r>
            <a:r>
              <a:rPr lang="en-US" sz="1200" dirty="0" err="1"/>
              <a:t>superhost</a:t>
            </a:r>
            <a:r>
              <a:rPr lang="en-US" sz="1200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37C2-50B4-42C4-A0F7-30B7369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46186"/>
            <a:ext cx="9404723" cy="807911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Average price and availability of the listings for the upcoming year between Super Hosts and Other Hosts</a:t>
            </a:r>
            <a:endParaRPr lang="en-IN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21A0-85FE-40DD-9912-E046E8D35DD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88658" y="6622741"/>
            <a:ext cx="110517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7D7FBC-64B8-4FC6-A1C4-111EE413D2B2}"/>
              </a:ext>
            </a:extLst>
          </p:cNvPr>
          <p:cNvSpPr txBox="1">
            <a:spLocks/>
          </p:cNvSpPr>
          <p:nvPr/>
        </p:nvSpPr>
        <p:spPr>
          <a:xfrm>
            <a:off x="388658" y="115409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>
                <a:solidFill>
                  <a:schemeClr val="tx1">
                    <a:lumMod val="75000"/>
                  </a:schemeClr>
                </a:solidFill>
              </a:rPr>
              <a:t>TORONTO</a:t>
            </a:r>
            <a:endParaRPr lang="en-IN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5A257-106B-4DB1-B358-0ADC84042D02}"/>
              </a:ext>
            </a:extLst>
          </p:cNvPr>
          <p:cNvSpPr txBox="1">
            <a:spLocks/>
          </p:cNvSpPr>
          <p:nvPr/>
        </p:nvSpPr>
        <p:spPr>
          <a:xfrm>
            <a:off x="7305566" y="1188538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IN" b="1" u="sng" dirty="0">
                <a:solidFill>
                  <a:schemeClr val="tx1">
                    <a:lumMod val="75000"/>
                  </a:schemeClr>
                </a:solidFill>
              </a:rPr>
              <a:t>VANCOUVER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09E26B12-F9D0-4305-934F-9FCE98AFB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939" y="1223098"/>
            <a:ext cx="674702" cy="67470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E2E1911D-F0DB-4642-8A49-36E43920D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21" y="1206583"/>
            <a:ext cx="674702" cy="674702"/>
          </a:xfrm>
          <a:prstGeom prst="rect">
            <a:avLst/>
          </a:prstGeom>
        </p:spPr>
      </p:pic>
      <p:pic>
        <p:nvPicPr>
          <p:cNvPr id="8" name="Content Placeholder 34" descr="Home">
            <a:extLst>
              <a:ext uri="{FF2B5EF4-FFF2-40B4-BE49-F238E27FC236}">
                <a16:creationId xmlns:a16="http://schemas.microsoft.com/office/drawing/2014/main" id="{74D74651-3660-4A37-8307-93829F04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7905" y="1223098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80B6B-C275-465E-ABB2-B3F17B619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30" y="2406796"/>
            <a:ext cx="4572396" cy="274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8A61D-5548-4DAA-B401-24165A446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684" y="2406796"/>
            <a:ext cx="4572396" cy="27434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4136B-83C6-4CF6-81B2-5E8357614629}"/>
              </a:ext>
            </a:extLst>
          </p:cNvPr>
          <p:cNvCxnSpPr>
            <a:cxnSpLocks/>
          </p:cNvCxnSpPr>
          <p:nvPr/>
        </p:nvCxnSpPr>
        <p:spPr>
          <a:xfrm>
            <a:off x="5950309" y="2206499"/>
            <a:ext cx="29592" cy="3495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DDACB-18B0-4633-9663-7145A0FD2790}"/>
              </a:ext>
            </a:extLst>
          </p:cNvPr>
          <p:cNvSpPr/>
          <p:nvPr/>
        </p:nvSpPr>
        <p:spPr>
          <a:xfrm>
            <a:off x="307865" y="5407093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Toronto the average price of </a:t>
            </a:r>
            <a:r>
              <a:rPr lang="en-US" sz="1200" dirty="0" err="1"/>
              <a:t>superhost</a:t>
            </a:r>
            <a:r>
              <a:rPr lang="en-US" sz="1200" dirty="0"/>
              <a:t> is higher than that of Host, as we can analyze from the graph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FA5487-7C30-4942-AB9D-A989DEE97B5D}"/>
              </a:ext>
            </a:extLst>
          </p:cNvPr>
          <p:cNvSpPr/>
          <p:nvPr/>
        </p:nvSpPr>
        <p:spPr>
          <a:xfrm>
            <a:off x="6479069" y="5407093"/>
            <a:ext cx="5039626" cy="9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 Vancouver the average price of Host is higher than that of </a:t>
            </a:r>
            <a:r>
              <a:rPr lang="en-US" sz="1200" dirty="0" err="1"/>
              <a:t>Superhost</a:t>
            </a:r>
            <a:r>
              <a:rPr lang="en-US" sz="1200" dirty="0"/>
              <a:t>, as we can analyze from the graph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631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Host Behaviour Analysis For Property Rental  Company</vt:lpstr>
      <vt:lpstr>DATA OVERVIEW</vt:lpstr>
      <vt:lpstr>Different metrics to give the insight between Super Host and Other Hosts  on  instant booking, identity verified and average number of bookings      </vt:lpstr>
      <vt:lpstr>Top 3 crucial metrics one needs to maintain to become a Super Host</vt:lpstr>
      <vt:lpstr>PowerPoint Presentation</vt:lpstr>
      <vt:lpstr> Common Insight</vt:lpstr>
      <vt:lpstr>comments of reviewers vary for listings of Super Hosts vs Other Hosts</vt:lpstr>
      <vt:lpstr>Super Hosts tend to have large property types as compared to Other Hosts  </vt:lpstr>
      <vt:lpstr>Average price and availability of the listings for the upcoming year between Super Hosts and Other Hosts</vt:lpstr>
      <vt:lpstr>Trends between Local Hosts or Hosts residing in other locations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Host Behaviour Analysis</dc:title>
  <dc:creator>Aditya</dc:creator>
  <cp:lastModifiedBy>vaishali tomar</cp:lastModifiedBy>
  <cp:revision>27</cp:revision>
  <dcterms:created xsi:type="dcterms:W3CDTF">2022-07-01T12:55:31Z</dcterms:created>
  <dcterms:modified xsi:type="dcterms:W3CDTF">2022-08-31T08:18:20Z</dcterms:modified>
</cp:coreProperties>
</file>