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3C7C9-EB09-A497-55E4-F9D5E4A843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A33F27-1DDA-811B-FC5A-2DDF6372B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53DC1-47AA-E739-5205-49513797A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D854-DAB2-482A-ABD5-CE028972520D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04C00-BF53-AE0D-73B4-E56900030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3923C-02FD-E5F6-DF9D-AF9BE4CDF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3A521-EBD3-4D5F-A8A5-4F5F958325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34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8E490-0F5E-865C-6C7C-ADB4C3100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81C831-8A19-C3F4-F563-C3886B264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A5C6F-41A1-8223-5589-6BB71E9FA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D854-DAB2-482A-ABD5-CE028972520D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FE7CC-607B-49F9-8FCA-022448754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C22FA-C8D8-2C07-8BC7-2BCDE9994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3A521-EBD3-4D5F-A8A5-4F5F958325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416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176731-176F-36B6-C9D1-E208D38F64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8A015B-0067-C064-488A-492C8AFB8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5A2BB-0AB0-7826-B47E-FE96DCFEC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D854-DAB2-482A-ABD5-CE028972520D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CFF65-70E9-0D05-7A99-F4E5D1475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478E9-CA43-E4FA-967B-5645D0DFC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3A521-EBD3-4D5F-A8A5-4F5F958325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2488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FDAA9-E227-C472-B892-455E97AEB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DF35A-630C-065C-CBAA-90D3094AA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FA4A7-EC7C-7D8D-440F-747A93343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D854-DAB2-482A-ABD5-CE028972520D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4032A-7496-A8D3-62AA-1638482EC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2F4CA-6243-B289-DD46-435A2F4AC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3A521-EBD3-4D5F-A8A5-4F5F958325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821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8C5A8-A629-3DE3-92AE-EFE5FA595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C1791-C9D2-F481-1DED-3F2DAC31B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EC05C-52DD-B137-8CAB-21D21160D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D854-DAB2-482A-ABD5-CE028972520D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47761-55CC-FBBB-867E-A16512820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32194-FEB2-401D-F7C4-A3BA19CF7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3A521-EBD3-4D5F-A8A5-4F5F958325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4143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7EF46-F140-6D77-1DA4-9895F6848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B337E-392E-92E7-A3DE-C192FE29F9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2783DF-5645-E486-6790-400F939F5A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9DF92F-F58C-16D1-D951-C8925EFF4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D854-DAB2-482A-ABD5-CE028972520D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3B6034-0CBD-0259-3811-60AA95BD5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3CA31D-9382-BE63-E9BC-437E97666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3A521-EBD3-4D5F-A8A5-4F5F958325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321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3C29B-56A5-3D8D-8843-3C57C7954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7A487-9E98-E010-A9CA-7172D8D53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43BEC2-9F66-E109-7DE2-C0AE34AF06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06AB4C-AE7D-E8EB-7527-217B7CE7E5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012C1D-9ED1-D5A5-063A-740F00A90E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0DD419-A123-03F4-3E96-EC07F95AF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D854-DAB2-482A-ABD5-CE028972520D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A5C53E-E22B-8500-BDEB-B61C16ED1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7E1A8B-5AF9-659D-DA41-ABC80E035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3A521-EBD3-4D5F-A8A5-4F5F958325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548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C3FCA-0B42-2924-A3DD-B3B5AAB9D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3BFB8E-EAF3-6BDC-8C65-D7BD1C1BA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D854-DAB2-482A-ABD5-CE028972520D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A493C3-AAF9-BE65-A297-2DD637B72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0E5EF-810E-103A-2375-978B70A02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3A521-EBD3-4D5F-A8A5-4F5F958325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723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1A062C-31E0-B5BC-F4A1-1C91CB6AD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D854-DAB2-482A-ABD5-CE028972520D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64B628-95D2-69CC-19CB-04A232C85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72BFC0-95AB-D3DC-6C26-C1098E836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3A521-EBD3-4D5F-A8A5-4F5F958325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7482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F2FE9-0A8E-4DB9-3028-E311B2D25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74013-A5F0-F930-ABF2-062F1D299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330621-BB11-AEFD-2233-7AF1151A3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41C6C-7F84-C789-1EFE-85D7C8F0D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D854-DAB2-482A-ABD5-CE028972520D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9A45FC-E044-62A0-0D9C-090892DD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9650C2-8070-3222-F887-6DC61C952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3A521-EBD3-4D5F-A8A5-4F5F958325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889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2046D-72F9-919B-5F92-404496EFB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501A-5675-111F-4FA7-E0CFA54798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081732-50E7-BD88-C7F3-1E4628126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7E4511-FDD1-01A8-1B54-1DD8F6E46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D854-DAB2-482A-ABD5-CE028972520D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8CA8D6-B8E3-3B98-E3B8-8FE2983D6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8B3C5-E46A-EDFD-94C7-CAD996A3A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3A521-EBD3-4D5F-A8A5-4F5F958325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20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CD7E3E-5D44-2A83-A3D0-9035139C1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92F4F-91DD-C835-1A47-D336157DC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A161A-1EB1-A98A-3ADA-E321936BD7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1D854-DAB2-482A-ABD5-CE028972520D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53003-F288-2C96-C4D4-90D3AD09E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9DBEE-21FF-8A2B-9EA3-B9241BDF6E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3A521-EBD3-4D5F-A8A5-4F5F958325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559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D6F1B-FB04-9FBD-5912-1E2F8D9EC8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D36A23C-BEF0-D444-11DC-A68ACBE7544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Limited Accessibility: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Deaf individuals rely on human translators, restricting communication.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Employment Barriers: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High unemployment/underemployment due to communication challenges. </a:t>
            </a:r>
          </a:p>
        </p:txBody>
      </p:sp>
    </p:spTree>
    <p:extLst>
      <p:ext uri="{BB962C8B-B14F-4D97-AF65-F5344CB8AC3E}">
        <p14:creationId xmlns:p14="http://schemas.microsoft.com/office/powerpoint/2010/main" val="706399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2BEF1-EAC0-3E0B-3A84-25782C1DD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A5A29-B8E3-EE5C-FCC5-F35917021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Why deep Learning?</a:t>
            </a:r>
          </a:p>
          <a:p>
            <a:r>
              <a:rPr lang="en-IN" dirty="0"/>
              <a:t>Traditional methods</a:t>
            </a:r>
          </a:p>
          <a:p>
            <a:pPr marL="1371600" lvl="2" indent="-457200">
              <a:buFont typeface="+mj-lt"/>
              <a:buAutoNum type="alphaLcPeriod"/>
            </a:pPr>
            <a:r>
              <a:rPr lang="en-IN" dirty="0"/>
              <a:t>Rule based algorithms</a:t>
            </a:r>
          </a:p>
          <a:p>
            <a:pPr marL="1371600" lvl="2" indent="-457200">
              <a:buFont typeface="+mj-lt"/>
              <a:buAutoNum type="alphaLcPeriod"/>
            </a:pPr>
            <a:r>
              <a:rPr lang="en-IN" dirty="0"/>
              <a:t>Sensor based</a:t>
            </a:r>
          </a:p>
          <a:p>
            <a:pPr marL="1371600" lvl="2" indent="-457200">
              <a:buFont typeface="+mj-lt"/>
              <a:buAutoNum type="alphaLcPeriod"/>
            </a:pPr>
            <a:endParaRPr lang="en-IN" dirty="0"/>
          </a:p>
          <a:p>
            <a:pPr lvl="2"/>
            <a:r>
              <a:rPr lang="en-IN" dirty="0"/>
              <a:t>CNN was </a:t>
            </a:r>
            <a:r>
              <a:rPr lang="en-IN" dirty="0" err="1"/>
              <a:t>choosen</a:t>
            </a:r>
            <a:r>
              <a:rPr lang="en-IN" dirty="0"/>
              <a:t>-&gt; Captures spatial relationship in images</a:t>
            </a:r>
          </a:p>
          <a:p>
            <a:pPr marL="2286000" lvl="4" indent="-457200">
              <a:buFont typeface="+mj-lt"/>
              <a:buAutoNum type="alphaLcPeriod"/>
            </a:pPr>
            <a:r>
              <a:rPr lang="en-US" b="1" dirty="0"/>
              <a:t>Reduces manual feature extraction</a:t>
            </a:r>
            <a:r>
              <a:rPr lang="en-US" dirty="0"/>
              <a:t>, allowing automatic learning of features.</a:t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Works well with image classification tasks</a:t>
            </a:r>
            <a:r>
              <a:rPr lang="en-US" dirty="0"/>
              <a:t> like hand gesture recognition.</a:t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Scalability</a:t>
            </a:r>
            <a:r>
              <a:rPr lang="en-US" dirty="0"/>
              <a:t> – Can be retrained with more gestures to expand vocabulary.</a:t>
            </a:r>
          </a:p>
          <a:p>
            <a:pPr marL="2286000" lvl="4" indent="-457200">
              <a:buFont typeface="+mj-lt"/>
              <a:buAutoNum type="alphaL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9079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6A0FC-E7E0-0932-3310-EB7BE178C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CNN Model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8333B-8B75-96BD-376B-55F549B9D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Total 5 layers are used </a:t>
            </a:r>
          </a:p>
          <a:p>
            <a:r>
              <a:rPr lang="en-IN" b="1" dirty="0"/>
              <a:t>Conv2D Layers</a:t>
            </a:r>
            <a:r>
              <a:rPr lang="en-IN" dirty="0"/>
              <a:t> – Extract features from images.</a:t>
            </a:r>
            <a:br>
              <a:rPr lang="en-IN" dirty="0"/>
            </a:br>
            <a:r>
              <a:rPr lang="en-IN" b="1" dirty="0" err="1"/>
              <a:t>MaxPooling</a:t>
            </a:r>
            <a:r>
              <a:rPr lang="en-IN" dirty="0"/>
              <a:t> – Reduce dimensions &amp; avoid overfitting.</a:t>
            </a:r>
            <a:br>
              <a:rPr lang="en-IN" dirty="0"/>
            </a:br>
            <a:r>
              <a:rPr lang="en-IN" dirty="0"/>
              <a:t> </a:t>
            </a:r>
            <a:r>
              <a:rPr lang="en-IN" b="1" dirty="0"/>
              <a:t>Flatten</a:t>
            </a:r>
            <a:r>
              <a:rPr lang="en-IN" dirty="0"/>
              <a:t> – Convert image matrix into a feature vector.</a:t>
            </a:r>
            <a:br>
              <a:rPr lang="en-IN" dirty="0"/>
            </a:br>
            <a:r>
              <a:rPr lang="en-IN" dirty="0"/>
              <a:t> </a:t>
            </a:r>
            <a:r>
              <a:rPr lang="en-IN" b="1" dirty="0"/>
              <a:t>Fully Connected Layers</a:t>
            </a:r>
            <a:r>
              <a:rPr lang="en-IN" dirty="0"/>
              <a:t> – Predict the gesture class.</a:t>
            </a:r>
            <a:br>
              <a:rPr lang="en-IN" dirty="0"/>
            </a:br>
            <a:r>
              <a:rPr lang="en-IN" b="1" dirty="0" err="1"/>
              <a:t>Softmax</a:t>
            </a:r>
            <a:r>
              <a:rPr lang="en-IN" b="1" dirty="0"/>
              <a:t> Activation</a:t>
            </a:r>
            <a:r>
              <a:rPr lang="en-IN" dirty="0"/>
              <a:t> – Multi-class classification.</a:t>
            </a:r>
          </a:p>
        </p:txBody>
      </p:sp>
    </p:spTree>
    <p:extLst>
      <p:ext uri="{BB962C8B-B14F-4D97-AF65-F5344CB8AC3E}">
        <p14:creationId xmlns:p14="http://schemas.microsoft.com/office/powerpoint/2010/main" val="2192260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E8982-15B4-08BC-0249-E964D6A82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Technologies and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A9814-6384-D6FE-FF71-4EBDA50FF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Python</a:t>
            </a:r>
            <a:r>
              <a:rPr lang="en-IN" dirty="0"/>
              <a:t> – Primary language for deep learning and computer vision.</a:t>
            </a:r>
            <a:br>
              <a:rPr lang="en-IN" dirty="0"/>
            </a:br>
            <a:r>
              <a:rPr lang="en-IN" b="1" dirty="0"/>
              <a:t>TensorFlow/</a:t>
            </a:r>
            <a:r>
              <a:rPr lang="en-IN" b="1" dirty="0" err="1"/>
              <a:t>Keras</a:t>
            </a:r>
            <a:r>
              <a:rPr lang="en-IN" dirty="0"/>
              <a:t> – Deep Learning framework for CNN model training.</a:t>
            </a:r>
            <a:br>
              <a:rPr lang="en-IN" dirty="0"/>
            </a:br>
            <a:r>
              <a:rPr lang="en-IN" b="1" dirty="0"/>
              <a:t>OpenCV</a:t>
            </a:r>
            <a:r>
              <a:rPr lang="en-IN" dirty="0"/>
              <a:t> – Real-time hand gesture tracking and image preprocessing.</a:t>
            </a:r>
            <a:br>
              <a:rPr lang="en-IN" dirty="0"/>
            </a:br>
            <a:r>
              <a:rPr lang="en-IN" b="1" dirty="0"/>
              <a:t>SQLite</a:t>
            </a:r>
            <a:r>
              <a:rPr lang="en-IN" dirty="0"/>
              <a:t> – Stores gesture-label mappings for quick retrieval.</a:t>
            </a:r>
            <a:br>
              <a:rPr lang="en-IN" dirty="0"/>
            </a:br>
            <a:r>
              <a:rPr lang="en-IN" b="1" dirty="0"/>
              <a:t>pyttsx3</a:t>
            </a:r>
            <a:r>
              <a:rPr lang="en-IN" dirty="0"/>
              <a:t> – Text-to-Speech (TTS) to convert recognized gestures into speech.</a:t>
            </a:r>
          </a:p>
        </p:txBody>
      </p:sp>
    </p:spTree>
    <p:extLst>
      <p:ext uri="{BB962C8B-B14F-4D97-AF65-F5344CB8AC3E}">
        <p14:creationId xmlns:p14="http://schemas.microsoft.com/office/powerpoint/2010/main" val="877153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9914-1962-A7A5-6325-0675C6BDA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1C1DF-F4CF-3AAD-493F-186EE4E96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Setting up hand histogram</a:t>
            </a:r>
          </a:p>
          <a:p>
            <a:r>
              <a:rPr lang="en-IN" dirty="0"/>
              <a:t>Creating and labelling gestures</a:t>
            </a:r>
          </a:p>
          <a:p>
            <a:r>
              <a:rPr lang="en-IN" dirty="0"/>
              <a:t>Data augmentation</a:t>
            </a:r>
          </a:p>
          <a:p>
            <a:r>
              <a:rPr lang="en-IN" dirty="0"/>
              <a:t>Preprocessing and dataset preparation</a:t>
            </a:r>
          </a:p>
          <a:p>
            <a:r>
              <a:rPr lang="en-IN" dirty="0"/>
              <a:t>Training </a:t>
            </a:r>
            <a:r>
              <a:rPr lang="en-IN" dirty="0" err="1"/>
              <a:t>cnn</a:t>
            </a:r>
            <a:r>
              <a:rPr lang="en-IN" dirty="0"/>
              <a:t> model</a:t>
            </a:r>
          </a:p>
          <a:p>
            <a:r>
              <a:rPr lang="en-IN" dirty="0"/>
              <a:t>Real-Time Gesture Recognition</a:t>
            </a:r>
          </a:p>
        </p:txBody>
      </p:sp>
    </p:spTree>
    <p:extLst>
      <p:ext uri="{BB962C8B-B14F-4D97-AF65-F5344CB8AC3E}">
        <p14:creationId xmlns:p14="http://schemas.microsoft.com/office/powerpoint/2010/main" val="433320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13B9F-D20D-E430-A48F-EC9CB3BC3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 and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A4ED9-7992-F202-283F-E975D0078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Low accuracy on complex gestures</a:t>
            </a:r>
            <a:br>
              <a:rPr lang="en-IN" dirty="0"/>
            </a:br>
            <a:r>
              <a:rPr lang="en-IN" dirty="0"/>
              <a:t>Solution: Increased dataset size &amp; used </a:t>
            </a:r>
            <a:r>
              <a:rPr lang="en-IN" b="1" dirty="0"/>
              <a:t>data augmentation</a:t>
            </a:r>
            <a:r>
              <a:rPr lang="en-IN" dirty="0"/>
              <a:t>.</a:t>
            </a:r>
          </a:p>
          <a:p>
            <a:pPr marL="0" indent="0">
              <a:buNone/>
            </a:pPr>
            <a:r>
              <a:rPr lang="en-IN" b="1" dirty="0"/>
              <a:t>Background Noise in Camera Feed</a:t>
            </a:r>
            <a:br>
              <a:rPr lang="en-IN" dirty="0"/>
            </a:br>
            <a:r>
              <a:rPr lang="en-IN" dirty="0"/>
              <a:t>Solution: Applied </a:t>
            </a:r>
            <a:r>
              <a:rPr lang="en-IN" b="1" dirty="0"/>
              <a:t>image thresholding &amp; hand segmentation</a:t>
            </a:r>
            <a:r>
              <a:rPr lang="en-IN" dirty="0"/>
              <a:t>.</a:t>
            </a:r>
          </a:p>
          <a:p>
            <a:pPr marL="0" indent="0">
              <a:buNone/>
            </a:pPr>
            <a:r>
              <a:rPr lang="en-IN" b="1" dirty="0"/>
              <a:t>Sign Variation Across Users</a:t>
            </a:r>
            <a:br>
              <a:rPr lang="en-IN" dirty="0"/>
            </a:br>
            <a:r>
              <a:rPr lang="en-IN" dirty="0"/>
              <a:t>Solution: Added multiple variations for each gesture.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168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A0107-4202-4361-6B9B-2AAF3C054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D1CFE-014B-2624-B103-D1F9FFBE0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Mobile App Deployment</a:t>
            </a:r>
            <a:r>
              <a:rPr lang="en-US" dirty="0"/>
              <a:t> for accessibility.</a:t>
            </a:r>
          </a:p>
          <a:p>
            <a:r>
              <a:rPr lang="en-US" b="1" dirty="0"/>
              <a:t>Integration with Virtual Assistants (Alexa, Google Assistant).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4046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66E9B-9836-5AB1-68CA-0BCD82654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6F8F4-DA5E-76A8-BD8D-6E4289AA1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Healthcare</a:t>
            </a:r>
            <a:r>
              <a:rPr lang="en-US" dirty="0"/>
              <a:t> – Assisting patients with disabilities.</a:t>
            </a:r>
          </a:p>
          <a:p>
            <a:r>
              <a:rPr lang="en-US" b="1" dirty="0"/>
              <a:t>Education</a:t>
            </a:r>
            <a:r>
              <a:rPr lang="en-US" dirty="0"/>
              <a:t> – Helping students with hearing impairments.</a:t>
            </a:r>
          </a:p>
          <a:p>
            <a:r>
              <a:rPr lang="en-US" b="1" dirty="0"/>
              <a:t>Customer Service</a:t>
            </a:r>
            <a:r>
              <a:rPr lang="en-US" dirty="0"/>
              <a:t> – Improving accessibility in businesses.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8688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A18B0-C627-0A3C-A9A5-ECCD4FF5E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C1E9CC0-5AF1-FF1F-6BAA-BECB607D52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608093"/>
            <a:ext cx="7664278" cy="2786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Developed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Sign Language Interpreter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deep learning.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Achieved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accuracy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CNN-based classification.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Overcame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various technical challenges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through innovative solutions.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potential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global scalability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r>
              <a:rPr lang="en-US" sz="1800" b="1" dirty="0"/>
              <a:t>The Impact of Our Project</a:t>
            </a:r>
          </a:p>
          <a:p>
            <a:pPr marL="0" indent="0">
              <a:buNone/>
            </a:pPr>
            <a:r>
              <a:rPr lang="en-US" sz="1800" b="1" dirty="0"/>
              <a:t>	Bridging the Communication Gap with AI</a:t>
            </a:r>
            <a:endParaRPr lang="en-US" sz="1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076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262B2-1271-782D-744D-30B514F2E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54918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9E562-3EC5-9F02-5EAC-07AC44C88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IN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9A515-2B5B-C306-09DC-567ACE1B8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1M+</a:t>
            </a:r>
            <a:r>
              <a:rPr lang="en-IN" dirty="0"/>
              <a:t> use ASL</a:t>
            </a:r>
          </a:p>
          <a:p>
            <a:r>
              <a:rPr lang="en-US" b="1" dirty="0"/>
              <a:t>70M+</a:t>
            </a:r>
            <a:r>
              <a:rPr lang="en-US" dirty="0"/>
              <a:t> use sign language globally</a:t>
            </a:r>
            <a:endParaRPr lang="en-I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72%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families don’t sign with Deaf children.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70%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Deaf individuals face job challenges.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Need for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real-time, AI-based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sign language interpretation.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1550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C11E0-E037-2C47-CFE0-5675472F4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Goal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BAB6E7B-D602-355B-9352-1088D2ACBE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11470"/>
            <a:ext cx="662553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an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AI-powered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real-time sign language interpreter.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seamless communication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without human translators.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accessibility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Deaf individuals.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972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2E301-8777-B3AF-585A-F86DD59F6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Related work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D7EE8-8A4A-1E3E-BA71-5CFFC168A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Rule- based systems</a:t>
            </a:r>
          </a:p>
          <a:p>
            <a:r>
              <a:rPr lang="en-IN" dirty="0"/>
              <a:t>Glove based systems</a:t>
            </a:r>
          </a:p>
          <a:p>
            <a:r>
              <a:rPr lang="en-IN" dirty="0"/>
              <a:t>Computer vision based approaches</a:t>
            </a:r>
          </a:p>
          <a:p>
            <a:r>
              <a:rPr lang="en-IN" dirty="0"/>
              <a:t>Existing Apps</a:t>
            </a:r>
          </a:p>
        </p:txBody>
      </p:sp>
    </p:spTree>
    <p:extLst>
      <p:ext uri="{BB962C8B-B14F-4D97-AF65-F5344CB8AC3E}">
        <p14:creationId xmlns:p14="http://schemas.microsoft.com/office/powerpoint/2010/main" val="2991178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8298E-00A4-3E1D-E3E3-7F537F9AE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State of the art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63AE00C-305A-7BCA-D2B2-FA0FFC87DA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CNNs &amp; RNNs: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Used for sign language recognition but need large datasets.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Transformer Models: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Improve accuracy but are computationally expensive.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Detection: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Some systems exist but lack efficiency and accessibility.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Gesture &amp; Pose Estimation: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Advances in OpenPose, MediaPipe, but require optimization. </a:t>
            </a:r>
          </a:p>
        </p:txBody>
      </p:sp>
    </p:spTree>
    <p:extLst>
      <p:ext uri="{BB962C8B-B14F-4D97-AF65-F5344CB8AC3E}">
        <p14:creationId xmlns:p14="http://schemas.microsoft.com/office/powerpoint/2010/main" val="2508852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C3392-EA6D-E3E5-FF8E-FBA2D2DE2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EEE76-C179-7BB3-C0F3-FE9AB235A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Real-time Hand Gesture Recognition</a:t>
            </a:r>
            <a:r>
              <a:rPr lang="en-IN" dirty="0"/>
              <a:t> using </a:t>
            </a:r>
            <a:r>
              <a:rPr lang="en-IN" b="1" dirty="0"/>
              <a:t>CNN &amp; OpenCV</a:t>
            </a:r>
            <a:r>
              <a:rPr lang="en-IN" dirty="0"/>
              <a:t>.</a:t>
            </a:r>
            <a:br>
              <a:rPr lang="en-IN" dirty="0"/>
            </a:br>
            <a:r>
              <a:rPr lang="en-IN" dirty="0"/>
              <a:t>🔹 Converts hand gestures into </a:t>
            </a:r>
            <a:r>
              <a:rPr lang="en-IN" b="1" dirty="0"/>
              <a:t>text &amp; voice output</a:t>
            </a:r>
            <a:r>
              <a:rPr lang="en-IN" dirty="0"/>
              <a:t>.</a:t>
            </a:r>
            <a:br>
              <a:rPr lang="en-IN" dirty="0"/>
            </a:br>
            <a:r>
              <a:rPr lang="en-IN" dirty="0"/>
              <a:t>🔹 </a:t>
            </a:r>
            <a:r>
              <a:rPr lang="en-IN" b="1" dirty="0"/>
              <a:t>Offline Mode</a:t>
            </a:r>
            <a:r>
              <a:rPr lang="en-IN" dirty="0"/>
              <a:t> – Does not require internet connectivity.</a:t>
            </a:r>
            <a:br>
              <a:rPr lang="en-IN" dirty="0"/>
            </a:br>
            <a:r>
              <a:rPr lang="en-IN" dirty="0"/>
              <a:t>🔹 </a:t>
            </a:r>
            <a:r>
              <a:rPr lang="en-IN" b="1" dirty="0"/>
              <a:t>Scalable &amp; Extendable</a:t>
            </a:r>
            <a:r>
              <a:rPr lang="en-IN" dirty="0"/>
              <a:t> – Can add more gestures &amp; languages.</a:t>
            </a:r>
          </a:p>
          <a:p>
            <a:r>
              <a:rPr lang="en-US" b="1" dirty="0"/>
              <a:t>Real-time processing</a:t>
            </a:r>
            <a:r>
              <a:rPr lang="en-US" dirty="0"/>
              <a:t> for seamless communication.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5722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E899D-4D4B-C178-A30D-5E3C99EE3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646D9-903F-01A5-7266-1529A6C61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/>
              <a:t>Key Components &amp; Workflow</a:t>
            </a:r>
            <a:endParaRPr lang="en-IN" dirty="0"/>
          </a:p>
          <a:p>
            <a:r>
              <a:rPr lang="en-IN" dirty="0"/>
              <a:t>1️⃣ </a:t>
            </a:r>
            <a:r>
              <a:rPr lang="en-IN" b="1" dirty="0"/>
              <a:t>Hand Detection &amp; Tracking</a:t>
            </a:r>
            <a:r>
              <a:rPr lang="en-IN" dirty="0"/>
              <a:t> – Uses skin </a:t>
            </a:r>
            <a:r>
              <a:rPr lang="en-IN" dirty="0" err="1"/>
              <a:t>color</a:t>
            </a:r>
            <a:r>
              <a:rPr lang="en-IN" dirty="0"/>
              <a:t> detection for accurate gesture tracking.</a:t>
            </a:r>
            <a:br>
              <a:rPr lang="en-IN" dirty="0"/>
            </a:br>
            <a:r>
              <a:rPr lang="en-IN" dirty="0"/>
              <a:t>2️⃣ </a:t>
            </a:r>
            <a:r>
              <a:rPr lang="en-IN" b="1" dirty="0"/>
              <a:t>Gesture Dataset Creation</a:t>
            </a:r>
            <a:r>
              <a:rPr lang="en-IN" dirty="0"/>
              <a:t> – Captures and stores ASL gestures for model training.</a:t>
            </a:r>
            <a:br>
              <a:rPr lang="en-IN" dirty="0"/>
            </a:br>
            <a:r>
              <a:rPr lang="en-IN" dirty="0"/>
              <a:t>3️⃣ </a:t>
            </a:r>
            <a:r>
              <a:rPr lang="en-IN" b="1" dirty="0"/>
              <a:t>Data Preprocessing</a:t>
            </a:r>
            <a:r>
              <a:rPr lang="en-IN" dirty="0"/>
              <a:t> – Applies flipping, augmentation, and dataset splitting for better accuracy.</a:t>
            </a:r>
            <a:br>
              <a:rPr lang="en-IN" dirty="0"/>
            </a:br>
            <a:r>
              <a:rPr lang="en-IN" dirty="0"/>
              <a:t>4️⃣ </a:t>
            </a:r>
            <a:r>
              <a:rPr lang="en-IN" b="1" dirty="0"/>
              <a:t>CNN-Based Model Training</a:t>
            </a:r>
            <a:r>
              <a:rPr lang="en-IN" dirty="0"/>
              <a:t> – Learns and classifies different hand gestures.</a:t>
            </a:r>
            <a:br>
              <a:rPr lang="en-IN" dirty="0"/>
            </a:br>
            <a:r>
              <a:rPr lang="en-IN" dirty="0"/>
              <a:t>5️⃣ </a:t>
            </a:r>
            <a:r>
              <a:rPr lang="en-IN" b="1" dirty="0"/>
              <a:t>Real-Time Gesture Recognition</a:t>
            </a:r>
            <a:r>
              <a:rPr lang="en-IN" dirty="0"/>
              <a:t> – Predicts gestures and converts them into text or speech for communication.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6383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F108C-0B40-64EC-47B9-DAC5324F1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09CB35F-EE2D-95D5-1995-50346C0521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ASL gesture dataset with labeled hand signs.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Collected from open-source repositories &amp; custom recordings.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Includes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static and dynamic gestures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better accuracy. </a:t>
            </a:r>
          </a:p>
        </p:txBody>
      </p:sp>
    </p:spTree>
    <p:extLst>
      <p:ext uri="{BB962C8B-B14F-4D97-AF65-F5344CB8AC3E}">
        <p14:creationId xmlns:p14="http://schemas.microsoft.com/office/powerpoint/2010/main" val="2133120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278A-6EEC-0FA4-6861-84562FB37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414B3-82BB-3474-C984-C989DCD13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Data Collection:</a:t>
            </a:r>
            <a:r>
              <a:rPr lang="en-IN" dirty="0"/>
              <a:t> Capture ASL gestures from videos and images.</a:t>
            </a:r>
            <a:br>
              <a:rPr lang="en-IN" dirty="0"/>
            </a:br>
            <a:r>
              <a:rPr lang="en-IN" dirty="0"/>
              <a:t>2️⃣ </a:t>
            </a:r>
            <a:r>
              <a:rPr lang="en-IN" b="1" dirty="0"/>
              <a:t>Preprocessing:</a:t>
            </a:r>
            <a:r>
              <a:rPr lang="en-IN" dirty="0"/>
              <a:t> Resize, normalize, and denoise images.</a:t>
            </a:r>
            <a:br>
              <a:rPr lang="en-IN" dirty="0"/>
            </a:br>
            <a:r>
              <a:rPr lang="en-IN" dirty="0"/>
              <a:t>3️⃣ </a:t>
            </a:r>
            <a:r>
              <a:rPr lang="en-IN" b="1" dirty="0"/>
              <a:t>Augmentation:</a:t>
            </a:r>
            <a:r>
              <a:rPr lang="en-IN" dirty="0"/>
              <a:t> Flip, rotate, and add noise to improve model generalization.</a:t>
            </a:r>
            <a:br>
              <a:rPr lang="en-IN" dirty="0"/>
            </a:br>
            <a:r>
              <a:rPr lang="en-IN" dirty="0"/>
              <a:t>4️⃣ </a:t>
            </a:r>
            <a:r>
              <a:rPr lang="en-IN" b="1" dirty="0"/>
              <a:t>Splitting:</a:t>
            </a:r>
            <a:r>
              <a:rPr lang="en-IN" dirty="0"/>
              <a:t> Divide into </a:t>
            </a:r>
            <a:r>
              <a:rPr lang="en-IN" b="1" dirty="0"/>
              <a:t>training (80%)</a:t>
            </a:r>
            <a:r>
              <a:rPr lang="en-IN" dirty="0"/>
              <a:t>, </a:t>
            </a:r>
            <a:r>
              <a:rPr lang="en-IN" b="1" dirty="0"/>
              <a:t>validation (10%)</a:t>
            </a:r>
            <a:r>
              <a:rPr lang="en-IN" dirty="0"/>
              <a:t>, and </a:t>
            </a:r>
            <a:r>
              <a:rPr lang="en-IN" b="1" dirty="0"/>
              <a:t>test (10%)</a:t>
            </a:r>
            <a:r>
              <a:rPr lang="en-IN" dirty="0"/>
              <a:t> sets.</a:t>
            </a:r>
            <a:br>
              <a:rPr lang="en-IN" dirty="0"/>
            </a:br>
            <a:r>
              <a:rPr lang="en-IN" dirty="0"/>
              <a:t>5️⃣ </a:t>
            </a:r>
            <a:r>
              <a:rPr lang="en-IN" b="1" dirty="0"/>
              <a:t>Feature Extraction:</a:t>
            </a:r>
            <a:r>
              <a:rPr lang="en-IN" dirty="0"/>
              <a:t> Use </a:t>
            </a:r>
            <a:r>
              <a:rPr lang="en-IN" b="1" dirty="0"/>
              <a:t>CNN-based models</a:t>
            </a:r>
            <a:r>
              <a:rPr lang="en-IN" dirty="0"/>
              <a:t> to detect hand shapes and movements.</a:t>
            </a:r>
          </a:p>
        </p:txBody>
      </p:sp>
    </p:spTree>
    <p:extLst>
      <p:ext uri="{BB962C8B-B14F-4D97-AF65-F5344CB8AC3E}">
        <p14:creationId xmlns:p14="http://schemas.microsoft.com/office/powerpoint/2010/main" val="2348249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731</Words>
  <Application>Microsoft Office PowerPoint</Application>
  <PresentationFormat>Widescreen</PresentationFormat>
  <Paragraphs>77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Problem Statement</vt:lpstr>
      <vt:lpstr>Motivation</vt:lpstr>
      <vt:lpstr>Goal</vt:lpstr>
      <vt:lpstr>Related work </vt:lpstr>
      <vt:lpstr>State of the art</vt:lpstr>
      <vt:lpstr>Proposed solution</vt:lpstr>
      <vt:lpstr>System Architecture</vt:lpstr>
      <vt:lpstr>Dataset</vt:lpstr>
      <vt:lpstr>Data preparation</vt:lpstr>
      <vt:lpstr>Model Selection</vt:lpstr>
      <vt:lpstr>CNN Model Architecture</vt:lpstr>
      <vt:lpstr>Technologies and tools</vt:lpstr>
      <vt:lpstr>implementation</vt:lpstr>
      <vt:lpstr>Challenges and solutions</vt:lpstr>
      <vt:lpstr>Future Scope</vt:lpstr>
      <vt:lpstr>Applications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CHINTHALAPALLY RASMITHA</dc:creator>
  <cp:lastModifiedBy>CHINTHALAPALLY RASMITHA</cp:lastModifiedBy>
  <cp:revision>1</cp:revision>
  <dcterms:created xsi:type="dcterms:W3CDTF">2025-02-18T18:56:30Z</dcterms:created>
  <dcterms:modified xsi:type="dcterms:W3CDTF">2025-02-18T18:56:56Z</dcterms:modified>
</cp:coreProperties>
</file>