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05" r:id="rId1"/>
  </p:sldMasterIdLst>
  <p:notesMasterIdLst>
    <p:notesMasterId r:id="rId38"/>
  </p:notesMasterIdLst>
  <p:handoutMasterIdLst>
    <p:handoutMasterId r:id="rId39"/>
  </p:handoutMasterIdLst>
  <p:sldIdLst>
    <p:sldId id="266" r:id="rId2"/>
    <p:sldId id="268" r:id="rId3"/>
    <p:sldId id="267" r:id="rId4"/>
    <p:sldId id="276" r:id="rId5"/>
    <p:sldId id="277" r:id="rId6"/>
    <p:sldId id="287" r:id="rId7"/>
    <p:sldId id="286" r:id="rId8"/>
    <p:sldId id="256" r:id="rId9"/>
    <p:sldId id="288" r:id="rId10"/>
    <p:sldId id="289" r:id="rId11"/>
    <p:sldId id="310" r:id="rId12"/>
    <p:sldId id="265" r:id="rId13"/>
    <p:sldId id="257" r:id="rId14"/>
    <p:sldId id="258" r:id="rId15"/>
    <p:sldId id="303" r:id="rId16"/>
    <p:sldId id="259" r:id="rId17"/>
    <p:sldId id="260" r:id="rId18"/>
    <p:sldId id="284" r:id="rId19"/>
    <p:sldId id="293" r:id="rId20"/>
    <p:sldId id="304" r:id="rId21"/>
    <p:sldId id="292" r:id="rId22"/>
    <p:sldId id="294" r:id="rId23"/>
    <p:sldId id="305" r:id="rId24"/>
    <p:sldId id="290" r:id="rId25"/>
    <p:sldId id="296" r:id="rId26"/>
    <p:sldId id="279" r:id="rId27"/>
    <p:sldId id="285" r:id="rId28"/>
    <p:sldId id="297" r:id="rId29"/>
    <p:sldId id="281" r:id="rId30"/>
    <p:sldId id="298" r:id="rId31"/>
    <p:sldId id="299" r:id="rId32"/>
    <p:sldId id="300" r:id="rId33"/>
    <p:sldId id="301" r:id="rId34"/>
    <p:sldId id="282" r:id="rId35"/>
    <p:sldId id="309" r:id="rId36"/>
    <p:sldId id="307" r:id="rId37"/>
  </p:sldIdLst>
  <p:sldSz cx="9144000" cy="6858000" type="screen4x3"/>
  <p:notesSz cx="6858000" cy="9144000"/>
  <p:defaultTextStyle>
    <a:defPPr>
      <a:defRPr lang="en-US"/>
    </a:defPPr>
    <a:lvl1pPr algn="ctr" rtl="0" eaLnBrk="0" fontAlgn="base" hangingPunct="0">
      <a:spcBef>
        <a:spcPct val="20000"/>
      </a:spcBef>
      <a:spcAft>
        <a:spcPct val="0"/>
      </a:spcAft>
      <a:defRPr sz="4000" b="1" kern="1200">
        <a:solidFill>
          <a:schemeClr val="tx1"/>
        </a:solidFill>
        <a:latin typeface="Times New Roman" panose="02020603050405020304" pitchFamily="18" charset="0"/>
        <a:ea typeface="+mn-ea"/>
        <a:cs typeface="+mn-cs"/>
      </a:defRPr>
    </a:lvl1pPr>
    <a:lvl2pPr marL="457200" algn="ctr" rtl="0" eaLnBrk="0" fontAlgn="base" hangingPunct="0">
      <a:spcBef>
        <a:spcPct val="20000"/>
      </a:spcBef>
      <a:spcAft>
        <a:spcPct val="0"/>
      </a:spcAft>
      <a:defRPr sz="4000" b="1" kern="1200">
        <a:solidFill>
          <a:schemeClr val="tx1"/>
        </a:solidFill>
        <a:latin typeface="Times New Roman" panose="02020603050405020304" pitchFamily="18" charset="0"/>
        <a:ea typeface="+mn-ea"/>
        <a:cs typeface="+mn-cs"/>
      </a:defRPr>
    </a:lvl2pPr>
    <a:lvl3pPr marL="914400" algn="ctr" rtl="0" eaLnBrk="0" fontAlgn="base" hangingPunct="0">
      <a:spcBef>
        <a:spcPct val="20000"/>
      </a:spcBef>
      <a:spcAft>
        <a:spcPct val="0"/>
      </a:spcAft>
      <a:defRPr sz="4000" b="1" kern="1200">
        <a:solidFill>
          <a:schemeClr val="tx1"/>
        </a:solidFill>
        <a:latin typeface="Times New Roman" panose="02020603050405020304" pitchFamily="18" charset="0"/>
        <a:ea typeface="+mn-ea"/>
        <a:cs typeface="+mn-cs"/>
      </a:defRPr>
    </a:lvl3pPr>
    <a:lvl4pPr marL="1371600" algn="ctr" rtl="0" eaLnBrk="0" fontAlgn="base" hangingPunct="0">
      <a:spcBef>
        <a:spcPct val="20000"/>
      </a:spcBef>
      <a:spcAft>
        <a:spcPct val="0"/>
      </a:spcAft>
      <a:defRPr sz="4000" b="1" kern="1200">
        <a:solidFill>
          <a:schemeClr val="tx1"/>
        </a:solidFill>
        <a:latin typeface="Times New Roman" panose="02020603050405020304" pitchFamily="18" charset="0"/>
        <a:ea typeface="+mn-ea"/>
        <a:cs typeface="+mn-cs"/>
      </a:defRPr>
    </a:lvl4pPr>
    <a:lvl5pPr marL="1828800" algn="ctr" rtl="0" eaLnBrk="0" fontAlgn="base" hangingPunct="0">
      <a:spcBef>
        <a:spcPct val="20000"/>
      </a:spcBef>
      <a:spcAft>
        <a:spcPct val="0"/>
      </a:spcAft>
      <a:defRPr sz="4000" b="1" kern="1200">
        <a:solidFill>
          <a:schemeClr val="tx1"/>
        </a:solidFill>
        <a:latin typeface="Times New Roman" panose="02020603050405020304" pitchFamily="18" charset="0"/>
        <a:ea typeface="+mn-ea"/>
        <a:cs typeface="+mn-cs"/>
      </a:defRPr>
    </a:lvl5pPr>
    <a:lvl6pPr marL="2286000" algn="l" defTabSz="914400" rtl="0" eaLnBrk="1" latinLnBrk="0" hangingPunct="1">
      <a:defRPr sz="4000" b="1" kern="1200">
        <a:solidFill>
          <a:schemeClr val="tx1"/>
        </a:solidFill>
        <a:latin typeface="Times New Roman" panose="02020603050405020304" pitchFamily="18" charset="0"/>
        <a:ea typeface="+mn-ea"/>
        <a:cs typeface="+mn-cs"/>
      </a:defRPr>
    </a:lvl6pPr>
    <a:lvl7pPr marL="2743200" algn="l" defTabSz="914400" rtl="0" eaLnBrk="1" latinLnBrk="0" hangingPunct="1">
      <a:defRPr sz="4000" b="1" kern="1200">
        <a:solidFill>
          <a:schemeClr val="tx1"/>
        </a:solidFill>
        <a:latin typeface="Times New Roman" panose="02020603050405020304" pitchFamily="18" charset="0"/>
        <a:ea typeface="+mn-ea"/>
        <a:cs typeface="+mn-cs"/>
      </a:defRPr>
    </a:lvl7pPr>
    <a:lvl8pPr marL="3200400" algn="l" defTabSz="914400" rtl="0" eaLnBrk="1" latinLnBrk="0" hangingPunct="1">
      <a:defRPr sz="4000" b="1" kern="1200">
        <a:solidFill>
          <a:schemeClr val="tx1"/>
        </a:solidFill>
        <a:latin typeface="Times New Roman" panose="02020603050405020304" pitchFamily="18" charset="0"/>
        <a:ea typeface="+mn-ea"/>
        <a:cs typeface="+mn-cs"/>
      </a:defRPr>
    </a:lvl8pPr>
    <a:lvl9pPr marL="3657600" algn="l" defTabSz="914400" rtl="0" eaLnBrk="1" latinLnBrk="0" hangingPunct="1">
      <a:defRPr sz="40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3333CC"/>
    <a:srgbClr val="CC3300"/>
    <a:srgbClr val="993300"/>
    <a:srgbClr val="666699"/>
    <a:srgbClr val="FFFFCC"/>
    <a:srgbClr val="FF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837" autoAdjust="0"/>
    <p:restoredTop sz="94660" autoAdjust="0"/>
  </p:normalViewPr>
  <p:slideViewPr>
    <p:cSldViewPr>
      <p:cViewPr varScale="1">
        <p:scale>
          <a:sx n="87" d="100"/>
          <a:sy n="87" d="100"/>
        </p:scale>
        <p:origin x="3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2" d="100"/>
          <a:sy n="42" d="100"/>
        </p:scale>
        <p:origin x="-13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F986F-2B1A-4705-83F6-E0CAF3C9B8DD}" type="doc">
      <dgm:prSet loTypeId="urn:microsoft.com/office/officeart/2005/8/layout/hierarchy6" loCatId="hierarchy" qsTypeId="urn:microsoft.com/office/officeart/2005/8/quickstyle/simple5" qsCatId="simple" csTypeId="urn:microsoft.com/office/officeart/2005/8/colors/accent1_2" csCatId="accent1" phldr="1"/>
      <dgm:spPr/>
      <dgm:t>
        <a:bodyPr/>
        <a:lstStyle/>
        <a:p>
          <a:endParaRPr lang="en-US"/>
        </a:p>
      </dgm:t>
    </dgm:pt>
    <dgm:pt modelId="{79165E17-BCEE-485F-8239-591B2DC3FE8A}">
      <dgm:prSet phldrT="[Text]"/>
      <dgm:spPr/>
      <dgm:t>
        <a:bodyPr/>
        <a:lstStyle/>
        <a:p>
          <a:r>
            <a:rPr lang="en-US" dirty="0" smtClean="0"/>
            <a:t>Statistics</a:t>
          </a:r>
          <a:endParaRPr lang="en-US" dirty="0"/>
        </a:p>
      </dgm:t>
    </dgm:pt>
    <dgm:pt modelId="{45E70132-65AF-4BCC-AA0D-370CA15B0B5E}" type="parTrans" cxnId="{5419C71A-371E-4BB7-83C5-4B6C53F27191}">
      <dgm:prSet/>
      <dgm:spPr/>
      <dgm:t>
        <a:bodyPr/>
        <a:lstStyle/>
        <a:p>
          <a:endParaRPr lang="en-US"/>
        </a:p>
      </dgm:t>
    </dgm:pt>
    <dgm:pt modelId="{6A9A093C-975B-44F4-9244-0537EE1A02B9}" type="sibTrans" cxnId="{5419C71A-371E-4BB7-83C5-4B6C53F27191}">
      <dgm:prSet/>
      <dgm:spPr/>
      <dgm:t>
        <a:bodyPr/>
        <a:lstStyle/>
        <a:p>
          <a:endParaRPr lang="en-US"/>
        </a:p>
      </dgm:t>
    </dgm:pt>
    <dgm:pt modelId="{32A9C01D-02E6-4C63-8AB4-E7FD72E34F90}">
      <dgm:prSet phldrT="[Text]"/>
      <dgm:spPr/>
      <dgm:t>
        <a:bodyPr/>
        <a:lstStyle/>
        <a:p>
          <a:r>
            <a:rPr lang="en-US" dirty="0" smtClean="0"/>
            <a:t>Descriptive</a:t>
          </a:r>
          <a:endParaRPr lang="en-US" dirty="0"/>
        </a:p>
      </dgm:t>
    </dgm:pt>
    <dgm:pt modelId="{F95FB6E4-CB00-4D72-BC87-10F566C3D159}" type="parTrans" cxnId="{4AA9088E-EE8B-460C-B66F-5FB8B4C16B36}">
      <dgm:prSet/>
      <dgm:spPr/>
      <dgm:t>
        <a:bodyPr/>
        <a:lstStyle/>
        <a:p>
          <a:endParaRPr lang="en-US"/>
        </a:p>
      </dgm:t>
    </dgm:pt>
    <dgm:pt modelId="{D9B26661-3538-4FF3-9C64-29B1371F1DD0}" type="sibTrans" cxnId="{4AA9088E-EE8B-460C-B66F-5FB8B4C16B36}">
      <dgm:prSet/>
      <dgm:spPr/>
      <dgm:t>
        <a:bodyPr/>
        <a:lstStyle/>
        <a:p>
          <a:endParaRPr lang="en-US"/>
        </a:p>
      </dgm:t>
    </dgm:pt>
    <dgm:pt modelId="{E132BC14-AF05-4305-9B92-6EF2F26ED2B3}">
      <dgm:prSet phldrT="[Text]"/>
      <dgm:spPr/>
      <dgm:t>
        <a:bodyPr/>
        <a:lstStyle/>
        <a:p>
          <a:r>
            <a:rPr lang="en-US" dirty="0" smtClean="0"/>
            <a:t>Inferential</a:t>
          </a:r>
          <a:endParaRPr lang="en-US" dirty="0"/>
        </a:p>
      </dgm:t>
    </dgm:pt>
    <dgm:pt modelId="{ED9E099C-6E7F-4943-BAD4-8809D2AF0852}" type="parTrans" cxnId="{6219DEB6-4884-4E36-A6D3-B88097E6B904}">
      <dgm:prSet/>
      <dgm:spPr/>
      <dgm:t>
        <a:bodyPr/>
        <a:lstStyle/>
        <a:p>
          <a:endParaRPr lang="en-US"/>
        </a:p>
      </dgm:t>
    </dgm:pt>
    <dgm:pt modelId="{FC863EBD-B842-421A-9DA5-6D0C8A86E482}" type="sibTrans" cxnId="{6219DEB6-4884-4E36-A6D3-B88097E6B904}">
      <dgm:prSet/>
      <dgm:spPr/>
      <dgm:t>
        <a:bodyPr/>
        <a:lstStyle/>
        <a:p>
          <a:endParaRPr lang="en-US"/>
        </a:p>
      </dgm:t>
    </dgm:pt>
    <dgm:pt modelId="{7DB70E0E-42D3-4C79-A3B6-2AD9E8692273}" type="pres">
      <dgm:prSet presAssocID="{62DF986F-2B1A-4705-83F6-E0CAF3C9B8DD}" presName="mainComposite" presStyleCnt="0">
        <dgm:presLayoutVars>
          <dgm:chPref val="1"/>
          <dgm:dir/>
          <dgm:animOne val="branch"/>
          <dgm:animLvl val="lvl"/>
          <dgm:resizeHandles val="exact"/>
        </dgm:presLayoutVars>
      </dgm:prSet>
      <dgm:spPr/>
      <dgm:t>
        <a:bodyPr/>
        <a:lstStyle/>
        <a:p>
          <a:endParaRPr lang="en-US"/>
        </a:p>
      </dgm:t>
    </dgm:pt>
    <dgm:pt modelId="{F914D71F-29CF-4D74-B299-47CDC3A86824}" type="pres">
      <dgm:prSet presAssocID="{62DF986F-2B1A-4705-83F6-E0CAF3C9B8DD}" presName="hierFlow" presStyleCnt="0"/>
      <dgm:spPr/>
    </dgm:pt>
    <dgm:pt modelId="{A92F65DF-F949-4502-9A3E-2324A79B585E}" type="pres">
      <dgm:prSet presAssocID="{62DF986F-2B1A-4705-83F6-E0CAF3C9B8DD}" presName="hierChild1" presStyleCnt="0">
        <dgm:presLayoutVars>
          <dgm:chPref val="1"/>
          <dgm:animOne val="branch"/>
          <dgm:animLvl val="lvl"/>
        </dgm:presLayoutVars>
      </dgm:prSet>
      <dgm:spPr/>
    </dgm:pt>
    <dgm:pt modelId="{4A5E1571-58B6-4EDE-8E4F-C672F0610C39}" type="pres">
      <dgm:prSet presAssocID="{79165E17-BCEE-485F-8239-591B2DC3FE8A}" presName="Name14" presStyleCnt="0"/>
      <dgm:spPr/>
    </dgm:pt>
    <dgm:pt modelId="{6C6FC5D9-8A5B-4810-9466-E307C266D465}" type="pres">
      <dgm:prSet presAssocID="{79165E17-BCEE-485F-8239-591B2DC3FE8A}" presName="level1Shape" presStyleLbl="node0" presStyleIdx="0" presStyleCnt="1">
        <dgm:presLayoutVars>
          <dgm:chPref val="3"/>
        </dgm:presLayoutVars>
      </dgm:prSet>
      <dgm:spPr/>
      <dgm:t>
        <a:bodyPr/>
        <a:lstStyle/>
        <a:p>
          <a:endParaRPr lang="en-US"/>
        </a:p>
      </dgm:t>
    </dgm:pt>
    <dgm:pt modelId="{980E132A-583E-4439-AF72-6FC2DFA706E5}" type="pres">
      <dgm:prSet presAssocID="{79165E17-BCEE-485F-8239-591B2DC3FE8A}" presName="hierChild2" presStyleCnt="0"/>
      <dgm:spPr/>
    </dgm:pt>
    <dgm:pt modelId="{B257B5AE-AB4D-4AE2-BEF6-C604D47E6A95}" type="pres">
      <dgm:prSet presAssocID="{F95FB6E4-CB00-4D72-BC87-10F566C3D159}" presName="Name19" presStyleLbl="parChTrans1D2" presStyleIdx="0" presStyleCnt="2"/>
      <dgm:spPr/>
      <dgm:t>
        <a:bodyPr/>
        <a:lstStyle/>
        <a:p>
          <a:endParaRPr lang="en-US"/>
        </a:p>
      </dgm:t>
    </dgm:pt>
    <dgm:pt modelId="{DC0CC349-0D36-472F-80A5-B289AF9FF9C6}" type="pres">
      <dgm:prSet presAssocID="{32A9C01D-02E6-4C63-8AB4-E7FD72E34F90}" presName="Name21" presStyleCnt="0"/>
      <dgm:spPr/>
    </dgm:pt>
    <dgm:pt modelId="{B1F641EF-1F2C-4532-9C6C-87496DA6E4F4}" type="pres">
      <dgm:prSet presAssocID="{32A9C01D-02E6-4C63-8AB4-E7FD72E34F90}" presName="level2Shape" presStyleLbl="node2" presStyleIdx="0" presStyleCnt="2"/>
      <dgm:spPr/>
      <dgm:t>
        <a:bodyPr/>
        <a:lstStyle/>
        <a:p>
          <a:endParaRPr lang="en-US"/>
        </a:p>
      </dgm:t>
    </dgm:pt>
    <dgm:pt modelId="{F7AE26A9-B3CF-46DF-9648-2FE45AF3AF56}" type="pres">
      <dgm:prSet presAssocID="{32A9C01D-02E6-4C63-8AB4-E7FD72E34F90}" presName="hierChild3" presStyleCnt="0"/>
      <dgm:spPr/>
    </dgm:pt>
    <dgm:pt modelId="{22198539-7198-414C-A989-255815A9FB50}" type="pres">
      <dgm:prSet presAssocID="{ED9E099C-6E7F-4943-BAD4-8809D2AF0852}" presName="Name19" presStyleLbl="parChTrans1D2" presStyleIdx="1" presStyleCnt="2"/>
      <dgm:spPr/>
      <dgm:t>
        <a:bodyPr/>
        <a:lstStyle/>
        <a:p>
          <a:endParaRPr lang="en-US"/>
        </a:p>
      </dgm:t>
    </dgm:pt>
    <dgm:pt modelId="{32B04DED-466D-4788-97CC-806305236587}" type="pres">
      <dgm:prSet presAssocID="{E132BC14-AF05-4305-9B92-6EF2F26ED2B3}" presName="Name21" presStyleCnt="0"/>
      <dgm:spPr/>
    </dgm:pt>
    <dgm:pt modelId="{B098FEA2-4748-4407-9FB6-100F7ED478ED}" type="pres">
      <dgm:prSet presAssocID="{E132BC14-AF05-4305-9B92-6EF2F26ED2B3}" presName="level2Shape" presStyleLbl="node2" presStyleIdx="1" presStyleCnt="2"/>
      <dgm:spPr/>
      <dgm:t>
        <a:bodyPr/>
        <a:lstStyle/>
        <a:p>
          <a:endParaRPr lang="en-US"/>
        </a:p>
      </dgm:t>
    </dgm:pt>
    <dgm:pt modelId="{FC9463E0-B266-42CE-958C-06F37E4A9B27}" type="pres">
      <dgm:prSet presAssocID="{E132BC14-AF05-4305-9B92-6EF2F26ED2B3}" presName="hierChild3" presStyleCnt="0"/>
      <dgm:spPr/>
    </dgm:pt>
    <dgm:pt modelId="{396FF88E-F1AC-45A8-8579-D46F69F26639}" type="pres">
      <dgm:prSet presAssocID="{62DF986F-2B1A-4705-83F6-E0CAF3C9B8DD}" presName="bgShapesFlow" presStyleCnt="0"/>
      <dgm:spPr/>
    </dgm:pt>
  </dgm:ptLst>
  <dgm:cxnLst>
    <dgm:cxn modelId="{6219DEB6-4884-4E36-A6D3-B88097E6B904}" srcId="{79165E17-BCEE-485F-8239-591B2DC3FE8A}" destId="{E132BC14-AF05-4305-9B92-6EF2F26ED2B3}" srcOrd="1" destOrd="0" parTransId="{ED9E099C-6E7F-4943-BAD4-8809D2AF0852}" sibTransId="{FC863EBD-B842-421A-9DA5-6D0C8A86E482}"/>
    <dgm:cxn modelId="{4ACB30B1-1C5D-45F6-9964-B846BDB368FA}" type="presOf" srcId="{E132BC14-AF05-4305-9B92-6EF2F26ED2B3}" destId="{B098FEA2-4748-4407-9FB6-100F7ED478ED}" srcOrd="0" destOrd="0" presId="urn:microsoft.com/office/officeart/2005/8/layout/hierarchy6"/>
    <dgm:cxn modelId="{0A8AAEDD-4238-406E-8C10-1F875CB1E839}" type="presOf" srcId="{62DF986F-2B1A-4705-83F6-E0CAF3C9B8DD}" destId="{7DB70E0E-42D3-4C79-A3B6-2AD9E8692273}" srcOrd="0" destOrd="0" presId="urn:microsoft.com/office/officeart/2005/8/layout/hierarchy6"/>
    <dgm:cxn modelId="{5419C71A-371E-4BB7-83C5-4B6C53F27191}" srcId="{62DF986F-2B1A-4705-83F6-E0CAF3C9B8DD}" destId="{79165E17-BCEE-485F-8239-591B2DC3FE8A}" srcOrd="0" destOrd="0" parTransId="{45E70132-65AF-4BCC-AA0D-370CA15B0B5E}" sibTransId="{6A9A093C-975B-44F4-9244-0537EE1A02B9}"/>
    <dgm:cxn modelId="{3E4E2589-4E18-4D3D-83DC-F40253F060B3}" type="presOf" srcId="{F95FB6E4-CB00-4D72-BC87-10F566C3D159}" destId="{B257B5AE-AB4D-4AE2-BEF6-C604D47E6A95}" srcOrd="0" destOrd="0" presId="urn:microsoft.com/office/officeart/2005/8/layout/hierarchy6"/>
    <dgm:cxn modelId="{9A05FFA8-AC4E-4819-B0D9-E1BA210045E2}" type="presOf" srcId="{ED9E099C-6E7F-4943-BAD4-8809D2AF0852}" destId="{22198539-7198-414C-A989-255815A9FB50}" srcOrd="0" destOrd="0" presId="urn:microsoft.com/office/officeart/2005/8/layout/hierarchy6"/>
    <dgm:cxn modelId="{EC71EA5D-E315-4E75-971A-34F30461D9D1}" type="presOf" srcId="{32A9C01D-02E6-4C63-8AB4-E7FD72E34F90}" destId="{B1F641EF-1F2C-4532-9C6C-87496DA6E4F4}" srcOrd="0" destOrd="0" presId="urn:microsoft.com/office/officeart/2005/8/layout/hierarchy6"/>
    <dgm:cxn modelId="{4AA9088E-EE8B-460C-B66F-5FB8B4C16B36}" srcId="{79165E17-BCEE-485F-8239-591B2DC3FE8A}" destId="{32A9C01D-02E6-4C63-8AB4-E7FD72E34F90}" srcOrd="0" destOrd="0" parTransId="{F95FB6E4-CB00-4D72-BC87-10F566C3D159}" sibTransId="{D9B26661-3538-4FF3-9C64-29B1371F1DD0}"/>
    <dgm:cxn modelId="{229B592A-505B-46DC-99FD-563C8562469E}" type="presOf" srcId="{79165E17-BCEE-485F-8239-591B2DC3FE8A}" destId="{6C6FC5D9-8A5B-4810-9466-E307C266D465}" srcOrd="0" destOrd="0" presId="urn:microsoft.com/office/officeart/2005/8/layout/hierarchy6"/>
    <dgm:cxn modelId="{0617E6EA-641E-47FD-BA8E-AE1E5D92311B}" type="presParOf" srcId="{7DB70E0E-42D3-4C79-A3B6-2AD9E8692273}" destId="{F914D71F-29CF-4D74-B299-47CDC3A86824}" srcOrd="0" destOrd="0" presId="urn:microsoft.com/office/officeart/2005/8/layout/hierarchy6"/>
    <dgm:cxn modelId="{8312D703-5529-4331-B548-43618A70C7BA}" type="presParOf" srcId="{F914D71F-29CF-4D74-B299-47CDC3A86824}" destId="{A92F65DF-F949-4502-9A3E-2324A79B585E}" srcOrd="0" destOrd="0" presId="urn:microsoft.com/office/officeart/2005/8/layout/hierarchy6"/>
    <dgm:cxn modelId="{C6725608-A444-4DCD-9BC2-3ACA79652AD6}" type="presParOf" srcId="{A92F65DF-F949-4502-9A3E-2324A79B585E}" destId="{4A5E1571-58B6-4EDE-8E4F-C672F0610C39}" srcOrd="0" destOrd="0" presId="urn:microsoft.com/office/officeart/2005/8/layout/hierarchy6"/>
    <dgm:cxn modelId="{77FE3C19-EF03-4C10-8DE3-129D8D224687}" type="presParOf" srcId="{4A5E1571-58B6-4EDE-8E4F-C672F0610C39}" destId="{6C6FC5D9-8A5B-4810-9466-E307C266D465}" srcOrd="0" destOrd="0" presId="urn:microsoft.com/office/officeart/2005/8/layout/hierarchy6"/>
    <dgm:cxn modelId="{DC9D92E5-B30D-46DA-80B4-6CCAE3160558}" type="presParOf" srcId="{4A5E1571-58B6-4EDE-8E4F-C672F0610C39}" destId="{980E132A-583E-4439-AF72-6FC2DFA706E5}" srcOrd="1" destOrd="0" presId="urn:microsoft.com/office/officeart/2005/8/layout/hierarchy6"/>
    <dgm:cxn modelId="{2AAD63D7-E593-4F12-A578-F1DBF77BCDF5}" type="presParOf" srcId="{980E132A-583E-4439-AF72-6FC2DFA706E5}" destId="{B257B5AE-AB4D-4AE2-BEF6-C604D47E6A95}" srcOrd="0" destOrd="0" presId="urn:microsoft.com/office/officeart/2005/8/layout/hierarchy6"/>
    <dgm:cxn modelId="{386B724A-6D17-4DBC-8BC9-F08423F60AEE}" type="presParOf" srcId="{980E132A-583E-4439-AF72-6FC2DFA706E5}" destId="{DC0CC349-0D36-472F-80A5-B289AF9FF9C6}" srcOrd="1" destOrd="0" presId="urn:microsoft.com/office/officeart/2005/8/layout/hierarchy6"/>
    <dgm:cxn modelId="{F7C0172E-40C4-4129-93D6-4EFA70F38B63}" type="presParOf" srcId="{DC0CC349-0D36-472F-80A5-B289AF9FF9C6}" destId="{B1F641EF-1F2C-4532-9C6C-87496DA6E4F4}" srcOrd="0" destOrd="0" presId="urn:microsoft.com/office/officeart/2005/8/layout/hierarchy6"/>
    <dgm:cxn modelId="{E92C4C00-BE8E-48A1-A808-7FDBEDE379EA}" type="presParOf" srcId="{DC0CC349-0D36-472F-80A5-B289AF9FF9C6}" destId="{F7AE26A9-B3CF-46DF-9648-2FE45AF3AF56}" srcOrd="1" destOrd="0" presId="urn:microsoft.com/office/officeart/2005/8/layout/hierarchy6"/>
    <dgm:cxn modelId="{C2650F8A-CDB2-4D3A-8971-4410FF05A8A5}" type="presParOf" srcId="{980E132A-583E-4439-AF72-6FC2DFA706E5}" destId="{22198539-7198-414C-A989-255815A9FB50}" srcOrd="2" destOrd="0" presId="urn:microsoft.com/office/officeart/2005/8/layout/hierarchy6"/>
    <dgm:cxn modelId="{7FFA6C86-BC46-43C9-94C1-090AFB78F3DE}" type="presParOf" srcId="{980E132A-583E-4439-AF72-6FC2DFA706E5}" destId="{32B04DED-466D-4788-97CC-806305236587}" srcOrd="3" destOrd="0" presId="urn:microsoft.com/office/officeart/2005/8/layout/hierarchy6"/>
    <dgm:cxn modelId="{C80543C7-8EE6-4AEA-908E-F8E77C4AA9BC}" type="presParOf" srcId="{32B04DED-466D-4788-97CC-806305236587}" destId="{B098FEA2-4748-4407-9FB6-100F7ED478ED}" srcOrd="0" destOrd="0" presId="urn:microsoft.com/office/officeart/2005/8/layout/hierarchy6"/>
    <dgm:cxn modelId="{AE15A66C-85AB-44B6-8D3D-9931BA435032}" type="presParOf" srcId="{32B04DED-466D-4788-97CC-806305236587}" destId="{FC9463E0-B266-42CE-958C-06F37E4A9B27}" srcOrd="1" destOrd="0" presId="urn:microsoft.com/office/officeart/2005/8/layout/hierarchy6"/>
    <dgm:cxn modelId="{D4583E93-277C-424F-A507-7C717741EE5A}" type="presParOf" srcId="{7DB70E0E-42D3-4C79-A3B6-2AD9E8692273}" destId="{396FF88E-F1AC-45A8-8579-D46F69F2663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FC5D9-8A5B-4810-9466-E307C266D465}">
      <dsp:nvSpPr>
        <dsp:cNvPr id="0" name=""/>
        <dsp:cNvSpPr/>
      </dsp:nvSpPr>
      <dsp:spPr>
        <a:xfrm>
          <a:off x="1611529" y="1152"/>
          <a:ext cx="1577540" cy="1051693"/>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Statistics</a:t>
          </a:r>
          <a:endParaRPr lang="en-US" sz="2300" kern="1200" dirty="0"/>
        </a:p>
      </dsp:txBody>
      <dsp:txXfrm>
        <a:off x="1642332" y="31955"/>
        <a:ext cx="1515934" cy="990087"/>
      </dsp:txXfrm>
    </dsp:sp>
    <dsp:sp modelId="{B257B5AE-AB4D-4AE2-BEF6-C604D47E6A95}">
      <dsp:nvSpPr>
        <dsp:cNvPr id="0" name=""/>
        <dsp:cNvSpPr/>
      </dsp:nvSpPr>
      <dsp:spPr>
        <a:xfrm>
          <a:off x="1374898" y="1052846"/>
          <a:ext cx="1025401" cy="420677"/>
        </a:xfrm>
        <a:custGeom>
          <a:avLst/>
          <a:gdLst/>
          <a:ahLst/>
          <a:cxnLst/>
          <a:rect l="0" t="0" r="0" b="0"/>
          <a:pathLst>
            <a:path>
              <a:moveTo>
                <a:pt x="1025401" y="0"/>
              </a:moveTo>
              <a:lnTo>
                <a:pt x="1025401" y="210338"/>
              </a:lnTo>
              <a:lnTo>
                <a:pt x="0" y="210338"/>
              </a:lnTo>
              <a:lnTo>
                <a:pt x="0" y="4206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F641EF-1F2C-4532-9C6C-87496DA6E4F4}">
      <dsp:nvSpPr>
        <dsp:cNvPr id="0" name=""/>
        <dsp:cNvSpPr/>
      </dsp:nvSpPr>
      <dsp:spPr>
        <a:xfrm>
          <a:off x="586127" y="1473524"/>
          <a:ext cx="1577540" cy="1051693"/>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Descriptive</a:t>
          </a:r>
          <a:endParaRPr lang="en-US" sz="2300" kern="1200" dirty="0"/>
        </a:p>
      </dsp:txBody>
      <dsp:txXfrm>
        <a:off x="616930" y="1504327"/>
        <a:ext cx="1515934" cy="990087"/>
      </dsp:txXfrm>
    </dsp:sp>
    <dsp:sp modelId="{22198539-7198-414C-A989-255815A9FB50}">
      <dsp:nvSpPr>
        <dsp:cNvPr id="0" name=""/>
        <dsp:cNvSpPr/>
      </dsp:nvSpPr>
      <dsp:spPr>
        <a:xfrm>
          <a:off x="2400300" y="1052846"/>
          <a:ext cx="1025401" cy="420677"/>
        </a:xfrm>
        <a:custGeom>
          <a:avLst/>
          <a:gdLst/>
          <a:ahLst/>
          <a:cxnLst/>
          <a:rect l="0" t="0" r="0" b="0"/>
          <a:pathLst>
            <a:path>
              <a:moveTo>
                <a:pt x="0" y="0"/>
              </a:moveTo>
              <a:lnTo>
                <a:pt x="0" y="210338"/>
              </a:lnTo>
              <a:lnTo>
                <a:pt x="1025401" y="210338"/>
              </a:lnTo>
              <a:lnTo>
                <a:pt x="1025401" y="4206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98FEA2-4748-4407-9FB6-100F7ED478ED}">
      <dsp:nvSpPr>
        <dsp:cNvPr id="0" name=""/>
        <dsp:cNvSpPr/>
      </dsp:nvSpPr>
      <dsp:spPr>
        <a:xfrm>
          <a:off x="2636931" y="1473524"/>
          <a:ext cx="1577540" cy="1051693"/>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Inferential</a:t>
          </a:r>
          <a:endParaRPr lang="en-US" sz="2300" kern="1200" dirty="0"/>
        </a:p>
      </dsp:txBody>
      <dsp:txXfrm>
        <a:off x="2667734" y="1504327"/>
        <a:ext cx="1515934" cy="9900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effectLst/>
              </a:defRPr>
            </a:lvl1pPr>
          </a:lstStyle>
          <a:p>
            <a:pPr>
              <a:defRPr/>
            </a:pPr>
            <a:endParaRPr lang="en-US"/>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effectLst/>
              </a:defRPr>
            </a:lvl1pPr>
          </a:lstStyle>
          <a:p>
            <a:pPr>
              <a:defRPr/>
            </a:pPr>
            <a:endParaRPr lang="en-US"/>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effectLst/>
              </a:defRPr>
            </a:lvl1pPr>
          </a:lstStyle>
          <a:p>
            <a:pPr>
              <a:defRPr/>
            </a:pPr>
            <a:endParaRPr lang="en-US"/>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vl1pPr>
          </a:lstStyle>
          <a:p>
            <a:fld id="{AC8A840A-CAAD-424A-8A05-DAFBDD07F607}" type="slidenum">
              <a:rPr lang="en-US" altLang="en-US"/>
              <a:pPr/>
              <a:t>‹#›</a:t>
            </a:fld>
            <a:endParaRPr lang="en-US" altLang="en-US"/>
          </a:p>
        </p:txBody>
      </p:sp>
    </p:spTree>
    <p:extLst>
      <p:ext uri="{BB962C8B-B14F-4D97-AF65-F5344CB8AC3E}">
        <p14:creationId xmlns:p14="http://schemas.microsoft.com/office/powerpoint/2010/main" val="535097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effectLst/>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effectLst/>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effectLst/>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vl1pPr>
          </a:lstStyle>
          <a:p>
            <a:fld id="{A23C41EC-9F8A-4249-8383-8CE7996CF53F}" type="slidenum">
              <a:rPr lang="en-US" altLang="en-US"/>
              <a:pPr/>
              <a:t>‹#›</a:t>
            </a:fld>
            <a:endParaRPr lang="en-US" altLang="en-US"/>
          </a:p>
        </p:txBody>
      </p:sp>
    </p:spTree>
    <p:extLst>
      <p:ext uri="{BB962C8B-B14F-4D97-AF65-F5344CB8AC3E}">
        <p14:creationId xmlns:p14="http://schemas.microsoft.com/office/powerpoint/2010/main" val="1522969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40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40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40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4000" b="1">
                <a:solidFill>
                  <a:schemeClr val="tx1"/>
                </a:solidFill>
                <a:latin typeface="Times New Roman" panose="02020603050405020304" pitchFamily="18" charset="0"/>
              </a:defRPr>
            </a:lvl9pPr>
          </a:lstStyle>
          <a:p>
            <a:fld id="{90052C17-51C5-4AA1-BE7C-07E3586EA271}" type="slidenum">
              <a:rPr lang="en-US" altLang="en-US" sz="1200" b="0"/>
              <a:pPr/>
              <a:t>1</a:t>
            </a:fld>
            <a:endParaRPr lang="en-US" altLang="en-US"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2161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40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40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40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4000" b="1">
                <a:solidFill>
                  <a:schemeClr val="tx1"/>
                </a:solidFill>
                <a:latin typeface="Times New Roman" panose="02020603050405020304" pitchFamily="18" charset="0"/>
              </a:defRPr>
            </a:lvl9pPr>
          </a:lstStyle>
          <a:p>
            <a:fld id="{719560A3-98D3-43EC-9DD2-C2E8E89FB7E6}" type="slidenum">
              <a:rPr lang="en-US" altLang="en-US" sz="1200" b="0"/>
              <a:pPr/>
              <a:t>8</a:t>
            </a:fld>
            <a:endParaRPr lang="en-US" altLang="en-US" sz="1200" b="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75449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8C9799-25D4-4F22-8D94-6BC6F51970E0}"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844F3-515B-488A-AFA9-9E021FBF633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6742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C9799-25D4-4F22-8D94-6BC6F51970E0}"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844F3-515B-488A-AFA9-9E021FBF6333}" type="slidenum">
              <a:rPr lang="en-US" smtClean="0"/>
              <a:t>‹#›</a:t>
            </a:fld>
            <a:endParaRPr lang="en-US"/>
          </a:p>
        </p:txBody>
      </p:sp>
    </p:spTree>
    <p:extLst>
      <p:ext uri="{BB962C8B-B14F-4D97-AF65-F5344CB8AC3E}">
        <p14:creationId xmlns:p14="http://schemas.microsoft.com/office/powerpoint/2010/main" val="35326815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C9799-25D4-4F22-8D94-6BC6F51970E0}"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844F3-515B-488A-AFA9-9E021FBF6333}" type="slidenum">
              <a:rPr lang="en-US" smtClean="0"/>
              <a:t>‹#›</a:t>
            </a:fld>
            <a:endParaRPr lang="en-US"/>
          </a:p>
        </p:txBody>
      </p:sp>
    </p:spTree>
    <p:extLst>
      <p:ext uri="{BB962C8B-B14F-4D97-AF65-F5344CB8AC3E}">
        <p14:creationId xmlns:p14="http://schemas.microsoft.com/office/powerpoint/2010/main" val="3659202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C9799-25D4-4F22-8D94-6BC6F51970E0}"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844F3-515B-488A-AFA9-9E021FBF6333}" type="slidenum">
              <a:rPr lang="en-US" smtClean="0"/>
              <a:t>‹#›</a:t>
            </a:fld>
            <a:endParaRPr lang="en-US"/>
          </a:p>
        </p:txBody>
      </p:sp>
    </p:spTree>
    <p:extLst>
      <p:ext uri="{BB962C8B-B14F-4D97-AF65-F5344CB8AC3E}">
        <p14:creationId xmlns:p14="http://schemas.microsoft.com/office/powerpoint/2010/main" val="2780418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8C9799-25D4-4F22-8D94-6BC6F51970E0}"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844F3-515B-488A-AFA9-9E021FBF633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96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8C9799-25D4-4F22-8D94-6BC6F51970E0}"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844F3-515B-488A-AFA9-9E021FBF6333}" type="slidenum">
              <a:rPr lang="en-US" smtClean="0"/>
              <a:t>‹#›</a:t>
            </a:fld>
            <a:endParaRPr lang="en-US"/>
          </a:p>
        </p:txBody>
      </p:sp>
    </p:spTree>
    <p:extLst>
      <p:ext uri="{BB962C8B-B14F-4D97-AF65-F5344CB8AC3E}">
        <p14:creationId xmlns:p14="http://schemas.microsoft.com/office/powerpoint/2010/main" val="34283058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8C9799-25D4-4F22-8D94-6BC6F51970E0}" type="datetimeFigureOut">
              <a:rPr lang="en-US" smtClean="0"/>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844F3-515B-488A-AFA9-9E021FBF6333}" type="slidenum">
              <a:rPr lang="en-US" smtClean="0"/>
              <a:t>‹#›</a:t>
            </a:fld>
            <a:endParaRPr lang="en-US"/>
          </a:p>
        </p:txBody>
      </p:sp>
    </p:spTree>
    <p:extLst>
      <p:ext uri="{BB962C8B-B14F-4D97-AF65-F5344CB8AC3E}">
        <p14:creationId xmlns:p14="http://schemas.microsoft.com/office/powerpoint/2010/main" val="13803293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8C9799-25D4-4F22-8D94-6BC6F51970E0}" type="datetimeFigureOut">
              <a:rPr lang="en-US" smtClean="0"/>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844F3-515B-488A-AFA9-9E021FBF6333}" type="slidenum">
              <a:rPr lang="en-US" smtClean="0"/>
              <a:t>‹#›</a:t>
            </a:fld>
            <a:endParaRPr lang="en-US"/>
          </a:p>
        </p:txBody>
      </p:sp>
    </p:spTree>
    <p:extLst>
      <p:ext uri="{BB962C8B-B14F-4D97-AF65-F5344CB8AC3E}">
        <p14:creationId xmlns:p14="http://schemas.microsoft.com/office/powerpoint/2010/main" val="349268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38C9799-25D4-4F22-8D94-6BC6F51970E0}" type="datetimeFigureOut">
              <a:rPr lang="en-US" smtClean="0"/>
              <a:t>1/14/2015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BB844F3-515B-488A-AFA9-9E021FBF6333}" type="slidenum">
              <a:rPr lang="en-US" smtClean="0"/>
              <a:t>‹#›</a:t>
            </a:fld>
            <a:endParaRPr lang="en-US"/>
          </a:p>
        </p:txBody>
      </p:sp>
    </p:spTree>
    <p:extLst>
      <p:ext uri="{BB962C8B-B14F-4D97-AF65-F5344CB8AC3E}">
        <p14:creationId xmlns:p14="http://schemas.microsoft.com/office/powerpoint/2010/main" val="3499040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38C9799-25D4-4F22-8D94-6BC6F51970E0}" type="datetimeFigureOut">
              <a:rPr lang="en-US" smtClean="0"/>
              <a:t>1/14/2015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B844F3-515B-488A-AFA9-9E021FBF6333}" type="slidenum">
              <a:rPr lang="en-US" smtClean="0"/>
              <a:t>‹#›</a:t>
            </a:fld>
            <a:endParaRPr lang="en-US"/>
          </a:p>
        </p:txBody>
      </p:sp>
    </p:spTree>
    <p:extLst>
      <p:ext uri="{BB962C8B-B14F-4D97-AF65-F5344CB8AC3E}">
        <p14:creationId xmlns:p14="http://schemas.microsoft.com/office/powerpoint/2010/main" val="3305927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8C9799-25D4-4F22-8D94-6BC6F51970E0}"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844F3-515B-488A-AFA9-9E021FBF6333}" type="slidenum">
              <a:rPr lang="en-US" smtClean="0"/>
              <a:t>‹#›</a:t>
            </a:fld>
            <a:endParaRPr lang="en-US"/>
          </a:p>
        </p:txBody>
      </p:sp>
    </p:spTree>
    <p:extLst>
      <p:ext uri="{BB962C8B-B14F-4D97-AF65-F5344CB8AC3E}">
        <p14:creationId xmlns:p14="http://schemas.microsoft.com/office/powerpoint/2010/main" val="13641778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38C9799-25D4-4F22-8D94-6BC6F51970E0}" type="datetimeFigureOut">
              <a:rPr lang="en-US" smtClean="0"/>
              <a:t>1/14/2015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BB844F3-515B-488A-AFA9-9E021FBF633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330713"/>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1"/>
          </p:nvPr>
        </p:nvSpPr>
        <p:spPr>
          <a:xfrm>
            <a:off x="1143000" y="2743200"/>
            <a:ext cx="6705600" cy="2590800"/>
          </a:xfrm>
        </p:spPr>
        <p:txBody>
          <a:bodyPr/>
          <a:lstStyle/>
          <a:p>
            <a:pPr>
              <a:lnSpc>
                <a:spcPct val="100000"/>
              </a:lnSpc>
              <a:defRPr/>
            </a:pPr>
            <a:r>
              <a:rPr lang="en-US" sz="3600" dirty="0" smtClean="0">
                <a:effectLst>
                  <a:outerShdw blurRad="38100" dist="38100" dir="2700000" algn="tl">
                    <a:srgbClr val="000000"/>
                  </a:outerShdw>
                </a:effectLst>
              </a:rPr>
              <a:t>Chapter 1 </a:t>
            </a:r>
            <a:br>
              <a:rPr lang="en-US" sz="3600" dirty="0" smtClean="0">
                <a:effectLst>
                  <a:outerShdw blurRad="38100" dist="38100" dir="2700000" algn="tl">
                    <a:srgbClr val="000000"/>
                  </a:outerShdw>
                </a:effectLst>
              </a:rPr>
            </a:br>
            <a:r>
              <a:rPr lang="en-US" sz="4400" dirty="0" smtClean="0">
                <a:effectLst>
                  <a:outerShdw blurRad="38100" dist="38100" dir="2700000" algn="tl">
                    <a:srgbClr val="000000"/>
                  </a:outerShdw>
                </a:effectLst>
              </a:rPr>
              <a:t>Data and Statistics</a:t>
            </a:r>
            <a:endParaRPr lang="en-US" sz="3600" dirty="0" smtClean="0">
              <a:effectLst>
                <a:outerShdw blurRad="38100" dist="38100" dir="2700000" algn="tl">
                  <a:srgbClr val="000000"/>
                </a:outerShdw>
              </a:effectLst>
            </a:endParaRPr>
          </a:p>
          <a:p>
            <a:pPr>
              <a:lnSpc>
                <a:spcPct val="90000"/>
              </a:lnSpc>
              <a:defRPr/>
            </a:pPr>
            <a:endParaRPr lang="en-US" sz="2800" dirty="0" smtClean="0"/>
          </a:p>
          <a:p>
            <a:pPr>
              <a:lnSpc>
                <a:spcPct val="90000"/>
              </a:lnSpc>
              <a:defRPr/>
            </a:pPr>
            <a:endParaRPr lang="en-US" sz="2800" dirty="0" smtClean="0"/>
          </a:p>
          <a:p>
            <a:pPr>
              <a:lnSpc>
                <a:spcPct val="90000"/>
              </a:lnSpc>
              <a:defRPr/>
            </a:pPr>
            <a:endParaRPr lang="en-US"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smtClean="0"/>
              <a:t>STATISTICS cont.</a:t>
            </a:r>
          </a:p>
        </p:txBody>
      </p:sp>
      <p:sp>
        <p:nvSpPr>
          <p:cNvPr id="11267" name="Rectangle 3"/>
          <p:cNvSpPr>
            <a:spLocks noGrp="1" noChangeArrowheads="1"/>
          </p:cNvSpPr>
          <p:nvPr>
            <p:ph idx="1"/>
          </p:nvPr>
        </p:nvSpPr>
        <p:spPr/>
        <p:txBody>
          <a:bodyPr>
            <a:normAutofit/>
          </a:bodyPr>
          <a:lstStyle/>
          <a:p>
            <a:r>
              <a:rPr lang="en-US" altLang="en-US" sz="2400" dirty="0" smtClean="0"/>
              <a:t>What is the effect of advertising on sales?</a:t>
            </a:r>
          </a:p>
          <a:p>
            <a:r>
              <a:rPr lang="en-US" altLang="en-US" sz="2400" dirty="0" smtClean="0"/>
              <a:t>What </a:t>
            </a:r>
            <a:r>
              <a:rPr lang="en-US" altLang="en-US" sz="2400" dirty="0" smtClean="0"/>
              <a:t>is the relationship between shelf location and cereal sales?</a:t>
            </a:r>
          </a:p>
          <a:p>
            <a:r>
              <a:rPr lang="en-US" altLang="en-US" sz="2400" dirty="0" smtClean="0"/>
              <a:t>Do </a:t>
            </a:r>
            <a:r>
              <a:rPr lang="en-US" altLang="en-US" sz="2400" dirty="0" smtClean="0"/>
              <a:t>aggressive high-growth mutual funds really have higher returns than more conservative funds?</a:t>
            </a:r>
          </a:p>
          <a:p>
            <a:r>
              <a:rPr lang="en-US" altLang="en-US" sz="2400" dirty="0" smtClean="0"/>
              <a:t>Do </a:t>
            </a:r>
            <a:r>
              <a:rPr lang="en-US" altLang="en-US" sz="2400" dirty="0" smtClean="0"/>
              <a:t>university students from different parts of the world perceive business ethics differently?</a:t>
            </a:r>
          </a:p>
          <a:p>
            <a:r>
              <a:rPr lang="en-US" altLang="en-US" sz="2400" dirty="0" smtClean="0"/>
              <a:t>How reliable are the quarterly forecasts for your firms?</a:t>
            </a:r>
          </a:p>
          <a:p>
            <a:r>
              <a:rPr lang="en-US" altLang="en-US" sz="2400" dirty="0" smtClean="0"/>
              <a:t>etc…</a:t>
            </a:r>
            <a:endParaRPr lang="en-US" altLang="en-US" sz="2400" dirty="0" smtClean="0"/>
          </a:p>
          <a:p>
            <a:endParaRPr lang="en-US" altLang="en-US" dirty="0" smtClean="0"/>
          </a:p>
          <a:p>
            <a:endParaRPr lang="en-US" altLang="en-US" dirty="0" smtClean="0"/>
          </a:p>
          <a:p>
            <a:endParaRPr lang="en-US" altLang="en-US" dirty="0" smtClean="0"/>
          </a:p>
          <a:p>
            <a:pPr>
              <a:buFontTx/>
              <a:buNone/>
            </a:pP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BUSINESS ANALYTICS</a:t>
            </a:r>
          </a:p>
        </p:txBody>
      </p:sp>
      <p:sp>
        <p:nvSpPr>
          <p:cNvPr id="12291" name="Content Placeholder 2"/>
          <p:cNvSpPr>
            <a:spLocks noGrp="1"/>
          </p:cNvSpPr>
          <p:nvPr>
            <p:ph idx="1"/>
          </p:nvPr>
        </p:nvSpPr>
        <p:spPr/>
        <p:txBody>
          <a:bodyPr>
            <a:normAutofit/>
          </a:bodyPr>
          <a:lstStyle/>
          <a:p>
            <a:pPr>
              <a:spcAft>
                <a:spcPts val="1200"/>
              </a:spcAft>
            </a:pPr>
            <a:r>
              <a:rPr lang="en-US" altLang="en-US" sz="2400" dirty="0" smtClean="0"/>
              <a:t>In this course, we emphasize the use of STATISTICS for business and economic decision making</a:t>
            </a:r>
            <a:r>
              <a:rPr lang="en-US" altLang="en-US" sz="2400" dirty="0" smtClean="0"/>
              <a:t>.</a:t>
            </a:r>
          </a:p>
          <a:p>
            <a:pPr>
              <a:spcAft>
                <a:spcPts val="1200"/>
              </a:spcAft>
            </a:pPr>
            <a:r>
              <a:rPr lang="en-US" altLang="en-US" sz="2400" dirty="0" smtClean="0"/>
              <a:t>This </a:t>
            </a:r>
            <a:r>
              <a:rPr lang="en-US" altLang="en-US" sz="2400" dirty="0" smtClean="0"/>
              <a:t>course could be viewed as introduction to BUSINESS </a:t>
            </a:r>
            <a:r>
              <a:rPr lang="en-US" altLang="en-US" sz="2400" dirty="0" smtClean="0"/>
              <a:t>ANALYTICS.</a:t>
            </a:r>
          </a:p>
          <a:p>
            <a:pPr>
              <a:spcAft>
                <a:spcPts val="1200"/>
              </a:spcAft>
            </a:pPr>
            <a:r>
              <a:rPr lang="en-US" altLang="en-US" sz="2400" b="1" dirty="0" smtClean="0"/>
              <a:t>Business </a:t>
            </a:r>
            <a:r>
              <a:rPr lang="en-US" altLang="en-US" sz="2400" b="1" dirty="0" smtClean="0"/>
              <a:t>Analytics </a:t>
            </a:r>
            <a:r>
              <a:rPr lang="en-US" altLang="en-US" sz="2400" dirty="0" smtClean="0"/>
              <a:t>is defined as the scientific process of transforming data into insights for making better business decisions. </a:t>
            </a:r>
            <a:br>
              <a:rPr lang="en-US" altLang="en-US" sz="2400" dirty="0" smtClean="0"/>
            </a:br>
            <a:endParaRPr lang="en-US" altLang="en-US" sz="2400" dirty="0" smtClean="0"/>
          </a:p>
          <a:p>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Types of Statistics</a:t>
            </a:r>
          </a:p>
        </p:txBody>
      </p:sp>
      <p:sp>
        <p:nvSpPr>
          <p:cNvPr id="13315" name="Rectangle 3"/>
          <p:cNvSpPr>
            <a:spLocks noGrp="1" noChangeArrowheads="1"/>
          </p:cNvSpPr>
          <p:nvPr>
            <p:ph idx="1"/>
          </p:nvPr>
        </p:nvSpPr>
        <p:spPr>
          <a:xfrm>
            <a:off x="822959" y="1905000"/>
            <a:ext cx="7543801" cy="3964094"/>
          </a:xfrm>
        </p:spPr>
        <p:txBody>
          <a:bodyPr>
            <a:normAutofit/>
          </a:bodyPr>
          <a:lstStyle/>
          <a:p>
            <a:pPr algn="ctr"/>
            <a:r>
              <a:rPr lang="en-US" altLang="en-US" sz="2400" b="1" dirty="0" smtClean="0"/>
              <a:t>Two</a:t>
            </a:r>
            <a:r>
              <a:rPr lang="en-US" altLang="en-US" sz="2400" dirty="0" smtClean="0"/>
              <a:t> Types of Statistics</a:t>
            </a:r>
          </a:p>
        </p:txBody>
      </p:sp>
      <p:graphicFrame>
        <p:nvGraphicFramePr>
          <p:cNvPr id="4" name="Diagram 3"/>
          <p:cNvGraphicFramePr/>
          <p:nvPr>
            <p:extLst>
              <p:ext uri="{D42A27DB-BD31-4B8C-83A1-F6EECF244321}">
                <p14:modId xmlns:p14="http://schemas.microsoft.com/office/powerpoint/2010/main" val="4042367428"/>
              </p:ext>
            </p:extLst>
          </p:nvPr>
        </p:nvGraphicFramePr>
        <p:xfrm>
          <a:off x="2133600" y="2971800"/>
          <a:ext cx="4800600" cy="2526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DESCRIPTIVE STATISTICS</a:t>
            </a:r>
          </a:p>
        </p:txBody>
      </p:sp>
      <p:sp>
        <p:nvSpPr>
          <p:cNvPr id="14339" name="Rectangle 3"/>
          <p:cNvSpPr>
            <a:spLocks noGrp="1" noChangeArrowheads="1"/>
          </p:cNvSpPr>
          <p:nvPr>
            <p:ph idx="1"/>
          </p:nvPr>
        </p:nvSpPr>
        <p:spPr>
          <a:xfrm>
            <a:off x="685800" y="1981200"/>
            <a:ext cx="7772400" cy="4114800"/>
          </a:xfrm>
        </p:spPr>
        <p:txBody>
          <a:bodyPr/>
          <a:lstStyle/>
          <a:p>
            <a:pPr>
              <a:lnSpc>
                <a:spcPct val="90000"/>
              </a:lnSpc>
              <a:spcAft>
                <a:spcPts val="2400"/>
              </a:spcAft>
            </a:pPr>
            <a:r>
              <a:rPr lang="en-US" altLang="en-US" sz="2800" b="1" dirty="0" smtClean="0"/>
              <a:t>Descriptive statistics </a:t>
            </a:r>
            <a:r>
              <a:rPr lang="en-US" altLang="en-US" sz="2800" dirty="0" smtClean="0"/>
              <a:t>refers to the summary of important aspects of a data set.</a:t>
            </a:r>
          </a:p>
          <a:p>
            <a:pPr>
              <a:lnSpc>
                <a:spcPct val="90000"/>
              </a:lnSpc>
            </a:pPr>
            <a:r>
              <a:rPr lang="en-US" altLang="en-US" dirty="0" smtClean="0"/>
              <a:t>This </a:t>
            </a:r>
            <a:r>
              <a:rPr lang="en-US" altLang="en-US" dirty="0" smtClean="0"/>
              <a:t>includes collecting data, organizing the data, and then presenting the data in the forms of charts (figures), tables and numerical measures.</a:t>
            </a:r>
          </a:p>
          <a:p>
            <a:pPr>
              <a:lnSpc>
                <a:spcPct val="90000"/>
              </a:lnSpc>
            </a:pP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INFERENTIAL STATISTICS</a:t>
            </a:r>
          </a:p>
        </p:txBody>
      </p:sp>
      <p:sp>
        <p:nvSpPr>
          <p:cNvPr id="15363" name="Rectangle 3"/>
          <p:cNvSpPr>
            <a:spLocks noGrp="1" noChangeArrowheads="1"/>
          </p:cNvSpPr>
          <p:nvPr>
            <p:ph idx="1"/>
          </p:nvPr>
        </p:nvSpPr>
        <p:spPr>
          <a:xfrm>
            <a:off x="822959" y="1996440"/>
            <a:ext cx="7543801" cy="4023360"/>
          </a:xfrm>
        </p:spPr>
        <p:txBody>
          <a:bodyPr/>
          <a:lstStyle/>
          <a:p>
            <a:pPr>
              <a:spcAft>
                <a:spcPts val="2400"/>
              </a:spcAft>
            </a:pPr>
            <a:r>
              <a:rPr lang="en-US" altLang="en-US" sz="2800" b="1" dirty="0" smtClean="0"/>
              <a:t>Inferential statistics</a:t>
            </a:r>
            <a:r>
              <a:rPr lang="en-US" altLang="en-US" sz="2800" dirty="0" smtClean="0"/>
              <a:t> goes beyond the data at our disposal</a:t>
            </a:r>
            <a:r>
              <a:rPr lang="en-US" altLang="en-US" sz="2800" dirty="0" smtClean="0"/>
              <a:t>.</a:t>
            </a:r>
            <a:endParaRPr lang="en-US" altLang="en-US" dirty="0" smtClean="0"/>
          </a:p>
          <a:p>
            <a:r>
              <a:rPr lang="en-US" altLang="en-US" dirty="0" smtClean="0"/>
              <a:t>More formally, it refers to drawing conclusions about a large set of data – called the </a:t>
            </a:r>
            <a:r>
              <a:rPr lang="en-US" altLang="en-US" b="1" i="1" dirty="0" smtClean="0"/>
              <a:t>population</a:t>
            </a:r>
            <a:r>
              <a:rPr lang="en-US" altLang="en-US" b="1" dirty="0" smtClean="0"/>
              <a:t> </a:t>
            </a:r>
            <a:r>
              <a:rPr lang="en-US" altLang="en-US" dirty="0" smtClean="0"/>
              <a:t>– based on a smaller set of </a:t>
            </a:r>
            <a:r>
              <a:rPr lang="en-US" altLang="en-US" b="1" i="1" dirty="0" smtClean="0"/>
              <a:t>sample </a:t>
            </a:r>
            <a:r>
              <a:rPr lang="en-US" altLang="en-US" dirty="0" smtClean="0"/>
              <a:t>data.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Can you identify the type of statistics?</a:t>
            </a:r>
          </a:p>
        </p:txBody>
      </p:sp>
      <p:sp>
        <p:nvSpPr>
          <p:cNvPr id="3" name="Content Placeholder 2"/>
          <p:cNvSpPr>
            <a:spLocks noGrp="1"/>
          </p:cNvSpPr>
          <p:nvPr>
            <p:ph idx="1"/>
          </p:nvPr>
        </p:nvSpPr>
        <p:spPr>
          <a:xfrm>
            <a:off x="822959" y="1920240"/>
            <a:ext cx="7543801" cy="4023360"/>
          </a:xfrm>
        </p:spPr>
        <p:txBody>
          <a:bodyPr>
            <a:normAutofit/>
          </a:bodyPr>
          <a:lstStyle/>
          <a:p>
            <a:pPr marL="457200" indent="-457200">
              <a:buFont typeface="+mj-lt"/>
              <a:buAutoNum type="arabicPeriod"/>
              <a:defRPr/>
            </a:pPr>
            <a:r>
              <a:rPr lang="en-US" sz="2400" i="1" dirty="0" smtClean="0"/>
              <a:t>Using </a:t>
            </a:r>
            <a:r>
              <a:rPr lang="en-US" sz="2400" i="1" dirty="0"/>
              <a:t>a survey of a random sample of 5000 California residents, a UCLA Economist </a:t>
            </a:r>
            <a:r>
              <a:rPr lang="en-US" sz="2400" i="1" dirty="0" smtClean="0"/>
              <a:t>told </a:t>
            </a:r>
            <a:r>
              <a:rPr lang="en-US" sz="2400" i="1" dirty="0"/>
              <a:t>a local TV station that over 55% of Californians have a positive view about the future of the U.S. economy. </a:t>
            </a:r>
            <a:r>
              <a:rPr lang="en-US" sz="2400" i="1" dirty="0" smtClean="0"/>
              <a:t>  </a:t>
            </a:r>
            <a:br>
              <a:rPr lang="en-US" sz="2400" i="1" dirty="0" smtClean="0"/>
            </a:br>
            <a:endParaRPr lang="en-US" sz="2400" i="1" dirty="0"/>
          </a:p>
          <a:p>
            <a:pPr marL="457200" indent="-457200">
              <a:buFont typeface="+mj-lt"/>
              <a:buAutoNum type="arabicPeriod"/>
              <a:defRPr/>
            </a:pPr>
            <a:r>
              <a:rPr lang="en-US" sz="2400" i="1" dirty="0" smtClean="0"/>
              <a:t>Say</a:t>
            </a:r>
            <a:r>
              <a:rPr lang="en-US" sz="2400" i="1" dirty="0"/>
              <a:t>, from a survey of a random sample of 5000 CSUF students, it has been learned that 80% of those sampled are very excited about studying statistics. </a:t>
            </a:r>
          </a:p>
          <a:p>
            <a:pPr>
              <a:defRPr/>
            </a:pPr>
            <a:endParaRPr lang="en-US" dirty="0" smtClean="0"/>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smtClean="0"/>
              <a:t>Basic Statistical Concepts in Inferential Statistics</a:t>
            </a:r>
          </a:p>
        </p:txBody>
      </p:sp>
      <p:sp>
        <p:nvSpPr>
          <p:cNvPr id="7171" name="Rectangle 3"/>
          <p:cNvSpPr>
            <a:spLocks noGrp="1" noChangeArrowheads="1"/>
          </p:cNvSpPr>
          <p:nvPr>
            <p:ph idx="1"/>
          </p:nvPr>
        </p:nvSpPr>
        <p:spPr>
          <a:xfrm>
            <a:off x="609600" y="1905000"/>
            <a:ext cx="7772400" cy="4343400"/>
          </a:xfrm>
        </p:spPr>
        <p:txBody>
          <a:bodyPr>
            <a:normAutofit/>
          </a:bodyPr>
          <a:lstStyle/>
          <a:p>
            <a:pPr>
              <a:lnSpc>
                <a:spcPct val="90000"/>
              </a:lnSpc>
              <a:defRPr/>
            </a:pPr>
            <a:r>
              <a:rPr lang="en-US" sz="2400" b="1" dirty="0">
                <a:solidFill>
                  <a:schemeClr val="tx1"/>
                </a:solidFill>
              </a:rPr>
              <a:t>Population</a:t>
            </a:r>
          </a:p>
          <a:p>
            <a:pPr lvl="1">
              <a:lnSpc>
                <a:spcPct val="90000"/>
              </a:lnSpc>
              <a:defRPr/>
            </a:pPr>
            <a:r>
              <a:rPr lang="en-US" sz="2400" dirty="0" smtClean="0"/>
              <a:t>A set of items (</a:t>
            </a:r>
            <a:r>
              <a:rPr lang="en-US" sz="2400" b="1" dirty="0">
                <a:solidFill>
                  <a:schemeClr val="tx1"/>
                </a:solidFill>
              </a:rPr>
              <a:t>experimental units</a:t>
            </a:r>
            <a:r>
              <a:rPr lang="en-US" sz="2400" dirty="0" smtClean="0"/>
              <a:t>) under study</a:t>
            </a:r>
            <a:endParaRPr lang="en-US" dirty="0" smtClean="0"/>
          </a:p>
          <a:p>
            <a:pPr>
              <a:lnSpc>
                <a:spcPct val="90000"/>
              </a:lnSpc>
              <a:defRPr/>
            </a:pPr>
            <a:r>
              <a:rPr lang="en-US" sz="2400" b="1" dirty="0">
                <a:solidFill>
                  <a:schemeClr val="tx1"/>
                </a:solidFill>
              </a:rPr>
              <a:t>Parameter (Variable)</a:t>
            </a:r>
          </a:p>
          <a:p>
            <a:pPr lvl="1">
              <a:lnSpc>
                <a:spcPct val="90000"/>
              </a:lnSpc>
              <a:defRPr/>
            </a:pPr>
            <a:r>
              <a:rPr lang="en-US" sz="2400" dirty="0" smtClean="0"/>
              <a:t>A descriptive measure of the population that is of interest e.g. the mean (Unknown -- Use Greek letter)</a:t>
            </a:r>
            <a:endParaRPr lang="en-US" dirty="0" smtClean="0"/>
          </a:p>
          <a:p>
            <a:pPr>
              <a:lnSpc>
                <a:spcPct val="90000"/>
              </a:lnSpc>
              <a:defRPr/>
            </a:pPr>
            <a:r>
              <a:rPr lang="en-US" sz="2400" b="1" dirty="0">
                <a:solidFill>
                  <a:schemeClr val="tx1"/>
                </a:solidFill>
              </a:rPr>
              <a:t>(Random) Sample </a:t>
            </a:r>
          </a:p>
          <a:p>
            <a:pPr lvl="1">
              <a:lnSpc>
                <a:spcPct val="90000"/>
              </a:lnSpc>
              <a:defRPr/>
            </a:pPr>
            <a:r>
              <a:rPr lang="en-US" sz="2400" dirty="0" smtClean="0"/>
              <a:t>A (random) subset chosen from the population</a:t>
            </a:r>
            <a:endParaRPr lang="en-US" dirty="0" smtClean="0"/>
          </a:p>
          <a:p>
            <a:pPr>
              <a:lnSpc>
                <a:spcPct val="90000"/>
              </a:lnSpc>
              <a:defRPr/>
            </a:pPr>
            <a:r>
              <a:rPr lang="en-US" sz="2400" b="1" dirty="0">
                <a:solidFill>
                  <a:schemeClr val="tx1"/>
                </a:solidFill>
              </a:rPr>
              <a:t>Statistic</a:t>
            </a:r>
          </a:p>
          <a:p>
            <a:pPr lvl="1">
              <a:lnSpc>
                <a:spcPct val="90000"/>
              </a:lnSpc>
              <a:defRPr/>
            </a:pPr>
            <a:r>
              <a:rPr lang="en-US" sz="2400" dirty="0" smtClean="0"/>
              <a:t>A descriptive measure that is calculated from the sample, e.g. the sample mean (Use regular letter)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609600"/>
            <a:ext cx="7772400" cy="1143000"/>
          </a:xfrm>
        </p:spPr>
        <p:txBody>
          <a:bodyPr/>
          <a:lstStyle/>
          <a:p>
            <a:r>
              <a:rPr lang="en-US" altLang="en-US" dirty="0" smtClean="0">
                <a:solidFill>
                  <a:schemeClr val="tx1"/>
                </a:solidFill>
              </a:rPr>
              <a:t>Purpose of Inferential Statistics </a:t>
            </a:r>
          </a:p>
        </p:txBody>
      </p:sp>
      <p:sp>
        <p:nvSpPr>
          <p:cNvPr id="8195" name="Rectangle 3"/>
          <p:cNvSpPr>
            <a:spLocks noGrp="1" noChangeArrowheads="1"/>
          </p:cNvSpPr>
          <p:nvPr>
            <p:ph idx="1"/>
          </p:nvPr>
        </p:nvSpPr>
        <p:spPr>
          <a:xfrm>
            <a:off x="533400" y="1981200"/>
            <a:ext cx="7772400" cy="4114800"/>
          </a:xfrm>
        </p:spPr>
        <p:txBody>
          <a:bodyPr>
            <a:normAutofit/>
          </a:bodyPr>
          <a:lstStyle/>
          <a:p>
            <a:pPr algn="ctr">
              <a:lnSpc>
                <a:spcPct val="90000"/>
              </a:lnSpc>
              <a:buFontTx/>
              <a:buNone/>
              <a:defRPr/>
            </a:pPr>
            <a:r>
              <a:rPr lang="en-US" sz="2400" dirty="0" smtClean="0"/>
              <a:t>Making </a:t>
            </a:r>
            <a:r>
              <a:rPr lang="en-US" sz="2400" dirty="0"/>
              <a:t>inferences about a</a:t>
            </a:r>
          </a:p>
          <a:p>
            <a:pPr algn="ctr">
              <a:lnSpc>
                <a:spcPct val="90000"/>
              </a:lnSpc>
              <a:buFontTx/>
              <a:buNone/>
              <a:defRPr/>
            </a:pPr>
            <a:r>
              <a:rPr lang="en-US" sz="2400" b="1" dirty="0"/>
              <a:t>parameter</a:t>
            </a:r>
            <a:r>
              <a:rPr lang="en-US" sz="2400" dirty="0"/>
              <a:t> of a </a:t>
            </a:r>
            <a:r>
              <a:rPr lang="en-US" sz="2400" b="1" dirty="0"/>
              <a:t>population</a:t>
            </a:r>
          </a:p>
          <a:p>
            <a:pPr algn="ctr">
              <a:lnSpc>
                <a:spcPct val="90000"/>
              </a:lnSpc>
              <a:buFontTx/>
              <a:buNone/>
              <a:defRPr/>
            </a:pPr>
            <a:endParaRPr lang="en-US" sz="2400" dirty="0"/>
          </a:p>
          <a:p>
            <a:pPr algn="ctr">
              <a:lnSpc>
                <a:spcPct val="90000"/>
              </a:lnSpc>
              <a:buFontTx/>
              <a:buNone/>
              <a:defRPr/>
            </a:pPr>
            <a:r>
              <a:rPr lang="en-US" sz="2400" dirty="0"/>
              <a:t>based on information obtained from a </a:t>
            </a:r>
          </a:p>
          <a:p>
            <a:pPr algn="ctr">
              <a:lnSpc>
                <a:spcPct val="90000"/>
              </a:lnSpc>
              <a:buFontTx/>
              <a:buNone/>
              <a:defRPr/>
            </a:pPr>
            <a:r>
              <a:rPr lang="en-US" sz="2400" b="1" dirty="0"/>
              <a:t>statistic</a:t>
            </a:r>
            <a:r>
              <a:rPr lang="en-US" sz="2400" dirty="0"/>
              <a:t> of the </a:t>
            </a:r>
            <a:r>
              <a:rPr lang="en-US" sz="2400" b="1" dirty="0"/>
              <a:t>sample</a:t>
            </a:r>
          </a:p>
          <a:p>
            <a:pPr algn="ctr">
              <a:lnSpc>
                <a:spcPct val="90000"/>
              </a:lnSpc>
              <a:buFontTx/>
              <a:buNone/>
              <a:defRPr/>
            </a:pPr>
            <a:endParaRPr lang="en-US" sz="2400" dirty="0"/>
          </a:p>
          <a:p>
            <a:pPr algn="ctr">
              <a:lnSpc>
                <a:spcPct val="90000"/>
              </a:lnSpc>
              <a:buFontTx/>
              <a:buNone/>
              <a:defRPr/>
            </a:pPr>
            <a:r>
              <a:rPr lang="en-US" sz="2400" dirty="0"/>
              <a:t>(With a Certain Degree of Confidence)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195">
                                            <p:txEl>
                                              <p:pRg st="0" end="0"/>
                                            </p:txEl>
                                          </p:spTgt>
                                        </p:tgtEl>
                                        <p:attrNameLst>
                                          <p:attrName>style.visibility</p:attrName>
                                        </p:attrNameLst>
                                      </p:cBhvr>
                                      <p:to>
                                        <p:strVal val="visible"/>
                                      </p:to>
                                    </p:set>
                                    <p:animEffect transition="in" filter="wipe(left)">
                                      <p:cBhvr>
                                        <p:cTn id="11" dur="500"/>
                                        <p:tgtEl>
                                          <p:spTgt spid="819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animEffect transition="in" filter="wipe(left)">
                                      <p:cBhvr>
                                        <p:cTn id="16" dur="500"/>
                                        <p:tgtEl>
                                          <p:spTgt spid="819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Effect transition="in" filter="wipe(left)">
                                      <p:cBhvr>
                                        <p:cTn id="21" dur="500"/>
                                        <p:tgtEl>
                                          <p:spTgt spid="819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wipe(left)">
                                      <p:cBhvr>
                                        <p:cTn id="26" dur="500"/>
                                        <p:tgtEl>
                                          <p:spTgt spid="819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195">
                                            <p:txEl>
                                              <p:pRg st="6" end="6"/>
                                            </p:txEl>
                                          </p:spTgt>
                                        </p:tgtEl>
                                        <p:attrNameLst>
                                          <p:attrName>style.visibility</p:attrName>
                                        </p:attrNameLst>
                                      </p:cBhvr>
                                      <p:to>
                                        <p:strVal val="visible"/>
                                      </p:to>
                                    </p:set>
                                    <p:animEffect transition="in" filter="wipe(left)">
                                      <p:cBhvr>
                                        <p:cTn id="31"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bldLvl="5"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286604"/>
            <a:ext cx="7543800" cy="1450757"/>
          </a:xfrm>
        </p:spPr>
        <p:txBody>
          <a:bodyPr/>
          <a:lstStyle/>
          <a:p>
            <a:r>
              <a:rPr lang="en-US" altLang="en-US" dirty="0" smtClean="0"/>
              <a:t>Example 1  </a:t>
            </a:r>
          </a:p>
        </p:txBody>
      </p:sp>
      <p:sp>
        <p:nvSpPr>
          <p:cNvPr id="19459" name="Rectangle 3"/>
          <p:cNvSpPr>
            <a:spLocks noGrp="1" noChangeArrowheads="1"/>
          </p:cNvSpPr>
          <p:nvPr>
            <p:ph idx="1"/>
          </p:nvPr>
        </p:nvSpPr>
        <p:spPr/>
        <p:txBody>
          <a:bodyPr>
            <a:normAutofit fontScale="92500" lnSpcReduction="10000"/>
          </a:bodyPr>
          <a:lstStyle/>
          <a:p>
            <a:pPr marL="0" indent="0">
              <a:lnSpc>
                <a:spcPct val="110000"/>
              </a:lnSpc>
              <a:buFontTx/>
              <a:buNone/>
            </a:pPr>
            <a:r>
              <a:rPr lang="en-US" altLang="en-US" dirty="0"/>
              <a:t>According to ABC Consulting (a made up company that does not exist), the average age of viewers of  “American Idol” is 23 years. But the producer of the show thinks that the average age is higher than 23. To test her hypothesis, the producer of the show samples 500 Idol viewers and determines the age of each.</a:t>
            </a:r>
          </a:p>
          <a:p>
            <a:pPr marL="457200" indent="-457200">
              <a:buFontTx/>
              <a:buAutoNum type="alphaLcParenR"/>
            </a:pPr>
            <a:r>
              <a:rPr lang="en-US" altLang="en-US" sz="2200" dirty="0" smtClean="0"/>
              <a:t>Describe the “population</a:t>
            </a:r>
            <a:r>
              <a:rPr lang="en-US" altLang="en-US" sz="2200" dirty="0" smtClean="0"/>
              <a:t>”</a:t>
            </a:r>
            <a:endParaRPr lang="en-US" altLang="en-US" sz="2200" dirty="0" smtClean="0"/>
          </a:p>
          <a:p>
            <a:pPr marL="457200" indent="-457200">
              <a:buFontTx/>
              <a:buAutoNum type="alphaLcParenR"/>
            </a:pPr>
            <a:r>
              <a:rPr lang="en-US" altLang="en-US" sz="2200" dirty="0" smtClean="0"/>
              <a:t>Describe the variable of interest and possibly the “parameter” of </a:t>
            </a:r>
            <a:r>
              <a:rPr lang="en-US" altLang="en-US" sz="2200" dirty="0" smtClean="0"/>
              <a:t>interest</a:t>
            </a:r>
            <a:endParaRPr lang="en-US" altLang="en-US" sz="2200" dirty="0" smtClean="0"/>
          </a:p>
          <a:p>
            <a:pPr marL="457200" indent="-457200">
              <a:buFontTx/>
              <a:buAutoNum type="alphaLcParenR"/>
            </a:pPr>
            <a:r>
              <a:rPr lang="en-US" altLang="en-US" sz="2200" dirty="0" smtClean="0"/>
              <a:t>Describe the “sample</a:t>
            </a:r>
            <a:r>
              <a:rPr lang="en-US" altLang="en-US" sz="2200" dirty="0" smtClean="0"/>
              <a:t>”</a:t>
            </a:r>
            <a:endParaRPr lang="en-US" altLang="en-US" sz="2200" dirty="0" smtClean="0"/>
          </a:p>
          <a:p>
            <a:pPr marL="457200" indent="-457200">
              <a:buFontTx/>
              <a:buAutoNum type="alphaLcParenR"/>
            </a:pPr>
            <a:r>
              <a:rPr lang="en-US" altLang="en-US" sz="2200" dirty="0" smtClean="0"/>
              <a:t>Describe the “statistics”</a:t>
            </a:r>
          </a:p>
          <a:p>
            <a:pPr marL="457200" indent="-457200">
              <a:buFontTx/>
              <a:buAutoNum type="alphaLcParenR"/>
            </a:pPr>
            <a:r>
              <a:rPr lang="en-US" altLang="en-US" sz="2200" dirty="0" smtClean="0"/>
              <a:t>Describe the “inference”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Answers   </a:t>
            </a:r>
          </a:p>
        </p:txBody>
      </p:sp>
      <p:sp>
        <p:nvSpPr>
          <p:cNvPr id="23555" name="Rectangle 3"/>
          <p:cNvSpPr>
            <a:spLocks noGrp="1" noChangeArrowheads="1"/>
          </p:cNvSpPr>
          <p:nvPr>
            <p:ph idx="1"/>
          </p:nvPr>
        </p:nvSpPr>
        <p:spPr/>
        <p:txBody>
          <a:bodyPr>
            <a:normAutofit/>
          </a:bodyPr>
          <a:lstStyle/>
          <a:p>
            <a:pPr marL="457200" indent="-457200">
              <a:buFontTx/>
              <a:buAutoNum type="alphaLcParenR"/>
              <a:defRPr/>
            </a:pPr>
            <a:r>
              <a:rPr lang="en-US" sz="2400" dirty="0" smtClean="0"/>
              <a:t>The population is all viewers of the American Idol TV show.</a:t>
            </a:r>
          </a:p>
          <a:p>
            <a:pPr marL="457200" indent="-457200">
              <a:buFontTx/>
              <a:buAutoNum type="alphaLcParenR"/>
              <a:defRPr/>
            </a:pPr>
            <a:r>
              <a:rPr lang="en-US" sz="2400" dirty="0" smtClean="0"/>
              <a:t>The average age of the TV show viewers.</a:t>
            </a:r>
          </a:p>
          <a:p>
            <a:pPr marL="457200" indent="-457200">
              <a:buFontTx/>
              <a:buAutoNum type="alphaLcParenR"/>
              <a:defRPr/>
            </a:pPr>
            <a:r>
              <a:rPr lang="en-US" sz="2400" dirty="0" smtClean="0"/>
              <a:t>The 500  Idol </a:t>
            </a:r>
            <a:r>
              <a:rPr lang="en-US" sz="2400" dirty="0" smtClean="0"/>
              <a:t>viewers, </a:t>
            </a:r>
            <a:r>
              <a:rPr lang="en-US" sz="2400" dirty="0" smtClean="0"/>
              <a:t>who has been randomly selected.</a:t>
            </a:r>
          </a:p>
          <a:p>
            <a:pPr marL="457200" indent="-457200">
              <a:buFontTx/>
              <a:buAutoNum type="alphaLcParenR"/>
              <a:defRPr/>
            </a:pPr>
            <a:r>
              <a:rPr lang="en-US" sz="2400" dirty="0" smtClean="0"/>
              <a:t>The average age of the sampled viewers.</a:t>
            </a:r>
          </a:p>
          <a:p>
            <a:pPr marL="457200" indent="-457200">
              <a:buFontTx/>
              <a:buAutoNum type="alphaLcParenR"/>
              <a:defRPr/>
            </a:pPr>
            <a:r>
              <a:rPr lang="en-US" sz="2400" dirty="0" smtClean="0"/>
              <a:t>How to infer about the average age of all viewers using the sampled data – with a certain degree of confidence.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609600"/>
            <a:ext cx="7696200" cy="1143000"/>
          </a:xfrm>
          <a:noFill/>
        </p:spPr>
        <p:txBody>
          <a:bodyPr/>
          <a:lstStyle/>
          <a:p>
            <a:r>
              <a:rPr lang="en-US" altLang="en-US" dirty="0" smtClean="0"/>
              <a:t>Learning Goals</a:t>
            </a:r>
          </a:p>
        </p:txBody>
      </p:sp>
      <p:sp>
        <p:nvSpPr>
          <p:cNvPr id="18435" name="Rectangle 3"/>
          <p:cNvSpPr>
            <a:spLocks noGrp="1" noChangeArrowheads="1"/>
          </p:cNvSpPr>
          <p:nvPr>
            <p:ph idx="1"/>
          </p:nvPr>
        </p:nvSpPr>
        <p:spPr>
          <a:xfrm>
            <a:off x="762000" y="2057400"/>
            <a:ext cx="8001000" cy="3886200"/>
          </a:xfrm>
        </p:spPr>
        <p:txBody>
          <a:bodyPr/>
          <a:lstStyle/>
          <a:p>
            <a:r>
              <a:rPr lang="en-US" altLang="en-US" dirty="0" smtClean="0"/>
              <a:t>Data </a:t>
            </a:r>
          </a:p>
          <a:p>
            <a:r>
              <a:rPr lang="en-US" altLang="en-US" dirty="0" smtClean="0"/>
              <a:t>Statistics</a:t>
            </a:r>
          </a:p>
          <a:p>
            <a:r>
              <a:rPr lang="en-US" altLang="en-US" dirty="0" smtClean="0"/>
              <a:t>Descriptive vs. Inferential Statistics</a:t>
            </a:r>
          </a:p>
          <a:p>
            <a:r>
              <a:rPr lang="en-US" altLang="en-US" dirty="0" smtClean="0"/>
              <a:t>Types of Descriptive Statistics</a:t>
            </a:r>
          </a:p>
          <a:p>
            <a:r>
              <a:rPr lang="en-US" altLang="en-US" dirty="0" smtClean="0"/>
              <a:t>Elements of Inferential Statistics</a:t>
            </a:r>
          </a:p>
          <a:p>
            <a:r>
              <a:rPr lang="en-US" altLang="en-US" dirty="0" smtClean="0"/>
              <a:t>Data Collection Methods</a:t>
            </a:r>
          </a:p>
          <a:p>
            <a:r>
              <a:rPr lang="en-US" altLang="en-US" dirty="0" smtClean="0"/>
              <a:t>Inference errors from nonrandom samples</a:t>
            </a:r>
          </a:p>
          <a:p>
            <a:pPr>
              <a:buFontTx/>
              <a:buNone/>
            </a:pPr>
            <a:endParaRPr lang="en-US" altLang="en-US" dirty="0" smtClean="0"/>
          </a:p>
          <a:p>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5"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For Example</a:t>
            </a:r>
          </a:p>
        </p:txBody>
      </p:sp>
      <p:sp>
        <p:nvSpPr>
          <p:cNvPr id="3" name="Content Placeholder 2"/>
          <p:cNvSpPr>
            <a:spLocks noGrp="1"/>
          </p:cNvSpPr>
          <p:nvPr>
            <p:ph idx="1"/>
          </p:nvPr>
        </p:nvSpPr>
        <p:spPr/>
        <p:txBody>
          <a:bodyPr/>
          <a:lstStyle/>
          <a:p>
            <a:pPr>
              <a:defRPr/>
            </a:pPr>
            <a:endParaRPr lang="en-US" dirty="0" smtClean="0"/>
          </a:p>
          <a:p>
            <a:pPr>
              <a:spcAft>
                <a:spcPts val="3000"/>
              </a:spcAft>
              <a:defRPr/>
            </a:pPr>
            <a:r>
              <a:rPr lang="en-US" dirty="0" smtClean="0"/>
              <a:t>After you complete this course, you will be able to make statements like this… </a:t>
            </a:r>
          </a:p>
          <a:p>
            <a:pPr marL="0" indent="0">
              <a:buFontTx/>
              <a:buNone/>
              <a:defRPr/>
            </a:pPr>
            <a:r>
              <a:rPr lang="en-US" dirty="0" smtClean="0"/>
              <a:t> </a:t>
            </a:r>
            <a:r>
              <a:rPr lang="en-US" i="1" dirty="0" smtClean="0"/>
              <a:t>At </a:t>
            </a:r>
            <a:r>
              <a:rPr lang="en-US" i="1" dirty="0" smtClean="0"/>
              <a:t>the 5% level of risk, we reject the hypothesis that the average age is 23   in favor of the alternative hypothesis.  </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Example 2 </a:t>
            </a:r>
          </a:p>
        </p:txBody>
      </p:sp>
      <p:sp>
        <p:nvSpPr>
          <p:cNvPr id="22531" name="Rectangle 3"/>
          <p:cNvSpPr>
            <a:spLocks noGrp="1" noChangeArrowheads="1"/>
          </p:cNvSpPr>
          <p:nvPr>
            <p:ph idx="1"/>
          </p:nvPr>
        </p:nvSpPr>
        <p:spPr>
          <a:xfrm>
            <a:off x="822960" y="1905000"/>
            <a:ext cx="7711440" cy="4402666"/>
          </a:xfrm>
        </p:spPr>
        <p:txBody>
          <a:bodyPr>
            <a:noAutofit/>
          </a:bodyPr>
          <a:lstStyle/>
          <a:p>
            <a:pPr marL="0" indent="0">
              <a:lnSpc>
                <a:spcPct val="110000"/>
              </a:lnSpc>
              <a:buFontTx/>
              <a:buNone/>
            </a:pPr>
            <a:r>
              <a:rPr lang="en-US" altLang="en-US" sz="1800" dirty="0" smtClean="0"/>
              <a:t>An airline company is interested </a:t>
            </a:r>
            <a:r>
              <a:rPr lang="en-US" altLang="en-US" sz="1800" b="1" dirty="0" smtClean="0"/>
              <a:t>in the opinions of their frequent flyer customers </a:t>
            </a:r>
            <a:r>
              <a:rPr lang="en-US" altLang="en-US" sz="1800" dirty="0" smtClean="0"/>
              <a:t>about their proposed new routes.  Specifically, they want to know </a:t>
            </a:r>
            <a:r>
              <a:rPr lang="en-US" altLang="en-US" sz="1800" b="1" dirty="0" smtClean="0"/>
              <a:t>what </a:t>
            </a:r>
            <a:r>
              <a:rPr lang="en-US" altLang="en-US" sz="1800" b="1" i="1" dirty="0" smtClean="0"/>
              <a:t>proportion</a:t>
            </a:r>
            <a:r>
              <a:rPr lang="en-US" altLang="en-US" sz="1800" b="1" dirty="0" smtClean="0"/>
              <a:t> </a:t>
            </a:r>
            <a:r>
              <a:rPr lang="en-US" altLang="en-US" sz="1800" dirty="0" smtClean="0"/>
              <a:t>of them plan to use one of their new hubs in the next 6 months.  They take </a:t>
            </a:r>
            <a:r>
              <a:rPr lang="en-US" altLang="en-US" sz="1800" b="1" dirty="0" smtClean="0"/>
              <a:t>a random sample of 10,000 </a:t>
            </a:r>
            <a:r>
              <a:rPr lang="en-US" altLang="en-US" sz="1800" dirty="0" smtClean="0"/>
              <a:t>from the database of all frequent flyers and send them an e-mail message with a request to fill out a survey un exchange for 1500 miles. </a:t>
            </a:r>
          </a:p>
          <a:p>
            <a:pPr marL="457200" indent="-457200">
              <a:buFontTx/>
              <a:buAutoNum type="alphaLcParenR"/>
            </a:pPr>
            <a:r>
              <a:rPr lang="en-US" altLang="en-US" sz="1800" dirty="0" smtClean="0"/>
              <a:t>Describe the “population</a:t>
            </a:r>
            <a:r>
              <a:rPr lang="en-US" altLang="en-US" sz="1800" dirty="0" smtClean="0"/>
              <a:t>”</a:t>
            </a:r>
            <a:endParaRPr lang="en-US" altLang="en-US" sz="1800" dirty="0" smtClean="0"/>
          </a:p>
          <a:p>
            <a:pPr marL="457200" indent="-457200">
              <a:buFontTx/>
              <a:buAutoNum type="alphaLcParenR"/>
            </a:pPr>
            <a:r>
              <a:rPr lang="en-US" altLang="en-US" sz="1800" dirty="0" smtClean="0"/>
              <a:t>Describe the variable of interest and possibly the “parameter” of </a:t>
            </a:r>
            <a:r>
              <a:rPr lang="en-US" altLang="en-US" sz="1800" dirty="0" smtClean="0"/>
              <a:t>interest</a:t>
            </a:r>
            <a:endParaRPr lang="en-US" altLang="en-US" sz="1800" dirty="0" smtClean="0"/>
          </a:p>
          <a:p>
            <a:pPr marL="457200" indent="-457200">
              <a:buFontTx/>
              <a:buAutoNum type="alphaLcParenR"/>
            </a:pPr>
            <a:r>
              <a:rPr lang="en-US" altLang="en-US" sz="1800" dirty="0" smtClean="0"/>
              <a:t>Describe the “sample</a:t>
            </a:r>
            <a:r>
              <a:rPr lang="en-US" altLang="en-US" sz="1800" dirty="0" smtClean="0"/>
              <a:t>”</a:t>
            </a:r>
            <a:endParaRPr lang="en-US" altLang="en-US" sz="1800" dirty="0" smtClean="0"/>
          </a:p>
          <a:p>
            <a:pPr marL="457200" indent="-457200">
              <a:buFontTx/>
              <a:buAutoNum type="alphaLcParenR"/>
            </a:pPr>
            <a:r>
              <a:rPr lang="en-US" altLang="en-US" sz="1800" dirty="0" smtClean="0"/>
              <a:t>Describe the “statistics”</a:t>
            </a:r>
          </a:p>
          <a:p>
            <a:pPr marL="457200" indent="-457200">
              <a:buFontTx/>
              <a:buAutoNum type="alphaLcParenR"/>
            </a:pPr>
            <a:r>
              <a:rPr lang="en-US" altLang="en-US" sz="1800" dirty="0" smtClean="0"/>
              <a:t>Describe the “inference”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Answers   </a:t>
            </a:r>
          </a:p>
        </p:txBody>
      </p:sp>
      <p:sp>
        <p:nvSpPr>
          <p:cNvPr id="23555" name="Rectangle 3"/>
          <p:cNvSpPr>
            <a:spLocks noGrp="1" noChangeArrowheads="1"/>
          </p:cNvSpPr>
          <p:nvPr>
            <p:ph idx="1"/>
          </p:nvPr>
        </p:nvSpPr>
        <p:spPr/>
        <p:txBody>
          <a:bodyPr>
            <a:normAutofit/>
          </a:bodyPr>
          <a:lstStyle/>
          <a:p>
            <a:pPr marL="457200" indent="-457200">
              <a:buFontTx/>
              <a:buAutoNum type="alphaLcParenR"/>
              <a:defRPr/>
            </a:pPr>
            <a:r>
              <a:rPr lang="en-US" sz="2400" dirty="0" smtClean="0"/>
              <a:t>The population is all frequent flyer customers of the </a:t>
            </a:r>
            <a:r>
              <a:rPr lang="en-US" sz="2400" dirty="0" smtClean="0"/>
              <a:t>airline.</a:t>
            </a:r>
            <a:endParaRPr lang="en-US" sz="2400" dirty="0" smtClean="0"/>
          </a:p>
          <a:p>
            <a:pPr marL="457200" indent="-457200">
              <a:buFontTx/>
              <a:buAutoNum type="alphaLcParenR"/>
              <a:defRPr/>
            </a:pPr>
            <a:r>
              <a:rPr lang="en-US" sz="2400" dirty="0" smtClean="0"/>
              <a:t>The proportion of frequent flyer customers that plan to use one of the new hubs in the next 6 months. </a:t>
            </a:r>
          </a:p>
          <a:p>
            <a:pPr marL="457200" indent="-457200">
              <a:buFontTx/>
              <a:buAutoNum type="alphaLcParenR"/>
              <a:defRPr/>
            </a:pPr>
            <a:r>
              <a:rPr lang="en-US" sz="2400" dirty="0" smtClean="0"/>
              <a:t>The 10,000 frequent flyer customers who has been randomly selected. </a:t>
            </a:r>
          </a:p>
          <a:p>
            <a:pPr marL="457200" indent="-457200">
              <a:buFontTx/>
              <a:buAutoNum type="alphaLcParenR"/>
              <a:defRPr/>
            </a:pPr>
            <a:r>
              <a:rPr lang="en-US" sz="2400" dirty="0" smtClean="0"/>
              <a:t>The proportion that plan to use one of the new hubs in the next 6 months out of the 10,000 selected </a:t>
            </a:r>
            <a:r>
              <a:rPr lang="en-US" sz="2400" dirty="0" smtClean="0"/>
              <a:t>sample.</a:t>
            </a:r>
            <a:endParaRPr lang="en-US" sz="2400" dirty="0" smtClean="0"/>
          </a:p>
          <a:p>
            <a:pPr>
              <a:buFontTx/>
              <a:buNone/>
              <a:defRPr/>
            </a:pPr>
            <a:r>
              <a:rPr lang="en-US" sz="24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For Example</a:t>
            </a:r>
          </a:p>
        </p:txBody>
      </p:sp>
      <p:sp>
        <p:nvSpPr>
          <p:cNvPr id="3" name="Content Placeholder 2"/>
          <p:cNvSpPr>
            <a:spLocks noGrp="1"/>
          </p:cNvSpPr>
          <p:nvPr>
            <p:ph idx="1"/>
          </p:nvPr>
        </p:nvSpPr>
        <p:spPr>
          <a:xfrm>
            <a:off x="822959" y="1905000"/>
            <a:ext cx="7543801" cy="3964094"/>
          </a:xfrm>
        </p:spPr>
        <p:txBody>
          <a:bodyPr>
            <a:normAutofit/>
          </a:bodyPr>
          <a:lstStyle/>
          <a:p>
            <a:pPr>
              <a:defRPr/>
            </a:pPr>
            <a:r>
              <a:rPr lang="en-US" sz="2400" dirty="0" smtClean="0"/>
              <a:t>After you complete this course, you will be able to make statements like this… </a:t>
            </a:r>
          </a:p>
          <a:p>
            <a:pPr marL="0" indent="0">
              <a:buFontTx/>
              <a:buNone/>
              <a:defRPr/>
            </a:pPr>
            <a:r>
              <a:rPr lang="en-US" sz="2400" dirty="0" smtClean="0"/>
              <a:t> </a:t>
            </a:r>
          </a:p>
          <a:p>
            <a:pPr marL="0" indent="0">
              <a:buFontTx/>
              <a:buNone/>
              <a:defRPr/>
            </a:pPr>
            <a:r>
              <a:rPr lang="en-US" sz="2400" i="1" dirty="0" smtClean="0"/>
              <a:t> With a margin of error of 4% and with the 95% confidence, 40% of frequent flyer customers will use one of the new hubs in the next 6 months.</a:t>
            </a:r>
          </a:p>
          <a:p>
            <a:pPr>
              <a:defRP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Sampling </a:t>
            </a:r>
          </a:p>
        </p:txBody>
      </p:sp>
      <p:sp>
        <p:nvSpPr>
          <p:cNvPr id="25603" name="Rectangle 3"/>
          <p:cNvSpPr>
            <a:spLocks noGrp="1" noChangeArrowheads="1"/>
          </p:cNvSpPr>
          <p:nvPr>
            <p:ph idx="1"/>
          </p:nvPr>
        </p:nvSpPr>
        <p:spPr/>
        <p:txBody>
          <a:bodyPr>
            <a:normAutofit/>
          </a:bodyPr>
          <a:lstStyle/>
          <a:p>
            <a:pPr marL="457200" indent="-457200">
              <a:buFont typeface="+mj-lt"/>
              <a:buAutoNum type="arabicPeriod"/>
            </a:pPr>
            <a:r>
              <a:rPr lang="en-US" altLang="en-US" sz="2400" dirty="0" smtClean="0"/>
              <a:t>Examine part of the whole or population</a:t>
            </a:r>
          </a:p>
          <a:p>
            <a:pPr marL="749808" lvl="1" indent="-457200"/>
            <a:r>
              <a:rPr lang="en-US" altLang="en-US" sz="2200" dirty="0" smtClean="0"/>
              <a:t>impractical, prohibitive, </a:t>
            </a:r>
            <a:r>
              <a:rPr lang="en-US" altLang="en-US" sz="2200" dirty="0" smtClean="0"/>
              <a:t>costly</a:t>
            </a:r>
            <a:endParaRPr lang="en-US" altLang="en-US" sz="2200" dirty="0" smtClean="0"/>
          </a:p>
          <a:p>
            <a:pPr marL="457200" indent="-457200">
              <a:buFont typeface="+mj-lt"/>
              <a:buAutoNum type="arabicPeriod"/>
            </a:pPr>
            <a:r>
              <a:rPr lang="en-US" altLang="en-US" sz="2400" dirty="0" smtClean="0"/>
              <a:t>Randomized sample</a:t>
            </a:r>
          </a:p>
          <a:p>
            <a:pPr marL="749808" lvl="1" indent="-457200"/>
            <a:r>
              <a:rPr lang="en-US" altLang="en-US" sz="2200" dirty="0" smtClean="0"/>
              <a:t>Every </a:t>
            </a:r>
            <a:r>
              <a:rPr lang="en-US" altLang="en-US" sz="2200" dirty="0" smtClean="0"/>
              <a:t>item in the population has an equal chance of being in any particular </a:t>
            </a:r>
            <a:r>
              <a:rPr lang="en-US" altLang="en-US" sz="2200" dirty="0" smtClean="0"/>
              <a:t>sample.</a:t>
            </a:r>
            <a:endParaRPr lang="en-US" altLang="en-US" sz="2200" dirty="0" smtClean="0"/>
          </a:p>
          <a:p>
            <a:pPr marL="932688" lvl="2" indent="-457200"/>
            <a:r>
              <a:rPr lang="en-US" altLang="en-US" sz="1600" i="1" dirty="0" smtClean="0">
                <a:solidFill>
                  <a:schemeClr val="tx1"/>
                </a:solidFill>
              </a:rPr>
              <a:t>Silly example</a:t>
            </a:r>
            <a:r>
              <a:rPr lang="en-US" altLang="en-US" sz="1600" dirty="0" smtClean="0">
                <a:solidFill>
                  <a:schemeClr val="tx1"/>
                </a:solidFill>
              </a:rPr>
              <a:t>: </a:t>
            </a:r>
            <a:r>
              <a:rPr lang="en-US" altLang="en-US" sz="1600" dirty="0" smtClean="0">
                <a:solidFill>
                  <a:schemeClr val="tx1"/>
                </a:solidFill>
              </a:rPr>
              <a:t>How </a:t>
            </a:r>
            <a:r>
              <a:rPr lang="en-US" altLang="en-US" sz="1600" dirty="0" smtClean="0">
                <a:solidFill>
                  <a:schemeClr val="tx1"/>
                </a:solidFill>
              </a:rPr>
              <a:t>do you test a pot of soup for saltiness?  </a:t>
            </a:r>
            <a:endParaRPr lang="en-US" altLang="en-US" dirty="0" smtClean="0">
              <a:solidFill>
                <a:schemeClr val="tx1"/>
              </a:solidFill>
            </a:endParaRPr>
          </a:p>
          <a:p>
            <a:pPr marL="457200" indent="-457200">
              <a:buFont typeface="+mj-lt"/>
              <a:buAutoNum type="arabicPeriod"/>
            </a:pPr>
            <a:r>
              <a:rPr lang="en-US" altLang="en-US" sz="2400" dirty="0" smtClean="0"/>
              <a:t>Sample size </a:t>
            </a:r>
            <a:r>
              <a:rPr lang="en-US" altLang="en-US" sz="2400" dirty="0" smtClean="0"/>
              <a:t>matters, </a:t>
            </a:r>
            <a:r>
              <a:rPr lang="en-US" altLang="en-US" sz="2400" dirty="0" smtClean="0"/>
              <a:t>NOT the size of the population</a:t>
            </a:r>
          </a:p>
          <a:p>
            <a:pPr marL="749808" lvl="1" indent="-457200"/>
            <a:r>
              <a:rPr lang="en-US" altLang="en-US" sz="2200" dirty="0" smtClean="0"/>
              <a:t>A </a:t>
            </a:r>
            <a:r>
              <a:rPr lang="en-US" altLang="en-US" sz="2200" dirty="0" smtClean="0"/>
              <a:t>random sample of 100 students represents the student body as well as 100 voters </a:t>
            </a:r>
            <a:r>
              <a:rPr lang="en-US" altLang="en-US" sz="2200" dirty="0" smtClean="0"/>
              <a:t>represents </a:t>
            </a:r>
            <a:r>
              <a:rPr lang="en-US" altLang="en-US" sz="2200" dirty="0" smtClean="0"/>
              <a:t>the entire electorate in </a:t>
            </a:r>
            <a:r>
              <a:rPr lang="en-US" altLang="en-US" sz="2200" dirty="0" smtClean="0"/>
              <a:t>USA.</a:t>
            </a:r>
            <a:endParaRPr lang="en-US" altLang="en-US" sz="2200" dirty="0" smtClean="0"/>
          </a:p>
          <a:p>
            <a:endParaRPr lang="en-US"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smtClean="0"/>
              <a:t>Goal of Data Collection</a:t>
            </a:r>
          </a:p>
        </p:txBody>
      </p:sp>
      <p:sp>
        <p:nvSpPr>
          <p:cNvPr id="38915" name="Rectangle 3"/>
          <p:cNvSpPr>
            <a:spLocks noGrp="1" noChangeArrowheads="1"/>
          </p:cNvSpPr>
          <p:nvPr>
            <p:ph idx="1"/>
          </p:nvPr>
        </p:nvSpPr>
        <p:spPr>
          <a:xfrm>
            <a:off x="822960" y="1905000"/>
            <a:ext cx="7711440" cy="4191000"/>
          </a:xfrm>
        </p:spPr>
        <p:txBody>
          <a:bodyPr/>
          <a:lstStyle/>
          <a:p>
            <a:pPr>
              <a:defRPr/>
            </a:pPr>
            <a:r>
              <a:rPr lang="en-US" dirty="0" smtClean="0"/>
              <a:t>To obtain a </a:t>
            </a:r>
            <a:r>
              <a:rPr lang="en-US" b="1" dirty="0" smtClean="0"/>
              <a:t>“representative sample” </a:t>
            </a:r>
            <a:r>
              <a:rPr lang="en-US" dirty="0" smtClean="0"/>
              <a:t>that exhibits the characteristics of the entire population.</a:t>
            </a:r>
          </a:p>
          <a:p>
            <a:pPr>
              <a:defRPr/>
            </a:pPr>
            <a:endParaRPr lang="en-US" dirty="0" smtClean="0"/>
          </a:p>
          <a:p>
            <a:pPr>
              <a:defRPr/>
            </a:pPr>
            <a:r>
              <a:rPr lang="en-US" dirty="0" smtClean="0"/>
              <a:t>Most common approach – taking </a:t>
            </a:r>
            <a:r>
              <a:rPr lang="en-US" b="1" dirty="0"/>
              <a:t>random samples </a:t>
            </a:r>
            <a:r>
              <a:rPr lang="en-US" dirty="0" smtClean="0"/>
              <a:t>where each experimental unit in the population theoretically has the same chance of being selected for the </a:t>
            </a:r>
            <a:r>
              <a:rPr lang="en-US" dirty="0" smtClean="0"/>
              <a:t>sample.</a:t>
            </a:r>
            <a:endParaRPr lang="en-US" u="sng" dirty="0" smtClean="0">
              <a:solidFill>
                <a:srgbClr val="FFFF00"/>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smtClean="0"/>
              <a:t>Sources of Statistical Data</a:t>
            </a:r>
          </a:p>
        </p:txBody>
      </p:sp>
      <p:sp>
        <p:nvSpPr>
          <p:cNvPr id="37891" name="Rectangle 3"/>
          <p:cNvSpPr>
            <a:spLocks noGrp="1" noChangeArrowheads="1"/>
          </p:cNvSpPr>
          <p:nvPr>
            <p:ph idx="1"/>
          </p:nvPr>
        </p:nvSpPr>
        <p:spPr>
          <a:xfrm>
            <a:off x="762000" y="1905000"/>
            <a:ext cx="7604760" cy="4191000"/>
          </a:xfrm>
        </p:spPr>
        <p:txBody>
          <a:bodyPr/>
          <a:lstStyle/>
          <a:p>
            <a:pPr>
              <a:defRPr/>
            </a:pPr>
            <a:r>
              <a:rPr lang="en-US" dirty="0" smtClean="0"/>
              <a:t>Data can be extracted  from a </a:t>
            </a:r>
            <a:r>
              <a:rPr lang="en-US" b="1" dirty="0"/>
              <a:t>public source</a:t>
            </a:r>
            <a:endParaRPr lang="en-US" b="1" u="sng" dirty="0" smtClean="0">
              <a:solidFill>
                <a:srgbClr val="FFFF00"/>
              </a:solidFill>
              <a:effectLst>
                <a:outerShdw blurRad="38100" dist="38100" dir="2700000" algn="tl">
                  <a:srgbClr val="000000"/>
                </a:outerShdw>
              </a:effectLst>
            </a:endParaRPr>
          </a:p>
          <a:p>
            <a:pPr lvl="1">
              <a:defRPr/>
            </a:pPr>
            <a:r>
              <a:rPr lang="en-US" u="sng" dirty="0" smtClean="0"/>
              <a:t>Wall Street Journal</a:t>
            </a:r>
            <a:r>
              <a:rPr lang="en-US" dirty="0" smtClean="0"/>
              <a:t>, </a:t>
            </a:r>
            <a:r>
              <a:rPr lang="en-US" u="sng" dirty="0" smtClean="0"/>
              <a:t>Orange County Business Journal</a:t>
            </a:r>
            <a:endParaRPr lang="en-US" dirty="0" smtClean="0"/>
          </a:p>
          <a:p>
            <a:pPr>
              <a:defRPr/>
            </a:pPr>
            <a:r>
              <a:rPr lang="en-US" dirty="0" smtClean="0"/>
              <a:t>A </a:t>
            </a:r>
            <a:r>
              <a:rPr lang="en-US" b="1" dirty="0"/>
              <a:t>designed experiment</a:t>
            </a:r>
            <a:r>
              <a:rPr lang="en-US" dirty="0" smtClean="0"/>
              <a:t> can be performed</a:t>
            </a:r>
          </a:p>
          <a:p>
            <a:pPr lvl="1">
              <a:defRPr/>
            </a:pPr>
            <a:r>
              <a:rPr lang="en-US" dirty="0" smtClean="0"/>
              <a:t>Test cavity prevention – divide subjects into groups</a:t>
            </a:r>
          </a:p>
          <a:p>
            <a:pPr>
              <a:defRPr/>
            </a:pPr>
            <a:r>
              <a:rPr lang="en-US" dirty="0" smtClean="0"/>
              <a:t>A</a:t>
            </a:r>
            <a:r>
              <a:rPr lang="en-US" b="1" dirty="0"/>
              <a:t> survey </a:t>
            </a:r>
            <a:r>
              <a:rPr lang="en-US" dirty="0" smtClean="0"/>
              <a:t>can be taken</a:t>
            </a:r>
          </a:p>
          <a:p>
            <a:pPr lvl="1">
              <a:defRPr/>
            </a:pPr>
            <a:r>
              <a:rPr lang="en-US" dirty="0" smtClean="0"/>
              <a:t>Presidential poll (phone, mail), TV program (Nielsen)</a:t>
            </a:r>
          </a:p>
          <a:p>
            <a:pPr>
              <a:defRPr/>
            </a:pPr>
            <a:r>
              <a:rPr lang="en-US" b="1" dirty="0"/>
              <a:t>Observation studies </a:t>
            </a:r>
            <a:r>
              <a:rPr lang="en-US" dirty="0" smtClean="0"/>
              <a:t>can be made</a:t>
            </a:r>
          </a:p>
          <a:p>
            <a:pPr lvl="1">
              <a:defRPr/>
            </a:pPr>
            <a:r>
              <a:rPr lang="en-US" dirty="0" smtClean="0"/>
              <a:t>Observe output of workers on morning/evening shifts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Example 3 </a:t>
            </a:r>
          </a:p>
        </p:txBody>
      </p:sp>
      <p:sp>
        <p:nvSpPr>
          <p:cNvPr id="28675" name="Rectangle 3"/>
          <p:cNvSpPr>
            <a:spLocks noGrp="1" noChangeArrowheads="1"/>
          </p:cNvSpPr>
          <p:nvPr>
            <p:ph idx="1"/>
          </p:nvPr>
        </p:nvSpPr>
        <p:spPr/>
        <p:txBody>
          <a:bodyPr>
            <a:normAutofit/>
          </a:bodyPr>
          <a:lstStyle/>
          <a:p>
            <a:r>
              <a:rPr lang="en-US" altLang="en-US" dirty="0" smtClean="0"/>
              <a:t>How do consumers feel about using the Internet for online shopping? To find out, a customer-experience software company commissioned a nationwide survey of 1859 U.S. adults who had </a:t>
            </a:r>
            <a:r>
              <a:rPr lang="en-US" altLang="en-US" b="1" dirty="0" smtClean="0"/>
              <a:t>conducted at least one online transaction </a:t>
            </a:r>
            <a:r>
              <a:rPr lang="en-US" altLang="en-US" dirty="0" smtClean="0"/>
              <a:t>in the past year. The findings, reported on BusinessWeek.com (2006), revealed that </a:t>
            </a:r>
            <a:r>
              <a:rPr lang="en-US" altLang="en-US" b="1" dirty="0" smtClean="0"/>
              <a:t>1655 respondents or 89% experienced </a:t>
            </a:r>
            <a:r>
              <a:rPr lang="en-US" altLang="en-US" dirty="0" smtClean="0"/>
              <a:t>technical problems with an online transaction.</a:t>
            </a:r>
          </a:p>
          <a:p>
            <a:pPr marL="457200" indent="-457200">
              <a:buFont typeface="+mj-lt"/>
              <a:buAutoNum type="alphaLcPeriod"/>
            </a:pPr>
            <a:r>
              <a:rPr lang="en-US" altLang="en-US" dirty="0" smtClean="0"/>
              <a:t>Identify the data-collection method</a:t>
            </a:r>
          </a:p>
          <a:p>
            <a:pPr marL="457200" indent="-457200">
              <a:buFont typeface="+mj-lt"/>
              <a:buAutoNum type="alphaLcPeriod"/>
            </a:pPr>
            <a:r>
              <a:rPr lang="en-US" altLang="en-US" dirty="0" smtClean="0"/>
              <a:t>Identify the target population</a:t>
            </a:r>
          </a:p>
          <a:p>
            <a:pPr marL="457200" indent="-457200">
              <a:buFont typeface="+mj-lt"/>
              <a:buAutoNum type="alphaLcPeriod"/>
            </a:pPr>
            <a:r>
              <a:rPr lang="en-US" altLang="en-US" dirty="0" smtClean="0"/>
              <a:t>Are the sample data representative of the population?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t>Answers </a:t>
            </a:r>
          </a:p>
        </p:txBody>
      </p:sp>
      <p:sp>
        <p:nvSpPr>
          <p:cNvPr id="29699" name="Rectangle 3"/>
          <p:cNvSpPr>
            <a:spLocks noGrp="1" noChangeArrowheads="1"/>
          </p:cNvSpPr>
          <p:nvPr>
            <p:ph idx="1"/>
          </p:nvPr>
        </p:nvSpPr>
        <p:spPr/>
        <p:txBody>
          <a:bodyPr>
            <a:normAutofit/>
          </a:bodyPr>
          <a:lstStyle/>
          <a:p>
            <a:pPr marL="457200" indent="-457200">
              <a:buFont typeface="+mj-lt"/>
              <a:buAutoNum type="alphaLcPeriod"/>
            </a:pPr>
            <a:r>
              <a:rPr lang="en-US" altLang="en-US" sz="2400" dirty="0" smtClean="0"/>
              <a:t>Data source – SURVEY</a:t>
            </a:r>
          </a:p>
          <a:p>
            <a:pPr marL="457200" indent="-457200">
              <a:buFont typeface="+mj-lt"/>
              <a:buAutoNum type="alphaLcPeriod"/>
            </a:pPr>
            <a:r>
              <a:rPr lang="en-US" altLang="en-US" sz="2400" dirty="0" smtClean="0"/>
              <a:t>Population </a:t>
            </a:r>
            <a:r>
              <a:rPr lang="en-US" altLang="en-US" sz="2400" i="1" dirty="0" smtClean="0"/>
              <a:t>– all US online shoppers with at least one online transaction last year</a:t>
            </a:r>
          </a:p>
          <a:p>
            <a:pPr marL="457200" indent="-457200">
              <a:buFont typeface="+mj-lt"/>
              <a:buAutoNum type="alphaLcPeriod"/>
            </a:pPr>
            <a:r>
              <a:rPr lang="en-US" altLang="en-US" sz="2400" dirty="0" smtClean="0"/>
              <a:t>Are the sample data representative of the population? </a:t>
            </a:r>
          </a:p>
          <a:p>
            <a:pPr>
              <a:buFontTx/>
              <a:buNone/>
            </a:pPr>
            <a:r>
              <a:rPr lang="en-US" altLang="en-US" i="1" dirty="0" smtClean="0"/>
              <a:t>		No complete information is given. So,  one wonders if  there may 	be a case of  </a:t>
            </a:r>
            <a:r>
              <a:rPr lang="en-US" altLang="en-US" b="1" i="1" dirty="0" smtClean="0"/>
              <a:t>self selection bias </a:t>
            </a:r>
            <a:r>
              <a:rPr lang="en-US" altLang="en-US" i="1" dirty="0" smtClean="0"/>
              <a:t>and </a:t>
            </a:r>
            <a:r>
              <a:rPr lang="en-US" altLang="en-US" b="1" i="1" dirty="0" smtClean="0"/>
              <a:t>non-response bias</a:t>
            </a:r>
            <a:r>
              <a:rPr lang="en-US" altLang="en-US" i="1" dirty="0" smtClean="0"/>
              <a:t>.</a:t>
            </a:r>
          </a:p>
          <a:p>
            <a:pPr>
              <a:buFontTx/>
              <a:buNone/>
            </a:pPr>
            <a:endParaRPr lang="en-US" altLang="en-US" sz="2400" dirty="0" smtClean="0"/>
          </a:p>
          <a:p>
            <a:pPr>
              <a:buFontTx/>
              <a:buNone/>
            </a:pPr>
            <a:r>
              <a:rPr lang="en-US" altLang="en-US" sz="24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609600"/>
            <a:ext cx="7848600" cy="1143000"/>
          </a:xfrm>
        </p:spPr>
        <p:txBody>
          <a:bodyPr/>
          <a:lstStyle/>
          <a:p>
            <a:r>
              <a:rPr lang="en-US" altLang="en-US" dirty="0" smtClean="0"/>
              <a:t>Non-Random Sampling Errors</a:t>
            </a:r>
          </a:p>
        </p:txBody>
      </p:sp>
      <p:sp>
        <p:nvSpPr>
          <p:cNvPr id="30723" name="Rectangle 3"/>
          <p:cNvSpPr>
            <a:spLocks noGrp="1" noChangeArrowheads="1"/>
          </p:cNvSpPr>
          <p:nvPr>
            <p:ph idx="1"/>
          </p:nvPr>
        </p:nvSpPr>
        <p:spPr>
          <a:xfrm>
            <a:off x="838200" y="1905000"/>
            <a:ext cx="7696200" cy="4114800"/>
          </a:xfrm>
        </p:spPr>
        <p:txBody>
          <a:bodyPr/>
          <a:lstStyle/>
          <a:p>
            <a:r>
              <a:rPr lang="en-US" altLang="en-US" dirty="0" smtClean="0"/>
              <a:t>Selection bias</a:t>
            </a:r>
          </a:p>
          <a:p>
            <a:pPr lvl="1"/>
            <a:r>
              <a:rPr lang="en-US" altLang="en-US" dirty="0" smtClean="0"/>
              <a:t>One subset of experimental units in the population has either no chance, less of a chance, or more of a chance of being selected than another subset</a:t>
            </a:r>
          </a:p>
          <a:p>
            <a:r>
              <a:rPr lang="en-US" altLang="en-US" dirty="0" smtClean="0"/>
              <a:t>Non-response bias</a:t>
            </a:r>
          </a:p>
          <a:p>
            <a:pPr lvl="1"/>
            <a:r>
              <a:rPr lang="en-US" altLang="en-US" dirty="0" smtClean="0"/>
              <a:t>When data is unavailable or unattainable for certain experimental units in the population</a:t>
            </a:r>
          </a:p>
          <a:p>
            <a:r>
              <a:rPr lang="en-US" altLang="en-US" dirty="0" smtClean="0"/>
              <a:t>Measurement errors </a:t>
            </a:r>
          </a:p>
          <a:p>
            <a:pPr lvl="1"/>
            <a:r>
              <a:rPr lang="en-US" altLang="en-US" dirty="0" smtClean="0"/>
              <a:t>Inaccuracies in getting/recording data; ambiguous questions on questionnaires, etc.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685800"/>
            <a:ext cx="7772400" cy="1143000"/>
          </a:xfrm>
        </p:spPr>
        <p:txBody>
          <a:bodyPr/>
          <a:lstStyle/>
          <a:p>
            <a:r>
              <a:rPr lang="en-US" altLang="en-US" dirty="0" smtClean="0"/>
              <a:t>SURVEY</a:t>
            </a:r>
          </a:p>
        </p:txBody>
      </p:sp>
      <p:sp>
        <p:nvSpPr>
          <p:cNvPr id="17411" name="Rectangle 3"/>
          <p:cNvSpPr>
            <a:spLocks noGrp="1" noChangeArrowheads="1"/>
          </p:cNvSpPr>
          <p:nvPr>
            <p:ph idx="1"/>
          </p:nvPr>
        </p:nvSpPr>
        <p:spPr>
          <a:xfrm>
            <a:off x="914400" y="1828800"/>
            <a:ext cx="7696200" cy="4267200"/>
          </a:xfrm>
        </p:spPr>
        <p:txBody>
          <a:bodyPr/>
          <a:lstStyle/>
          <a:p>
            <a:r>
              <a:rPr lang="en-US" altLang="en-US" dirty="0" smtClean="0"/>
              <a:t>A random sample of students taking a statistics class are asked, </a:t>
            </a:r>
          </a:p>
          <a:p>
            <a:r>
              <a:rPr lang="en-US" altLang="en-US" dirty="0" smtClean="0"/>
              <a:t>“What is your age?”</a:t>
            </a:r>
          </a:p>
          <a:p>
            <a:pPr>
              <a:buFontTx/>
              <a:buNone/>
            </a:pPr>
            <a:r>
              <a:rPr lang="en-US" altLang="en-US" dirty="0" smtClean="0"/>
              <a:t>Responses</a:t>
            </a:r>
          </a:p>
          <a:p>
            <a:pPr>
              <a:buFontTx/>
              <a:buNone/>
            </a:pPr>
            <a:endParaRPr lang="en-US" altLang="en-US" dirty="0" smtClean="0"/>
          </a:p>
          <a:p>
            <a:pPr>
              <a:buFontTx/>
              <a:buNone/>
            </a:pPr>
            <a:endParaRPr lang="en-US" altLang="en-US" dirty="0" smtClean="0"/>
          </a:p>
          <a:p>
            <a:pPr>
              <a:buFontTx/>
              <a:buNone/>
            </a:pPr>
            <a:endParaRPr lang="en-US" altLang="en-US" dirty="0" smtClean="0"/>
          </a:p>
          <a:p>
            <a:pPr>
              <a:buFontTx/>
              <a:buNone/>
            </a:pPr>
            <a:endParaRPr lang="en-US" altLang="en-US" dirty="0" smtClean="0"/>
          </a:p>
          <a:p>
            <a:pPr>
              <a:buFontTx/>
              <a:buNone/>
            </a:pPr>
            <a:endParaRPr lang="en-US" altLang="en-US" dirty="0" smtClean="0"/>
          </a:p>
          <a:p>
            <a:pPr>
              <a:buFontTx/>
              <a:buNone/>
            </a:pPr>
            <a:endParaRPr lang="en-US" altLang="en-US" dirty="0" smtClean="0"/>
          </a:p>
          <a:p>
            <a:pPr>
              <a:buFontTx/>
              <a:buNone/>
            </a:pPr>
            <a:endParaRPr lang="en-US" altLang="en-US" dirty="0" smtClean="0"/>
          </a:p>
        </p:txBody>
      </p:sp>
      <p:sp>
        <p:nvSpPr>
          <p:cNvPr id="17413" name="AutoShape 5"/>
          <p:cNvSpPr>
            <a:spLocks noChangeArrowheads="1"/>
          </p:cNvSpPr>
          <p:nvPr/>
        </p:nvSpPr>
        <p:spPr bwMode="auto">
          <a:xfrm>
            <a:off x="1905000" y="33528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23</a:t>
            </a:r>
          </a:p>
        </p:txBody>
      </p:sp>
      <p:sp>
        <p:nvSpPr>
          <p:cNvPr id="17414" name="AutoShape 6"/>
          <p:cNvSpPr>
            <a:spLocks noChangeArrowheads="1"/>
          </p:cNvSpPr>
          <p:nvPr/>
        </p:nvSpPr>
        <p:spPr bwMode="auto">
          <a:xfrm>
            <a:off x="2590800" y="41910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27</a:t>
            </a:r>
          </a:p>
        </p:txBody>
      </p:sp>
      <p:sp>
        <p:nvSpPr>
          <p:cNvPr id="17415" name="AutoShape 7"/>
          <p:cNvSpPr>
            <a:spLocks noChangeArrowheads="1"/>
          </p:cNvSpPr>
          <p:nvPr/>
        </p:nvSpPr>
        <p:spPr bwMode="auto">
          <a:xfrm>
            <a:off x="685800" y="54102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25</a:t>
            </a:r>
          </a:p>
        </p:txBody>
      </p:sp>
      <p:sp>
        <p:nvSpPr>
          <p:cNvPr id="17416" name="AutoShape 8"/>
          <p:cNvSpPr>
            <a:spLocks noChangeArrowheads="1"/>
          </p:cNvSpPr>
          <p:nvPr/>
        </p:nvSpPr>
        <p:spPr bwMode="auto">
          <a:xfrm>
            <a:off x="7086600" y="26670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26</a:t>
            </a:r>
          </a:p>
        </p:txBody>
      </p:sp>
      <p:sp>
        <p:nvSpPr>
          <p:cNvPr id="17417" name="AutoShape 9"/>
          <p:cNvSpPr>
            <a:spLocks noChangeArrowheads="1"/>
          </p:cNvSpPr>
          <p:nvPr/>
        </p:nvSpPr>
        <p:spPr bwMode="auto">
          <a:xfrm>
            <a:off x="685800" y="35814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22</a:t>
            </a:r>
          </a:p>
        </p:txBody>
      </p:sp>
      <p:sp>
        <p:nvSpPr>
          <p:cNvPr id="17418" name="AutoShape 10"/>
          <p:cNvSpPr>
            <a:spLocks noChangeArrowheads="1"/>
          </p:cNvSpPr>
          <p:nvPr/>
        </p:nvSpPr>
        <p:spPr bwMode="auto">
          <a:xfrm>
            <a:off x="4419600" y="53340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23</a:t>
            </a:r>
          </a:p>
        </p:txBody>
      </p:sp>
      <p:sp>
        <p:nvSpPr>
          <p:cNvPr id="17419" name="AutoShape 11"/>
          <p:cNvSpPr>
            <a:spLocks noChangeArrowheads="1"/>
          </p:cNvSpPr>
          <p:nvPr/>
        </p:nvSpPr>
        <p:spPr bwMode="auto">
          <a:xfrm>
            <a:off x="5867400" y="54102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dirty="0">
                <a:solidFill>
                  <a:schemeClr val="tx1"/>
                </a:solidFill>
                <a:latin typeface="+mn-lt"/>
              </a:rPr>
              <a:t>21</a:t>
            </a:r>
          </a:p>
        </p:txBody>
      </p:sp>
      <p:sp>
        <p:nvSpPr>
          <p:cNvPr id="17420" name="AutoShape 12"/>
          <p:cNvSpPr>
            <a:spLocks noChangeArrowheads="1"/>
          </p:cNvSpPr>
          <p:nvPr/>
        </p:nvSpPr>
        <p:spPr bwMode="auto">
          <a:xfrm>
            <a:off x="7315200" y="43434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24</a:t>
            </a:r>
          </a:p>
        </p:txBody>
      </p:sp>
      <p:sp>
        <p:nvSpPr>
          <p:cNvPr id="17421" name="AutoShape 13"/>
          <p:cNvSpPr>
            <a:spLocks noChangeArrowheads="1"/>
          </p:cNvSpPr>
          <p:nvPr/>
        </p:nvSpPr>
        <p:spPr bwMode="auto">
          <a:xfrm>
            <a:off x="3048000" y="51054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30</a:t>
            </a:r>
          </a:p>
        </p:txBody>
      </p:sp>
      <p:sp>
        <p:nvSpPr>
          <p:cNvPr id="17422" name="AutoShape 14"/>
          <p:cNvSpPr>
            <a:spLocks noChangeArrowheads="1"/>
          </p:cNvSpPr>
          <p:nvPr/>
        </p:nvSpPr>
        <p:spPr bwMode="auto">
          <a:xfrm>
            <a:off x="5638800" y="45720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45</a:t>
            </a:r>
          </a:p>
        </p:txBody>
      </p:sp>
      <p:sp>
        <p:nvSpPr>
          <p:cNvPr id="17423" name="AutoShape 15"/>
          <p:cNvSpPr>
            <a:spLocks noChangeArrowheads="1"/>
          </p:cNvSpPr>
          <p:nvPr/>
        </p:nvSpPr>
        <p:spPr bwMode="auto">
          <a:xfrm>
            <a:off x="5181600" y="28956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21</a:t>
            </a:r>
          </a:p>
        </p:txBody>
      </p:sp>
      <p:sp>
        <p:nvSpPr>
          <p:cNvPr id="17424" name="AutoShape 16"/>
          <p:cNvSpPr>
            <a:spLocks noChangeArrowheads="1"/>
          </p:cNvSpPr>
          <p:nvPr/>
        </p:nvSpPr>
        <p:spPr bwMode="auto">
          <a:xfrm>
            <a:off x="1066800" y="45720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20</a:t>
            </a:r>
          </a:p>
        </p:txBody>
      </p:sp>
      <p:sp>
        <p:nvSpPr>
          <p:cNvPr id="17425" name="AutoShape 17"/>
          <p:cNvSpPr>
            <a:spLocks noChangeArrowheads="1"/>
          </p:cNvSpPr>
          <p:nvPr/>
        </p:nvSpPr>
        <p:spPr bwMode="auto">
          <a:xfrm>
            <a:off x="6096000" y="35814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25</a:t>
            </a:r>
          </a:p>
        </p:txBody>
      </p:sp>
      <p:sp>
        <p:nvSpPr>
          <p:cNvPr id="17426" name="AutoShape 18"/>
          <p:cNvSpPr>
            <a:spLocks noChangeArrowheads="1"/>
          </p:cNvSpPr>
          <p:nvPr/>
        </p:nvSpPr>
        <p:spPr bwMode="auto">
          <a:xfrm>
            <a:off x="3810000" y="38862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19</a:t>
            </a:r>
          </a:p>
        </p:txBody>
      </p:sp>
      <p:sp>
        <p:nvSpPr>
          <p:cNvPr id="17427" name="AutoShape 19"/>
          <p:cNvSpPr>
            <a:spLocks noChangeArrowheads="1"/>
          </p:cNvSpPr>
          <p:nvPr/>
        </p:nvSpPr>
        <p:spPr bwMode="auto">
          <a:xfrm>
            <a:off x="3505200" y="29718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35</a:t>
            </a:r>
          </a:p>
        </p:txBody>
      </p:sp>
      <p:sp>
        <p:nvSpPr>
          <p:cNvPr id="17428" name="AutoShape 20"/>
          <p:cNvSpPr>
            <a:spLocks noChangeArrowheads="1"/>
          </p:cNvSpPr>
          <p:nvPr/>
        </p:nvSpPr>
        <p:spPr bwMode="auto">
          <a:xfrm>
            <a:off x="1981200" y="54864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23</a:t>
            </a:r>
          </a:p>
        </p:txBody>
      </p:sp>
      <p:sp>
        <p:nvSpPr>
          <p:cNvPr id="17429" name="AutoShape 21"/>
          <p:cNvSpPr>
            <a:spLocks noChangeArrowheads="1"/>
          </p:cNvSpPr>
          <p:nvPr/>
        </p:nvSpPr>
        <p:spPr bwMode="auto">
          <a:xfrm>
            <a:off x="4876800" y="37338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25</a:t>
            </a:r>
          </a:p>
        </p:txBody>
      </p:sp>
      <p:sp>
        <p:nvSpPr>
          <p:cNvPr id="17430" name="AutoShape 22"/>
          <p:cNvSpPr>
            <a:spLocks noChangeArrowheads="1"/>
          </p:cNvSpPr>
          <p:nvPr/>
        </p:nvSpPr>
        <p:spPr bwMode="auto">
          <a:xfrm>
            <a:off x="7467600" y="35052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20</a:t>
            </a:r>
          </a:p>
        </p:txBody>
      </p:sp>
      <p:sp>
        <p:nvSpPr>
          <p:cNvPr id="17431" name="AutoShape 23"/>
          <p:cNvSpPr>
            <a:spLocks noChangeArrowheads="1"/>
          </p:cNvSpPr>
          <p:nvPr/>
        </p:nvSpPr>
        <p:spPr bwMode="auto">
          <a:xfrm>
            <a:off x="6934200" y="52578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31</a:t>
            </a:r>
          </a:p>
        </p:txBody>
      </p:sp>
      <p:sp>
        <p:nvSpPr>
          <p:cNvPr id="17432" name="AutoShape 24"/>
          <p:cNvSpPr>
            <a:spLocks noChangeArrowheads="1"/>
          </p:cNvSpPr>
          <p:nvPr/>
        </p:nvSpPr>
        <p:spPr bwMode="auto">
          <a:xfrm>
            <a:off x="4267200" y="4572000"/>
            <a:ext cx="914400" cy="609600"/>
          </a:xfrm>
          <a:prstGeom prst="wedgeEllipseCallout">
            <a:avLst>
              <a:gd name="adj1" fmla="val -43750"/>
              <a:gd name="adj2" fmla="val 70000"/>
            </a:avLst>
          </a:prstGeom>
          <a:ln>
            <a:headEnd/>
            <a:tailEnd/>
          </a:ln>
        </p:spPr>
        <p:style>
          <a:lnRef idx="0">
            <a:schemeClr val="accent2"/>
          </a:lnRef>
          <a:fillRef idx="3">
            <a:schemeClr val="accent2"/>
          </a:fillRef>
          <a:effectRef idx="3">
            <a:schemeClr val="accent2"/>
          </a:effectRef>
          <a:fontRef idx="minor">
            <a:schemeClr val="lt1"/>
          </a:fontRef>
        </p:style>
        <p:txBody>
          <a:bodyP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lgn="ctr">
              <a:spcBef>
                <a:spcPct val="0"/>
              </a:spcBef>
              <a:buFontTx/>
              <a:buNone/>
            </a:pPr>
            <a:r>
              <a:rPr lang="en-US" altLang="en-US" sz="2400">
                <a:solidFill>
                  <a:schemeClr val="tx1"/>
                </a:solidFill>
                <a:latin typeface="+mn-lt"/>
              </a:rPr>
              <a:t>26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16"/>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500"/>
                                  </p:stCondLst>
                                  <p:childTnLst>
                                    <p:set>
                                      <p:cBhvr>
                                        <p:cTn id="29" dur="1" fill="hold">
                                          <p:stCondLst>
                                            <p:cond delay="499"/>
                                          </p:stCondLst>
                                        </p:cTn>
                                        <p:tgtEl>
                                          <p:spTgt spid="17419"/>
                                        </p:tgtEl>
                                        <p:attrNameLst>
                                          <p:attrName>style.visibility</p:attrName>
                                        </p:attrNameLst>
                                      </p:cBhvr>
                                      <p:to>
                                        <p:strVal val="visible"/>
                                      </p:to>
                                    </p:set>
                                  </p:childTnLst>
                                </p:cTn>
                              </p:par>
                            </p:childTnLst>
                          </p:cTn>
                        </p:par>
                        <p:par>
                          <p:cTn id="30" fill="hold" nodeType="afterGroup">
                            <p:stCondLst>
                              <p:cond delay="1500"/>
                            </p:stCondLst>
                            <p:childTnLst>
                              <p:par>
                                <p:cTn id="31" presetID="1" presetClass="entr" presetSubtype="0" fill="hold" grpId="0" nodeType="afterEffect">
                                  <p:stCondLst>
                                    <p:cond delay="500"/>
                                  </p:stCondLst>
                                  <p:childTnLst>
                                    <p:set>
                                      <p:cBhvr>
                                        <p:cTn id="32" dur="1" fill="hold">
                                          <p:stCondLst>
                                            <p:cond delay="499"/>
                                          </p:stCondLst>
                                        </p:cTn>
                                        <p:tgtEl>
                                          <p:spTgt spid="17420"/>
                                        </p:tgtEl>
                                        <p:attrNameLst>
                                          <p:attrName>style.visibility</p:attrName>
                                        </p:attrNameLst>
                                      </p:cBhvr>
                                      <p:to>
                                        <p:strVal val="visible"/>
                                      </p:to>
                                    </p:set>
                                  </p:childTnLst>
                                </p:cTn>
                              </p:par>
                            </p:childTnLst>
                          </p:cTn>
                        </p:par>
                        <p:par>
                          <p:cTn id="33" fill="hold" nodeType="afterGroup">
                            <p:stCondLst>
                              <p:cond delay="2500"/>
                            </p:stCondLst>
                            <p:childTnLst>
                              <p:par>
                                <p:cTn id="34" presetID="1" presetClass="entr" presetSubtype="0" fill="hold" grpId="0" nodeType="afterEffect">
                                  <p:stCondLst>
                                    <p:cond delay="200"/>
                                  </p:stCondLst>
                                  <p:childTnLst>
                                    <p:set>
                                      <p:cBhvr>
                                        <p:cTn id="35" dur="1" fill="hold">
                                          <p:stCondLst>
                                            <p:cond delay="499"/>
                                          </p:stCondLst>
                                        </p:cTn>
                                        <p:tgtEl>
                                          <p:spTgt spid="17422"/>
                                        </p:tgtEl>
                                        <p:attrNameLst>
                                          <p:attrName>style.visibility</p:attrName>
                                        </p:attrNameLst>
                                      </p:cBhvr>
                                      <p:to>
                                        <p:strVal val="visible"/>
                                      </p:to>
                                    </p:set>
                                  </p:childTnLst>
                                </p:cTn>
                              </p:par>
                            </p:childTnLst>
                          </p:cTn>
                        </p:par>
                        <p:par>
                          <p:cTn id="36" fill="hold" nodeType="afterGroup">
                            <p:stCondLst>
                              <p:cond delay="3200"/>
                            </p:stCondLst>
                            <p:childTnLst>
                              <p:par>
                                <p:cTn id="37" presetID="1" presetClass="entr" presetSubtype="0" fill="hold" grpId="0" nodeType="afterEffect">
                                  <p:stCondLst>
                                    <p:cond delay="200"/>
                                  </p:stCondLst>
                                  <p:childTnLst>
                                    <p:set>
                                      <p:cBhvr>
                                        <p:cTn id="38" dur="1" fill="hold">
                                          <p:stCondLst>
                                            <p:cond delay="499"/>
                                          </p:stCondLst>
                                        </p:cTn>
                                        <p:tgtEl>
                                          <p:spTgt spid="17424"/>
                                        </p:tgtEl>
                                        <p:attrNameLst>
                                          <p:attrName>style.visibility</p:attrName>
                                        </p:attrNameLst>
                                      </p:cBhvr>
                                      <p:to>
                                        <p:strVal val="visible"/>
                                      </p:to>
                                    </p:set>
                                  </p:childTnLst>
                                </p:cTn>
                              </p:par>
                            </p:childTnLst>
                          </p:cTn>
                        </p:par>
                        <p:par>
                          <p:cTn id="39" fill="hold" nodeType="afterGroup">
                            <p:stCondLst>
                              <p:cond delay="3900"/>
                            </p:stCondLst>
                            <p:childTnLst>
                              <p:par>
                                <p:cTn id="40" presetID="1" presetClass="entr" presetSubtype="0" fill="hold" grpId="0" nodeType="afterEffect">
                                  <p:stCondLst>
                                    <p:cond delay="500"/>
                                  </p:stCondLst>
                                  <p:childTnLst>
                                    <p:set>
                                      <p:cBhvr>
                                        <p:cTn id="41" dur="1" fill="hold">
                                          <p:stCondLst>
                                            <p:cond delay="499"/>
                                          </p:stCondLst>
                                        </p:cTn>
                                        <p:tgtEl>
                                          <p:spTgt spid="17425"/>
                                        </p:tgtEl>
                                        <p:attrNameLst>
                                          <p:attrName>style.visibility</p:attrName>
                                        </p:attrNameLst>
                                      </p:cBhvr>
                                      <p:to>
                                        <p:strVal val="visible"/>
                                      </p:to>
                                    </p:set>
                                  </p:childTnLst>
                                </p:cTn>
                              </p:par>
                            </p:childTnLst>
                          </p:cTn>
                        </p:par>
                        <p:par>
                          <p:cTn id="42" fill="hold" nodeType="afterGroup">
                            <p:stCondLst>
                              <p:cond delay="4900"/>
                            </p:stCondLst>
                            <p:childTnLst>
                              <p:par>
                                <p:cTn id="43" presetID="1" presetClass="entr" presetSubtype="0" fill="hold" grpId="0" nodeType="afterEffect">
                                  <p:stCondLst>
                                    <p:cond delay="200"/>
                                  </p:stCondLst>
                                  <p:childTnLst>
                                    <p:set>
                                      <p:cBhvr>
                                        <p:cTn id="44" dur="1" fill="hold">
                                          <p:stCondLst>
                                            <p:cond delay="499"/>
                                          </p:stCondLst>
                                        </p:cTn>
                                        <p:tgtEl>
                                          <p:spTgt spid="17426"/>
                                        </p:tgtEl>
                                        <p:attrNameLst>
                                          <p:attrName>style.visibility</p:attrName>
                                        </p:attrNameLst>
                                      </p:cBhvr>
                                      <p:to>
                                        <p:strVal val="visible"/>
                                      </p:to>
                                    </p:set>
                                  </p:childTnLst>
                                </p:cTn>
                              </p:par>
                            </p:childTnLst>
                          </p:cTn>
                        </p:par>
                        <p:par>
                          <p:cTn id="45" fill="hold" nodeType="afterGroup">
                            <p:stCondLst>
                              <p:cond delay="5600"/>
                            </p:stCondLst>
                            <p:childTnLst>
                              <p:par>
                                <p:cTn id="46" presetID="1" presetClass="entr" presetSubtype="0" fill="hold" grpId="0" nodeType="afterEffect">
                                  <p:stCondLst>
                                    <p:cond delay="200"/>
                                  </p:stCondLst>
                                  <p:childTnLst>
                                    <p:set>
                                      <p:cBhvr>
                                        <p:cTn id="47" dur="1" fill="hold">
                                          <p:stCondLst>
                                            <p:cond delay="499"/>
                                          </p:stCondLst>
                                        </p:cTn>
                                        <p:tgtEl>
                                          <p:spTgt spid="17427"/>
                                        </p:tgtEl>
                                        <p:attrNameLst>
                                          <p:attrName>style.visibility</p:attrName>
                                        </p:attrNameLst>
                                      </p:cBhvr>
                                      <p:to>
                                        <p:strVal val="visible"/>
                                      </p:to>
                                    </p:set>
                                  </p:childTnLst>
                                </p:cTn>
                              </p:par>
                            </p:childTnLst>
                          </p:cTn>
                        </p:par>
                        <p:par>
                          <p:cTn id="48" fill="hold" nodeType="afterGroup">
                            <p:stCondLst>
                              <p:cond delay="6300"/>
                            </p:stCondLst>
                            <p:childTnLst>
                              <p:par>
                                <p:cTn id="49" presetID="1" presetClass="entr" presetSubtype="0" fill="hold" grpId="0" nodeType="afterEffect">
                                  <p:stCondLst>
                                    <p:cond delay="200"/>
                                  </p:stCondLst>
                                  <p:childTnLst>
                                    <p:set>
                                      <p:cBhvr>
                                        <p:cTn id="50" dur="1" fill="hold">
                                          <p:stCondLst>
                                            <p:cond delay="499"/>
                                          </p:stCondLst>
                                        </p:cTn>
                                        <p:tgtEl>
                                          <p:spTgt spid="17428"/>
                                        </p:tgtEl>
                                        <p:attrNameLst>
                                          <p:attrName>style.visibility</p:attrName>
                                        </p:attrNameLst>
                                      </p:cBhvr>
                                      <p:to>
                                        <p:strVal val="visible"/>
                                      </p:to>
                                    </p:set>
                                  </p:childTnLst>
                                </p:cTn>
                              </p:par>
                            </p:childTnLst>
                          </p:cTn>
                        </p:par>
                        <p:par>
                          <p:cTn id="51" fill="hold" nodeType="afterGroup">
                            <p:stCondLst>
                              <p:cond delay="7000"/>
                            </p:stCondLst>
                            <p:childTnLst>
                              <p:par>
                                <p:cTn id="52" presetID="1" presetClass="entr" presetSubtype="0" fill="hold" grpId="0" nodeType="afterEffect">
                                  <p:stCondLst>
                                    <p:cond delay="200"/>
                                  </p:stCondLst>
                                  <p:childTnLst>
                                    <p:set>
                                      <p:cBhvr>
                                        <p:cTn id="53" dur="1" fill="hold">
                                          <p:stCondLst>
                                            <p:cond delay="499"/>
                                          </p:stCondLst>
                                        </p:cTn>
                                        <p:tgtEl>
                                          <p:spTgt spid="17429"/>
                                        </p:tgtEl>
                                        <p:attrNameLst>
                                          <p:attrName>style.visibility</p:attrName>
                                        </p:attrNameLst>
                                      </p:cBhvr>
                                      <p:to>
                                        <p:strVal val="visible"/>
                                      </p:to>
                                    </p:set>
                                  </p:childTnLst>
                                </p:cTn>
                              </p:par>
                            </p:childTnLst>
                          </p:cTn>
                        </p:par>
                        <p:par>
                          <p:cTn id="54" fill="hold" nodeType="afterGroup">
                            <p:stCondLst>
                              <p:cond delay="7700"/>
                            </p:stCondLst>
                            <p:childTnLst>
                              <p:par>
                                <p:cTn id="55" presetID="1" presetClass="entr" presetSubtype="0" fill="hold" grpId="0" nodeType="afterEffect">
                                  <p:stCondLst>
                                    <p:cond delay="200"/>
                                  </p:stCondLst>
                                  <p:childTnLst>
                                    <p:set>
                                      <p:cBhvr>
                                        <p:cTn id="56" dur="1" fill="hold">
                                          <p:stCondLst>
                                            <p:cond delay="499"/>
                                          </p:stCondLst>
                                        </p:cTn>
                                        <p:tgtEl>
                                          <p:spTgt spid="17430"/>
                                        </p:tgtEl>
                                        <p:attrNameLst>
                                          <p:attrName>style.visibility</p:attrName>
                                        </p:attrNameLst>
                                      </p:cBhvr>
                                      <p:to>
                                        <p:strVal val="visible"/>
                                      </p:to>
                                    </p:set>
                                  </p:childTnLst>
                                </p:cTn>
                              </p:par>
                            </p:childTnLst>
                          </p:cTn>
                        </p:par>
                        <p:par>
                          <p:cTn id="57" fill="hold" nodeType="afterGroup">
                            <p:stCondLst>
                              <p:cond delay="8400"/>
                            </p:stCondLst>
                            <p:childTnLst>
                              <p:par>
                                <p:cTn id="58" presetID="1" presetClass="entr" presetSubtype="0" fill="hold" grpId="0" nodeType="afterEffect">
                                  <p:stCondLst>
                                    <p:cond delay="200"/>
                                  </p:stCondLst>
                                  <p:childTnLst>
                                    <p:set>
                                      <p:cBhvr>
                                        <p:cTn id="59" dur="1" fill="hold">
                                          <p:stCondLst>
                                            <p:cond delay="499"/>
                                          </p:stCondLst>
                                        </p:cTn>
                                        <p:tgtEl>
                                          <p:spTgt spid="17421"/>
                                        </p:tgtEl>
                                        <p:attrNameLst>
                                          <p:attrName>style.visibility</p:attrName>
                                        </p:attrNameLst>
                                      </p:cBhvr>
                                      <p:to>
                                        <p:strVal val="visible"/>
                                      </p:to>
                                    </p:set>
                                  </p:childTnLst>
                                </p:cTn>
                              </p:par>
                            </p:childTnLst>
                          </p:cTn>
                        </p:par>
                        <p:par>
                          <p:cTn id="60" fill="hold" nodeType="afterGroup">
                            <p:stCondLst>
                              <p:cond delay="9100"/>
                            </p:stCondLst>
                            <p:childTnLst>
                              <p:par>
                                <p:cTn id="61" presetID="1" presetClass="entr" presetSubtype="0" fill="hold" grpId="0" nodeType="afterEffect">
                                  <p:stCondLst>
                                    <p:cond delay="200"/>
                                  </p:stCondLst>
                                  <p:childTnLst>
                                    <p:set>
                                      <p:cBhvr>
                                        <p:cTn id="62" dur="1" fill="hold">
                                          <p:stCondLst>
                                            <p:cond delay="499"/>
                                          </p:stCondLst>
                                        </p:cTn>
                                        <p:tgtEl>
                                          <p:spTgt spid="17413"/>
                                        </p:tgtEl>
                                        <p:attrNameLst>
                                          <p:attrName>style.visibility</p:attrName>
                                        </p:attrNameLst>
                                      </p:cBhvr>
                                      <p:to>
                                        <p:strVal val="visible"/>
                                      </p:to>
                                    </p:set>
                                  </p:childTnLst>
                                </p:cTn>
                              </p:par>
                            </p:childTnLst>
                          </p:cTn>
                        </p:par>
                        <p:par>
                          <p:cTn id="63" fill="hold" nodeType="afterGroup">
                            <p:stCondLst>
                              <p:cond delay="9800"/>
                            </p:stCondLst>
                            <p:childTnLst>
                              <p:par>
                                <p:cTn id="64" presetID="1" presetClass="entr" presetSubtype="0" fill="hold" grpId="0" nodeType="afterEffect">
                                  <p:stCondLst>
                                    <p:cond delay="200"/>
                                  </p:stCondLst>
                                  <p:childTnLst>
                                    <p:set>
                                      <p:cBhvr>
                                        <p:cTn id="65" dur="1" fill="hold">
                                          <p:stCondLst>
                                            <p:cond delay="499"/>
                                          </p:stCondLst>
                                        </p:cTn>
                                        <p:tgtEl>
                                          <p:spTgt spid="17431"/>
                                        </p:tgtEl>
                                        <p:attrNameLst>
                                          <p:attrName>style.visibility</p:attrName>
                                        </p:attrNameLst>
                                      </p:cBhvr>
                                      <p:to>
                                        <p:strVal val="visible"/>
                                      </p:to>
                                    </p:set>
                                  </p:childTnLst>
                                </p:cTn>
                              </p:par>
                            </p:childTnLst>
                          </p:cTn>
                        </p:par>
                        <p:par>
                          <p:cTn id="66" fill="hold" nodeType="afterGroup">
                            <p:stCondLst>
                              <p:cond delay="10500"/>
                            </p:stCondLst>
                            <p:childTnLst>
                              <p:par>
                                <p:cTn id="67" presetID="1" presetClass="entr" presetSubtype="0" fill="hold" grpId="0" nodeType="afterEffect">
                                  <p:stCondLst>
                                    <p:cond delay="0"/>
                                  </p:stCondLst>
                                  <p:childTnLst>
                                    <p:set>
                                      <p:cBhvr>
                                        <p:cTn id="68" dur="1" fill="hold">
                                          <p:stCondLst>
                                            <p:cond delay="499"/>
                                          </p:stCondLst>
                                        </p:cTn>
                                        <p:tgtEl>
                                          <p:spTgt spid="17423"/>
                                        </p:tgtEl>
                                        <p:attrNameLst>
                                          <p:attrName>style.visibility</p:attrName>
                                        </p:attrNameLst>
                                      </p:cBhvr>
                                      <p:to>
                                        <p:strVal val="visible"/>
                                      </p:to>
                                    </p:set>
                                  </p:childTnLst>
                                </p:cTn>
                              </p:par>
                            </p:childTnLst>
                          </p:cTn>
                        </p:par>
                        <p:par>
                          <p:cTn id="69" fill="hold" nodeType="afterGroup">
                            <p:stCondLst>
                              <p:cond delay="11000"/>
                            </p:stCondLst>
                            <p:childTnLst>
                              <p:par>
                                <p:cTn id="70" presetID="1" presetClass="entr" presetSubtype="0" fill="hold" grpId="0" nodeType="afterEffect">
                                  <p:stCondLst>
                                    <p:cond delay="1000"/>
                                  </p:stCondLst>
                                  <p:childTnLst>
                                    <p:set>
                                      <p:cBhvr>
                                        <p:cTn id="71" dur="1" fill="hold">
                                          <p:stCondLst>
                                            <p:cond delay="499"/>
                                          </p:stCondLst>
                                        </p:cTn>
                                        <p:tgtEl>
                                          <p:spTgt spid="17417"/>
                                        </p:tgtEl>
                                        <p:attrNameLst>
                                          <p:attrName>style.visibility</p:attrName>
                                        </p:attrNameLst>
                                      </p:cBhvr>
                                      <p:to>
                                        <p:strVal val="visible"/>
                                      </p:to>
                                    </p:set>
                                  </p:childTnLst>
                                </p:cTn>
                              </p:par>
                            </p:childTnLst>
                          </p:cTn>
                        </p:par>
                        <p:par>
                          <p:cTn id="72" fill="hold" nodeType="afterGroup">
                            <p:stCondLst>
                              <p:cond delay="12500"/>
                            </p:stCondLst>
                            <p:childTnLst>
                              <p:par>
                                <p:cTn id="73" presetID="1" presetClass="entr" presetSubtype="0" fill="hold" grpId="0" nodeType="afterEffect">
                                  <p:stCondLst>
                                    <p:cond delay="0"/>
                                  </p:stCondLst>
                                  <p:childTnLst>
                                    <p:set>
                                      <p:cBhvr>
                                        <p:cTn id="74" dur="1" fill="hold">
                                          <p:stCondLst>
                                            <p:cond delay="0"/>
                                          </p:stCondLst>
                                        </p:cTn>
                                        <p:tgtEl>
                                          <p:spTgt spid="17432"/>
                                        </p:tgtEl>
                                        <p:attrNameLst>
                                          <p:attrName>style.visibility</p:attrName>
                                        </p:attrNameLst>
                                      </p:cBhvr>
                                      <p:to>
                                        <p:strVal val="visible"/>
                                      </p:to>
                                    </p:set>
                                  </p:childTnLst>
                                </p:cTn>
                              </p:par>
                            </p:childTnLst>
                          </p:cTn>
                        </p:par>
                        <p:par>
                          <p:cTn id="75" fill="hold" nodeType="afterGroup">
                            <p:stCondLst>
                              <p:cond delay="12500"/>
                            </p:stCondLst>
                            <p:childTnLst>
                              <p:par>
                                <p:cTn id="76" presetID="1" presetClass="entr" presetSubtype="0" fill="hold" grpId="0" nodeType="afterEffect">
                                  <p:stCondLst>
                                    <p:cond delay="500"/>
                                  </p:stCondLst>
                                  <p:childTnLst>
                                    <p:set>
                                      <p:cBhvr>
                                        <p:cTn id="77" dur="1" fill="hold">
                                          <p:stCondLst>
                                            <p:cond delay="0"/>
                                          </p:stCondLst>
                                        </p:cTn>
                                        <p:tgtEl>
                                          <p:spTgt spid="17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5" autoUpdateAnimBg="0"/>
      <p:bldP spid="17413" grpId="0" animBg="1" autoUpdateAnimBg="0"/>
      <p:bldP spid="17414" grpId="0" animBg="1" autoUpdateAnimBg="0"/>
      <p:bldP spid="17415" grpId="0" animBg="1" autoUpdateAnimBg="0"/>
      <p:bldP spid="17416" grpId="0" animBg="1" autoUpdateAnimBg="0"/>
      <p:bldP spid="17417" grpId="0" animBg="1" autoUpdateAnimBg="0"/>
      <p:bldP spid="17418" grpId="0" animBg="1"/>
      <p:bldP spid="17419" grpId="0" animBg="1" autoUpdateAnimBg="0"/>
      <p:bldP spid="17420" grpId="0" animBg="1" autoUpdateAnimBg="0"/>
      <p:bldP spid="17421" grpId="0" animBg="1" autoUpdateAnimBg="0"/>
      <p:bldP spid="17422" grpId="0" animBg="1" autoUpdateAnimBg="0"/>
      <p:bldP spid="17423" grpId="0" animBg="1" autoUpdateAnimBg="0"/>
      <p:bldP spid="17424" grpId="0" animBg="1" autoUpdateAnimBg="0"/>
      <p:bldP spid="17425" grpId="0" animBg="1" autoUpdateAnimBg="0"/>
      <p:bldP spid="17426" grpId="0" animBg="1" autoUpdateAnimBg="0"/>
      <p:bldP spid="17427" grpId="0" animBg="1" autoUpdateAnimBg="0"/>
      <p:bldP spid="17428" grpId="0" animBg="1" autoUpdateAnimBg="0"/>
      <p:bldP spid="17429" grpId="0" animBg="1" autoUpdateAnimBg="0"/>
      <p:bldP spid="17430" grpId="0" animBg="1" autoUpdateAnimBg="0"/>
      <p:bldP spid="17431" grpId="0" animBg="1" autoUpdateAnimBg="0"/>
      <p:bldP spid="174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smtClean="0"/>
              <a:t>For the online example </a:t>
            </a:r>
          </a:p>
        </p:txBody>
      </p:sp>
      <p:sp>
        <p:nvSpPr>
          <p:cNvPr id="31747" name="Rectangle 3"/>
          <p:cNvSpPr>
            <a:spLocks noGrp="1" noChangeArrowheads="1"/>
          </p:cNvSpPr>
          <p:nvPr>
            <p:ph idx="1"/>
          </p:nvPr>
        </p:nvSpPr>
        <p:spPr>
          <a:xfrm>
            <a:off x="822960" y="1845734"/>
            <a:ext cx="7543800" cy="4023360"/>
          </a:xfrm>
        </p:spPr>
        <p:txBody>
          <a:bodyPr>
            <a:noAutofit/>
          </a:bodyPr>
          <a:lstStyle/>
          <a:p>
            <a:pPr>
              <a:buFontTx/>
              <a:buNone/>
            </a:pPr>
            <a:r>
              <a:rPr lang="en-US" altLang="en-US" sz="2400" dirty="0"/>
              <a:t> Some shoppers may have been excluded from the survey for several reasons: did not see the survey at all, did not have time to respond, etc. On the other hand,  some people may be eager to respond because they had the most difficulty with the online shopping </a:t>
            </a:r>
            <a:r>
              <a:rPr lang="en-US" altLang="en-US" sz="2400" dirty="0" smtClean="0"/>
              <a:t>experience.</a:t>
            </a:r>
          </a:p>
          <a:p>
            <a:pPr>
              <a:buFontTx/>
              <a:buNone/>
            </a:pPr>
            <a:endParaRPr lang="en-US" altLang="en-US" sz="2400" dirty="0"/>
          </a:p>
          <a:p>
            <a:pPr>
              <a:buFontTx/>
              <a:buNone/>
            </a:pPr>
            <a:r>
              <a:rPr lang="en-US" altLang="en-US" sz="2400" dirty="0" smtClean="0"/>
              <a:t>So</a:t>
            </a:r>
            <a:r>
              <a:rPr lang="en-US" altLang="en-US" sz="2400" dirty="0"/>
              <a:t>, in the end we may have a non random sample. </a:t>
            </a:r>
          </a:p>
          <a:p>
            <a:pPr>
              <a:buFontTx/>
              <a:buNone/>
            </a:pPr>
            <a:r>
              <a:rPr lang="en-US" altLang="en-US" sz="2400" dirty="0"/>
              <a:t>    </a:t>
            </a:r>
          </a:p>
          <a:p>
            <a:pPr>
              <a:buFontTx/>
              <a:buNone/>
            </a:pPr>
            <a:r>
              <a:rPr lang="en-US" altLang="en-US" sz="2400" dirty="0"/>
              <a:t/>
            </a:r>
            <a:br>
              <a:rPr lang="en-US" altLang="en-US" sz="2400" dirty="0"/>
            </a:br>
            <a:endParaRPr lang="en-US" altLang="en-US" sz="2400" dirty="0"/>
          </a:p>
          <a:p>
            <a:pPr>
              <a:buFontTx/>
              <a:buNone/>
            </a:pPr>
            <a:r>
              <a:rPr lang="en-US"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609600"/>
            <a:ext cx="7620000" cy="1143000"/>
          </a:xfrm>
        </p:spPr>
        <p:txBody>
          <a:bodyPr/>
          <a:lstStyle/>
          <a:p>
            <a:r>
              <a:rPr lang="en-US" altLang="en-US" dirty="0" smtClean="0"/>
              <a:t>Example 4</a:t>
            </a:r>
          </a:p>
        </p:txBody>
      </p:sp>
      <p:sp>
        <p:nvSpPr>
          <p:cNvPr id="32771" name="Rectangle 3"/>
          <p:cNvSpPr>
            <a:spLocks noGrp="1" noChangeArrowheads="1"/>
          </p:cNvSpPr>
          <p:nvPr>
            <p:ph idx="1"/>
          </p:nvPr>
        </p:nvSpPr>
        <p:spPr>
          <a:xfrm>
            <a:off x="822959" y="1920240"/>
            <a:ext cx="7543801" cy="4023360"/>
          </a:xfrm>
        </p:spPr>
        <p:txBody>
          <a:bodyPr>
            <a:normAutofit/>
          </a:bodyPr>
          <a:lstStyle/>
          <a:p>
            <a:r>
              <a:rPr lang="en-US" altLang="en-US" sz="2400" dirty="0" smtClean="0"/>
              <a:t>A local TV company with customers in 15 towns is considering offering high-speed internet service on its cable lines. Before starting the new service they want to find out whether customers would pay $50 per month that they plan to charge.  A graduate of a business school who works for the company has prepared several alternative plans for assessing customer demand.  For each, indicate what (if any) </a:t>
            </a:r>
            <a:r>
              <a:rPr lang="en-US" altLang="en-US" sz="2400" b="1" dirty="0" smtClean="0"/>
              <a:t>biases</a:t>
            </a:r>
            <a:r>
              <a:rPr lang="en-US" altLang="en-US" sz="2400" dirty="0" smtClean="0"/>
              <a:t> might result.</a:t>
            </a:r>
          </a:p>
          <a:p>
            <a:endParaRPr lang="en-US" altLang="en-US" sz="2400" dirty="0" smtClean="0"/>
          </a:p>
          <a:p>
            <a:pPr>
              <a:buFontTx/>
              <a:buNone/>
            </a:pPr>
            <a:r>
              <a:rPr lang="en-US" altLang="en-US" sz="24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2000" y="609600"/>
            <a:ext cx="7467600" cy="1143000"/>
          </a:xfrm>
        </p:spPr>
        <p:txBody>
          <a:bodyPr/>
          <a:lstStyle/>
          <a:p>
            <a:r>
              <a:rPr lang="en-US" altLang="en-US" dirty="0" smtClean="0"/>
              <a:t>Example 4 cont.</a:t>
            </a:r>
          </a:p>
        </p:txBody>
      </p:sp>
      <p:sp>
        <p:nvSpPr>
          <p:cNvPr id="28675" name="Rectangle 3"/>
          <p:cNvSpPr>
            <a:spLocks noGrp="1" noChangeArrowheads="1"/>
          </p:cNvSpPr>
          <p:nvPr>
            <p:ph idx="1"/>
          </p:nvPr>
        </p:nvSpPr>
        <p:spPr>
          <a:xfrm>
            <a:off x="822959" y="1920240"/>
            <a:ext cx="7543801" cy="4023360"/>
          </a:xfrm>
        </p:spPr>
        <p:txBody>
          <a:bodyPr>
            <a:normAutofit fontScale="92500" lnSpcReduction="10000"/>
          </a:bodyPr>
          <a:lstStyle/>
          <a:p>
            <a:pPr marL="457200" indent="-457200">
              <a:buFontTx/>
              <a:buAutoNum type="alphaLcParenR"/>
              <a:defRPr/>
            </a:pPr>
            <a:r>
              <a:rPr lang="en-US" sz="2400" dirty="0" smtClean="0"/>
              <a:t>Put a big advertisement in the newspaper asking people to give their opinions on the company website.</a:t>
            </a:r>
          </a:p>
          <a:p>
            <a:pPr marL="457200" indent="-457200">
              <a:buFontTx/>
              <a:buAutoNum type="alphaLcParenR"/>
              <a:defRPr/>
            </a:pPr>
            <a:r>
              <a:rPr lang="en-US" sz="2400" dirty="0" smtClean="0"/>
              <a:t>Randomly select one of the towns and contact every cable subscriber by phone.</a:t>
            </a:r>
          </a:p>
          <a:p>
            <a:pPr marL="457200" indent="-457200">
              <a:buFontTx/>
              <a:buAutoNum type="alphaLcParenR"/>
              <a:defRPr/>
            </a:pPr>
            <a:r>
              <a:rPr lang="en-US" sz="2400" dirty="0" smtClean="0"/>
              <a:t>Send a survey to each customer and ask them to fill it out and return.</a:t>
            </a:r>
          </a:p>
          <a:p>
            <a:pPr marL="457200" indent="-457200">
              <a:buFontTx/>
              <a:buAutoNum type="alphaLcParenR"/>
              <a:defRPr/>
            </a:pPr>
            <a:r>
              <a:rPr lang="en-US" sz="2400" dirty="0" smtClean="0"/>
              <a:t>Randomly select 20 customers from each town. Send them a survey, and follow up with a phone call if they do not return the survey within a week.</a:t>
            </a:r>
          </a:p>
          <a:p>
            <a:pPr>
              <a:defRPr/>
            </a:pPr>
            <a:endParaRPr lang="en-US" sz="2400" dirty="0" smtClean="0"/>
          </a:p>
          <a:p>
            <a:pPr>
              <a:buFontTx/>
              <a:buNone/>
              <a:defRPr/>
            </a:pPr>
            <a:r>
              <a:rPr lang="en-US" sz="24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609600"/>
            <a:ext cx="8229600" cy="1143000"/>
          </a:xfrm>
        </p:spPr>
        <p:txBody>
          <a:bodyPr/>
          <a:lstStyle/>
          <a:p>
            <a:r>
              <a:rPr lang="en-US" altLang="en-US" dirty="0" smtClean="0"/>
              <a:t>Answers</a:t>
            </a:r>
          </a:p>
        </p:txBody>
      </p:sp>
      <p:sp>
        <p:nvSpPr>
          <p:cNvPr id="34819" name="Rectangle 3"/>
          <p:cNvSpPr>
            <a:spLocks noGrp="1" noChangeArrowheads="1"/>
          </p:cNvSpPr>
          <p:nvPr>
            <p:ph idx="1"/>
          </p:nvPr>
        </p:nvSpPr>
        <p:spPr/>
        <p:txBody>
          <a:bodyPr>
            <a:normAutofit/>
          </a:bodyPr>
          <a:lstStyle/>
          <a:p>
            <a:pPr marL="457200" indent="-457200">
              <a:buFont typeface="+mj-lt"/>
              <a:buAutoNum type="alphaLcPeriod"/>
            </a:pPr>
            <a:r>
              <a:rPr lang="en-US" altLang="en-US" sz="2400" dirty="0" smtClean="0"/>
              <a:t>Problem of voluntary response. Only those who both see and feel strongly enough will respond.</a:t>
            </a:r>
          </a:p>
          <a:p>
            <a:pPr marL="457200" indent="-457200">
              <a:buFont typeface="+mj-lt"/>
              <a:buAutoNum type="alphaLcPeriod"/>
            </a:pPr>
            <a:r>
              <a:rPr lang="en-US" altLang="en-US" sz="2400" dirty="0" smtClean="0"/>
              <a:t>One town may not be typical of all – not representative.</a:t>
            </a:r>
          </a:p>
          <a:p>
            <a:pPr marL="457200" indent="-457200">
              <a:buFont typeface="+mj-lt"/>
              <a:buAutoNum type="alphaLcPeriod"/>
            </a:pPr>
            <a:r>
              <a:rPr lang="en-US" altLang="en-US" sz="2400" dirty="0" smtClean="0"/>
              <a:t>Will have selection bias.</a:t>
            </a:r>
          </a:p>
          <a:p>
            <a:pPr marL="457200" indent="-457200">
              <a:buFont typeface="+mj-lt"/>
              <a:buAutoNum type="alphaLcPeriod"/>
            </a:pPr>
            <a:r>
              <a:rPr lang="en-US" altLang="en-US" sz="2400" dirty="0" smtClean="0"/>
              <a:t>This is good and unbiased.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smtClean="0"/>
              <a:t>Using Non-Random Samples</a:t>
            </a:r>
          </a:p>
        </p:txBody>
      </p:sp>
      <p:sp>
        <p:nvSpPr>
          <p:cNvPr id="35843" name="Rectangle 3"/>
          <p:cNvSpPr>
            <a:spLocks noGrp="1" noChangeArrowheads="1"/>
          </p:cNvSpPr>
          <p:nvPr>
            <p:ph idx="1"/>
          </p:nvPr>
        </p:nvSpPr>
        <p:spPr>
          <a:xfrm>
            <a:off x="822959" y="2057400"/>
            <a:ext cx="7543801" cy="3811694"/>
          </a:xfrm>
        </p:spPr>
        <p:txBody>
          <a:bodyPr/>
          <a:lstStyle/>
          <a:p>
            <a:pPr>
              <a:buFont typeface="Arial" panose="020B0604020202020204" pitchFamily="34" charset="0"/>
              <a:buChar char="•"/>
            </a:pPr>
            <a:r>
              <a:rPr lang="en-US" altLang="en-US" sz="2400" dirty="0" smtClean="0"/>
              <a:t> Unintentionally</a:t>
            </a:r>
          </a:p>
          <a:p>
            <a:pPr lvl="1">
              <a:buFont typeface="Arial" panose="020B0604020202020204" pitchFamily="34" charset="0"/>
              <a:buChar char="•"/>
            </a:pPr>
            <a:r>
              <a:rPr lang="en-US" altLang="en-US" sz="1800" dirty="0" smtClean="0"/>
              <a:t>Leads </a:t>
            </a:r>
            <a:r>
              <a:rPr lang="en-US" altLang="en-US" sz="1800" dirty="0" smtClean="0"/>
              <a:t>to </a:t>
            </a:r>
            <a:r>
              <a:rPr lang="en-US" altLang="en-US" sz="1800" b="1" dirty="0" smtClean="0"/>
              <a:t>unjustified or false </a:t>
            </a:r>
            <a:r>
              <a:rPr lang="en-US" altLang="en-US" sz="1800" dirty="0" smtClean="0"/>
              <a:t>conclusions</a:t>
            </a:r>
          </a:p>
          <a:p>
            <a:pPr lvl="1"/>
            <a:endParaRPr lang="en-US" altLang="en-US" dirty="0" smtClean="0"/>
          </a:p>
          <a:p>
            <a:pPr>
              <a:buFont typeface="Arial" panose="020B0604020202020204" pitchFamily="34" charset="0"/>
              <a:buChar char="•"/>
            </a:pPr>
            <a:r>
              <a:rPr lang="en-US" altLang="en-US" sz="2400" dirty="0" smtClean="0"/>
              <a:t> Intentionally</a:t>
            </a:r>
            <a:endParaRPr lang="en-US" altLang="en-US" sz="2400" dirty="0"/>
          </a:p>
          <a:p>
            <a:pPr lvl="1">
              <a:buFont typeface="Arial" panose="020B0604020202020204" pitchFamily="34" charset="0"/>
              <a:buChar char="•"/>
            </a:pPr>
            <a:r>
              <a:rPr lang="en-US" altLang="en-US" sz="1800" dirty="0" smtClean="0"/>
              <a:t>Designed </a:t>
            </a:r>
            <a:r>
              <a:rPr lang="en-US" altLang="en-US" sz="1800" dirty="0" smtClean="0"/>
              <a:t>to </a:t>
            </a:r>
            <a:r>
              <a:rPr lang="en-US" altLang="en-US" sz="1800" b="1" dirty="0" smtClean="0"/>
              <a:t>skew results </a:t>
            </a:r>
            <a:r>
              <a:rPr lang="en-US" altLang="en-US" sz="1800" dirty="0" smtClean="0"/>
              <a:t>on </a:t>
            </a:r>
            <a:r>
              <a:rPr lang="en-US" altLang="en-US" sz="1800" dirty="0" smtClean="0"/>
              <a:t>purpose</a:t>
            </a:r>
          </a:p>
          <a:p>
            <a:pPr lvl="1">
              <a:buFont typeface="Arial" panose="020B0604020202020204" pitchFamily="34" charset="0"/>
              <a:buChar char="•"/>
            </a:pPr>
            <a:r>
              <a:rPr lang="en-US" altLang="en-US" sz="1800" b="1" i="1" dirty="0" smtClean="0"/>
              <a:t>Unethical </a:t>
            </a:r>
            <a:r>
              <a:rPr lang="en-US" altLang="en-US" sz="1800" dirty="0" smtClean="0"/>
              <a:t>statistical practice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Is this a biased sample situation?</a:t>
            </a:r>
          </a:p>
        </p:txBody>
      </p:sp>
      <p:sp>
        <p:nvSpPr>
          <p:cNvPr id="36867" name="Content Placeholder 2"/>
          <p:cNvSpPr>
            <a:spLocks noGrp="1"/>
          </p:cNvSpPr>
          <p:nvPr>
            <p:ph idx="1"/>
          </p:nvPr>
        </p:nvSpPr>
        <p:spPr>
          <a:xfrm>
            <a:off x="822959" y="2057400"/>
            <a:ext cx="7543801" cy="4023360"/>
          </a:xfrm>
        </p:spPr>
        <p:txBody>
          <a:bodyPr>
            <a:normAutofit lnSpcReduction="10000"/>
          </a:bodyPr>
          <a:lstStyle/>
          <a:p>
            <a:r>
              <a:rPr lang="en-US" altLang="en-US" sz="2400" dirty="0" smtClean="0"/>
              <a:t>Say</a:t>
            </a:r>
            <a:r>
              <a:rPr lang="en-US" altLang="en-US" sz="2400" dirty="0" smtClean="0"/>
              <a:t>, CSUF is contemplating to build a new stadium. </a:t>
            </a:r>
            <a:r>
              <a:rPr lang="en-US" altLang="en-US" sz="2400" u="sng" dirty="0" smtClean="0"/>
              <a:t>This is fake situation I made up!!</a:t>
            </a:r>
          </a:p>
          <a:p>
            <a:endParaRPr lang="en-US" altLang="en-US" sz="2400" dirty="0" smtClean="0"/>
          </a:p>
          <a:p>
            <a:r>
              <a:rPr lang="en-US" altLang="en-US" sz="2400" dirty="0" smtClean="0"/>
              <a:t>To gauge the excitement of students about this idea, the office of dean of students conduct a survey asking students if they approve of the idea and the survey was  distributed to all athletes in campus.</a:t>
            </a:r>
          </a:p>
          <a:p>
            <a:endParaRPr lang="en-US" altLang="en-US" sz="2400" dirty="0" smtClean="0"/>
          </a:p>
          <a:p>
            <a:r>
              <a:rPr lang="en-US" altLang="en-US" sz="2400" dirty="0" smtClean="0"/>
              <a:t>The response was an overwhelming 99% who are for the idea.</a:t>
            </a:r>
          </a:p>
          <a:p>
            <a:endParaRPr lang="en-US" altLang="en-US" sz="2400" dirty="0" smtClean="0"/>
          </a:p>
          <a:p>
            <a:endParaRPr lang="en-US"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In This </a:t>
            </a:r>
            <a:r>
              <a:rPr lang="en-US" altLang="en-US" dirty="0"/>
              <a:t>C</a:t>
            </a:r>
            <a:r>
              <a:rPr lang="en-US" altLang="en-US" dirty="0" smtClean="0"/>
              <a:t>ourse</a:t>
            </a:r>
          </a:p>
        </p:txBody>
      </p:sp>
      <p:sp>
        <p:nvSpPr>
          <p:cNvPr id="37891" name="Content Placeholder 2"/>
          <p:cNvSpPr>
            <a:spLocks noGrp="1"/>
          </p:cNvSpPr>
          <p:nvPr>
            <p:ph idx="1"/>
          </p:nvPr>
        </p:nvSpPr>
        <p:spPr/>
        <p:txBody>
          <a:bodyPr>
            <a:normAutofit lnSpcReduction="10000"/>
          </a:bodyPr>
          <a:lstStyle/>
          <a:p>
            <a:r>
              <a:rPr lang="en-US" altLang="en-US" sz="2400" dirty="0" smtClean="0"/>
              <a:t>We do not study the various approaches of sampling that aim at obtaining a representative sample for doing proper inference.</a:t>
            </a:r>
          </a:p>
          <a:p>
            <a:endParaRPr lang="en-US" altLang="en-US" sz="2400" dirty="0" smtClean="0"/>
          </a:p>
          <a:p>
            <a:r>
              <a:rPr lang="en-US" altLang="en-US" sz="2400" dirty="0" smtClean="0"/>
              <a:t>As graduates of business, you should be </a:t>
            </a:r>
            <a:r>
              <a:rPr lang="en-US" altLang="en-US" sz="2400" i="1" dirty="0" smtClean="0"/>
              <a:t>very critical in how the sample or data is obtained</a:t>
            </a:r>
            <a:r>
              <a:rPr lang="en-US" altLang="en-US" sz="2400" dirty="0" smtClean="0"/>
              <a:t> before rushing to read the final report. </a:t>
            </a:r>
          </a:p>
          <a:p>
            <a:endParaRPr lang="en-US" altLang="en-US" sz="2400" dirty="0" smtClean="0"/>
          </a:p>
          <a:p>
            <a:r>
              <a:rPr lang="en-US" altLang="en-US" sz="2400" dirty="0" smtClean="0"/>
              <a:t>If the sample is biased in the sense that there are non-random errors in it, then the conclusion is SUSPECT!!</a:t>
            </a:r>
          </a:p>
          <a:p>
            <a:endParaRPr lang="en-US" altLang="en-US" sz="2400" dirty="0" smtClean="0"/>
          </a:p>
          <a:p>
            <a:endParaRPr lang="en-US"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r>
              <a:rPr lang="en-US" altLang="en-US" smtClean="0"/>
              <a:t>DATA</a:t>
            </a:r>
          </a:p>
        </p:txBody>
      </p:sp>
      <p:sp>
        <p:nvSpPr>
          <p:cNvPr id="32772" name="Rectangle 1028"/>
          <p:cNvSpPr>
            <a:spLocks noChangeArrowheads="1"/>
          </p:cNvSpPr>
          <p:nvPr/>
        </p:nvSpPr>
        <p:spPr bwMode="auto">
          <a:xfrm>
            <a:off x="1295400" y="2209800"/>
            <a:ext cx="6248400" cy="3048000"/>
          </a:xfrm>
          <a:prstGeom prst="rect">
            <a:avLst/>
          </a:prstGeom>
          <a:solidFill>
            <a:srgbClr val="FFFFCC"/>
          </a:solidFill>
          <a:ln w="9525">
            <a:solidFill>
              <a:schemeClr val="tx1"/>
            </a:solidFill>
            <a:miter lim="800000"/>
            <a:headEnd/>
            <a:tailEnd/>
          </a:ln>
        </p:spPr>
        <p:txBody>
          <a:bodyPr wrap="none" anchor="ctr"/>
          <a:lstStyle>
            <a:lvl1pPr algn="l">
              <a:buChar char="•"/>
              <a:defRPr sz="3200" b="1">
                <a:solidFill>
                  <a:schemeClr val="tx2"/>
                </a:solidFill>
                <a:latin typeface="Times New Roman" panose="02020603050405020304" pitchFamily="18" charset="0"/>
              </a:defRPr>
            </a:lvl1pPr>
            <a:lvl2pPr marL="742950" indent="-285750" algn="l">
              <a:buChar char="–"/>
              <a:defRPr sz="2800" b="1">
                <a:solidFill>
                  <a:schemeClr val="tx2"/>
                </a:solidFill>
                <a:latin typeface="Times New Roman" panose="02020603050405020304" pitchFamily="18" charset="0"/>
              </a:defRPr>
            </a:lvl2pPr>
            <a:lvl3pPr marL="1143000" indent="-228600" algn="l">
              <a:buChar char="•"/>
              <a:defRPr sz="2400" b="1">
                <a:solidFill>
                  <a:schemeClr val="tx2"/>
                </a:solidFill>
                <a:latin typeface="Times New Roman" panose="02020603050405020304" pitchFamily="18" charset="0"/>
              </a:defRPr>
            </a:lvl3pPr>
            <a:lvl4pPr marL="1600200" indent="-228600" algn="l">
              <a:buChar char="–"/>
              <a:defRPr sz="2000" b="1">
                <a:solidFill>
                  <a:schemeClr val="tx2"/>
                </a:solidFill>
                <a:latin typeface="Times New Roman" panose="02020603050405020304" pitchFamily="18" charset="0"/>
              </a:defRPr>
            </a:lvl4pPr>
            <a:lvl5pPr marL="2057400" indent="-228600" algn="l">
              <a:buChar char="»"/>
              <a:defRPr sz="2000" b="1">
                <a:solidFill>
                  <a:schemeClr val="tx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2"/>
                </a:solidFill>
                <a:latin typeface="Times New Roman" panose="02020603050405020304" pitchFamily="18" charset="0"/>
              </a:defRPr>
            </a:lvl9pPr>
          </a:lstStyle>
          <a:p>
            <a:pPr>
              <a:spcBef>
                <a:spcPct val="0"/>
              </a:spcBef>
              <a:buFontTx/>
              <a:buNone/>
            </a:pPr>
            <a:r>
              <a:rPr lang="en-US" altLang="en-US" sz="3600" b="0" dirty="0">
                <a:solidFill>
                  <a:srgbClr val="990000"/>
                </a:solidFill>
                <a:latin typeface="+mn-lt"/>
              </a:rPr>
              <a:t>22		35 		21		26</a:t>
            </a:r>
          </a:p>
          <a:p>
            <a:pPr>
              <a:spcBef>
                <a:spcPct val="0"/>
              </a:spcBef>
              <a:buFontTx/>
              <a:buNone/>
            </a:pPr>
            <a:r>
              <a:rPr lang="en-US" altLang="en-US" sz="3600" b="0" dirty="0">
                <a:solidFill>
                  <a:srgbClr val="990000"/>
                </a:solidFill>
                <a:latin typeface="+mn-lt"/>
              </a:rPr>
              <a:t>23		27 		25		20</a:t>
            </a:r>
          </a:p>
          <a:p>
            <a:pPr>
              <a:spcBef>
                <a:spcPct val="0"/>
              </a:spcBef>
              <a:buFontTx/>
              <a:buNone/>
            </a:pPr>
            <a:r>
              <a:rPr lang="en-US" altLang="en-US" sz="3600" b="0" dirty="0">
                <a:solidFill>
                  <a:srgbClr val="990000"/>
                </a:solidFill>
                <a:latin typeface="+mn-lt"/>
              </a:rPr>
              <a:t>20		19 		25		24</a:t>
            </a:r>
          </a:p>
          <a:p>
            <a:pPr>
              <a:spcBef>
                <a:spcPct val="0"/>
              </a:spcBef>
              <a:buFontTx/>
              <a:buNone/>
            </a:pPr>
            <a:r>
              <a:rPr lang="en-US" altLang="en-US" sz="3600" b="0" dirty="0">
                <a:solidFill>
                  <a:srgbClr val="990000"/>
                </a:solidFill>
                <a:latin typeface="+mn-lt"/>
              </a:rPr>
              <a:t>25		26 		23		21</a:t>
            </a:r>
          </a:p>
          <a:p>
            <a:pPr>
              <a:spcBef>
                <a:spcPct val="0"/>
              </a:spcBef>
              <a:buFontTx/>
              <a:buNone/>
            </a:pPr>
            <a:r>
              <a:rPr lang="en-US" altLang="en-US" sz="3600" b="0" dirty="0">
                <a:solidFill>
                  <a:srgbClr val="990000"/>
                </a:solidFill>
                <a:latin typeface="+mn-lt"/>
              </a:rPr>
              <a:t>23		30 		45		31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p:cTn id="7" dur="1000" fill="hold"/>
                                        <p:tgtEl>
                                          <p:spTgt spid="32772"/>
                                        </p:tgtEl>
                                        <p:attrNameLst>
                                          <p:attrName>ppt_w</p:attrName>
                                        </p:attrNameLst>
                                      </p:cBhvr>
                                      <p:tavLst>
                                        <p:tav tm="0">
                                          <p:val>
                                            <p:fltVal val="0"/>
                                          </p:val>
                                        </p:tav>
                                        <p:tav tm="100000">
                                          <p:val>
                                            <p:strVal val="#ppt_w"/>
                                          </p:val>
                                        </p:tav>
                                      </p:tavLst>
                                    </p:anim>
                                    <p:anim calcmode="lin" valueType="num">
                                      <p:cBhvr>
                                        <p:cTn id="8" dur="1000" fill="hold"/>
                                        <p:tgtEl>
                                          <p:spTgt spid="32772"/>
                                        </p:tgtEl>
                                        <p:attrNameLst>
                                          <p:attrName>ppt_h</p:attrName>
                                        </p:attrNameLst>
                                      </p:cBhvr>
                                      <p:tavLst>
                                        <p:tav tm="0">
                                          <p:val>
                                            <p:fltVal val="0"/>
                                          </p:val>
                                        </p:tav>
                                        <p:tav tm="100000">
                                          <p:val>
                                            <p:strVal val="#ppt_h"/>
                                          </p:val>
                                        </p:tav>
                                      </p:tavLst>
                                    </p:anim>
                                    <p:anim calcmode="lin" valueType="num">
                                      <p:cBhvr>
                                        <p:cTn id="9"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277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Data</a:t>
            </a:r>
          </a:p>
        </p:txBody>
      </p:sp>
      <p:sp>
        <p:nvSpPr>
          <p:cNvPr id="6147" name="Rectangle 3"/>
          <p:cNvSpPr>
            <a:spLocks noGrp="1" noChangeArrowheads="1"/>
          </p:cNvSpPr>
          <p:nvPr>
            <p:ph idx="1"/>
          </p:nvPr>
        </p:nvSpPr>
        <p:spPr>
          <a:xfrm>
            <a:off x="914400" y="1905000"/>
            <a:ext cx="7452360" cy="3964094"/>
          </a:xfrm>
        </p:spPr>
        <p:txBody>
          <a:bodyPr>
            <a:normAutofit/>
          </a:bodyPr>
          <a:lstStyle/>
          <a:p>
            <a:pPr>
              <a:defRPr/>
            </a:pPr>
            <a:r>
              <a:rPr lang="en-US" altLang="en-US" sz="2400" dirty="0" smtClean="0"/>
              <a:t>In general </a:t>
            </a:r>
            <a:r>
              <a:rPr lang="en-US" altLang="en-US" sz="2400" b="1" i="1" dirty="0" smtClean="0"/>
              <a:t>data</a:t>
            </a:r>
            <a:r>
              <a:rPr lang="en-US" altLang="en-US" sz="2400" i="1" dirty="0" smtClean="0"/>
              <a:t> </a:t>
            </a:r>
            <a:r>
              <a:rPr lang="en-US" altLang="en-US" sz="2400" dirty="0" smtClean="0"/>
              <a:t>are facts and </a:t>
            </a:r>
            <a:r>
              <a:rPr lang="en-US" altLang="en-US" sz="2400" dirty="0" smtClean="0"/>
              <a:t>figures.</a:t>
            </a:r>
          </a:p>
          <a:p>
            <a:pPr>
              <a:defRPr/>
            </a:pPr>
            <a:r>
              <a:rPr lang="en-US" altLang="en-US" sz="2400" dirty="0" smtClean="0"/>
              <a:t>In </a:t>
            </a:r>
            <a:r>
              <a:rPr lang="en-US" altLang="en-US" sz="2400" dirty="0" smtClean="0"/>
              <a:t>reality, data are often very </a:t>
            </a:r>
            <a:r>
              <a:rPr lang="en-US" altLang="en-US" sz="2400" dirty="0" smtClean="0"/>
              <a:t>large</a:t>
            </a:r>
          </a:p>
          <a:p>
            <a:pPr lvl="1">
              <a:defRPr/>
            </a:pPr>
            <a:r>
              <a:rPr lang="en-US" altLang="en-US" sz="1800" dirty="0" smtClean="0"/>
              <a:t>Much </a:t>
            </a:r>
            <a:r>
              <a:rPr lang="en-US" altLang="en-US" sz="1800" dirty="0" smtClean="0"/>
              <a:t>larger than this </a:t>
            </a:r>
            <a:r>
              <a:rPr lang="en-US" altLang="en-US" sz="1800" dirty="0" smtClean="0"/>
              <a:t>example</a:t>
            </a:r>
          </a:p>
          <a:p>
            <a:pPr marL="201168" lvl="1" indent="0">
              <a:spcAft>
                <a:spcPts val="3000"/>
              </a:spcAft>
              <a:buNone/>
              <a:defRPr/>
            </a:pPr>
            <a:endParaRPr lang="en-US" altLang="en-US" dirty="0"/>
          </a:p>
          <a:p>
            <a:pPr marL="201168" lvl="1" indent="0">
              <a:spcAft>
                <a:spcPts val="3000"/>
              </a:spcAft>
              <a:buNone/>
              <a:defRPr/>
            </a:pPr>
            <a:r>
              <a:rPr lang="en-US" altLang="en-US" sz="2400" dirty="0" smtClean="0"/>
              <a:t>Data </a:t>
            </a:r>
            <a:r>
              <a:rPr lang="en-US" altLang="en-US" sz="2400" dirty="0" smtClean="0"/>
              <a:t>is often stored in Large computer </a:t>
            </a:r>
            <a:r>
              <a:rPr lang="en-US" altLang="en-US" sz="2400" dirty="0" smtClean="0"/>
              <a:t>databases.</a:t>
            </a:r>
            <a:r>
              <a:rPr lang="en-US" altLang="en-US" sz="2400" dirty="0" smtClean="0"/>
              <a:t/>
            </a:r>
            <a:br>
              <a:rPr lang="en-US" altLang="en-US" sz="2400" dirty="0" smtClean="0"/>
            </a:br>
            <a:endParaRPr lang="en-US" altLang="en-US" sz="2400" dirty="0" smtClean="0"/>
          </a:p>
          <a:p>
            <a:pPr marL="0" indent="0">
              <a:buFontTx/>
              <a:buNone/>
              <a:defRPr/>
            </a:pPr>
            <a:r>
              <a:rPr lang="en-US" altLang="en-US" sz="2400" dirty="0" smtClean="0"/>
              <a:t/>
            </a:r>
            <a:br>
              <a:rPr lang="en-US" altLang="en-US" sz="2400" dirty="0" smtClean="0"/>
            </a:br>
            <a:endParaRPr lang="en-US" altLang="en-US" sz="2400" dirty="0" smtClean="0"/>
          </a:p>
          <a:p>
            <a:pPr>
              <a:defRPr/>
            </a:pPr>
            <a:endParaRPr lang="en-US" altLang="en-US" sz="2400" dirty="0" smtClean="0"/>
          </a:p>
          <a:p>
            <a:pPr>
              <a:defRPr/>
            </a:pPr>
            <a:endParaRPr lang="en-US" altLang="en-US" sz="2400" dirty="0" smtClean="0"/>
          </a:p>
          <a:p>
            <a:pPr lvl="1">
              <a:buFontTx/>
              <a:buNone/>
              <a:defRPr/>
            </a:pPr>
            <a:endParaRPr lang="en-US"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Data</a:t>
            </a:r>
          </a:p>
        </p:txBody>
      </p:sp>
      <p:sp>
        <p:nvSpPr>
          <p:cNvPr id="7171" name="Rectangle 3"/>
          <p:cNvSpPr>
            <a:spLocks noGrp="1" noChangeArrowheads="1"/>
          </p:cNvSpPr>
          <p:nvPr>
            <p:ph idx="1"/>
          </p:nvPr>
        </p:nvSpPr>
        <p:spPr>
          <a:xfrm>
            <a:off x="914400" y="1905000"/>
            <a:ext cx="7452360" cy="3964094"/>
          </a:xfrm>
        </p:spPr>
        <p:txBody>
          <a:bodyPr>
            <a:normAutofit/>
          </a:bodyPr>
          <a:lstStyle/>
          <a:p>
            <a:pPr>
              <a:spcAft>
                <a:spcPts val="1800"/>
              </a:spcAft>
            </a:pPr>
            <a:r>
              <a:rPr lang="en-US" altLang="en-US" sz="2400" dirty="0" smtClean="0"/>
              <a:t>For example, the United Parcel Service (UPS) tracks every package it ships from one place to another around the world and stores these records in giant databases. </a:t>
            </a:r>
            <a:endParaRPr lang="en-US" altLang="en-US" sz="2400" dirty="0" smtClean="0"/>
          </a:p>
          <a:p>
            <a:r>
              <a:rPr lang="en-US" altLang="en-US" sz="2400" dirty="0" smtClean="0"/>
              <a:t>The </a:t>
            </a:r>
            <a:r>
              <a:rPr lang="en-US" altLang="en-US" sz="2400" dirty="0" smtClean="0"/>
              <a:t>database is so large that it is the same size as a database that contains every book in the Library of Congress!</a:t>
            </a:r>
          </a:p>
          <a:p>
            <a:pPr lvl="1">
              <a:buFontTx/>
              <a:buNone/>
            </a:pPr>
            <a:endParaRPr lang="en-US"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INFORMATION</a:t>
            </a:r>
          </a:p>
        </p:txBody>
      </p:sp>
      <p:sp>
        <p:nvSpPr>
          <p:cNvPr id="33795" name="Rectangle 3"/>
          <p:cNvSpPr>
            <a:spLocks noGrp="1" noChangeArrowheads="1"/>
          </p:cNvSpPr>
          <p:nvPr>
            <p:ph idx="1"/>
          </p:nvPr>
        </p:nvSpPr>
        <p:spPr>
          <a:xfrm>
            <a:off x="914400" y="1905000"/>
            <a:ext cx="7452360" cy="3964094"/>
          </a:xfrm>
        </p:spPr>
        <p:txBody>
          <a:bodyPr>
            <a:normAutofit/>
          </a:bodyPr>
          <a:lstStyle/>
          <a:p>
            <a:pPr>
              <a:defRPr/>
            </a:pPr>
            <a:r>
              <a:rPr lang="en-US" sz="2400" dirty="0" smtClean="0"/>
              <a:t>The question is: </a:t>
            </a:r>
            <a:endParaRPr lang="en-US" sz="2400" dirty="0" smtClean="0"/>
          </a:p>
          <a:p>
            <a:pPr>
              <a:defRPr/>
            </a:pPr>
            <a:r>
              <a:rPr lang="en-US" sz="2400" b="1" i="1" dirty="0" smtClean="0">
                <a:solidFill>
                  <a:schemeClr val="tx1"/>
                </a:solidFill>
              </a:rPr>
              <a:t>What </a:t>
            </a:r>
            <a:r>
              <a:rPr lang="en-US" sz="2400" b="1" i="1" dirty="0" smtClean="0">
                <a:solidFill>
                  <a:schemeClr val="tx1"/>
                </a:solidFill>
              </a:rPr>
              <a:t>can anyone hope to do with all these data? </a:t>
            </a:r>
            <a:endParaRPr lang="en-US" sz="2400" b="1" i="1" dirty="0" smtClean="0">
              <a:solidFill>
                <a:schemeClr val="tx1"/>
              </a:solidFill>
            </a:endParaRPr>
          </a:p>
          <a:p>
            <a:pPr>
              <a:defRPr/>
            </a:pPr>
            <a:r>
              <a:rPr lang="en-US" sz="2400" b="1" i="1" dirty="0" smtClean="0">
                <a:solidFill>
                  <a:schemeClr val="tx1">
                    <a:lumMod val="65000"/>
                    <a:lumOff val="35000"/>
                  </a:schemeClr>
                </a:solidFill>
              </a:rPr>
              <a:t>In </a:t>
            </a:r>
            <a:r>
              <a:rPr lang="en-US" sz="2400" b="1" i="1" dirty="0" smtClean="0">
                <a:solidFill>
                  <a:schemeClr val="tx1">
                    <a:lumMod val="65000"/>
                    <a:lumOff val="35000"/>
                  </a:schemeClr>
                </a:solidFill>
              </a:rPr>
              <a:t>other words,</a:t>
            </a:r>
            <a:r>
              <a:rPr lang="en-US" sz="2400" i="1" dirty="0" smtClean="0">
                <a:solidFill>
                  <a:schemeClr val="tx1">
                    <a:lumMod val="65000"/>
                    <a:lumOff val="35000"/>
                  </a:schemeClr>
                </a:solidFill>
              </a:rPr>
              <a:t> </a:t>
            </a:r>
            <a:endParaRPr lang="en-US" sz="2400" i="1" dirty="0" smtClean="0">
              <a:solidFill>
                <a:schemeClr val="tx1">
                  <a:lumMod val="65000"/>
                  <a:lumOff val="35000"/>
                </a:schemeClr>
              </a:solidFill>
            </a:endParaRPr>
          </a:p>
          <a:p>
            <a:pPr>
              <a:spcAft>
                <a:spcPts val="3000"/>
              </a:spcAft>
              <a:defRPr/>
            </a:pPr>
            <a:r>
              <a:rPr lang="en-US" sz="2200" dirty="0" smtClean="0">
                <a:solidFill>
                  <a:schemeClr val="tx1"/>
                </a:solidFill>
              </a:rPr>
              <a:t>“</a:t>
            </a:r>
            <a:r>
              <a:rPr lang="en-US" sz="2200" dirty="0" smtClean="0">
                <a:solidFill>
                  <a:schemeClr val="tx1"/>
                </a:solidFill>
              </a:rPr>
              <a:t>how do we extract useful </a:t>
            </a:r>
            <a:r>
              <a:rPr lang="en-US" sz="2200" b="1" i="1" dirty="0">
                <a:solidFill>
                  <a:schemeClr val="tx1"/>
                </a:solidFill>
              </a:rPr>
              <a:t>information </a:t>
            </a:r>
            <a:r>
              <a:rPr lang="en-US" sz="2200" dirty="0" smtClean="0">
                <a:solidFill>
                  <a:schemeClr val="tx1"/>
                </a:solidFill>
              </a:rPr>
              <a:t>from this data</a:t>
            </a:r>
            <a:r>
              <a:rPr lang="en-US" sz="2200" dirty="0" smtClean="0">
                <a:solidFill>
                  <a:schemeClr val="tx1"/>
                </a:solidFill>
              </a:rPr>
              <a:t>?”</a:t>
            </a:r>
          </a:p>
          <a:p>
            <a:pPr>
              <a:defRPr/>
            </a:pPr>
            <a:r>
              <a:rPr lang="en-US" sz="2400" dirty="0" smtClean="0">
                <a:solidFill>
                  <a:schemeClr val="tx1"/>
                </a:solidFill>
              </a:rPr>
              <a:t>STATISTICS</a:t>
            </a:r>
            <a:r>
              <a:rPr lang="en-US" sz="2400" dirty="0" smtClean="0"/>
              <a:t> plays </a:t>
            </a:r>
            <a:r>
              <a:rPr lang="en-US" sz="2400" dirty="0" smtClean="0"/>
              <a:t>a role in making sense of complex data –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What is Statistics?</a:t>
            </a:r>
          </a:p>
        </p:txBody>
      </p:sp>
      <p:sp>
        <p:nvSpPr>
          <p:cNvPr id="2051" name="Rectangle 3"/>
          <p:cNvSpPr>
            <a:spLocks noGrp="1" noChangeArrowheads="1"/>
          </p:cNvSpPr>
          <p:nvPr>
            <p:ph idx="1"/>
          </p:nvPr>
        </p:nvSpPr>
        <p:spPr>
          <a:xfrm>
            <a:off x="762000" y="1984375"/>
            <a:ext cx="7772400" cy="4176713"/>
          </a:xfrm>
        </p:spPr>
        <p:txBody>
          <a:bodyPr/>
          <a:lstStyle/>
          <a:p>
            <a:pPr algn="ctr">
              <a:lnSpc>
                <a:spcPct val="90000"/>
              </a:lnSpc>
              <a:buFontTx/>
              <a:buNone/>
              <a:defRPr/>
            </a:pPr>
            <a:r>
              <a:rPr lang="en-US" sz="7200" b="0" dirty="0" smtClean="0">
                <a:solidFill>
                  <a:schemeClr val="accent2"/>
                </a:solidFill>
                <a:effectLst>
                  <a:outerShdw blurRad="38100" dist="38100" dir="2700000" algn="tl">
                    <a:srgbClr val="000000"/>
                  </a:outerShdw>
                </a:effectLst>
              </a:rPr>
              <a:t>Statistics</a:t>
            </a:r>
            <a:endParaRPr lang="en-US" sz="1400" dirty="0" smtClean="0">
              <a:solidFill>
                <a:schemeClr val="accent2"/>
              </a:solidFill>
              <a:effectLst>
                <a:outerShdw blurRad="38100" dist="38100" dir="2700000" algn="tl">
                  <a:srgbClr val="000000"/>
                </a:outerShdw>
              </a:effectLst>
            </a:endParaRPr>
          </a:p>
          <a:p>
            <a:pPr algn="ctr">
              <a:lnSpc>
                <a:spcPct val="90000"/>
              </a:lnSpc>
              <a:buFontTx/>
              <a:buNone/>
              <a:defRPr/>
            </a:pPr>
            <a:r>
              <a:rPr lang="en-US" dirty="0" smtClean="0"/>
              <a:t>is a way to get </a:t>
            </a:r>
          </a:p>
          <a:p>
            <a:pPr algn="ctr">
              <a:lnSpc>
                <a:spcPct val="90000"/>
              </a:lnSpc>
              <a:buFontTx/>
              <a:buNone/>
              <a:defRPr/>
            </a:pPr>
            <a:r>
              <a:rPr lang="en-US" sz="4000" dirty="0" smtClean="0">
                <a:solidFill>
                  <a:schemeClr val="accent2"/>
                </a:solidFill>
                <a:effectLst>
                  <a:outerShdw blurRad="38100" dist="38100" dir="2700000" algn="tl">
                    <a:srgbClr val="000000"/>
                  </a:outerShdw>
                </a:effectLst>
              </a:rPr>
              <a:t>INFORMATION</a:t>
            </a:r>
            <a:endParaRPr lang="en-US" sz="1600" dirty="0" smtClean="0">
              <a:solidFill>
                <a:schemeClr val="accent2"/>
              </a:solidFill>
              <a:effectLst>
                <a:outerShdw blurRad="38100" dist="38100" dir="2700000" algn="tl">
                  <a:srgbClr val="000000"/>
                </a:outerShdw>
              </a:effectLst>
            </a:endParaRPr>
          </a:p>
          <a:p>
            <a:pPr algn="ctr">
              <a:lnSpc>
                <a:spcPct val="90000"/>
              </a:lnSpc>
              <a:buFontTx/>
              <a:buNone/>
              <a:defRPr/>
            </a:pPr>
            <a:r>
              <a:rPr lang="en-US" dirty="0" smtClean="0"/>
              <a:t> from</a:t>
            </a:r>
          </a:p>
          <a:p>
            <a:pPr algn="ctr">
              <a:lnSpc>
                <a:spcPct val="90000"/>
              </a:lnSpc>
              <a:buFontTx/>
              <a:buNone/>
              <a:defRPr/>
            </a:pPr>
            <a:r>
              <a:rPr lang="en-US" sz="4000" dirty="0" smtClean="0">
                <a:solidFill>
                  <a:schemeClr val="accent2"/>
                </a:solidFill>
                <a:effectLst>
                  <a:outerShdw blurRad="38100" dist="38100" dir="2700000" algn="tl">
                    <a:srgbClr val="000000"/>
                  </a:outerShdw>
                </a:effectLst>
              </a:rPr>
              <a:t>DATA</a:t>
            </a:r>
            <a:endParaRPr lang="en-US" sz="1600" dirty="0" smtClean="0">
              <a:solidFill>
                <a:schemeClr val="accent2"/>
              </a:solidFill>
              <a:effectLst>
                <a:outerShdw blurRad="38100" dist="38100" dir="2700000" algn="tl">
                  <a:srgbClr val="000000"/>
                </a:outerShdw>
              </a:effectLst>
            </a:endParaRPr>
          </a:p>
          <a:p>
            <a:pPr lvl="1">
              <a:lnSpc>
                <a:spcPct val="90000"/>
              </a:lnSpc>
              <a:defRPr/>
            </a:pPr>
            <a:endParaRPr lang="en-US" dirty="0" smtClean="0">
              <a:solidFill>
                <a:srgbClr val="FFFF00"/>
              </a:solidFill>
              <a:effectLst>
                <a:outerShdw blurRad="38100" dist="38100" dir="2700000" algn="tl">
                  <a:srgbClr val="000000"/>
                </a:outerShdw>
              </a:effectLst>
            </a:endParaRPr>
          </a:p>
          <a:p>
            <a:pPr>
              <a:lnSpc>
                <a:spcPct val="90000"/>
              </a:lnSpc>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randombar(vertical)">
                                      <p:cBhvr>
                                        <p:cTn id="7" dur="500"/>
                                        <p:tgtEl>
                                          <p:spTgt spid="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051">
                                            <p:txEl>
                                              <p:pRg st="1" end="1"/>
                                            </p:txEl>
                                          </p:spTgt>
                                        </p:tgtEl>
                                        <p:attrNameLst>
                                          <p:attrName>style.visibility</p:attrName>
                                        </p:attrNameLst>
                                      </p:cBhvr>
                                      <p:to>
                                        <p:strVal val="visible"/>
                                      </p:to>
                                    </p:set>
                                    <p:animEffect transition="in" filter="randombar(vertical)">
                                      <p:cBhvr>
                                        <p:cTn id="12" dur="500"/>
                                        <p:tgtEl>
                                          <p:spTgt spid="2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animEffect transition="in" filter="randombar(vertical)">
                                      <p:cBhvr>
                                        <p:cTn id="17" dur="500"/>
                                        <p:tgtEl>
                                          <p:spTgt spid="2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2051">
                                            <p:txEl>
                                              <p:pRg st="3" end="3"/>
                                            </p:txEl>
                                          </p:spTgt>
                                        </p:tgtEl>
                                        <p:attrNameLst>
                                          <p:attrName>style.visibility</p:attrName>
                                        </p:attrNameLst>
                                      </p:cBhvr>
                                      <p:to>
                                        <p:strVal val="visible"/>
                                      </p:to>
                                    </p:set>
                                    <p:animEffect transition="in" filter="randombar(vertical)">
                                      <p:cBhvr>
                                        <p:cTn id="22" dur="500"/>
                                        <p:tgtEl>
                                          <p:spTgt spid="2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2051">
                                            <p:txEl>
                                              <p:pRg st="4" end="4"/>
                                            </p:txEl>
                                          </p:spTgt>
                                        </p:tgtEl>
                                        <p:attrNameLst>
                                          <p:attrName>style.visibility</p:attrName>
                                        </p:attrNameLst>
                                      </p:cBhvr>
                                      <p:to>
                                        <p:strVal val="visible"/>
                                      </p:to>
                                    </p:set>
                                    <p:animEffect transition="in" filter="randombar(vertical)">
                                      <p:cBhvr>
                                        <p:cTn id="27" dur="500"/>
                                        <p:tgtEl>
                                          <p:spTgt spid="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bldLvl="5"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STATISTICS</a:t>
            </a:r>
          </a:p>
        </p:txBody>
      </p:sp>
      <p:sp>
        <p:nvSpPr>
          <p:cNvPr id="10243" name="Rectangle 3"/>
          <p:cNvSpPr>
            <a:spLocks noGrp="1" noChangeArrowheads="1"/>
          </p:cNvSpPr>
          <p:nvPr>
            <p:ph idx="1"/>
          </p:nvPr>
        </p:nvSpPr>
        <p:spPr>
          <a:xfrm>
            <a:off x="822959" y="1981200"/>
            <a:ext cx="7543801" cy="3887894"/>
          </a:xfrm>
        </p:spPr>
        <p:txBody>
          <a:bodyPr>
            <a:normAutofit/>
          </a:bodyPr>
          <a:lstStyle/>
          <a:p>
            <a:pPr>
              <a:spcAft>
                <a:spcPts val="2400"/>
              </a:spcAft>
            </a:pPr>
            <a:r>
              <a:rPr lang="en-US" altLang="en-US" sz="2400" dirty="0" smtClean="0"/>
              <a:t>Using STATISTICS we draw conclusions (extract useful information!) from </a:t>
            </a:r>
            <a:r>
              <a:rPr lang="en-US" altLang="en-US" sz="2400" dirty="0" smtClean="0"/>
              <a:t>data.</a:t>
            </a:r>
          </a:p>
          <a:p>
            <a:r>
              <a:rPr lang="en-US" altLang="en-US" sz="2400" dirty="0" smtClean="0"/>
              <a:t>With </a:t>
            </a:r>
            <a:r>
              <a:rPr lang="en-US" altLang="en-US" sz="2400" dirty="0" smtClean="0"/>
              <a:t>the extracted information, statistics help managers to make valid business decisions  in response to such questions 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2441</TotalTime>
  <Words>1861</Words>
  <Application>Microsoft Office PowerPoint</Application>
  <PresentationFormat>On-screen Show (4:3)</PresentationFormat>
  <Paragraphs>233</Paragraphs>
  <Slides>36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Times New Roman</vt:lpstr>
      <vt:lpstr>Retrospect</vt:lpstr>
      <vt:lpstr>PowerPoint Presentation</vt:lpstr>
      <vt:lpstr>Learning Goals</vt:lpstr>
      <vt:lpstr>SURVEY</vt:lpstr>
      <vt:lpstr>DATA</vt:lpstr>
      <vt:lpstr>Data</vt:lpstr>
      <vt:lpstr>Data</vt:lpstr>
      <vt:lpstr>INFORMATION</vt:lpstr>
      <vt:lpstr>What is Statistics?</vt:lpstr>
      <vt:lpstr>STATISTICS</vt:lpstr>
      <vt:lpstr>STATISTICS cont.</vt:lpstr>
      <vt:lpstr>BUSINESS ANALYTICS</vt:lpstr>
      <vt:lpstr>Types of Statistics</vt:lpstr>
      <vt:lpstr>DESCRIPTIVE STATISTICS</vt:lpstr>
      <vt:lpstr>INFERENTIAL STATISTICS</vt:lpstr>
      <vt:lpstr>Can you identify the type of statistics?</vt:lpstr>
      <vt:lpstr>Basic Statistical Concepts in Inferential Statistics</vt:lpstr>
      <vt:lpstr>Purpose of Inferential Statistics </vt:lpstr>
      <vt:lpstr>Example 1  </vt:lpstr>
      <vt:lpstr>Answers   </vt:lpstr>
      <vt:lpstr>For Example</vt:lpstr>
      <vt:lpstr>Example 2 </vt:lpstr>
      <vt:lpstr>Answers   </vt:lpstr>
      <vt:lpstr>For Example</vt:lpstr>
      <vt:lpstr>Sampling </vt:lpstr>
      <vt:lpstr>Goal of Data Collection</vt:lpstr>
      <vt:lpstr>Sources of Statistical Data</vt:lpstr>
      <vt:lpstr>Example 3 </vt:lpstr>
      <vt:lpstr>Answers </vt:lpstr>
      <vt:lpstr>Non-Random Sampling Errors</vt:lpstr>
      <vt:lpstr>For the online example </vt:lpstr>
      <vt:lpstr>Example 4</vt:lpstr>
      <vt:lpstr>Example 4 cont.</vt:lpstr>
      <vt:lpstr>Answers</vt:lpstr>
      <vt:lpstr>Using Non-Random Samples</vt:lpstr>
      <vt:lpstr>Is this a biased sample situation?</vt:lpstr>
      <vt:lpstr>In This Course</vt:lpstr>
    </vt:vector>
  </TitlesOfParts>
  <Company>CSUF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Statistics?</dc:title>
  <cp:lastModifiedBy>Pawel Kalczynski</cp:lastModifiedBy>
  <cp:revision>209</cp:revision>
  <cp:lastPrinted>2001-01-08T14:57:21Z</cp:lastPrinted>
  <dcterms:created xsi:type="dcterms:W3CDTF">1998-08-23T12:37:36Z</dcterms:created>
  <dcterms:modified xsi:type="dcterms:W3CDTF">2015-01-14T19:53:02Z</dcterms:modified>
</cp:coreProperties>
</file>