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media/image14.jpg" ContentType="image/jpeg"/>
  <Override PartName="/ppt/media/image15.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96" r:id="rId2"/>
    <p:sldId id="2540" r:id="rId3"/>
    <p:sldId id="2565" r:id="rId4"/>
    <p:sldId id="2567" r:id="rId5"/>
    <p:sldId id="2597" r:id="rId6"/>
    <p:sldId id="2599" r:id="rId7"/>
    <p:sldId id="2600" r:id="rId8"/>
    <p:sldId id="2602" r:id="rId9"/>
    <p:sldId id="2601" r:id="rId10"/>
    <p:sldId id="2615" r:id="rId11"/>
    <p:sldId id="2617" r:id="rId12"/>
    <p:sldId id="2555" r:id="rId13"/>
    <p:sldId id="2603" r:id="rId14"/>
    <p:sldId id="2604" r:id="rId15"/>
    <p:sldId id="2605" r:id="rId16"/>
    <p:sldId id="2606" r:id="rId17"/>
    <p:sldId id="2607" r:id="rId18"/>
    <p:sldId id="2608" r:id="rId19"/>
    <p:sldId id="2571" r:id="rId20"/>
    <p:sldId id="2609" r:id="rId21"/>
    <p:sldId id="2610" r:id="rId22"/>
    <p:sldId id="2611" r:id="rId23"/>
    <p:sldId id="2612" r:id="rId24"/>
    <p:sldId id="2613" r:id="rId25"/>
    <p:sldId id="261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FF33CC"/>
    <a:srgbClr val="5DAAB0"/>
    <a:srgbClr val="3B7579"/>
    <a:srgbClr val="AAD3D6"/>
    <a:srgbClr val="418287"/>
    <a:srgbClr val="DFE3E9"/>
    <a:srgbClr val="1F1F26"/>
    <a:srgbClr val="D6DBE2"/>
    <a:srgbClr val="CCD2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280" autoAdjust="0"/>
  </p:normalViewPr>
  <p:slideViewPr>
    <p:cSldViewPr snapToGrid="0" snapToObjects="1" showGuides="1">
      <p:cViewPr varScale="1">
        <p:scale>
          <a:sx n="85" d="100"/>
          <a:sy n="85" d="100"/>
        </p:scale>
        <p:origin x="590" y="6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5848F0-5460-4570-BD78-43BD79726DF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4CE6B6A6-B5B8-4910-9100-DA8BC3FB17AA}">
      <dgm:prSet/>
      <dgm:spPr/>
      <dgm:t>
        <a:bodyPr/>
        <a:lstStyle/>
        <a:p>
          <a:r>
            <a:rPr lang="en-US" dirty="0"/>
            <a:t>Ultimate Destination for Home Utility Services</a:t>
          </a:r>
          <a:endParaRPr lang="en-IN" dirty="0"/>
        </a:p>
      </dgm:t>
    </dgm:pt>
    <dgm:pt modelId="{5299FCB5-2836-4EBB-A731-193E9B89A33E}" type="parTrans" cxnId="{8A7CEC92-E385-47F6-A69C-11D093B0C9F1}">
      <dgm:prSet/>
      <dgm:spPr/>
      <dgm:t>
        <a:bodyPr/>
        <a:lstStyle/>
        <a:p>
          <a:endParaRPr lang="en-IN"/>
        </a:p>
      </dgm:t>
    </dgm:pt>
    <dgm:pt modelId="{F41D436C-1B20-4FCA-81E3-AEFDACB923DB}" type="sibTrans" cxnId="{8A7CEC92-E385-47F6-A69C-11D093B0C9F1}">
      <dgm:prSet/>
      <dgm:spPr/>
      <dgm:t>
        <a:bodyPr/>
        <a:lstStyle/>
        <a:p>
          <a:endParaRPr lang="en-IN"/>
        </a:p>
      </dgm:t>
    </dgm:pt>
    <dgm:pt modelId="{B64D2E0E-057E-4F7A-B8AB-B773494F29D2}" type="pres">
      <dgm:prSet presAssocID="{675848F0-5460-4570-BD78-43BD79726DF1}" presName="linearFlow" presStyleCnt="0">
        <dgm:presLayoutVars>
          <dgm:dir/>
          <dgm:resizeHandles val="exact"/>
        </dgm:presLayoutVars>
      </dgm:prSet>
      <dgm:spPr/>
    </dgm:pt>
    <dgm:pt modelId="{527D70ED-CF77-48EE-BF3A-DE101D80B107}" type="pres">
      <dgm:prSet presAssocID="{4CE6B6A6-B5B8-4910-9100-DA8BC3FB17AA}" presName="composite" presStyleCnt="0"/>
      <dgm:spPr/>
    </dgm:pt>
    <dgm:pt modelId="{A987AF2B-1170-47A5-A6DF-ED3C8DBB3AD0}" type="pres">
      <dgm:prSet presAssocID="{4CE6B6A6-B5B8-4910-9100-DA8BC3FB17AA}" presName="imgShp" presStyleLbl="fgImgPlace1" presStyleIdx="0" presStyleCnt="1" custScaleX="156090" custScaleY="143951"/>
      <dgm:spPr>
        <a:blipFill>
          <a:blip xmlns:r="http://schemas.openxmlformats.org/officeDocument/2006/relationships" r:embed="rId1"/>
          <a:srcRect/>
          <a:stretch>
            <a:fillRect l="-6000" r="-6000"/>
          </a:stretch>
        </a:blipFill>
      </dgm:spPr>
    </dgm:pt>
    <dgm:pt modelId="{79893D72-7C0A-4662-BFED-14323BFC3D3C}" type="pres">
      <dgm:prSet presAssocID="{4CE6B6A6-B5B8-4910-9100-DA8BC3FB17AA}" presName="txShp" presStyleLbl="node1" presStyleIdx="0" presStyleCnt="1" custLinFactNeighborX="3694" custLinFactNeighborY="4029">
        <dgm:presLayoutVars>
          <dgm:bulletEnabled val="1"/>
        </dgm:presLayoutVars>
      </dgm:prSet>
      <dgm:spPr/>
    </dgm:pt>
  </dgm:ptLst>
  <dgm:cxnLst>
    <dgm:cxn modelId="{CC4C1A29-1CF9-4580-B11B-3E448672A73A}" type="presOf" srcId="{4CE6B6A6-B5B8-4910-9100-DA8BC3FB17AA}" destId="{79893D72-7C0A-4662-BFED-14323BFC3D3C}" srcOrd="0" destOrd="0" presId="urn:microsoft.com/office/officeart/2005/8/layout/vList3"/>
    <dgm:cxn modelId="{8A7CEC92-E385-47F6-A69C-11D093B0C9F1}" srcId="{675848F0-5460-4570-BD78-43BD79726DF1}" destId="{4CE6B6A6-B5B8-4910-9100-DA8BC3FB17AA}" srcOrd="0" destOrd="0" parTransId="{5299FCB5-2836-4EBB-A731-193E9B89A33E}" sibTransId="{F41D436C-1B20-4FCA-81E3-AEFDACB923DB}"/>
    <dgm:cxn modelId="{C6242495-BB9E-4D1C-BDFD-127E0B077DD3}" type="presOf" srcId="{675848F0-5460-4570-BD78-43BD79726DF1}" destId="{B64D2E0E-057E-4F7A-B8AB-B773494F29D2}" srcOrd="0" destOrd="0" presId="urn:microsoft.com/office/officeart/2005/8/layout/vList3"/>
    <dgm:cxn modelId="{D6EE657C-FA31-40FF-92D7-4F58B23F504A}" type="presParOf" srcId="{B64D2E0E-057E-4F7A-B8AB-B773494F29D2}" destId="{527D70ED-CF77-48EE-BF3A-DE101D80B107}" srcOrd="0" destOrd="0" presId="urn:microsoft.com/office/officeart/2005/8/layout/vList3"/>
    <dgm:cxn modelId="{F2050E8E-AA59-4852-B19B-F3F35FE4D24D}" type="presParOf" srcId="{527D70ED-CF77-48EE-BF3A-DE101D80B107}" destId="{A987AF2B-1170-47A5-A6DF-ED3C8DBB3AD0}" srcOrd="0" destOrd="0" presId="urn:microsoft.com/office/officeart/2005/8/layout/vList3"/>
    <dgm:cxn modelId="{5264AC5C-A679-469A-8549-7C9CECF5F668}" type="presParOf" srcId="{527D70ED-CF77-48EE-BF3A-DE101D80B107}" destId="{79893D72-7C0A-4662-BFED-14323BFC3D3C}"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93D72-7C0A-4662-BFED-14323BFC3D3C}">
      <dsp:nvSpPr>
        <dsp:cNvPr id="0" name=""/>
        <dsp:cNvSpPr/>
      </dsp:nvSpPr>
      <dsp:spPr>
        <a:xfrm rot="10800000">
          <a:off x="1421992" y="1854425"/>
          <a:ext cx="2929532" cy="147577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077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Ultimate Destination for Home Utility Services</a:t>
          </a:r>
          <a:endParaRPr lang="en-IN" sz="2300" kern="1200" dirty="0"/>
        </a:p>
      </dsp:txBody>
      <dsp:txXfrm rot="10800000">
        <a:off x="1790937" y="1854425"/>
        <a:ext cx="2560587" cy="1475779"/>
      </dsp:txXfrm>
    </dsp:sp>
    <dsp:sp modelId="{A987AF2B-1170-47A5-A6DF-ED3C8DBB3AD0}">
      <dsp:nvSpPr>
        <dsp:cNvPr id="0" name=""/>
        <dsp:cNvSpPr/>
      </dsp:nvSpPr>
      <dsp:spPr>
        <a:xfrm>
          <a:off x="162003" y="1470656"/>
          <a:ext cx="2303544" cy="2124399"/>
        </a:xfrm>
        <a:prstGeom prst="ellipse">
          <a:avLst/>
        </a:prstGeom>
        <a:blipFill>
          <a:blip xmlns:r="http://schemas.openxmlformats.org/officeDocument/2006/relationships" r:embed="rId1"/>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8/30/2023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17:26:04.623"/>
    </inkml:context>
    <inkml:brush xml:id="br0">
      <inkml:brushProperty name="width" value="0.05" units="cm"/>
      <inkml:brushProperty name="height" value="0.05" units="cm"/>
      <inkml:brushProperty name="color" value="#333399"/>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8/30/2023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5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47.xml"/><Relationship Id="rId5" Type="http://schemas.openxmlformats.org/officeDocument/2006/relationships/image" Target="../media/image16.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F56AFC6B-B34B-B6C0-3DA3-0136F6917D15}"/>
              </a:ext>
            </a:extLst>
          </p:cNvPr>
          <p:cNvSpPr txBox="1">
            <a:spLocks/>
          </p:cNvSpPr>
          <p:nvPr/>
        </p:nvSpPr>
        <p:spPr>
          <a:xfrm>
            <a:off x="1484764" y="1986926"/>
            <a:ext cx="5257793" cy="205744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000" b="1" i="0" kern="1200" spc="-150">
                <a:solidFill>
                  <a:schemeClr val="bg1"/>
                </a:solidFill>
                <a:latin typeface="+mj-lt"/>
                <a:ea typeface="+mj-ea"/>
                <a:cs typeface="Gill Sans" panose="020B0502020104020203" pitchFamily="34" charset="-79"/>
              </a:defRPr>
            </a:lvl1pPr>
          </a:lstStyle>
          <a:p>
            <a:r>
              <a:rPr lang="en-US" dirty="0">
                <a:solidFill>
                  <a:schemeClr val="tx1">
                    <a:lumMod val="50000"/>
                  </a:schemeClr>
                </a:solidFill>
                <a:latin typeface="Times New Roman" panose="02020603050405020304" pitchFamily="18" charset="0"/>
                <a:cs typeface="Times New Roman" panose="02020603050405020304" pitchFamily="18" charset="0"/>
              </a:rPr>
              <a:t>HomeEase Solutions </a:t>
            </a:r>
          </a:p>
        </p:txBody>
      </p:sp>
      <p:sp>
        <p:nvSpPr>
          <p:cNvPr id="6" name="Text Placeholder 8">
            <a:extLst>
              <a:ext uri="{FF2B5EF4-FFF2-40B4-BE49-F238E27FC236}">
                <a16:creationId xmlns:a16="http://schemas.microsoft.com/office/drawing/2014/main" id="{ECE2AEB0-3A4C-0EC5-7BA2-1E8A2C9C72E3}"/>
              </a:ext>
            </a:extLst>
          </p:cNvPr>
          <p:cNvSpPr txBox="1">
            <a:spLocks/>
          </p:cNvSpPr>
          <p:nvPr/>
        </p:nvSpPr>
        <p:spPr>
          <a:xfrm>
            <a:off x="949667" y="5098394"/>
            <a:ext cx="4751885" cy="7602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50000"/>
                  </a:schemeClr>
                </a:solidFill>
                <a:latin typeface="Times New Roman" panose="02020603050405020304" pitchFamily="18" charset="0"/>
                <a:cs typeface="Times New Roman" panose="02020603050405020304" pitchFamily="18" charset="0"/>
              </a:rPr>
              <a:t>Vishal Waje:- 230360820060</a:t>
            </a:r>
          </a:p>
          <a:p>
            <a:r>
              <a:rPr lang="en-US" dirty="0">
                <a:solidFill>
                  <a:schemeClr val="tx1">
                    <a:lumMod val="50000"/>
                  </a:schemeClr>
                </a:solidFill>
                <a:latin typeface="Times New Roman" panose="02020603050405020304" pitchFamily="18" charset="0"/>
                <a:cs typeface="Times New Roman" panose="02020603050405020304" pitchFamily="18" charset="0"/>
              </a:rPr>
              <a:t>Dipali Waghmare:- 230360820012</a:t>
            </a:r>
          </a:p>
        </p:txBody>
      </p:sp>
      <p:pic>
        <p:nvPicPr>
          <p:cNvPr id="7" name="Shape 31">
            <a:extLst>
              <a:ext uri="{FF2B5EF4-FFF2-40B4-BE49-F238E27FC236}">
                <a16:creationId xmlns:a16="http://schemas.microsoft.com/office/drawing/2014/main" id="{AC5882BA-2417-EBBD-53A4-A2F69CF44E7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8" name="Shape 33">
            <a:extLst>
              <a:ext uri="{FF2B5EF4-FFF2-40B4-BE49-F238E27FC236}">
                <a16:creationId xmlns:a16="http://schemas.microsoft.com/office/drawing/2014/main" id="{321A4FFE-58AF-A98F-7BB9-44F76DE1B42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9" name="Picture 8">
            <a:extLst>
              <a:ext uri="{FF2B5EF4-FFF2-40B4-BE49-F238E27FC236}">
                <a16:creationId xmlns:a16="http://schemas.microsoft.com/office/drawing/2014/main" id="{CC6F0AFE-C653-7EFC-9BCB-E2AC0D9F3255}"/>
              </a:ext>
            </a:extLst>
          </p:cNvPr>
          <p:cNvPicPr>
            <a:picLocks noChangeAspect="1"/>
          </p:cNvPicPr>
          <p:nvPr/>
        </p:nvPicPr>
        <p:blipFill>
          <a:blip r:embed="rId4"/>
          <a:stretch>
            <a:fillRect/>
          </a:stretch>
        </p:blipFill>
        <p:spPr>
          <a:xfrm>
            <a:off x="616121" y="1436918"/>
            <a:ext cx="1012054" cy="1100015"/>
          </a:xfrm>
          <a:prstGeom prst="rect">
            <a:avLst/>
          </a:prstGeom>
        </p:spPr>
      </p:pic>
      <p:graphicFrame>
        <p:nvGraphicFramePr>
          <p:cNvPr id="10" name="Picture Placeholder 7">
            <a:extLst>
              <a:ext uri="{FF2B5EF4-FFF2-40B4-BE49-F238E27FC236}">
                <a16:creationId xmlns:a16="http://schemas.microsoft.com/office/drawing/2014/main" id="{AE92FBD4-B586-0DB0-714E-A5618FEACE21}"/>
              </a:ext>
            </a:extLst>
          </p:cNvPr>
          <p:cNvGraphicFramePr>
            <a:graphicFrameLocks/>
          </p:cNvGraphicFramePr>
          <p:nvPr>
            <p:extLst>
              <p:ext uri="{D42A27DB-BD31-4B8C-83A1-F6EECF244321}">
                <p14:modId xmlns:p14="http://schemas.microsoft.com/office/powerpoint/2010/main" val="1205956145"/>
              </p:ext>
            </p:extLst>
          </p:nvPr>
        </p:nvGraphicFramePr>
        <p:xfrm>
          <a:off x="5790677" y="172611"/>
          <a:ext cx="4405312" cy="50657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F9790-1380-E166-550A-1387CCBB66ED}"/>
              </a:ext>
            </a:extLst>
          </p:cNvPr>
          <p:cNvPicPr>
            <a:picLocks noChangeAspect="1"/>
          </p:cNvPicPr>
          <p:nvPr/>
        </p:nvPicPr>
        <p:blipFill>
          <a:blip r:embed="rId2"/>
          <a:stretch>
            <a:fillRect/>
          </a:stretch>
        </p:blipFill>
        <p:spPr>
          <a:xfrm>
            <a:off x="504487" y="331695"/>
            <a:ext cx="11183026" cy="6329082"/>
          </a:xfrm>
          <a:prstGeom prst="rect">
            <a:avLst/>
          </a:prstGeom>
        </p:spPr>
      </p:pic>
    </p:spTree>
    <p:extLst>
      <p:ext uri="{BB962C8B-B14F-4D97-AF65-F5344CB8AC3E}">
        <p14:creationId xmlns:p14="http://schemas.microsoft.com/office/powerpoint/2010/main" val="54515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502EA-BAA3-8099-6B1F-47865E32F4C8}"/>
              </a:ext>
            </a:extLst>
          </p:cNvPr>
          <p:cNvPicPr>
            <a:picLocks noChangeAspect="1"/>
          </p:cNvPicPr>
          <p:nvPr/>
        </p:nvPicPr>
        <p:blipFill>
          <a:blip r:embed="rId2"/>
          <a:stretch>
            <a:fillRect/>
          </a:stretch>
        </p:blipFill>
        <p:spPr>
          <a:xfrm>
            <a:off x="376518" y="224408"/>
            <a:ext cx="11391481" cy="6382580"/>
          </a:xfrm>
          <a:prstGeom prst="rect">
            <a:avLst/>
          </a:prstGeom>
        </p:spPr>
      </p:pic>
    </p:spTree>
    <p:extLst>
      <p:ext uri="{BB962C8B-B14F-4D97-AF65-F5344CB8AC3E}">
        <p14:creationId xmlns:p14="http://schemas.microsoft.com/office/powerpoint/2010/main" val="183593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a:xfrm>
            <a:off x="838199" y="2381189"/>
            <a:ext cx="7882467" cy="1694180"/>
          </a:xfrm>
        </p:spPr>
        <p:txBody>
          <a:bodyPr>
            <a:normAutofit/>
          </a:bodyPr>
          <a:lstStyle/>
          <a:p>
            <a:r>
              <a:rPr lang="en-US" dirty="0"/>
              <a:t>Screenshots</a:t>
            </a:r>
          </a:p>
        </p:txBody>
      </p:sp>
    </p:spTree>
    <p:extLst>
      <p:ext uri="{BB962C8B-B14F-4D97-AF65-F5344CB8AC3E}">
        <p14:creationId xmlns:p14="http://schemas.microsoft.com/office/powerpoint/2010/main" val="660194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A54D-C653-153A-3043-C101EA2BF232}"/>
              </a:ext>
            </a:extLst>
          </p:cNvPr>
          <p:cNvSpPr>
            <a:spLocks noGrp="1"/>
          </p:cNvSpPr>
          <p:nvPr>
            <p:ph type="title"/>
          </p:nvPr>
        </p:nvSpPr>
        <p:spPr>
          <a:xfrm>
            <a:off x="1735985" y="446856"/>
            <a:ext cx="8637480" cy="1342045"/>
          </a:xfrm>
        </p:spPr>
        <p:txBody>
          <a:bodyPr/>
          <a:lstStyle/>
          <a:p>
            <a:pPr algn="ctr"/>
            <a:r>
              <a:rPr lang="en-US" sz="6600" dirty="0">
                <a:solidFill>
                  <a:schemeClr val="tx1">
                    <a:lumMod val="50000"/>
                  </a:schemeClr>
                </a:solidFill>
              </a:rPr>
              <a:t>Homepage</a:t>
            </a:r>
          </a:p>
        </p:txBody>
      </p:sp>
      <p:pic>
        <p:nvPicPr>
          <p:cNvPr id="7" name="Chart Placeholder 6">
            <a:extLst>
              <a:ext uri="{FF2B5EF4-FFF2-40B4-BE49-F238E27FC236}">
                <a16:creationId xmlns:a16="http://schemas.microsoft.com/office/drawing/2014/main" id="{F51378D0-2E99-E826-DC4E-B4D4B43DE09E}"/>
              </a:ext>
            </a:extLst>
          </p:cNvPr>
          <p:cNvPicPr>
            <a:picLocks noGrp="1" noChangeAspect="1"/>
          </p:cNvPicPr>
          <p:nvPr>
            <p:ph type="chart" sz="quarter" idx="13"/>
          </p:nvPr>
        </p:nvPicPr>
        <p:blipFill>
          <a:blip r:embed="rId2"/>
          <a:stretch>
            <a:fillRect/>
          </a:stretch>
        </p:blipFill>
        <p:spPr>
          <a:xfrm>
            <a:off x="1594858" y="1927225"/>
            <a:ext cx="8919734" cy="4167188"/>
          </a:xfrm>
          <a:prstGeom prst="rect">
            <a:avLst/>
          </a:prstGeom>
        </p:spPr>
      </p:pic>
    </p:spTree>
    <p:extLst>
      <p:ext uri="{BB962C8B-B14F-4D97-AF65-F5344CB8AC3E}">
        <p14:creationId xmlns:p14="http://schemas.microsoft.com/office/powerpoint/2010/main" val="195796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A54D-C653-153A-3043-C101EA2BF232}"/>
              </a:ext>
            </a:extLst>
          </p:cNvPr>
          <p:cNvSpPr>
            <a:spLocks noGrp="1"/>
          </p:cNvSpPr>
          <p:nvPr>
            <p:ph type="title"/>
          </p:nvPr>
        </p:nvSpPr>
        <p:spPr>
          <a:xfrm>
            <a:off x="1483654" y="330314"/>
            <a:ext cx="8637480" cy="1342045"/>
          </a:xfrm>
        </p:spPr>
        <p:txBody>
          <a:bodyPr/>
          <a:lstStyle/>
          <a:p>
            <a:pPr algn="ctr"/>
            <a:r>
              <a:rPr lang="en-US" sz="6600" dirty="0">
                <a:solidFill>
                  <a:schemeClr val="tx1">
                    <a:lumMod val="50000"/>
                  </a:schemeClr>
                </a:solidFill>
              </a:rPr>
              <a:t>Services Tab</a:t>
            </a:r>
          </a:p>
        </p:txBody>
      </p:sp>
      <p:pic>
        <p:nvPicPr>
          <p:cNvPr id="3" name="Table Placeholder 6">
            <a:extLst>
              <a:ext uri="{FF2B5EF4-FFF2-40B4-BE49-F238E27FC236}">
                <a16:creationId xmlns:a16="http://schemas.microsoft.com/office/drawing/2014/main" id="{9217612D-65B2-6868-1FDD-27C0E50EC26C}"/>
              </a:ext>
            </a:extLst>
          </p:cNvPr>
          <p:cNvPicPr>
            <a:picLocks noGrp="1" noChangeAspect="1"/>
          </p:cNvPicPr>
          <p:nvPr>
            <p:ph type="chart" sz="quarter" idx="13"/>
          </p:nvPr>
        </p:nvPicPr>
        <p:blipFill rotWithShape="1">
          <a:blip r:embed="rId2"/>
          <a:srcRect t="12298" b="6667"/>
          <a:stretch/>
        </p:blipFill>
        <p:spPr>
          <a:xfrm>
            <a:off x="1483654" y="1927225"/>
            <a:ext cx="9142141" cy="416718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898463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A54D-C653-153A-3043-C101EA2BF232}"/>
              </a:ext>
            </a:extLst>
          </p:cNvPr>
          <p:cNvSpPr>
            <a:spLocks noGrp="1"/>
          </p:cNvSpPr>
          <p:nvPr>
            <p:ph type="title"/>
          </p:nvPr>
        </p:nvSpPr>
        <p:spPr>
          <a:xfrm>
            <a:off x="1662967" y="437891"/>
            <a:ext cx="8637480" cy="1342045"/>
          </a:xfrm>
        </p:spPr>
        <p:txBody>
          <a:bodyPr/>
          <a:lstStyle/>
          <a:p>
            <a:pPr algn="ctr"/>
            <a:r>
              <a:rPr lang="en-US" sz="6600" dirty="0">
                <a:solidFill>
                  <a:schemeClr val="tx1">
                    <a:lumMod val="50000"/>
                  </a:schemeClr>
                </a:solidFill>
              </a:rPr>
              <a:t>Admin Dashboard</a:t>
            </a:r>
          </a:p>
        </p:txBody>
      </p:sp>
      <p:pic>
        <p:nvPicPr>
          <p:cNvPr id="6" name="Chart Placeholder 5">
            <a:extLst>
              <a:ext uri="{FF2B5EF4-FFF2-40B4-BE49-F238E27FC236}">
                <a16:creationId xmlns:a16="http://schemas.microsoft.com/office/drawing/2014/main" id="{E5AB5AD2-D01E-86C7-57A4-68A690B39D21}"/>
              </a:ext>
            </a:extLst>
          </p:cNvPr>
          <p:cNvPicPr>
            <a:picLocks noGrp="1" noChangeAspect="1"/>
          </p:cNvPicPr>
          <p:nvPr>
            <p:ph type="chart" sz="quarter" idx="13"/>
          </p:nvPr>
        </p:nvPicPr>
        <p:blipFill rotWithShape="1">
          <a:blip r:embed="rId2"/>
          <a:srcRect t="11841" b="4737"/>
          <a:stretch/>
        </p:blipFill>
        <p:spPr>
          <a:xfrm>
            <a:off x="1758119" y="2252922"/>
            <a:ext cx="8880550" cy="416718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4E3DB25C-3503-B392-1B22-E1831472899D}"/>
                  </a:ext>
                </a:extLst>
              </p14:cNvPr>
              <p14:cNvContentPartPr/>
              <p14:nvPr/>
            </p14:nvContentPartPr>
            <p14:xfrm>
              <a:off x="2142381" y="2859579"/>
              <a:ext cx="360" cy="360"/>
            </p14:xfrm>
          </p:contentPart>
        </mc:Choice>
        <mc:Fallback>
          <p:pic>
            <p:nvPicPr>
              <p:cNvPr id="15" name="Ink 14">
                <a:extLst>
                  <a:ext uri="{FF2B5EF4-FFF2-40B4-BE49-F238E27FC236}">
                    <a16:creationId xmlns:a16="http://schemas.microsoft.com/office/drawing/2014/main" id="{4E3DB25C-3503-B392-1B22-E1831472899D}"/>
                  </a:ext>
                </a:extLst>
              </p:cNvPr>
              <p:cNvPicPr/>
              <p:nvPr/>
            </p:nvPicPr>
            <p:blipFill>
              <a:blip r:embed="rId4"/>
              <a:stretch>
                <a:fillRect/>
              </a:stretch>
            </p:blipFill>
            <p:spPr>
              <a:xfrm>
                <a:off x="2133381" y="2850579"/>
                <a:ext cx="18000" cy="18000"/>
              </a:xfrm>
              <a:prstGeom prst="rect">
                <a:avLst/>
              </a:prstGeom>
            </p:spPr>
          </p:pic>
        </mc:Fallback>
      </mc:AlternateContent>
    </p:spTree>
    <p:extLst>
      <p:ext uri="{BB962C8B-B14F-4D97-AF65-F5344CB8AC3E}">
        <p14:creationId xmlns:p14="http://schemas.microsoft.com/office/powerpoint/2010/main" val="271096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A54D-C653-153A-3043-C101EA2BF232}"/>
              </a:ext>
            </a:extLst>
          </p:cNvPr>
          <p:cNvSpPr>
            <a:spLocks noGrp="1"/>
          </p:cNvSpPr>
          <p:nvPr>
            <p:ph type="title"/>
          </p:nvPr>
        </p:nvSpPr>
        <p:spPr>
          <a:xfrm>
            <a:off x="1662967" y="437891"/>
            <a:ext cx="8637480" cy="1342045"/>
          </a:xfrm>
        </p:spPr>
        <p:txBody>
          <a:bodyPr/>
          <a:lstStyle/>
          <a:p>
            <a:pPr algn="ctr"/>
            <a:r>
              <a:rPr lang="en-US" sz="6600" dirty="0">
                <a:solidFill>
                  <a:schemeClr val="tx1">
                    <a:lumMod val="50000"/>
                  </a:schemeClr>
                </a:solidFill>
              </a:rPr>
              <a:t>Profile Page</a:t>
            </a:r>
          </a:p>
        </p:txBody>
      </p:sp>
      <p:pic>
        <p:nvPicPr>
          <p:cNvPr id="5" name="Chart Placeholder 4">
            <a:extLst>
              <a:ext uri="{FF2B5EF4-FFF2-40B4-BE49-F238E27FC236}">
                <a16:creationId xmlns:a16="http://schemas.microsoft.com/office/drawing/2014/main" id="{6A80F958-B520-D8F0-F6DE-B08951D6CFE8}"/>
              </a:ext>
            </a:extLst>
          </p:cNvPr>
          <p:cNvPicPr>
            <a:picLocks noGrp="1" noChangeAspect="1"/>
          </p:cNvPicPr>
          <p:nvPr>
            <p:ph type="chart" sz="quarter" idx="13"/>
          </p:nvPr>
        </p:nvPicPr>
        <p:blipFill rotWithShape="1">
          <a:blip r:embed="rId2"/>
          <a:srcRect t="12815" b="4985"/>
          <a:stretch/>
        </p:blipFill>
        <p:spPr>
          <a:xfrm>
            <a:off x="1589715" y="2168245"/>
            <a:ext cx="9012569" cy="416718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61944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3B45E1-B636-C9DE-F2CC-9C52B565D4F8}"/>
              </a:ext>
            </a:extLst>
          </p:cNvPr>
          <p:cNvSpPr>
            <a:spLocks noGrp="1"/>
          </p:cNvSpPr>
          <p:nvPr>
            <p:ph type="title"/>
          </p:nvPr>
        </p:nvSpPr>
        <p:spPr>
          <a:xfrm>
            <a:off x="1151801" y="4346485"/>
            <a:ext cx="4554008" cy="1325563"/>
          </a:xfrm>
        </p:spPr>
        <p:txBody>
          <a:bodyPr/>
          <a:lstStyle/>
          <a:p>
            <a:r>
              <a:rPr lang="en-US" dirty="0"/>
              <a:t>System Requirements </a:t>
            </a:r>
          </a:p>
        </p:txBody>
      </p:sp>
      <p:sp>
        <p:nvSpPr>
          <p:cNvPr id="7" name="Text Placeholder 1">
            <a:extLst>
              <a:ext uri="{FF2B5EF4-FFF2-40B4-BE49-F238E27FC236}">
                <a16:creationId xmlns:a16="http://schemas.microsoft.com/office/drawing/2014/main" id="{F1833351-6D3F-BAE3-BA02-B4C6DE1910C0}"/>
              </a:ext>
            </a:extLst>
          </p:cNvPr>
          <p:cNvSpPr>
            <a:spLocks noGrp="1"/>
          </p:cNvSpPr>
          <p:nvPr>
            <p:ph type="body" sz="quarter" idx="14"/>
          </p:nvPr>
        </p:nvSpPr>
        <p:spPr>
          <a:xfrm>
            <a:off x="6400800" y="920937"/>
            <a:ext cx="6033247" cy="3884146"/>
          </a:xfrm>
        </p:spPr>
        <p:txBody>
          <a:bodyPr>
            <a:normAutofit/>
          </a:bodyPr>
          <a:lstStyle/>
          <a:p>
            <a:pPr marL="0" indent="0">
              <a:buNone/>
            </a:pPr>
            <a:r>
              <a:rPr lang="en-IN" sz="2000" b="1" u="sng" dirty="0"/>
              <a:t>Software Requirements:</a:t>
            </a:r>
          </a:p>
          <a:p>
            <a:pPr lvl="0"/>
            <a:r>
              <a:rPr lang="en-IN" sz="2000" dirty="0"/>
              <a:t>Windows 7 &amp; above.</a:t>
            </a:r>
          </a:p>
          <a:p>
            <a:pPr lvl="0"/>
            <a:r>
              <a:rPr lang="en-IN" sz="2000" dirty="0"/>
              <a:t>VS Code 1.x and above for REACT, JS, NODE express, Bootstrap, HTML, CSS.</a:t>
            </a:r>
          </a:p>
          <a:p>
            <a:pPr lvl="0"/>
            <a:r>
              <a:rPr lang="en-IN" sz="2000" dirty="0"/>
              <a:t>Eclipse Oxygen and above stable version (J2SE).</a:t>
            </a:r>
          </a:p>
          <a:p>
            <a:pPr lvl="0"/>
            <a:r>
              <a:rPr lang="en-IN" sz="2000" dirty="0"/>
              <a:t>Spring Tool Suite 4.x or any stable version.</a:t>
            </a:r>
          </a:p>
          <a:p>
            <a:pPr lvl="0"/>
            <a:r>
              <a:rPr lang="en-IN" sz="2000" dirty="0"/>
              <a:t>Postman </a:t>
            </a:r>
          </a:p>
          <a:p>
            <a:pPr lvl="0"/>
            <a:r>
              <a:rPr lang="en-IN" sz="2000" dirty="0"/>
              <a:t>MySQL 8.x or any stable version.</a:t>
            </a:r>
          </a:p>
          <a:p>
            <a:pPr lvl="0"/>
            <a:r>
              <a:rPr lang="en-IN" sz="2000" dirty="0"/>
              <a:t>Git Hub</a:t>
            </a:r>
          </a:p>
          <a:p>
            <a:endParaRPr lang="en-IN" sz="2000" u="sng" dirty="0"/>
          </a:p>
        </p:txBody>
      </p:sp>
      <p:sp>
        <p:nvSpPr>
          <p:cNvPr id="8" name="Text Placeholder 3">
            <a:extLst>
              <a:ext uri="{FF2B5EF4-FFF2-40B4-BE49-F238E27FC236}">
                <a16:creationId xmlns:a16="http://schemas.microsoft.com/office/drawing/2014/main" id="{2072CCA1-6622-0CC3-6BF7-45011B34A1DC}"/>
              </a:ext>
            </a:extLst>
          </p:cNvPr>
          <p:cNvSpPr txBox="1">
            <a:spLocks/>
          </p:cNvSpPr>
          <p:nvPr/>
        </p:nvSpPr>
        <p:spPr>
          <a:xfrm>
            <a:off x="6295851" y="4532646"/>
            <a:ext cx="5277584" cy="1850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u="sng" dirty="0">
                <a:latin typeface="+mj-lt"/>
              </a:rPr>
              <a:t>Hardware Components:</a:t>
            </a:r>
          </a:p>
          <a:p>
            <a:r>
              <a:rPr lang="en-IN" b="1" dirty="0">
                <a:latin typeface="+mj-lt"/>
              </a:rPr>
              <a:t>Processor – i3 and above.</a:t>
            </a:r>
          </a:p>
          <a:p>
            <a:r>
              <a:rPr lang="en-IN" b="1" dirty="0">
                <a:latin typeface="+mj-lt"/>
              </a:rPr>
              <a:t>Hard Disk –  up to 3GB.</a:t>
            </a:r>
          </a:p>
          <a:p>
            <a:r>
              <a:rPr lang="en-IN" b="1" dirty="0">
                <a:latin typeface="+mj-lt"/>
              </a:rPr>
              <a:t>Memory –  up to 1GB RAM</a:t>
            </a:r>
          </a:p>
          <a:p>
            <a:endParaRPr lang="en-US" sz="2000" dirty="0"/>
          </a:p>
          <a:p>
            <a:pPr marL="0" indent="0">
              <a:buNone/>
            </a:pPr>
            <a:endParaRPr lang="en-IN" b="1" u="sng" dirty="0">
              <a:latin typeface="+mj-lt"/>
            </a:endParaRPr>
          </a:p>
        </p:txBody>
      </p:sp>
    </p:spTree>
    <p:extLst>
      <p:ext uri="{BB962C8B-B14F-4D97-AF65-F5344CB8AC3E}">
        <p14:creationId xmlns:p14="http://schemas.microsoft.com/office/powerpoint/2010/main" val="293126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9B017D-7D66-34CC-9091-12092F827433}"/>
              </a:ext>
            </a:extLst>
          </p:cNvPr>
          <p:cNvSpPr>
            <a:spLocks noGrp="1"/>
          </p:cNvSpPr>
          <p:nvPr>
            <p:ph type="title"/>
          </p:nvPr>
        </p:nvSpPr>
        <p:spPr/>
        <p:txBody>
          <a:bodyPr/>
          <a:lstStyle/>
          <a:p>
            <a:r>
              <a:rPr lang="en-US" sz="6000" dirty="0"/>
              <a:t>Technologies </a:t>
            </a:r>
            <a:endParaRPr lang="en-US" dirty="0"/>
          </a:p>
        </p:txBody>
      </p:sp>
      <p:sp>
        <p:nvSpPr>
          <p:cNvPr id="4" name="TextBox 3">
            <a:extLst>
              <a:ext uri="{FF2B5EF4-FFF2-40B4-BE49-F238E27FC236}">
                <a16:creationId xmlns:a16="http://schemas.microsoft.com/office/drawing/2014/main" id="{494296CA-0D2D-3086-A389-F03EB0F3F886}"/>
              </a:ext>
            </a:extLst>
          </p:cNvPr>
          <p:cNvSpPr txBox="1"/>
          <p:nvPr/>
        </p:nvSpPr>
        <p:spPr>
          <a:xfrm>
            <a:off x="430305" y="1843950"/>
            <a:ext cx="3433482" cy="3170099"/>
          </a:xfrm>
          <a:prstGeom prst="rect">
            <a:avLst/>
          </a:prstGeom>
          <a:noFill/>
        </p:spPr>
        <p:txBody>
          <a:bodyPr wrap="square" rtlCol="0">
            <a:spAutoFit/>
          </a:bodyPr>
          <a:lstStyle/>
          <a:p>
            <a:pPr marL="285750" indent="-285750">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React JS</a:t>
            </a:r>
          </a:p>
          <a:p>
            <a:pPr marL="285750" indent="-285750">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Web Java</a:t>
            </a:r>
          </a:p>
          <a:p>
            <a:pPr marL="285750" indent="-285750">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Junit 5</a:t>
            </a:r>
          </a:p>
          <a:p>
            <a:pPr marL="285750" indent="-285750">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MySQL</a:t>
            </a:r>
          </a:p>
          <a:p>
            <a:pPr marL="285750" indent="-285750">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GitHub</a:t>
            </a:r>
          </a:p>
        </p:txBody>
      </p:sp>
    </p:spTree>
    <p:extLst>
      <p:ext uri="{BB962C8B-B14F-4D97-AF65-F5344CB8AC3E}">
        <p14:creationId xmlns:p14="http://schemas.microsoft.com/office/powerpoint/2010/main" val="233617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695676" y="1775877"/>
            <a:ext cx="4008437" cy="1395208"/>
          </a:xfrm>
        </p:spPr>
        <p:txBody>
          <a:bodyPr/>
          <a:lstStyle/>
          <a:p>
            <a:r>
              <a:rPr lang="en-US" dirty="0"/>
              <a:t>Applications</a:t>
            </a:r>
          </a:p>
        </p:txBody>
      </p:sp>
      <p:grpSp>
        <p:nvGrpSpPr>
          <p:cNvPr id="28" name="Group 27">
            <a:extLst>
              <a:ext uri="{FF2B5EF4-FFF2-40B4-BE49-F238E27FC236}">
                <a16:creationId xmlns:a16="http://schemas.microsoft.com/office/drawing/2014/main" id="{92C5901F-EC5D-008D-5961-1B11F19C5BCC}"/>
              </a:ext>
            </a:extLst>
          </p:cNvPr>
          <p:cNvGrpSpPr/>
          <p:nvPr/>
        </p:nvGrpSpPr>
        <p:grpSpPr>
          <a:xfrm>
            <a:off x="6847873" y="1122215"/>
            <a:ext cx="4864608" cy="780168"/>
            <a:chOff x="1522838" y="191367"/>
            <a:chExt cx="4864608" cy="780168"/>
          </a:xfrm>
        </p:grpSpPr>
        <p:sp>
          <p:nvSpPr>
            <p:cNvPr id="29" name="Arrow: Pentagon 28">
              <a:extLst>
                <a:ext uri="{FF2B5EF4-FFF2-40B4-BE49-F238E27FC236}">
                  <a16:creationId xmlns:a16="http://schemas.microsoft.com/office/drawing/2014/main" id="{CB3E182B-A8DC-2834-FAC7-115418572FE7}"/>
                </a:ext>
              </a:extLst>
            </p:cNvPr>
            <p:cNvSpPr/>
            <p:nvPr/>
          </p:nvSpPr>
          <p:spPr>
            <a:xfrm rot="10800000">
              <a:off x="1522838" y="191367"/>
              <a:ext cx="4864608" cy="78016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30" name="Arrow: Pentagon 4">
              <a:extLst>
                <a:ext uri="{FF2B5EF4-FFF2-40B4-BE49-F238E27FC236}">
                  <a16:creationId xmlns:a16="http://schemas.microsoft.com/office/drawing/2014/main" id="{7691D98B-4D7C-0183-E424-81A49FABE445}"/>
                </a:ext>
              </a:extLst>
            </p:cNvPr>
            <p:cNvSpPr txBox="1"/>
            <p:nvPr/>
          </p:nvSpPr>
          <p:spPr>
            <a:xfrm rot="21600000">
              <a:off x="1717880" y="191367"/>
              <a:ext cx="4669566" cy="78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403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a:t>DIGITAL MARKETING OF LOCAL BUSINESSES</a:t>
              </a:r>
              <a:endParaRPr lang="en-IN" sz="2100" kern="1200"/>
            </a:p>
          </p:txBody>
        </p:sp>
      </p:grpSp>
      <p:sp>
        <p:nvSpPr>
          <p:cNvPr id="31" name="Oval 30">
            <a:extLst>
              <a:ext uri="{FF2B5EF4-FFF2-40B4-BE49-F238E27FC236}">
                <a16:creationId xmlns:a16="http://schemas.microsoft.com/office/drawing/2014/main" id="{D372671E-8BEB-323A-AFE5-FC21C5092BB8}"/>
              </a:ext>
            </a:extLst>
          </p:cNvPr>
          <p:cNvSpPr/>
          <p:nvPr/>
        </p:nvSpPr>
        <p:spPr>
          <a:xfrm>
            <a:off x="6252788" y="931054"/>
            <a:ext cx="1190171" cy="1162490"/>
          </a:xfrm>
          <a:prstGeom prst="ellipse">
            <a:avLst/>
          </a:prstGeom>
          <a:blipFill>
            <a:blip r:embed="rId2">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nvGrpSpPr>
          <p:cNvPr id="32" name="Group 31">
            <a:extLst>
              <a:ext uri="{FF2B5EF4-FFF2-40B4-BE49-F238E27FC236}">
                <a16:creationId xmlns:a16="http://schemas.microsoft.com/office/drawing/2014/main" id="{6A72F9E4-A271-931D-373D-D43574EED6AD}"/>
              </a:ext>
            </a:extLst>
          </p:cNvPr>
          <p:cNvGrpSpPr/>
          <p:nvPr/>
        </p:nvGrpSpPr>
        <p:grpSpPr>
          <a:xfrm>
            <a:off x="6914166" y="2542830"/>
            <a:ext cx="4864608" cy="780168"/>
            <a:chOff x="1589131" y="1611982"/>
            <a:chExt cx="4864608" cy="780168"/>
          </a:xfrm>
        </p:grpSpPr>
        <p:sp>
          <p:nvSpPr>
            <p:cNvPr id="33" name="Arrow: Pentagon 32">
              <a:extLst>
                <a:ext uri="{FF2B5EF4-FFF2-40B4-BE49-F238E27FC236}">
                  <a16:creationId xmlns:a16="http://schemas.microsoft.com/office/drawing/2014/main" id="{7A8D2F63-1CB0-A35F-FA9F-448EAF19CBCC}"/>
                </a:ext>
              </a:extLst>
            </p:cNvPr>
            <p:cNvSpPr/>
            <p:nvPr/>
          </p:nvSpPr>
          <p:spPr>
            <a:xfrm rot="10800000">
              <a:off x="1589131" y="1611982"/>
              <a:ext cx="4864608" cy="78016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34" name="Arrow: Pentagon 7">
              <a:extLst>
                <a:ext uri="{FF2B5EF4-FFF2-40B4-BE49-F238E27FC236}">
                  <a16:creationId xmlns:a16="http://schemas.microsoft.com/office/drawing/2014/main" id="{0B54AC8E-5387-DFE0-CD20-EF878A0265F9}"/>
                </a:ext>
              </a:extLst>
            </p:cNvPr>
            <p:cNvSpPr txBox="1"/>
            <p:nvPr/>
          </p:nvSpPr>
          <p:spPr>
            <a:xfrm rot="21600000">
              <a:off x="1784173" y="1611982"/>
              <a:ext cx="4669566" cy="78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403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DAILY ROUTINE PROFESSIONALS</a:t>
              </a:r>
              <a:endParaRPr lang="en-IN" sz="2100" kern="1200" dirty="0"/>
            </a:p>
          </p:txBody>
        </p:sp>
      </p:grpSp>
      <p:sp>
        <p:nvSpPr>
          <p:cNvPr id="35" name="Oval 34">
            <a:extLst>
              <a:ext uri="{FF2B5EF4-FFF2-40B4-BE49-F238E27FC236}">
                <a16:creationId xmlns:a16="http://schemas.microsoft.com/office/drawing/2014/main" id="{8AFCF052-48AE-729E-C496-3998C159E262}"/>
              </a:ext>
            </a:extLst>
          </p:cNvPr>
          <p:cNvSpPr/>
          <p:nvPr/>
        </p:nvSpPr>
        <p:spPr>
          <a:xfrm>
            <a:off x="6186495" y="2326431"/>
            <a:ext cx="1455342" cy="1212967"/>
          </a:xfrm>
          <a:prstGeom prst="ellipse">
            <a:avLst/>
          </a:prstGeom>
          <a:blipFill>
            <a:blip r:embed="rId3">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nvGrpSpPr>
          <p:cNvPr id="36" name="Group 35">
            <a:extLst>
              <a:ext uri="{FF2B5EF4-FFF2-40B4-BE49-F238E27FC236}">
                <a16:creationId xmlns:a16="http://schemas.microsoft.com/office/drawing/2014/main" id="{C0B5B2A2-E7AC-8567-B17C-01E8C619ECCB}"/>
              </a:ext>
            </a:extLst>
          </p:cNvPr>
          <p:cNvGrpSpPr/>
          <p:nvPr/>
        </p:nvGrpSpPr>
        <p:grpSpPr>
          <a:xfrm>
            <a:off x="6837973" y="3861954"/>
            <a:ext cx="4864608" cy="780168"/>
            <a:chOff x="1512938" y="2931106"/>
            <a:chExt cx="4864608" cy="780168"/>
          </a:xfrm>
        </p:grpSpPr>
        <p:sp>
          <p:nvSpPr>
            <p:cNvPr id="37" name="Arrow: Pentagon 36">
              <a:extLst>
                <a:ext uri="{FF2B5EF4-FFF2-40B4-BE49-F238E27FC236}">
                  <a16:creationId xmlns:a16="http://schemas.microsoft.com/office/drawing/2014/main" id="{B92D8E7D-9C9B-1838-C59C-D2393EDD8FE9}"/>
                </a:ext>
              </a:extLst>
            </p:cNvPr>
            <p:cNvSpPr/>
            <p:nvPr/>
          </p:nvSpPr>
          <p:spPr>
            <a:xfrm rot="10800000">
              <a:off x="1512938" y="2931106"/>
              <a:ext cx="4864608" cy="78016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38" name="Arrow: Pentagon 10">
              <a:extLst>
                <a:ext uri="{FF2B5EF4-FFF2-40B4-BE49-F238E27FC236}">
                  <a16:creationId xmlns:a16="http://schemas.microsoft.com/office/drawing/2014/main" id="{E0213F2D-4166-FA2A-B0F4-D400C4AA0158}"/>
                </a:ext>
              </a:extLst>
            </p:cNvPr>
            <p:cNvSpPr txBox="1"/>
            <p:nvPr/>
          </p:nvSpPr>
          <p:spPr>
            <a:xfrm rot="21600000">
              <a:off x="1707980" y="2931106"/>
              <a:ext cx="4669566" cy="78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403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HOME SERVICES</a:t>
              </a:r>
              <a:endParaRPr lang="en-IN" sz="2100" kern="1200" dirty="0"/>
            </a:p>
          </p:txBody>
        </p:sp>
      </p:grpSp>
      <p:sp>
        <p:nvSpPr>
          <p:cNvPr id="39" name="Oval 38">
            <a:extLst>
              <a:ext uri="{FF2B5EF4-FFF2-40B4-BE49-F238E27FC236}">
                <a16:creationId xmlns:a16="http://schemas.microsoft.com/office/drawing/2014/main" id="{AF6AE81C-0555-AE5B-457D-7739B78BEB25}"/>
              </a:ext>
            </a:extLst>
          </p:cNvPr>
          <p:cNvSpPr/>
          <p:nvPr/>
        </p:nvSpPr>
        <p:spPr>
          <a:xfrm>
            <a:off x="6262688" y="3772285"/>
            <a:ext cx="1150569" cy="959506"/>
          </a:xfrm>
          <a:prstGeom prst="ellipse">
            <a:avLst/>
          </a:prstGeom>
          <a:blipFill>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nvGrpSpPr>
          <p:cNvPr id="44" name="Group 43">
            <a:extLst>
              <a:ext uri="{FF2B5EF4-FFF2-40B4-BE49-F238E27FC236}">
                <a16:creationId xmlns:a16="http://schemas.microsoft.com/office/drawing/2014/main" id="{E135952B-6708-4651-03ED-CA2D2FDB601E}"/>
              </a:ext>
            </a:extLst>
          </p:cNvPr>
          <p:cNvGrpSpPr/>
          <p:nvPr/>
        </p:nvGrpSpPr>
        <p:grpSpPr>
          <a:xfrm>
            <a:off x="6846781" y="5117895"/>
            <a:ext cx="4864608" cy="780168"/>
            <a:chOff x="1521746" y="4187047"/>
            <a:chExt cx="4864608" cy="780168"/>
          </a:xfrm>
        </p:grpSpPr>
        <p:sp>
          <p:nvSpPr>
            <p:cNvPr id="45" name="Arrow: Pentagon 44">
              <a:extLst>
                <a:ext uri="{FF2B5EF4-FFF2-40B4-BE49-F238E27FC236}">
                  <a16:creationId xmlns:a16="http://schemas.microsoft.com/office/drawing/2014/main" id="{695B277E-1AC2-7ACC-2FE2-14294F61AD51}"/>
                </a:ext>
              </a:extLst>
            </p:cNvPr>
            <p:cNvSpPr/>
            <p:nvPr/>
          </p:nvSpPr>
          <p:spPr>
            <a:xfrm rot="10800000">
              <a:off x="1521746" y="4187047"/>
              <a:ext cx="4864608" cy="780168"/>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46" name="Arrow: Pentagon 13">
              <a:extLst>
                <a:ext uri="{FF2B5EF4-FFF2-40B4-BE49-F238E27FC236}">
                  <a16:creationId xmlns:a16="http://schemas.microsoft.com/office/drawing/2014/main" id="{FB416FB2-0357-916A-30FA-366912B60DC0}"/>
                </a:ext>
              </a:extLst>
            </p:cNvPr>
            <p:cNvSpPr txBox="1"/>
            <p:nvPr/>
          </p:nvSpPr>
          <p:spPr>
            <a:xfrm rot="21600000">
              <a:off x="1716788" y="4187047"/>
              <a:ext cx="4669566" cy="78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403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a:t>MAINTENANCE AND REPAIRS</a:t>
              </a:r>
              <a:endParaRPr lang="en-IN" sz="2100" kern="1200"/>
            </a:p>
          </p:txBody>
        </p:sp>
      </p:grpSp>
      <p:sp>
        <p:nvSpPr>
          <p:cNvPr id="47" name="Oval 46">
            <a:extLst>
              <a:ext uri="{FF2B5EF4-FFF2-40B4-BE49-F238E27FC236}">
                <a16:creationId xmlns:a16="http://schemas.microsoft.com/office/drawing/2014/main" id="{3EAE808D-F5BF-F4FC-F263-4C1DC8EE0FA8}"/>
              </a:ext>
            </a:extLst>
          </p:cNvPr>
          <p:cNvSpPr/>
          <p:nvPr/>
        </p:nvSpPr>
        <p:spPr>
          <a:xfrm>
            <a:off x="6253880" y="4964677"/>
            <a:ext cx="1185802" cy="1086603"/>
          </a:xfrm>
          <a:prstGeom prst="ellipse">
            <a:avLst/>
          </a:prstGeom>
          <a:blipFill>
            <a:blip r:embed="rId5">
              <a:extLst>
                <a:ext uri="{28A0092B-C50C-407E-A947-70E740481C1C}">
                  <a14:useLocalDpi xmlns:a14="http://schemas.microsoft.com/office/drawing/2010/main" val="0"/>
                </a:ext>
              </a:extLst>
            </a:blip>
            <a:srcRect/>
            <a:stretch>
              <a:fillRect t="-3000" b="-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203260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Agenda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4702159" y="788894"/>
            <a:ext cx="6566476" cy="5468470"/>
          </a:xfrm>
        </p:spPr>
        <p:txBody>
          <a:bodyPr>
            <a:noAutofit/>
          </a:bodyPr>
          <a:lstStyle/>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Choice of topic</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System</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Methodology</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System Model</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Approach</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Screenshot</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System Requirement </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Application</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 And Limitation</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Scope</a:t>
            </a: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213011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3782-2B80-5E36-2B5F-BA7BF7206878}"/>
              </a:ext>
            </a:extLst>
          </p:cNvPr>
          <p:cNvSpPr>
            <a:spLocks noGrp="1"/>
          </p:cNvSpPr>
          <p:nvPr>
            <p:ph type="title"/>
          </p:nvPr>
        </p:nvSpPr>
        <p:spPr>
          <a:xfrm>
            <a:off x="786931" y="2757977"/>
            <a:ext cx="4573963" cy="1342045"/>
          </a:xfrm>
        </p:spPr>
        <p:txBody>
          <a:bodyPr/>
          <a:lstStyle/>
          <a:p>
            <a:r>
              <a:rPr lang="en-US" dirty="0"/>
              <a:t>Advantages</a:t>
            </a:r>
          </a:p>
        </p:txBody>
      </p:sp>
      <p:sp>
        <p:nvSpPr>
          <p:cNvPr id="3" name="Text Placeholder 2">
            <a:extLst>
              <a:ext uri="{FF2B5EF4-FFF2-40B4-BE49-F238E27FC236}">
                <a16:creationId xmlns:a16="http://schemas.microsoft.com/office/drawing/2014/main" id="{D716D2D0-0282-14E7-9647-E20DAD7ECEAF}"/>
              </a:ext>
            </a:extLst>
          </p:cNvPr>
          <p:cNvSpPr>
            <a:spLocks noGrp="1"/>
          </p:cNvSpPr>
          <p:nvPr>
            <p:ph type="body" sz="quarter" idx="11"/>
          </p:nvPr>
        </p:nvSpPr>
        <p:spPr>
          <a:xfrm>
            <a:off x="6033248" y="1120206"/>
            <a:ext cx="6158752" cy="5522641"/>
          </a:xfrm>
        </p:spPr>
        <p:txBody>
          <a:bodyPr>
            <a:normAutofit/>
          </a:bodyPr>
          <a:lstStyle/>
          <a:p>
            <a:pPr marL="285750" lvl="0" indent="-285750">
              <a:buFont typeface="Wingdings" panose="05000000000000000000" pitchFamily="2" charset="2"/>
              <a:buChar char="v"/>
            </a:pPr>
            <a:r>
              <a:rPr lang="en-US" sz="2800" dirty="0">
                <a:solidFill>
                  <a:schemeClr val="bg1"/>
                </a:solidFill>
              </a:rPr>
              <a:t>The home service app provides convenience.</a:t>
            </a:r>
          </a:p>
          <a:p>
            <a:pPr marL="285750" indent="-285750">
              <a:buFont typeface="Wingdings" panose="05000000000000000000" pitchFamily="2" charset="2"/>
              <a:buChar char="v"/>
            </a:pPr>
            <a:r>
              <a:rPr lang="en-US" sz="2800" dirty="0">
                <a:solidFill>
                  <a:schemeClr val="bg1"/>
                </a:solidFill>
              </a:rPr>
              <a:t>Customer Relationship Management.</a:t>
            </a:r>
          </a:p>
          <a:p>
            <a:pPr marL="285750" indent="-285750">
              <a:buFont typeface="Wingdings" panose="05000000000000000000" pitchFamily="2" charset="2"/>
              <a:buChar char="v"/>
            </a:pPr>
            <a:r>
              <a:rPr lang="en-US" sz="2800" dirty="0">
                <a:solidFill>
                  <a:schemeClr val="bg1"/>
                </a:solidFill>
              </a:rPr>
              <a:t>It has a lower cost.</a:t>
            </a:r>
            <a:endParaRPr lang="en-IN" sz="2800" dirty="0">
              <a:solidFill>
                <a:schemeClr val="bg1"/>
              </a:solidFill>
            </a:endParaRPr>
          </a:p>
          <a:p>
            <a:pPr marL="285750" indent="-285750">
              <a:buFont typeface="Wingdings" panose="05000000000000000000" pitchFamily="2" charset="2"/>
              <a:buChar char="v"/>
            </a:pPr>
            <a:r>
              <a:rPr lang="en-US" sz="2800" dirty="0">
                <a:solidFill>
                  <a:schemeClr val="bg1"/>
                </a:solidFill>
              </a:rPr>
              <a:t>Save Time.</a:t>
            </a:r>
          </a:p>
          <a:p>
            <a:pPr marL="285750" indent="-285750">
              <a:buFont typeface="Wingdings" panose="05000000000000000000" pitchFamily="2" charset="2"/>
              <a:buChar char="v"/>
            </a:pPr>
            <a:r>
              <a:rPr lang="en-US" sz="2800" dirty="0">
                <a:solidFill>
                  <a:schemeClr val="bg1"/>
                </a:solidFill>
              </a:rPr>
              <a:t>Don’t have to do extensive background checks, as the app does it for you.</a:t>
            </a:r>
          </a:p>
          <a:p>
            <a:pPr marL="285750" indent="-285750">
              <a:buFont typeface="Wingdings" panose="05000000000000000000" pitchFamily="2" charset="2"/>
              <a:buChar char="v"/>
            </a:pPr>
            <a:r>
              <a:rPr lang="en-US" sz="2800" dirty="0">
                <a:solidFill>
                  <a:schemeClr val="bg1"/>
                </a:solidFill>
              </a:rPr>
              <a:t>Eliminates Intermediate fares.</a:t>
            </a:r>
            <a:endParaRPr lang="en-IN" sz="2800" dirty="0">
              <a:solidFill>
                <a:schemeClr val="bg1"/>
              </a:solidFill>
            </a:endParaRPr>
          </a:p>
          <a:p>
            <a:pPr marL="285750" indent="-285750">
              <a:buFont typeface="Wingdings" panose="05000000000000000000" pitchFamily="2" charset="2"/>
              <a:buChar char="v"/>
            </a:pPr>
            <a:endParaRPr lang="en-IN" sz="2800" dirty="0">
              <a:solidFill>
                <a:schemeClr val="bg1"/>
              </a:solidFill>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33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695676" y="1775877"/>
            <a:ext cx="4008437" cy="1395208"/>
          </a:xfrm>
        </p:spPr>
        <p:txBody>
          <a:bodyPr/>
          <a:lstStyle/>
          <a:p>
            <a:r>
              <a:rPr lang="en-US" dirty="0"/>
              <a:t>Limitations </a:t>
            </a:r>
          </a:p>
        </p:txBody>
      </p:sp>
      <p:sp>
        <p:nvSpPr>
          <p:cNvPr id="3" name="TextBox 2">
            <a:extLst>
              <a:ext uri="{FF2B5EF4-FFF2-40B4-BE49-F238E27FC236}">
                <a16:creationId xmlns:a16="http://schemas.microsoft.com/office/drawing/2014/main" id="{569AED7B-90F3-FA7E-D557-1BF7331D9B46}"/>
              </a:ext>
            </a:extLst>
          </p:cNvPr>
          <p:cNvSpPr txBox="1"/>
          <p:nvPr/>
        </p:nvSpPr>
        <p:spPr>
          <a:xfrm>
            <a:off x="6284259" y="1420070"/>
            <a:ext cx="5638800" cy="4893647"/>
          </a:xfrm>
          <a:prstGeom prst="rect">
            <a:avLst/>
          </a:prstGeom>
          <a:noFill/>
        </p:spPr>
        <p:txBody>
          <a:bodyPr wrap="square">
            <a:spAutoFit/>
          </a:bodyPr>
          <a:lstStyle/>
          <a:p>
            <a:pPr>
              <a:buFont typeface="Wingdings" panose="05000000000000000000" pitchFamily="2" charset="2"/>
              <a:buChar char="Ø"/>
            </a:pPr>
            <a:r>
              <a:rPr lang="en-US" sz="2400" u="sng" dirty="0">
                <a:solidFill>
                  <a:schemeClr val="tx1">
                    <a:lumMod val="50000"/>
                  </a:schemeClr>
                </a:solidFill>
                <a:latin typeface="Times New Roman" panose="02020603050405020304" pitchFamily="18" charset="0"/>
                <a:cs typeface="Times New Roman" panose="02020603050405020304" pitchFamily="18" charset="0"/>
              </a:rPr>
              <a:t>Limited Sampling and Respondent Availability</a:t>
            </a:r>
          </a:p>
          <a:p>
            <a:r>
              <a:rPr lang="en-US" sz="2400" dirty="0">
                <a:solidFill>
                  <a:schemeClr val="tx1">
                    <a:lumMod val="50000"/>
                  </a:schemeClr>
                </a:solidFill>
                <a:latin typeface="Times New Roman" panose="02020603050405020304" pitchFamily="18" charset="0"/>
                <a:cs typeface="Times New Roman" panose="02020603050405020304" pitchFamily="18" charset="0"/>
              </a:rPr>
              <a:t>Certain populations are less likely to have internet access and to respond to online questionnaires.</a:t>
            </a:r>
          </a:p>
          <a:p>
            <a:endParaRPr lang="en-US" sz="2400" dirty="0">
              <a:solidFill>
                <a:schemeClr val="tx1">
                  <a:lumMod val="50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u="sng" dirty="0">
                <a:solidFill>
                  <a:schemeClr val="tx1">
                    <a:lumMod val="50000"/>
                  </a:schemeClr>
                </a:solidFill>
                <a:latin typeface="Times New Roman" panose="02020603050405020304" pitchFamily="18" charset="0"/>
                <a:cs typeface="Times New Roman" panose="02020603050405020304" pitchFamily="18" charset="0"/>
              </a:rPr>
              <a:t>No Physical Interviewer</a:t>
            </a:r>
          </a:p>
          <a:p>
            <a:pPr algn="l"/>
            <a:r>
              <a:rPr lang="en-US" sz="2400" dirty="0">
                <a:solidFill>
                  <a:schemeClr val="tx1">
                    <a:lumMod val="50000"/>
                  </a:schemeClr>
                </a:solidFill>
                <a:latin typeface="Times New Roman" panose="02020603050405020304" pitchFamily="18" charset="0"/>
                <a:cs typeface="Times New Roman" panose="02020603050405020304" pitchFamily="18" charset="0"/>
              </a:rPr>
              <a:t>The lack of a trained interviewer to clarify and probe can lead to less reliable data.</a:t>
            </a:r>
          </a:p>
          <a:p>
            <a:pPr algn="l"/>
            <a:endParaRPr lang="en-US" sz="24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u="sng" dirty="0">
                <a:solidFill>
                  <a:schemeClr val="tx1">
                    <a:lumMod val="50000"/>
                  </a:schemeClr>
                </a:solidFill>
                <a:latin typeface="Times New Roman" panose="02020603050405020304" pitchFamily="18" charset="0"/>
                <a:cs typeface="Times New Roman" panose="02020603050405020304" pitchFamily="18" charset="0"/>
              </a:rPr>
              <a:t>Possible Cooperation Problems</a:t>
            </a:r>
          </a:p>
          <a:p>
            <a:endParaRPr lang="en-US" sz="2400" dirty="0">
              <a:solidFill>
                <a:schemeClr val="tx1">
                  <a:lumMod val="50000"/>
                </a:schemeClr>
              </a:solidFill>
              <a:latin typeface="Times New Roman" panose="02020603050405020304" pitchFamily="18" charset="0"/>
              <a:cs typeface="Times New Roman" panose="02020603050405020304" pitchFamily="18" charset="0"/>
            </a:endParaRPr>
          </a:p>
          <a:p>
            <a:endParaRPr lang="en-IN"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878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9A34D3-285A-0884-D7AA-4A8EE281FD83}"/>
              </a:ext>
            </a:extLst>
          </p:cNvPr>
          <p:cNvSpPr>
            <a:spLocks noGrp="1"/>
          </p:cNvSpPr>
          <p:nvPr>
            <p:ph type="title"/>
          </p:nvPr>
        </p:nvSpPr>
        <p:spPr>
          <a:xfrm>
            <a:off x="518160" y="450030"/>
            <a:ext cx="2996005" cy="2508588"/>
          </a:xfrm>
        </p:spPr>
        <p:txBody>
          <a:bodyPr/>
          <a:lstStyle/>
          <a:p>
            <a:r>
              <a:rPr lang="en-US" dirty="0"/>
              <a:t>Future Scope</a:t>
            </a:r>
          </a:p>
        </p:txBody>
      </p:sp>
      <p:sp>
        <p:nvSpPr>
          <p:cNvPr id="7" name="TextBox 6">
            <a:extLst>
              <a:ext uri="{FF2B5EF4-FFF2-40B4-BE49-F238E27FC236}">
                <a16:creationId xmlns:a16="http://schemas.microsoft.com/office/drawing/2014/main" id="{D72BF6BF-42D4-9D13-B3EF-AD1D7647C987}"/>
              </a:ext>
            </a:extLst>
          </p:cNvPr>
          <p:cNvSpPr txBox="1"/>
          <p:nvPr/>
        </p:nvSpPr>
        <p:spPr>
          <a:xfrm>
            <a:off x="4034118" y="450030"/>
            <a:ext cx="8032376" cy="6370975"/>
          </a:xfrm>
          <a:prstGeom prst="rect">
            <a:avLst/>
          </a:prstGeom>
          <a:noFill/>
        </p:spPr>
        <p:txBody>
          <a:bodyPr wrap="square">
            <a:spAutoFit/>
          </a:bodyPr>
          <a:lstStyle/>
          <a:p>
            <a:pPr marL="285750" indent="-285750">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The online household services application provides some of the home services which are most frequently used. </a:t>
            </a:r>
          </a:p>
          <a:p>
            <a:pPr marL="285750" indent="-285750">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This system accommodates the changing needs of the end user.</a:t>
            </a:r>
          </a:p>
          <a:p>
            <a:pPr marL="285750" indent="-285750">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The overall system can be designed so that its capacity can be increased in response to the further requirements for which the application provides an appropriate service overseas. </a:t>
            </a:r>
          </a:p>
          <a:p>
            <a:pPr marL="285750" indent="-285750">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Further this application can be prolonged by merely adding up the required services and additional payment systems. For example, the current system provides the following services such as home painting, home cleaning, packers and movers, plumber repair and service further the system can be extended as per the requirements of the user.</a:t>
            </a:r>
          </a:p>
          <a:p>
            <a:pPr marL="285750" indent="-285750">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The system can have prolonged by adding the services such as mobile and various electronic repair, laundry services, catering services and many more. </a:t>
            </a:r>
            <a:endParaRPr lang="en-IN" sz="24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432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8541AF81-B4E2-DD0C-C755-4B320D5C1751}"/>
              </a:ext>
            </a:extLst>
          </p:cNvPr>
          <p:cNvSpPr txBox="1">
            <a:spLocks/>
          </p:cNvSpPr>
          <p:nvPr/>
        </p:nvSpPr>
        <p:spPr>
          <a:xfrm>
            <a:off x="221591" y="632829"/>
            <a:ext cx="9823998" cy="1325563"/>
          </a:xfrm>
          <a:prstGeom prst="rect">
            <a:avLst/>
          </a:prstGeom>
          <a:solidFill>
            <a:schemeClr val="accent1"/>
          </a:solidFill>
        </p:spPr>
        <p:txBody>
          <a:bodyPr vert="horz" lIns="216000" tIns="45720" rIns="91440" bIns="45720" rtlCol="0" anchor="ctr">
            <a:normAutofit/>
          </a:bodyPr>
          <a:lstStyle>
            <a:lvl1pPr algn="ctr" defTabSz="914400" rtl="0" eaLnBrk="1" latinLnBrk="0" hangingPunct="1">
              <a:lnSpc>
                <a:spcPct val="90000"/>
              </a:lnSpc>
              <a:spcBef>
                <a:spcPct val="0"/>
              </a:spcBef>
              <a:buNone/>
              <a:defRPr sz="4000" b="1" i="0" kern="1200" spc="-150">
                <a:solidFill>
                  <a:schemeClr val="bg1"/>
                </a:solidFill>
                <a:latin typeface="+mj-lt"/>
                <a:ea typeface="+mj-ea"/>
                <a:cs typeface="Gill Sans" panose="020B0502020104020203" pitchFamily="34" charset="-79"/>
              </a:defRPr>
            </a:lvl1pPr>
          </a:lstStyle>
          <a:p>
            <a:r>
              <a:rPr lang="en-US"/>
              <a:t>CONCLUSION</a:t>
            </a:r>
            <a:endParaRPr lang="en-US" dirty="0"/>
          </a:p>
        </p:txBody>
      </p:sp>
      <p:sp>
        <p:nvSpPr>
          <p:cNvPr id="5" name="Text Placeholder 28">
            <a:extLst>
              <a:ext uri="{FF2B5EF4-FFF2-40B4-BE49-F238E27FC236}">
                <a16:creationId xmlns:a16="http://schemas.microsoft.com/office/drawing/2014/main" id="{E62491C3-15D7-642F-42D8-D905EE424414}"/>
              </a:ext>
            </a:extLst>
          </p:cNvPr>
          <p:cNvSpPr txBox="1">
            <a:spLocks/>
          </p:cNvSpPr>
          <p:nvPr/>
        </p:nvSpPr>
        <p:spPr>
          <a:xfrm>
            <a:off x="388570" y="2062072"/>
            <a:ext cx="5402629" cy="39532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To reduce burden in finding in-house solutions for the services, the proposed system provides several services by providing service specialists at your doorstep in one click.</a:t>
            </a:r>
          </a:p>
          <a:p>
            <a:r>
              <a:rPr lang="en-US" dirty="0">
                <a:latin typeface="Times New Roman" panose="02020603050405020304" pitchFamily="18" charset="0"/>
                <a:cs typeface="Times New Roman" panose="02020603050405020304" pitchFamily="18" charset="0"/>
              </a:rPr>
              <a:t>A systematic mobile environment to system clients offers ease in accessing our services in a more comfortable way.</a:t>
            </a:r>
          </a:p>
          <a:p>
            <a:r>
              <a:rPr lang="en-US" dirty="0">
                <a:latin typeface="Times New Roman" panose="02020603050405020304" pitchFamily="18" charset="0"/>
                <a:cs typeface="Times New Roman" panose="02020603050405020304" pitchFamily="18" charset="0"/>
              </a:rPr>
              <a:t>With well qualified and background demonstrated professionals we make all your home cleaning, plumbing, furniture maintenance, electrical works, appliance repair, house painting, vehicle service and many other services to be done in a click anytime from anywhere as easy as available.</a:t>
            </a:r>
            <a:endParaRPr lang="en-IN" dirty="0">
              <a:latin typeface="Times New Roman" panose="02020603050405020304" pitchFamily="18" charset="0"/>
              <a:cs typeface="Times New Roman" panose="02020603050405020304" pitchFamily="18" charset="0"/>
            </a:endParaRPr>
          </a:p>
        </p:txBody>
      </p:sp>
      <p:pic>
        <p:nvPicPr>
          <p:cNvPr id="6" name="Picture Placeholder 37" descr="People working in office">
            <a:extLst>
              <a:ext uri="{FF2B5EF4-FFF2-40B4-BE49-F238E27FC236}">
                <a16:creationId xmlns:a16="http://schemas.microsoft.com/office/drawing/2014/main" id="{73617472-B413-194A-82C2-A0F7190B95A7}"/>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493157" y="94770"/>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7" name="图片占位符 31">
            <a:extLst>
              <a:ext uri="{FF2B5EF4-FFF2-40B4-BE49-F238E27FC236}">
                <a16:creationId xmlns:a16="http://schemas.microsoft.com/office/drawing/2014/main" id="{044A259B-B5F7-D2F3-2A40-17FB04C239B6}"/>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2569461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9A34D3-285A-0884-D7AA-4A8EE281FD83}"/>
              </a:ext>
            </a:extLst>
          </p:cNvPr>
          <p:cNvSpPr>
            <a:spLocks noGrp="1"/>
          </p:cNvSpPr>
          <p:nvPr>
            <p:ph type="title"/>
          </p:nvPr>
        </p:nvSpPr>
        <p:spPr>
          <a:xfrm>
            <a:off x="518160" y="450030"/>
            <a:ext cx="2996005" cy="2508588"/>
          </a:xfrm>
        </p:spPr>
        <p:txBody>
          <a:bodyPr/>
          <a:lstStyle/>
          <a:p>
            <a:r>
              <a:rPr lang="en-US" dirty="0"/>
              <a:t>References </a:t>
            </a:r>
          </a:p>
        </p:txBody>
      </p:sp>
      <p:sp>
        <p:nvSpPr>
          <p:cNvPr id="7" name="TextBox 6">
            <a:extLst>
              <a:ext uri="{FF2B5EF4-FFF2-40B4-BE49-F238E27FC236}">
                <a16:creationId xmlns:a16="http://schemas.microsoft.com/office/drawing/2014/main" id="{D72BF6BF-42D4-9D13-B3EF-AD1D7647C987}"/>
              </a:ext>
            </a:extLst>
          </p:cNvPr>
          <p:cNvSpPr txBox="1"/>
          <p:nvPr/>
        </p:nvSpPr>
        <p:spPr>
          <a:xfrm>
            <a:off x="2877671" y="584500"/>
            <a:ext cx="9188823" cy="5940088"/>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tx1">
                    <a:lumMod val="50000"/>
                  </a:schemeClr>
                </a:solidFill>
                <a:latin typeface="Times New Roman" panose="02020603050405020304" pitchFamily="18" charset="0"/>
                <a:cs typeface="Times New Roman" panose="02020603050405020304" pitchFamily="18" charset="0"/>
              </a:rPr>
              <a:t>Mr. Sakthi </a:t>
            </a:r>
            <a:r>
              <a:rPr lang="en-US" sz="2400" dirty="0" err="1">
                <a:solidFill>
                  <a:schemeClr val="tx1">
                    <a:lumMod val="50000"/>
                  </a:schemeClr>
                </a:solidFill>
                <a:latin typeface="Times New Roman" panose="02020603050405020304" pitchFamily="18" charset="0"/>
                <a:cs typeface="Times New Roman" panose="02020603050405020304" pitchFamily="18" charset="0"/>
              </a:rPr>
              <a:t>Saravanakumar</a:t>
            </a:r>
            <a:r>
              <a:rPr lang="en-US" sz="2400" dirty="0">
                <a:solidFill>
                  <a:schemeClr val="tx1">
                    <a:lumMod val="50000"/>
                  </a:schemeClr>
                </a:solidFill>
                <a:latin typeface="Times New Roman" panose="02020603050405020304" pitchFamily="18" charset="0"/>
                <a:cs typeface="Times New Roman" panose="02020603050405020304" pitchFamily="18" charset="0"/>
              </a:rPr>
              <a:t> Sir to co-ordinate and support during project. </a:t>
            </a:r>
          </a:p>
          <a:p>
            <a:pPr marL="342900" indent="-342900">
              <a:buFont typeface="Arial" panose="020B0604020202020204" pitchFamily="34" charset="0"/>
              <a:buChar char="•"/>
            </a:pPr>
            <a:r>
              <a:rPr lang="en-US" sz="2400" dirty="0">
                <a:solidFill>
                  <a:schemeClr val="tx1">
                    <a:lumMod val="50000"/>
                  </a:schemeClr>
                </a:solidFill>
                <a:latin typeface="Times New Roman" panose="02020603050405020304" pitchFamily="18" charset="0"/>
                <a:cs typeface="Times New Roman" panose="02020603050405020304" pitchFamily="18" charset="0"/>
              </a:rPr>
              <a:t>Mrs. </a:t>
            </a:r>
            <a:r>
              <a:rPr lang="en-US" sz="2400" dirty="0" err="1">
                <a:solidFill>
                  <a:schemeClr val="tx1">
                    <a:lumMod val="50000"/>
                  </a:schemeClr>
                </a:solidFill>
                <a:latin typeface="Times New Roman" panose="02020603050405020304" pitchFamily="18" charset="0"/>
                <a:cs typeface="Times New Roman" panose="02020603050405020304" pitchFamily="18" charset="0"/>
              </a:rPr>
              <a:t>Sumithra</a:t>
            </a:r>
            <a:r>
              <a:rPr lang="en-US" sz="2400" dirty="0">
                <a:solidFill>
                  <a:schemeClr val="tx1">
                    <a:lumMod val="50000"/>
                  </a:schemeClr>
                </a:solidFill>
                <a:latin typeface="Times New Roman" panose="02020603050405020304" pitchFamily="18" charset="0"/>
                <a:cs typeface="Times New Roman" panose="02020603050405020304" pitchFamily="18" charset="0"/>
              </a:rPr>
              <a:t> Ma'am, for guiding us throughout the Course.</a:t>
            </a:r>
          </a:p>
          <a:p>
            <a:pPr marL="342900" indent="-342900">
              <a:buFont typeface="Arial" panose="020B0604020202020204" pitchFamily="34" charset="0"/>
              <a:buChar char="•"/>
            </a:pPr>
            <a:r>
              <a:rPr lang="en-US" sz="2400" dirty="0">
                <a:solidFill>
                  <a:schemeClr val="tx1">
                    <a:lumMod val="50000"/>
                  </a:schemeClr>
                </a:solidFill>
                <a:latin typeface="Times New Roman" panose="02020603050405020304" pitchFamily="18" charset="0"/>
                <a:cs typeface="Times New Roman" panose="02020603050405020304" pitchFamily="18" charset="0"/>
              </a:rPr>
              <a:t>International Journal of Engineering Research &amp; Technology (IJERT) An Online System for Household Services. Special Issue – 2018.</a:t>
            </a:r>
          </a:p>
          <a:p>
            <a:pPr marL="342900" indent="-342900">
              <a:buFont typeface="Arial" panose="020B0604020202020204" pitchFamily="34" charset="0"/>
              <a:buChar char="•"/>
            </a:pPr>
            <a:r>
              <a:rPr lang="en-US" sz="2400" dirty="0">
                <a:solidFill>
                  <a:schemeClr val="tx1">
                    <a:lumMod val="50000"/>
                  </a:schemeClr>
                </a:solidFill>
                <a:latin typeface="Times New Roman" panose="02020603050405020304" pitchFamily="18" charset="0"/>
                <a:cs typeface="Times New Roman" panose="02020603050405020304" pitchFamily="18" charset="0"/>
              </a:rPr>
              <a:t>Website &amp; YouTube Channels: Durga Software Solutions, </a:t>
            </a:r>
            <a:r>
              <a:rPr lang="en-US" sz="2400" dirty="0" err="1">
                <a:solidFill>
                  <a:schemeClr val="tx1">
                    <a:lumMod val="50000"/>
                  </a:schemeClr>
                </a:solidFill>
                <a:latin typeface="Times New Roman" panose="02020603050405020304" pitchFamily="18" charset="0"/>
                <a:cs typeface="Times New Roman" panose="02020603050405020304" pitchFamily="18" charset="0"/>
              </a:rPr>
              <a:t>Stackoverflow</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err="1">
                <a:solidFill>
                  <a:schemeClr val="tx1">
                    <a:lumMod val="50000"/>
                  </a:schemeClr>
                </a:solidFill>
                <a:latin typeface="Times New Roman" panose="02020603050405020304" pitchFamily="18" charset="0"/>
                <a:cs typeface="Times New Roman" panose="02020603050405020304" pitchFamily="18" charset="0"/>
              </a:rPr>
              <a:t>Geeksforgeeks</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err="1">
                <a:solidFill>
                  <a:schemeClr val="tx1">
                    <a:lumMod val="50000"/>
                  </a:schemeClr>
                </a:solidFill>
                <a:latin typeface="Times New Roman" panose="02020603050405020304" pitchFamily="18" charset="0"/>
                <a:cs typeface="Times New Roman" panose="02020603050405020304" pitchFamily="18" charset="0"/>
              </a:rPr>
              <a:t>Javatpoint</a:t>
            </a:r>
            <a:r>
              <a:rPr lang="en-US" sz="2400" dirty="0">
                <a:solidFill>
                  <a:schemeClr val="tx1">
                    <a:lumMod val="50000"/>
                  </a:schemeClr>
                </a:solidFill>
                <a:latin typeface="Times New Roman" panose="02020603050405020304" pitchFamily="18" charset="0"/>
                <a:cs typeface="Times New Roman" panose="02020603050405020304" pitchFamily="18" charset="0"/>
              </a:rPr>
              <a:t>, W3schools, Daily code buffer,  Java Techie, </a:t>
            </a:r>
            <a:r>
              <a:rPr lang="en-US" sz="2400" dirty="0" err="1">
                <a:solidFill>
                  <a:schemeClr val="tx1">
                    <a:lumMod val="50000"/>
                  </a:schemeClr>
                </a:solidFill>
                <a:latin typeface="Times New Roman" panose="02020603050405020304" pitchFamily="18" charset="0"/>
                <a:cs typeface="Times New Roman" panose="02020603050405020304" pitchFamily="18" charset="0"/>
              </a:rPr>
              <a:t>Edureka</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err="1">
                <a:solidFill>
                  <a:schemeClr val="tx1">
                    <a:lumMod val="50000"/>
                  </a:schemeClr>
                </a:solidFill>
                <a:latin typeface="Times New Roman" panose="02020603050405020304" pitchFamily="18" charset="0"/>
                <a:cs typeface="Times New Roman" panose="02020603050405020304" pitchFamily="18" charset="0"/>
              </a:rPr>
              <a:t>Gatesmashers</a:t>
            </a:r>
            <a:r>
              <a:rPr lang="en-US" sz="2400" dirty="0">
                <a:solidFill>
                  <a:schemeClr val="tx1">
                    <a:lumMod val="50000"/>
                  </a:schemeClr>
                </a:solidFill>
                <a:latin typeface="Times New Roman" panose="02020603050405020304" pitchFamily="18" charset="0"/>
                <a:cs typeface="Times New Roman" panose="02020603050405020304" pitchFamily="18" charset="0"/>
              </a:rPr>
              <a:t>, Java brains, Learn code with Durgesh, Naresh </a:t>
            </a:r>
            <a:r>
              <a:rPr lang="en-US" sz="2400" dirty="0" err="1">
                <a:solidFill>
                  <a:schemeClr val="tx1">
                    <a:lumMod val="50000"/>
                  </a:schemeClr>
                </a:solidFill>
                <a:latin typeface="Times New Roman" panose="02020603050405020304" pitchFamily="18" charset="0"/>
                <a:cs typeface="Times New Roman" panose="02020603050405020304" pitchFamily="18" charset="0"/>
              </a:rPr>
              <a:t>i</a:t>
            </a:r>
            <a:r>
              <a:rPr lang="en-US" sz="2400" dirty="0">
                <a:solidFill>
                  <a:schemeClr val="tx1">
                    <a:lumMod val="50000"/>
                  </a:schemeClr>
                </a:solidFill>
                <a:latin typeface="Times New Roman" panose="02020603050405020304" pitchFamily="18" charset="0"/>
                <a:cs typeface="Times New Roman" panose="02020603050405020304" pitchFamily="18" charset="0"/>
              </a:rPr>
              <a:t> technologies, Neso Academy, Sanjeev </a:t>
            </a:r>
            <a:r>
              <a:rPr lang="en-US" sz="2400" dirty="0" err="1">
                <a:solidFill>
                  <a:schemeClr val="tx1">
                    <a:lumMod val="50000"/>
                  </a:schemeClr>
                </a:solidFill>
                <a:latin typeface="Times New Roman" panose="02020603050405020304" pitchFamily="18" charset="0"/>
                <a:cs typeface="Times New Roman" panose="02020603050405020304" pitchFamily="18" charset="0"/>
              </a:rPr>
              <a:t>Thiyagarajan</a:t>
            </a:r>
            <a:r>
              <a:rPr lang="en-US" sz="2400" dirty="0">
                <a:solidFill>
                  <a:schemeClr val="tx1">
                    <a:lumMod val="50000"/>
                  </a:schemeClr>
                </a:solidFill>
                <a:latin typeface="Times New Roman" panose="02020603050405020304" pitchFamily="18" charset="0"/>
                <a:cs typeface="Times New Roman" panose="02020603050405020304" pitchFamily="18" charset="0"/>
              </a:rPr>
              <a:t>, Smart programming, </a:t>
            </a:r>
            <a:r>
              <a:rPr lang="en-US" sz="2400" dirty="0" err="1">
                <a:solidFill>
                  <a:schemeClr val="tx1">
                    <a:lumMod val="50000"/>
                  </a:schemeClr>
                </a:solidFill>
                <a:latin typeface="Times New Roman" panose="02020603050405020304" pitchFamily="18" charset="0"/>
                <a:cs typeface="Times New Roman" panose="02020603050405020304" pitchFamily="18" charset="0"/>
              </a:rPr>
              <a:t>TechEFX</a:t>
            </a: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400" dirty="0" err="1">
                <a:solidFill>
                  <a:schemeClr val="tx1">
                    <a:lumMod val="50000"/>
                  </a:schemeClr>
                </a:solidFill>
                <a:latin typeface="Times New Roman" panose="02020603050405020304" pitchFamily="18" charset="0"/>
                <a:cs typeface="Times New Roman" panose="02020603050405020304" pitchFamily="18" charset="0"/>
              </a:rPr>
              <a:t>WsCube</a:t>
            </a:r>
            <a:r>
              <a:rPr lang="en-US" sz="2400" dirty="0">
                <a:solidFill>
                  <a:schemeClr val="tx1">
                    <a:lumMod val="50000"/>
                  </a:schemeClr>
                </a:solidFill>
                <a:latin typeface="Times New Roman" panose="02020603050405020304" pitchFamily="18" charset="0"/>
                <a:cs typeface="Times New Roman" panose="02020603050405020304" pitchFamily="18" charset="0"/>
              </a:rPr>
              <a:t> Tech, Krish Dinesh.</a:t>
            </a:r>
          </a:p>
          <a:p>
            <a:pPr marL="342900" indent="-342900">
              <a:buFont typeface="Arial" panose="020B0604020202020204" pitchFamily="34" charset="0"/>
              <a:buChar char="•"/>
            </a:pPr>
            <a:r>
              <a:rPr lang="en-IN" sz="2400" dirty="0">
                <a:solidFill>
                  <a:schemeClr val="tx1">
                    <a:lumMod val="50000"/>
                  </a:schemeClr>
                </a:solidFill>
                <a:latin typeface="Times New Roman" panose="02020603050405020304" pitchFamily="18" charset="0"/>
                <a:cs typeface="Times New Roman" panose="02020603050405020304" pitchFamily="18" charset="0"/>
              </a:rPr>
              <a:t>Special thanks to ACTS Chennai Pvt Ltd. for providing us the knowledge and giving us capability to deal with new technologies during the project. </a:t>
            </a:r>
          </a:p>
          <a:p>
            <a:pPr marL="342900" indent="-342900">
              <a:buFont typeface="Arial" panose="020B0604020202020204" pitchFamily="34" charset="0"/>
              <a:buChar char="•"/>
            </a:pPr>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500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9548-05B3-FA9D-EF5E-6A7D4DB8750A}"/>
              </a:ext>
            </a:extLst>
          </p:cNvPr>
          <p:cNvSpPr>
            <a:spLocks noGrp="1"/>
          </p:cNvSpPr>
          <p:nvPr>
            <p:ph type="title"/>
          </p:nvPr>
        </p:nvSpPr>
        <p:spPr/>
        <p:txBody>
          <a:bodyPr/>
          <a:lstStyle/>
          <a:p>
            <a:r>
              <a:rPr lang="en-US" dirty="0"/>
              <a:t>Thank You</a:t>
            </a:r>
          </a:p>
        </p:txBody>
      </p:sp>
      <p:sp>
        <p:nvSpPr>
          <p:cNvPr id="4" name="TextBox 3">
            <a:extLst>
              <a:ext uri="{FF2B5EF4-FFF2-40B4-BE49-F238E27FC236}">
                <a16:creationId xmlns:a16="http://schemas.microsoft.com/office/drawing/2014/main" id="{E7C70478-01E0-563B-95C4-096BA469D5D7}"/>
              </a:ext>
            </a:extLst>
          </p:cNvPr>
          <p:cNvSpPr txBox="1"/>
          <p:nvPr/>
        </p:nvSpPr>
        <p:spPr>
          <a:xfrm>
            <a:off x="838199" y="3689886"/>
            <a:ext cx="7207624" cy="954107"/>
          </a:xfrm>
          <a:prstGeom prst="rect">
            <a:avLst/>
          </a:prstGeom>
          <a:noFill/>
        </p:spPr>
        <p:txBody>
          <a:bodyPr wrap="square" rtlCol="0">
            <a:spAutoFit/>
          </a:bodyPr>
          <a:lstStyle/>
          <a:p>
            <a:r>
              <a:rPr lang="en-US" sz="2800" dirty="0">
                <a:solidFill>
                  <a:schemeClr val="tx1">
                    <a:lumMod val="50000"/>
                  </a:schemeClr>
                </a:solidFill>
                <a:latin typeface="Times New Roman" panose="02020603050405020304" pitchFamily="18" charset="0"/>
                <a:cs typeface="Times New Roman" panose="02020603050405020304" pitchFamily="18" charset="0"/>
              </a:rPr>
              <a:t>Dipali Waghmare:- 230360820012</a:t>
            </a:r>
          </a:p>
          <a:p>
            <a:r>
              <a:rPr lang="en-US" sz="2800" dirty="0">
                <a:solidFill>
                  <a:schemeClr val="tx1">
                    <a:lumMod val="50000"/>
                  </a:schemeClr>
                </a:solidFill>
                <a:latin typeface="Times New Roman" panose="02020603050405020304" pitchFamily="18" charset="0"/>
                <a:cs typeface="Times New Roman" panose="02020603050405020304" pitchFamily="18" charset="0"/>
              </a:rPr>
              <a:t>Vishal Waje:- 230360820060</a:t>
            </a:r>
          </a:p>
        </p:txBody>
      </p:sp>
    </p:spTree>
    <p:extLst>
      <p:ext uri="{BB962C8B-B14F-4D97-AF65-F5344CB8AC3E}">
        <p14:creationId xmlns:p14="http://schemas.microsoft.com/office/powerpoint/2010/main" val="164514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1649507"/>
            <a:ext cx="12192000" cy="5208494"/>
          </a:xfrm>
        </p:spPr>
        <p:txBody>
          <a:bodyPr/>
          <a:lstStyle/>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Giving a thought to that aspect of life is to design and develop a system that provides many services at your doorstep in just one click. </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System that provides variety of services like electricians, painters,  plumbers, movers and packers, repair persons, cleaners, electricians, painters and many more. </a:t>
            </a:r>
          </a:p>
          <a:p>
            <a:pPr>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make it comfortable for all the users our system also provides a mobile environment which offers ease in accessing our services. </a:t>
            </a:r>
          </a:p>
          <a:p>
            <a:pPr>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is versatile as service can be booked from everywhere to anywhere you desire.</a:t>
            </a:r>
            <a:endParaRPr lang="en-IN" sz="20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39887" y="217481"/>
            <a:ext cx="6435524" cy="1325563"/>
          </a:xfrm>
        </p:spPr>
        <p:txBody>
          <a:bodyPr/>
          <a:lstStyle/>
          <a:p>
            <a:r>
              <a:rPr lang="en-US" dirty="0"/>
              <a:t>Introduction</a:t>
            </a:r>
          </a:p>
        </p:txBody>
      </p:sp>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p:txBody>
          <a:bodyPr>
            <a:normAutofit/>
          </a:bodyPr>
          <a:lstStyle/>
          <a:p>
            <a:r>
              <a:rPr lang="en-US" dirty="0"/>
              <a:t>Choice of Topic </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098252" y="557213"/>
            <a:ext cx="6663442" cy="5987021"/>
          </a:xfrm>
        </p:spPr>
        <p:txBody>
          <a:bodyPr>
            <a:normAutofit/>
          </a:bodyPr>
          <a:lstStyle/>
          <a:p>
            <a:pPr>
              <a:lnSpc>
                <a:spcPct val="100000"/>
              </a:lnSpc>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In present scenario, people are buried up in a heavy work culture, as everyone is engaged with busy schedules, and hectic tasks which make them deviate from family life.</a:t>
            </a:r>
          </a:p>
          <a:p>
            <a:pPr>
              <a:lnSpc>
                <a:spcPct val="100000"/>
              </a:lnSpc>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If any issues encounter unexpectedly, it distracts them and makes them choose over the work they have to accomplish primarily. It is important to manage both professional and family life. </a:t>
            </a:r>
          </a:p>
          <a:p>
            <a:pPr>
              <a:lnSpc>
                <a:spcPct val="100000"/>
              </a:lnSpc>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In such situation’s E-Commerce plays a vital role in today’s life as it has so many advantages in our life because it makes convenient in daily life of the people.</a:t>
            </a:r>
          </a:p>
          <a:p>
            <a:pPr>
              <a:lnSpc>
                <a:spcPct val="100000"/>
              </a:lnSpc>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We at HomeEase aim to help in providing optimal solutions to all your household troubles with more efficiency, ease and majorly, a delicate touch.</a:t>
            </a:r>
            <a:endParaRPr lang="en-IN"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9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3782-2B80-5E36-2B5F-BA7BF7206878}"/>
              </a:ext>
            </a:extLst>
          </p:cNvPr>
          <p:cNvSpPr>
            <a:spLocks noGrp="1"/>
          </p:cNvSpPr>
          <p:nvPr>
            <p:ph type="title"/>
          </p:nvPr>
        </p:nvSpPr>
        <p:spPr>
          <a:xfrm>
            <a:off x="302837" y="3099078"/>
            <a:ext cx="4573963" cy="1342045"/>
          </a:xfrm>
        </p:spPr>
        <p:txBody>
          <a:bodyPr/>
          <a:lstStyle/>
          <a:p>
            <a:r>
              <a:rPr lang="en-US" dirty="0"/>
              <a:t>Proposed System</a:t>
            </a:r>
            <a:br>
              <a:rPr lang="en-US" dirty="0"/>
            </a:br>
            <a:r>
              <a:rPr lang="en-US" dirty="0"/>
              <a:t>(B2C)</a:t>
            </a:r>
          </a:p>
        </p:txBody>
      </p:sp>
      <p:sp>
        <p:nvSpPr>
          <p:cNvPr id="3" name="Text Placeholder 2">
            <a:extLst>
              <a:ext uri="{FF2B5EF4-FFF2-40B4-BE49-F238E27FC236}">
                <a16:creationId xmlns:a16="http://schemas.microsoft.com/office/drawing/2014/main" id="{D716D2D0-0282-14E7-9647-E20DAD7ECEAF}"/>
              </a:ext>
            </a:extLst>
          </p:cNvPr>
          <p:cNvSpPr>
            <a:spLocks noGrp="1"/>
          </p:cNvSpPr>
          <p:nvPr>
            <p:ph type="body" sz="quarter" idx="11"/>
          </p:nvPr>
        </p:nvSpPr>
        <p:spPr>
          <a:xfrm>
            <a:off x="6396317" y="1120206"/>
            <a:ext cx="5302624" cy="5522641"/>
          </a:xfrm>
        </p:spPr>
        <p:txBody>
          <a:bodyPr>
            <a:normAutofit/>
          </a:bodyPr>
          <a:lstStyle/>
          <a:p>
            <a:pPr>
              <a:buFont typeface="Wingdings" panose="05000000000000000000" pitchFamily="2" charset="2"/>
              <a:buChar char="Ø"/>
            </a:pPr>
            <a:r>
              <a:rPr lang="en-GB" sz="20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HomeEase</a:t>
            </a:r>
            <a:r>
              <a:rPr lang="en-GB"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is a platform to make our urban lives more fulfilling to solve our needs in a Ease. Hence the name, </a:t>
            </a:r>
            <a:r>
              <a:rPr lang="en-GB"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HomeEase</a:t>
            </a:r>
            <a:r>
              <a:rPr lang="en-GB"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Better Communication with Customers: </a:t>
            </a: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rime advantages for this business is the increased efficiency of communication channels. Customers can directly resolve their queries and issues.</a:t>
            </a:r>
          </a:p>
          <a:p>
            <a:pPr>
              <a:buFont typeface="Wingdings" panose="05000000000000000000" pitchFamily="2" charset="2"/>
              <a:buChar char="Ø"/>
            </a:pP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Order Tracking: </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Customers can track their orders and modify the orders at any point of time. </a:t>
            </a:r>
          </a:p>
          <a:p>
            <a:pPr>
              <a:buFont typeface="Wingdings" panose="05000000000000000000" pitchFamily="2" charset="2"/>
              <a:buChar char="Ø"/>
            </a:pP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Service Suppliers: </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HomeEase focuses on hiring professionals for the service in each type. Thus leading to customer satisfaction and a voice of </a:t>
            </a:r>
            <a:r>
              <a:rPr lang="en-US" sz="20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VOCAL FOR LOCAL.</a:t>
            </a:r>
          </a:p>
          <a:p>
            <a:pPr marL="0" indent="0">
              <a:buNone/>
            </a:pPr>
            <a:endParaRPr lang="en-IN" sz="16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99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D4D2BD-BE26-9355-778F-9DC328C66DA9}"/>
              </a:ext>
            </a:extLst>
          </p:cNvPr>
          <p:cNvSpPr>
            <a:spLocks noGrp="1"/>
          </p:cNvSpPr>
          <p:nvPr>
            <p:ph type="title"/>
          </p:nvPr>
        </p:nvSpPr>
        <p:spPr>
          <a:xfrm>
            <a:off x="1366954" y="4391309"/>
            <a:ext cx="4554008" cy="1325563"/>
          </a:xfrm>
        </p:spPr>
        <p:txBody>
          <a:bodyPr/>
          <a:lstStyle/>
          <a:p>
            <a:r>
              <a:rPr lang="en-US" sz="4000" b="1" dirty="0">
                <a:latin typeface="Calibri" panose="020F0502020204030204" pitchFamily="34" charset="0"/>
                <a:ea typeface="Calibri" panose="020F0502020204030204" pitchFamily="34" charset="0"/>
                <a:cs typeface="Mangal" panose="020B0502040204020203" pitchFamily="18" charset="0"/>
              </a:rPr>
              <a:t>Other Benefits:</a:t>
            </a:r>
            <a:r>
              <a:rPr lang="en-US" sz="4000" dirty="0">
                <a:latin typeface="Calibri" panose="020F0502020204030204" pitchFamily="34" charset="0"/>
                <a:ea typeface="Calibri" panose="020F0502020204030204" pitchFamily="34" charset="0"/>
                <a:cs typeface="Mangal" panose="020B0502040204020203" pitchFamily="18" charset="0"/>
              </a:rPr>
              <a:t> </a:t>
            </a:r>
            <a:endParaRPr lang="en-US" dirty="0"/>
          </a:p>
        </p:txBody>
      </p:sp>
      <p:sp>
        <p:nvSpPr>
          <p:cNvPr id="4" name="Text Placeholder 3">
            <a:extLst>
              <a:ext uri="{FF2B5EF4-FFF2-40B4-BE49-F238E27FC236}">
                <a16:creationId xmlns:a16="http://schemas.microsoft.com/office/drawing/2014/main" id="{ACA6858E-3005-7EE0-25BC-617F021B83CB}"/>
              </a:ext>
            </a:extLst>
          </p:cNvPr>
          <p:cNvSpPr>
            <a:spLocks noGrp="1"/>
          </p:cNvSpPr>
          <p:nvPr>
            <p:ph type="body" sz="quarter" idx="14"/>
          </p:nvPr>
        </p:nvSpPr>
        <p:spPr>
          <a:xfrm>
            <a:off x="4787153" y="546848"/>
            <a:ext cx="7100047" cy="5979458"/>
          </a:xfrm>
        </p:spPr>
        <p:txBody>
          <a:bodyPr>
            <a:normAutofit/>
          </a:bodyPr>
          <a:lstStyle/>
          <a:p>
            <a:pPr lvl="3">
              <a:buFont typeface="Wingdings" panose="05000000000000000000" pitchFamily="2" charset="2"/>
              <a:buChar char="ü"/>
            </a:pPr>
            <a:r>
              <a:rPr lang="en-US" sz="3200" dirty="0">
                <a:latin typeface="Times New Roman" panose="02020603050405020304" pitchFamily="18" charset="0"/>
                <a:ea typeface="Calibri" panose="020F0502020204030204" pitchFamily="34" charset="0"/>
                <a:cs typeface="Times New Roman" panose="02020603050405020304" pitchFamily="18" charset="0"/>
              </a:rPr>
              <a:t>Commission less approach. </a:t>
            </a:r>
          </a:p>
          <a:p>
            <a:pPr lvl="3">
              <a:buFont typeface="Wingdings" panose="05000000000000000000" pitchFamily="2" charset="2"/>
              <a:buChar char="ü"/>
            </a:pPr>
            <a:r>
              <a:rPr lang="en-US" sz="3200" dirty="0">
                <a:latin typeface="Times New Roman" panose="02020603050405020304" pitchFamily="18" charset="0"/>
                <a:ea typeface="Calibri" panose="020F0502020204030204" pitchFamily="34" charset="0"/>
                <a:cs typeface="Times New Roman" panose="02020603050405020304" pitchFamily="18" charset="0"/>
              </a:rPr>
              <a:t>Eliminates Intermediate(B2C).</a:t>
            </a:r>
          </a:p>
          <a:p>
            <a:pPr lvl="3">
              <a:buFont typeface="Wingdings" panose="05000000000000000000" pitchFamily="2" charset="2"/>
              <a:buChar char="ü"/>
            </a:pPr>
            <a:r>
              <a:rPr lang="en-IN" sz="3200" dirty="0">
                <a:latin typeface="Times New Roman" panose="02020603050405020304" pitchFamily="18" charset="0"/>
                <a:cs typeface="Times New Roman" panose="02020603050405020304" pitchFamily="18" charset="0"/>
              </a:rPr>
              <a:t>Lead generation.</a:t>
            </a:r>
          </a:p>
          <a:p>
            <a:pPr lvl="3">
              <a:buFont typeface="Wingdings" panose="05000000000000000000" pitchFamily="2" charset="2"/>
              <a:buChar char="ü"/>
            </a:pPr>
            <a:r>
              <a:rPr lang="en-IN" sz="3200" dirty="0">
                <a:latin typeface="Times New Roman" panose="02020603050405020304" pitchFamily="18" charset="0"/>
                <a:cs typeface="Times New Roman" panose="02020603050405020304" pitchFamily="18" charset="0"/>
              </a:rPr>
              <a:t>Advertisements- </a:t>
            </a:r>
            <a:r>
              <a:rPr lang="en-US" sz="3200" dirty="0">
                <a:latin typeface="Times New Roman" panose="02020603050405020304" pitchFamily="18" charset="0"/>
                <a:cs typeface="Times New Roman" panose="02020603050405020304" pitchFamily="18" charset="0"/>
              </a:rPr>
              <a:t>Service providers, businesses, and manufacturers run their advertisements through the HomeEase platform.</a:t>
            </a:r>
            <a:endParaRPr lang="en-IN" sz="32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3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259975" y="1659770"/>
            <a:ext cx="4679577" cy="1325563"/>
          </a:xfrm>
        </p:spPr>
        <p:txBody>
          <a:bodyPr>
            <a:normAutofit/>
          </a:bodyPr>
          <a:lstStyle/>
          <a:p>
            <a:r>
              <a:rPr lang="en-US" sz="4400" dirty="0"/>
              <a:t>Methodology</a:t>
            </a:r>
            <a:endParaRPr lang="en-US" dirty="0"/>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098252" y="557213"/>
            <a:ext cx="6663442" cy="5987021"/>
          </a:xfrm>
        </p:spPr>
        <p:txBody>
          <a:bodyPr>
            <a:normAutofit/>
          </a:bodyPr>
          <a:lstStyle/>
          <a:p>
            <a:pPr marL="285750" indent="-285750">
              <a:buFont typeface="Wingdings" panose="05000000000000000000" pitchFamily="2" charset="2"/>
              <a:buChar char="Ø"/>
            </a:pPr>
            <a:r>
              <a:rPr lang="en-US" sz="2800" b="1" u="sng" dirty="0">
                <a:latin typeface="Times New Roman" panose="02020603050405020304" pitchFamily="18" charset="0"/>
                <a:cs typeface="Times New Roman" panose="02020603050405020304" pitchFamily="18" charset="0"/>
              </a:rPr>
              <a:t>MICROSERVICES ARCHITECTURE</a:t>
            </a:r>
          </a:p>
          <a:p>
            <a:r>
              <a:rPr lang="en-US" sz="2800" dirty="0">
                <a:latin typeface="Times New Roman" panose="02020603050405020304" pitchFamily="18" charset="0"/>
                <a:cs typeface="Times New Roman" panose="02020603050405020304" pitchFamily="18" charset="0"/>
              </a:rPr>
              <a:t>The most in demand architecture in IT industry for developing WEB based application.</a:t>
            </a:r>
          </a:p>
          <a:p>
            <a:pPr marL="285750" indent="-285750">
              <a:buFont typeface="Wingdings" panose="05000000000000000000" pitchFamily="2" charset="2"/>
              <a:buChar char="Ø"/>
            </a:pPr>
            <a:r>
              <a:rPr lang="en-US" sz="2800" b="1" u="sng" dirty="0">
                <a:latin typeface="Times New Roman" panose="02020603050405020304" pitchFamily="18" charset="0"/>
                <a:cs typeface="Times New Roman" panose="02020603050405020304" pitchFamily="18" charset="0"/>
              </a:rPr>
              <a:t>JWT-TOKEN SECURITY</a:t>
            </a:r>
          </a:p>
          <a:p>
            <a:r>
              <a:rPr lang="en-US" sz="2800" dirty="0">
                <a:latin typeface="Times New Roman" panose="02020603050405020304" pitchFamily="18" charset="0"/>
                <a:cs typeface="Times New Roman" panose="02020603050405020304" pitchFamily="18" charset="0"/>
              </a:rPr>
              <a:t>To provide an authenticated and authorized login module for the users such as service seekers, service providers and the admin, by providing appropriate credentials at the time of registration.</a:t>
            </a:r>
            <a:endParaRPr lang="en-US"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89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590DED8-28C3-8D8B-3673-995C44E76926}"/>
              </a:ext>
            </a:extLst>
          </p:cNvPr>
          <p:cNvPicPr>
            <a:picLocks noGrp="1" noChangeAspect="1"/>
          </p:cNvPicPr>
          <p:nvPr>
            <p:ph type="pic" sz="quarter" idx="10"/>
          </p:nvPr>
        </p:nvPicPr>
        <p:blipFill>
          <a:blip r:embed="rId2"/>
          <a:srcRect t="7228" b="7228"/>
          <a:stretch>
            <a:fillRect/>
          </a:stretch>
        </p:blipFill>
        <p:spPr>
          <a:xfrm>
            <a:off x="1736828" y="253601"/>
            <a:ext cx="8390965" cy="4719918"/>
          </a:xfrm>
        </p:spPr>
      </p:pic>
      <p:sp>
        <p:nvSpPr>
          <p:cNvPr id="3" name="Title 2">
            <a:extLst>
              <a:ext uri="{FF2B5EF4-FFF2-40B4-BE49-F238E27FC236}">
                <a16:creationId xmlns:a16="http://schemas.microsoft.com/office/drawing/2014/main" id="{C9D2D5B0-218C-BF1A-5533-DCF64DA8134A}"/>
              </a:ext>
            </a:extLst>
          </p:cNvPr>
          <p:cNvSpPr>
            <a:spLocks noGrp="1"/>
          </p:cNvSpPr>
          <p:nvPr>
            <p:ph type="title"/>
          </p:nvPr>
        </p:nvSpPr>
        <p:spPr>
          <a:xfrm>
            <a:off x="2282502" y="5278319"/>
            <a:ext cx="7299618" cy="1440000"/>
          </a:xfrm>
        </p:spPr>
        <p:txBody>
          <a:bodyPr/>
          <a:lstStyle/>
          <a:p>
            <a:r>
              <a:rPr lang="en-US" sz="4000" dirty="0"/>
              <a:t>MICROSERVICES ARCHITECTURE</a:t>
            </a:r>
            <a:endParaRPr lang="en-US" dirty="0"/>
          </a:p>
        </p:txBody>
      </p:sp>
    </p:spTree>
    <p:extLst>
      <p:ext uri="{BB962C8B-B14F-4D97-AF65-F5344CB8AC3E}">
        <p14:creationId xmlns:p14="http://schemas.microsoft.com/office/powerpoint/2010/main" val="101684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259975" y="1659770"/>
            <a:ext cx="4679577" cy="1325563"/>
          </a:xfrm>
        </p:spPr>
        <p:txBody>
          <a:bodyPr>
            <a:normAutofit/>
          </a:bodyPr>
          <a:lstStyle/>
          <a:p>
            <a:r>
              <a:rPr lang="en-US" sz="4400" dirty="0"/>
              <a:t>Methodology</a:t>
            </a:r>
            <a:endParaRPr lang="en-US" dirty="0"/>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098252" y="557213"/>
            <a:ext cx="6663442" cy="5987021"/>
          </a:xfrm>
        </p:spPr>
        <p:txBody>
          <a:bodyPr>
            <a:normAutofit/>
          </a:bodyPr>
          <a:lstStyle/>
          <a:p>
            <a:pPr marL="285750" indent="-285750">
              <a:buFont typeface="Wingdings" panose="05000000000000000000" pitchFamily="2" charset="2"/>
              <a:buChar char="Ø"/>
            </a:pPr>
            <a:r>
              <a:rPr lang="en-US" sz="2800" b="1" u="sng" dirty="0">
                <a:solidFill>
                  <a:schemeClr val="tx1">
                    <a:lumMod val="50000"/>
                  </a:schemeClr>
                </a:solidFill>
                <a:latin typeface="Times New Roman" panose="02020603050405020304" pitchFamily="18" charset="0"/>
                <a:cs typeface="Times New Roman" panose="02020603050405020304" pitchFamily="18" charset="0"/>
              </a:rPr>
              <a:t>REACTJS FRONTEND</a:t>
            </a:r>
          </a:p>
          <a:p>
            <a:r>
              <a:rPr lang="en-US" sz="2800" dirty="0">
                <a:solidFill>
                  <a:schemeClr val="tx1">
                    <a:lumMod val="50000"/>
                  </a:schemeClr>
                </a:solidFill>
                <a:latin typeface="Times New Roman" panose="02020603050405020304" pitchFamily="18" charset="0"/>
                <a:cs typeface="Times New Roman" panose="02020603050405020304" pitchFamily="18" charset="0"/>
              </a:rPr>
              <a:t>To develop a web based online system for opting household services and design a interactive User Interface for seeking services on the go. </a:t>
            </a:r>
          </a:p>
          <a:p>
            <a:pPr marL="285750" indent="-285750">
              <a:buFont typeface="Wingdings" panose="05000000000000000000" pitchFamily="2" charset="2"/>
              <a:buChar char="Ø"/>
            </a:pPr>
            <a:r>
              <a:rPr lang="en-US" sz="2800" b="1" u="sng" dirty="0">
                <a:solidFill>
                  <a:schemeClr val="tx1">
                    <a:lumMod val="50000"/>
                  </a:schemeClr>
                </a:solidFill>
                <a:latin typeface="Times New Roman" panose="02020603050405020304" pitchFamily="18" charset="0"/>
                <a:cs typeface="Times New Roman" panose="02020603050405020304" pitchFamily="18" charset="0"/>
              </a:rPr>
              <a:t>JAVA BASED SPRING BACKEND</a:t>
            </a:r>
          </a:p>
          <a:p>
            <a:r>
              <a:rPr lang="en-US" sz="2800" dirty="0">
                <a:solidFill>
                  <a:schemeClr val="tx1">
                    <a:lumMod val="50000"/>
                  </a:schemeClr>
                </a:solidFill>
                <a:latin typeface="Times New Roman" panose="02020603050405020304" pitchFamily="18" charset="0"/>
                <a:cs typeface="Times New Roman" panose="02020603050405020304" pitchFamily="18" charset="0"/>
              </a:rPr>
              <a:t>To provide data security and Object oriented programming which is lightweight, loose coupling, cross cutting behavior, declarative, powerful abstraction, fast and productive.</a:t>
            </a:r>
          </a:p>
          <a:p>
            <a:endParaRPr lang="en-US" sz="2800" dirty="0">
              <a:solidFill>
                <a:schemeClr val="tx1">
                  <a:lumMod val="5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800" b="1" u="sng"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485792"/>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223</TotalTime>
  <Words>1090</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Constantia</vt:lpstr>
      <vt:lpstr>Corbel</vt:lpstr>
      <vt:lpstr>Helvetica Light</vt:lpstr>
      <vt:lpstr>Raleway</vt:lpstr>
      <vt:lpstr>Times New Roman</vt:lpstr>
      <vt:lpstr>Wingdings</vt:lpstr>
      <vt:lpstr>Office Theme</vt:lpstr>
      <vt:lpstr>PowerPoint Presentation</vt:lpstr>
      <vt:lpstr>Agenda </vt:lpstr>
      <vt:lpstr>Introduction</vt:lpstr>
      <vt:lpstr>Choice of Topic </vt:lpstr>
      <vt:lpstr>Proposed System (B2C)</vt:lpstr>
      <vt:lpstr>Other Benefits: </vt:lpstr>
      <vt:lpstr>Methodology</vt:lpstr>
      <vt:lpstr>MICROSERVICES ARCHITECTURE</vt:lpstr>
      <vt:lpstr>Methodology</vt:lpstr>
      <vt:lpstr>PowerPoint Presentation</vt:lpstr>
      <vt:lpstr>PowerPoint Presentation</vt:lpstr>
      <vt:lpstr>Screenshots</vt:lpstr>
      <vt:lpstr>Homepage</vt:lpstr>
      <vt:lpstr>Services Tab</vt:lpstr>
      <vt:lpstr>Admin Dashboard</vt:lpstr>
      <vt:lpstr>Profile Page</vt:lpstr>
      <vt:lpstr>System Requirements </vt:lpstr>
      <vt:lpstr>Technologies </vt:lpstr>
      <vt:lpstr>Applications</vt:lpstr>
      <vt:lpstr>Advantages</vt:lpstr>
      <vt:lpstr>Limitations </vt:lpstr>
      <vt:lpstr>Future Scope</vt:lpstr>
      <vt:lpstr>PowerPoint Presentation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waje</dc:creator>
  <cp:lastModifiedBy>vishal waje</cp:lastModifiedBy>
  <cp:revision>5</cp:revision>
  <dcterms:created xsi:type="dcterms:W3CDTF">2023-08-30T13:46:09Z</dcterms:created>
  <dcterms:modified xsi:type="dcterms:W3CDTF">2023-08-30T17:30:08Z</dcterms:modified>
</cp:coreProperties>
</file>