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74" r:id="rId6"/>
    <p:sldId id="259" r:id="rId7"/>
    <p:sldId id="261" r:id="rId8"/>
    <p:sldId id="275" r:id="rId9"/>
    <p:sldId id="276" r:id="rId10"/>
    <p:sldId id="277" r:id="rId11"/>
    <p:sldId id="278" r:id="rId12"/>
    <p:sldId id="279" r:id="rId13"/>
    <p:sldId id="280" r:id="rId14"/>
    <p:sldId id="281" r:id="rId15"/>
    <p:sldId id="282" r:id="rId16"/>
    <p:sldId id="283" r:id="rId17"/>
    <p:sldId id="284"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923955-B035-4103-9C7D-36188F8FAB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35C523A6-C2D6-4951-8946-4BE3EAF3784D}">
      <dgm:prSet phldrT="[Text]"/>
      <dgm:spPr/>
      <dgm:t>
        <a:bodyPr/>
        <a:lstStyle/>
        <a:p>
          <a:r>
            <a:rPr lang="en-IN" dirty="0" smtClean="0"/>
            <a:t>Introduction</a:t>
          </a:r>
          <a:endParaRPr lang="en-IN" dirty="0"/>
        </a:p>
      </dgm:t>
    </dgm:pt>
    <dgm:pt modelId="{C154C729-E158-44FE-BEAB-0E588FA541F2}" type="parTrans" cxnId="{4472893A-6823-4CCB-940A-E119235A8619}">
      <dgm:prSet/>
      <dgm:spPr/>
      <dgm:t>
        <a:bodyPr/>
        <a:lstStyle/>
        <a:p>
          <a:endParaRPr lang="en-IN"/>
        </a:p>
      </dgm:t>
    </dgm:pt>
    <dgm:pt modelId="{E77F44F8-A47E-41A8-8381-F12CE1E21F93}" type="sibTrans" cxnId="{4472893A-6823-4CCB-940A-E119235A8619}">
      <dgm:prSet/>
      <dgm:spPr/>
      <dgm:t>
        <a:bodyPr/>
        <a:lstStyle/>
        <a:p>
          <a:endParaRPr lang="en-IN"/>
        </a:p>
      </dgm:t>
    </dgm:pt>
    <dgm:pt modelId="{D3FC8D3B-4ADE-423D-B8CD-75AF8A9E3430}">
      <dgm:prSet phldrT="[Text]"/>
      <dgm:spPr/>
      <dgm:t>
        <a:bodyPr/>
        <a:lstStyle/>
        <a:p>
          <a:r>
            <a:rPr lang="en-IN" dirty="0" smtClean="0"/>
            <a:t>Steps/Procedures</a:t>
          </a:r>
          <a:endParaRPr lang="en-IN" dirty="0"/>
        </a:p>
      </dgm:t>
    </dgm:pt>
    <dgm:pt modelId="{1E3AC772-3E2B-440D-BB16-939AC7EE3F36}" type="parTrans" cxnId="{10777F0F-B47F-4B3B-B725-64517932FE66}">
      <dgm:prSet/>
      <dgm:spPr/>
      <dgm:t>
        <a:bodyPr/>
        <a:lstStyle/>
        <a:p>
          <a:endParaRPr lang="en-IN"/>
        </a:p>
      </dgm:t>
    </dgm:pt>
    <dgm:pt modelId="{BC8D6F6E-DB15-4ABD-9136-7CD90B8ABA34}" type="sibTrans" cxnId="{10777F0F-B47F-4B3B-B725-64517932FE66}">
      <dgm:prSet/>
      <dgm:spPr/>
      <dgm:t>
        <a:bodyPr/>
        <a:lstStyle/>
        <a:p>
          <a:endParaRPr lang="en-IN"/>
        </a:p>
      </dgm:t>
    </dgm:pt>
    <dgm:pt modelId="{3C300C1F-F70D-47FB-B164-7362C204F9AB}">
      <dgm:prSet phldrT="[Text]"/>
      <dgm:spPr/>
      <dgm:t>
        <a:bodyPr/>
        <a:lstStyle/>
        <a:p>
          <a:r>
            <a:rPr lang="en-IN" dirty="0" smtClean="0"/>
            <a:t>Final </a:t>
          </a:r>
          <a:r>
            <a:rPr lang="en-IN" dirty="0" smtClean="0"/>
            <a:t>Analysis/Inferences</a:t>
          </a:r>
          <a:endParaRPr lang="en-IN" dirty="0"/>
        </a:p>
      </dgm:t>
    </dgm:pt>
    <dgm:pt modelId="{FD8D2089-06E6-4C30-8769-04962B115783}" type="parTrans" cxnId="{6237AB8E-D9D4-431F-9904-1C424D950ADD}">
      <dgm:prSet/>
      <dgm:spPr/>
      <dgm:t>
        <a:bodyPr/>
        <a:lstStyle/>
        <a:p>
          <a:endParaRPr lang="en-IN"/>
        </a:p>
      </dgm:t>
    </dgm:pt>
    <dgm:pt modelId="{8702608A-51AB-4A09-A5C0-0501DFD2E53C}" type="sibTrans" cxnId="{6237AB8E-D9D4-431F-9904-1C424D950ADD}">
      <dgm:prSet/>
      <dgm:spPr/>
      <dgm:t>
        <a:bodyPr/>
        <a:lstStyle/>
        <a:p>
          <a:endParaRPr lang="en-IN"/>
        </a:p>
      </dgm:t>
    </dgm:pt>
    <dgm:pt modelId="{D0B4F83E-6559-4AE4-9660-0F15E1F17218}" type="pres">
      <dgm:prSet presAssocID="{42923955-B035-4103-9C7D-36188F8FABC5}" presName="linear" presStyleCnt="0">
        <dgm:presLayoutVars>
          <dgm:dir/>
          <dgm:animLvl val="lvl"/>
          <dgm:resizeHandles val="exact"/>
        </dgm:presLayoutVars>
      </dgm:prSet>
      <dgm:spPr/>
      <dgm:t>
        <a:bodyPr/>
        <a:lstStyle/>
        <a:p>
          <a:endParaRPr lang="en-IN"/>
        </a:p>
      </dgm:t>
    </dgm:pt>
    <dgm:pt modelId="{663D057A-B513-4AC0-8880-613F18403928}" type="pres">
      <dgm:prSet presAssocID="{35C523A6-C2D6-4951-8946-4BE3EAF3784D}" presName="parentLin" presStyleCnt="0"/>
      <dgm:spPr/>
    </dgm:pt>
    <dgm:pt modelId="{B7060543-74B0-4D31-A9DA-B2A6B5EEDC38}" type="pres">
      <dgm:prSet presAssocID="{35C523A6-C2D6-4951-8946-4BE3EAF3784D}" presName="parentLeftMargin" presStyleLbl="node1" presStyleIdx="0" presStyleCnt="3"/>
      <dgm:spPr/>
      <dgm:t>
        <a:bodyPr/>
        <a:lstStyle/>
        <a:p>
          <a:endParaRPr lang="en-IN"/>
        </a:p>
      </dgm:t>
    </dgm:pt>
    <dgm:pt modelId="{9E473DFA-A0F2-4223-9AE0-371C460E322F}" type="pres">
      <dgm:prSet presAssocID="{35C523A6-C2D6-4951-8946-4BE3EAF3784D}" presName="parentText" presStyleLbl="node1" presStyleIdx="0" presStyleCnt="3">
        <dgm:presLayoutVars>
          <dgm:chMax val="0"/>
          <dgm:bulletEnabled val="1"/>
        </dgm:presLayoutVars>
      </dgm:prSet>
      <dgm:spPr/>
      <dgm:t>
        <a:bodyPr/>
        <a:lstStyle/>
        <a:p>
          <a:endParaRPr lang="en-IN"/>
        </a:p>
      </dgm:t>
    </dgm:pt>
    <dgm:pt modelId="{3B1EB309-2895-48EC-8E42-AA9717DCA829}" type="pres">
      <dgm:prSet presAssocID="{35C523A6-C2D6-4951-8946-4BE3EAF3784D}" presName="negativeSpace" presStyleCnt="0"/>
      <dgm:spPr/>
    </dgm:pt>
    <dgm:pt modelId="{2C1BF7B8-604A-4891-BC95-DEC3D33A9F1C}" type="pres">
      <dgm:prSet presAssocID="{35C523A6-C2D6-4951-8946-4BE3EAF3784D}" presName="childText" presStyleLbl="conFgAcc1" presStyleIdx="0" presStyleCnt="3" custLinFactNeighborX="869" custLinFactNeighborY="22140">
        <dgm:presLayoutVars>
          <dgm:bulletEnabled val="1"/>
        </dgm:presLayoutVars>
      </dgm:prSet>
      <dgm:spPr/>
    </dgm:pt>
    <dgm:pt modelId="{6DC24963-C67D-4531-AB42-7F3B331B598A}" type="pres">
      <dgm:prSet presAssocID="{E77F44F8-A47E-41A8-8381-F12CE1E21F93}" presName="spaceBetweenRectangles" presStyleCnt="0"/>
      <dgm:spPr/>
    </dgm:pt>
    <dgm:pt modelId="{3B876DC9-A477-4DE4-B7ED-175491CC47C9}" type="pres">
      <dgm:prSet presAssocID="{D3FC8D3B-4ADE-423D-B8CD-75AF8A9E3430}" presName="parentLin" presStyleCnt="0"/>
      <dgm:spPr/>
    </dgm:pt>
    <dgm:pt modelId="{1BC448CE-91FF-440E-8FF8-6FEC6B2ED8AE}" type="pres">
      <dgm:prSet presAssocID="{D3FC8D3B-4ADE-423D-B8CD-75AF8A9E3430}" presName="parentLeftMargin" presStyleLbl="node1" presStyleIdx="0" presStyleCnt="3"/>
      <dgm:spPr/>
      <dgm:t>
        <a:bodyPr/>
        <a:lstStyle/>
        <a:p>
          <a:endParaRPr lang="en-IN"/>
        </a:p>
      </dgm:t>
    </dgm:pt>
    <dgm:pt modelId="{19329C63-8E93-4F82-87FF-AC97F9FA00B5}" type="pres">
      <dgm:prSet presAssocID="{D3FC8D3B-4ADE-423D-B8CD-75AF8A9E3430}" presName="parentText" presStyleLbl="node1" presStyleIdx="1" presStyleCnt="3">
        <dgm:presLayoutVars>
          <dgm:chMax val="0"/>
          <dgm:bulletEnabled val="1"/>
        </dgm:presLayoutVars>
      </dgm:prSet>
      <dgm:spPr/>
      <dgm:t>
        <a:bodyPr/>
        <a:lstStyle/>
        <a:p>
          <a:endParaRPr lang="en-IN"/>
        </a:p>
      </dgm:t>
    </dgm:pt>
    <dgm:pt modelId="{0EED94B6-C021-4A35-9B27-7F0F870B0EAD}" type="pres">
      <dgm:prSet presAssocID="{D3FC8D3B-4ADE-423D-B8CD-75AF8A9E3430}" presName="negativeSpace" presStyleCnt="0"/>
      <dgm:spPr/>
    </dgm:pt>
    <dgm:pt modelId="{241D572B-E006-4D41-9564-FAA64010B247}" type="pres">
      <dgm:prSet presAssocID="{D3FC8D3B-4ADE-423D-B8CD-75AF8A9E3430}" presName="childText" presStyleLbl="conFgAcc1" presStyleIdx="1" presStyleCnt="3">
        <dgm:presLayoutVars>
          <dgm:bulletEnabled val="1"/>
        </dgm:presLayoutVars>
      </dgm:prSet>
      <dgm:spPr/>
    </dgm:pt>
    <dgm:pt modelId="{C05818F1-EC33-4FEC-B66B-ACEEA3C21C9A}" type="pres">
      <dgm:prSet presAssocID="{BC8D6F6E-DB15-4ABD-9136-7CD90B8ABA34}" presName="spaceBetweenRectangles" presStyleCnt="0"/>
      <dgm:spPr/>
    </dgm:pt>
    <dgm:pt modelId="{9480F9B8-21BF-40CA-9010-B878B3C7B513}" type="pres">
      <dgm:prSet presAssocID="{3C300C1F-F70D-47FB-B164-7362C204F9AB}" presName="parentLin" presStyleCnt="0"/>
      <dgm:spPr/>
    </dgm:pt>
    <dgm:pt modelId="{DAE6BDF9-BAE1-4BDF-AB3D-1175E5B8C2F9}" type="pres">
      <dgm:prSet presAssocID="{3C300C1F-F70D-47FB-B164-7362C204F9AB}" presName="parentLeftMargin" presStyleLbl="node1" presStyleIdx="1" presStyleCnt="3"/>
      <dgm:spPr/>
      <dgm:t>
        <a:bodyPr/>
        <a:lstStyle/>
        <a:p>
          <a:endParaRPr lang="en-IN"/>
        </a:p>
      </dgm:t>
    </dgm:pt>
    <dgm:pt modelId="{87630C54-6F25-4882-81AA-2158E7D052D3}" type="pres">
      <dgm:prSet presAssocID="{3C300C1F-F70D-47FB-B164-7362C204F9AB}" presName="parentText" presStyleLbl="node1" presStyleIdx="2" presStyleCnt="3" custLinFactNeighborX="-25926" custLinFactNeighborY="580">
        <dgm:presLayoutVars>
          <dgm:chMax val="0"/>
          <dgm:bulletEnabled val="1"/>
        </dgm:presLayoutVars>
      </dgm:prSet>
      <dgm:spPr/>
      <dgm:t>
        <a:bodyPr/>
        <a:lstStyle/>
        <a:p>
          <a:endParaRPr lang="en-IN"/>
        </a:p>
      </dgm:t>
    </dgm:pt>
    <dgm:pt modelId="{4C09FDDB-85FF-45A1-AB58-03CD0416A001}" type="pres">
      <dgm:prSet presAssocID="{3C300C1F-F70D-47FB-B164-7362C204F9AB}" presName="negativeSpace" presStyleCnt="0"/>
      <dgm:spPr/>
    </dgm:pt>
    <dgm:pt modelId="{13E5C075-0292-4334-9350-CBC563414981}" type="pres">
      <dgm:prSet presAssocID="{3C300C1F-F70D-47FB-B164-7362C204F9AB}" presName="childText" presStyleLbl="conFgAcc1" presStyleIdx="2" presStyleCnt="3">
        <dgm:presLayoutVars>
          <dgm:bulletEnabled val="1"/>
        </dgm:presLayoutVars>
      </dgm:prSet>
      <dgm:spPr/>
    </dgm:pt>
  </dgm:ptLst>
  <dgm:cxnLst>
    <dgm:cxn modelId="{56B61A0F-12F1-4201-8229-6D2E5C47BA59}" type="presOf" srcId="{35C523A6-C2D6-4951-8946-4BE3EAF3784D}" destId="{B7060543-74B0-4D31-A9DA-B2A6B5EEDC38}" srcOrd="0" destOrd="0" presId="urn:microsoft.com/office/officeart/2005/8/layout/list1"/>
    <dgm:cxn modelId="{6237AB8E-D9D4-431F-9904-1C424D950ADD}" srcId="{42923955-B035-4103-9C7D-36188F8FABC5}" destId="{3C300C1F-F70D-47FB-B164-7362C204F9AB}" srcOrd="2" destOrd="0" parTransId="{FD8D2089-06E6-4C30-8769-04962B115783}" sibTransId="{8702608A-51AB-4A09-A5C0-0501DFD2E53C}"/>
    <dgm:cxn modelId="{096D3AA0-7592-492F-824C-C5FBDCE226BB}" type="presOf" srcId="{42923955-B035-4103-9C7D-36188F8FABC5}" destId="{D0B4F83E-6559-4AE4-9660-0F15E1F17218}" srcOrd="0" destOrd="0" presId="urn:microsoft.com/office/officeart/2005/8/layout/list1"/>
    <dgm:cxn modelId="{10777F0F-B47F-4B3B-B725-64517932FE66}" srcId="{42923955-B035-4103-9C7D-36188F8FABC5}" destId="{D3FC8D3B-4ADE-423D-B8CD-75AF8A9E3430}" srcOrd="1" destOrd="0" parTransId="{1E3AC772-3E2B-440D-BB16-939AC7EE3F36}" sibTransId="{BC8D6F6E-DB15-4ABD-9136-7CD90B8ABA34}"/>
    <dgm:cxn modelId="{732F28C1-8F07-4E9C-B710-98115098AF02}" type="presOf" srcId="{D3FC8D3B-4ADE-423D-B8CD-75AF8A9E3430}" destId="{19329C63-8E93-4F82-87FF-AC97F9FA00B5}" srcOrd="1" destOrd="0" presId="urn:microsoft.com/office/officeart/2005/8/layout/list1"/>
    <dgm:cxn modelId="{701EC8D6-617E-4AAD-A66E-C03B102BB0E9}" type="presOf" srcId="{3C300C1F-F70D-47FB-B164-7362C204F9AB}" destId="{87630C54-6F25-4882-81AA-2158E7D052D3}" srcOrd="1" destOrd="0" presId="urn:microsoft.com/office/officeart/2005/8/layout/list1"/>
    <dgm:cxn modelId="{C218BC62-F018-46DD-AA47-90FA5708C59D}" type="presOf" srcId="{35C523A6-C2D6-4951-8946-4BE3EAF3784D}" destId="{9E473DFA-A0F2-4223-9AE0-371C460E322F}" srcOrd="1" destOrd="0" presId="urn:microsoft.com/office/officeart/2005/8/layout/list1"/>
    <dgm:cxn modelId="{3DFC4D3D-8661-4BEF-ABC1-4F29803EC79A}" type="presOf" srcId="{3C300C1F-F70D-47FB-B164-7362C204F9AB}" destId="{DAE6BDF9-BAE1-4BDF-AB3D-1175E5B8C2F9}" srcOrd="0" destOrd="0" presId="urn:microsoft.com/office/officeart/2005/8/layout/list1"/>
    <dgm:cxn modelId="{4472893A-6823-4CCB-940A-E119235A8619}" srcId="{42923955-B035-4103-9C7D-36188F8FABC5}" destId="{35C523A6-C2D6-4951-8946-4BE3EAF3784D}" srcOrd="0" destOrd="0" parTransId="{C154C729-E158-44FE-BEAB-0E588FA541F2}" sibTransId="{E77F44F8-A47E-41A8-8381-F12CE1E21F93}"/>
    <dgm:cxn modelId="{872E6618-DFFB-475B-8CAC-6E907BA8FB30}" type="presOf" srcId="{D3FC8D3B-4ADE-423D-B8CD-75AF8A9E3430}" destId="{1BC448CE-91FF-440E-8FF8-6FEC6B2ED8AE}" srcOrd="0" destOrd="0" presId="urn:microsoft.com/office/officeart/2005/8/layout/list1"/>
    <dgm:cxn modelId="{380C3884-D3C4-4E06-8DAD-8A5EF14EC9BE}" type="presParOf" srcId="{D0B4F83E-6559-4AE4-9660-0F15E1F17218}" destId="{663D057A-B513-4AC0-8880-613F18403928}" srcOrd="0" destOrd="0" presId="urn:microsoft.com/office/officeart/2005/8/layout/list1"/>
    <dgm:cxn modelId="{82F32A48-86BB-4757-ADB0-F56DBDADC243}" type="presParOf" srcId="{663D057A-B513-4AC0-8880-613F18403928}" destId="{B7060543-74B0-4D31-A9DA-B2A6B5EEDC38}" srcOrd="0" destOrd="0" presId="urn:microsoft.com/office/officeart/2005/8/layout/list1"/>
    <dgm:cxn modelId="{7DABEFB4-DDD6-47FC-A85C-49372CC74CF6}" type="presParOf" srcId="{663D057A-B513-4AC0-8880-613F18403928}" destId="{9E473DFA-A0F2-4223-9AE0-371C460E322F}" srcOrd="1" destOrd="0" presId="urn:microsoft.com/office/officeart/2005/8/layout/list1"/>
    <dgm:cxn modelId="{019F61F6-2199-40A9-A585-7CADD157DECD}" type="presParOf" srcId="{D0B4F83E-6559-4AE4-9660-0F15E1F17218}" destId="{3B1EB309-2895-48EC-8E42-AA9717DCA829}" srcOrd="1" destOrd="0" presId="urn:microsoft.com/office/officeart/2005/8/layout/list1"/>
    <dgm:cxn modelId="{1CA492B6-ABDD-473C-B201-8E0989BF569F}" type="presParOf" srcId="{D0B4F83E-6559-4AE4-9660-0F15E1F17218}" destId="{2C1BF7B8-604A-4891-BC95-DEC3D33A9F1C}" srcOrd="2" destOrd="0" presId="urn:microsoft.com/office/officeart/2005/8/layout/list1"/>
    <dgm:cxn modelId="{426B6EA5-93AD-4E98-82B0-EF8DE97396C7}" type="presParOf" srcId="{D0B4F83E-6559-4AE4-9660-0F15E1F17218}" destId="{6DC24963-C67D-4531-AB42-7F3B331B598A}" srcOrd="3" destOrd="0" presId="urn:microsoft.com/office/officeart/2005/8/layout/list1"/>
    <dgm:cxn modelId="{08EE2878-416F-4EC7-B37A-89A0C5EDB16C}" type="presParOf" srcId="{D0B4F83E-6559-4AE4-9660-0F15E1F17218}" destId="{3B876DC9-A477-4DE4-B7ED-175491CC47C9}" srcOrd="4" destOrd="0" presId="urn:microsoft.com/office/officeart/2005/8/layout/list1"/>
    <dgm:cxn modelId="{CC0262FB-3DB4-4BD3-BBA4-2019BAAC2519}" type="presParOf" srcId="{3B876DC9-A477-4DE4-B7ED-175491CC47C9}" destId="{1BC448CE-91FF-440E-8FF8-6FEC6B2ED8AE}" srcOrd="0" destOrd="0" presId="urn:microsoft.com/office/officeart/2005/8/layout/list1"/>
    <dgm:cxn modelId="{9D664E93-E2FD-42BE-88DF-951B88505214}" type="presParOf" srcId="{3B876DC9-A477-4DE4-B7ED-175491CC47C9}" destId="{19329C63-8E93-4F82-87FF-AC97F9FA00B5}" srcOrd="1" destOrd="0" presId="urn:microsoft.com/office/officeart/2005/8/layout/list1"/>
    <dgm:cxn modelId="{DEEE6BC0-21BE-4BCC-A45B-6127C301B2E5}" type="presParOf" srcId="{D0B4F83E-6559-4AE4-9660-0F15E1F17218}" destId="{0EED94B6-C021-4A35-9B27-7F0F870B0EAD}" srcOrd="5" destOrd="0" presId="urn:microsoft.com/office/officeart/2005/8/layout/list1"/>
    <dgm:cxn modelId="{4E562EE9-40D9-479F-81BE-DD1ABEE4EEA7}" type="presParOf" srcId="{D0B4F83E-6559-4AE4-9660-0F15E1F17218}" destId="{241D572B-E006-4D41-9564-FAA64010B247}" srcOrd="6" destOrd="0" presId="urn:microsoft.com/office/officeart/2005/8/layout/list1"/>
    <dgm:cxn modelId="{44B1AE0A-F174-4571-B0E6-A96D2A7E7295}" type="presParOf" srcId="{D0B4F83E-6559-4AE4-9660-0F15E1F17218}" destId="{C05818F1-EC33-4FEC-B66B-ACEEA3C21C9A}" srcOrd="7" destOrd="0" presId="urn:microsoft.com/office/officeart/2005/8/layout/list1"/>
    <dgm:cxn modelId="{4F9CEEAC-A947-41B7-804F-90F24FD34E6A}" type="presParOf" srcId="{D0B4F83E-6559-4AE4-9660-0F15E1F17218}" destId="{9480F9B8-21BF-40CA-9010-B878B3C7B513}" srcOrd="8" destOrd="0" presId="urn:microsoft.com/office/officeart/2005/8/layout/list1"/>
    <dgm:cxn modelId="{9B17787F-D213-448E-B41C-BA740586FB9B}" type="presParOf" srcId="{9480F9B8-21BF-40CA-9010-B878B3C7B513}" destId="{DAE6BDF9-BAE1-4BDF-AB3D-1175E5B8C2F9}" srcOrd="0" destOrd="0" presId="urn:microsoft.com/office/officeart/2005/8/layout/list1"/>
    <dgm:cxn modelId="{86DB1982-5D54-42A8-A797-59E537095E10}" type="presParOf" srcId="{9480F9B8-21BF-40CA-9010-B878B3C7B513}" destId="{87630C54-6F25-4882-81AA-2158E7D052D3}" srcOrd="1" destOrd="0" presId="urn:microsoft.com/office/officeart/2005/8/layout/list1"/>
    <dgm:cxn modelId="{B8BCFAE7-92AA-42FE-BF97-5DA60A30578E}" type="presParOf" srcId="{D0B4F83E-6559-4AE4-9660-0F15E1F17218}" destId="{4C09FDDB-85FF-45A1-AB58-03CD0416A001}" srcOrd="9" destOrd="0" presId="urn:microsoft.com/office/officeart/2005/8/layout/list1"/>
    <dgm:cxn modelId="{837373A0-9BDE-4F44-8D81-14E1611282BA}" type="presParOf" srcId="{D0B4F83E-6559-4AE4-9660-0F15E1F17218}" destId="{13E5C075-0292-4334-9350-CBC56341498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BF7B8-604A-4891-BC95-DEC3D33A9F1C}">
      <dsp:nvSpPr>
        <dsp:cNvPr id="0" name=""/>
        <dsp:cNvSpPr/>
      </dsp:nvSpPr>
      <dsp:spPr>
        <a:xfrm>
          <a:off x="0" y="557314"/>
          <a:ext cx="7776864" cy="781200"/>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473DFA-A0F2-4223-9AE0-371C460E322F}">
      <dsp:nvSpPr>
        <dsp:cNvPr id="0" name=""/>
        <dsp:cNvSpPr/>
      </dsp:nvSpPr>
      <dsp:spPr>
        <a:xfrm>
          <a:off x="388843" y="62691"/>
          <a:ext cx="5443804" cy="91512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63" tIns="0" rIns="205763" bIns="0" numCol="1" spcCol="1270" anchor="ctr" anchorCtr="0">
          <a:noAutofit/>
        </a:bodyPr>
        <a:lstStyle/>
        <a:p>
          <a:pPr lvl="0" algn="l" defTabSz="1377950">
            <a:lnSpc>
              <a:spcPct val="90000"/>
            </a:lnSpc>
            <a:spcBef>
              <a:spcPct val="0"/>
            </a:spcBef>
            <a:spcAft>
              <a:spcPct val="35000"/>
            </a:spcAft>
          </a:pPr>
          <a:r>
            <a:rPr lang="en-IN" sz="3100" kern="1200" dirty="0" smtClean="0"/>
            <a:t>Introduction</a:t>
          </a:r>
          <a:endParaRPr lang="en-IN" sz="3100" kern="1200" dirty="0"/>
        </a:p>
      </dsp:txBody>
      <dsp:txXfrm>
        <a:off x="433515" y="107363"/>
        <a:ext cx="5354460" cy="825776"/>
      </dsp:txXfrm>
    </dsp:sp>
    <dsp:sp modelId="{241D572B-E006-4D41-9564-FAA64010B247}">
      <dsp:nvSpPr>
        <dsp:cNvPr id="0" name=""/>
        <dsp:cNvSpPr/>
      </dsp:nvSpPr>
      <dsp:spPr>
        <a:xfrm>
          <a:off x="0" y="1926412"/>
          <a:ext cx="7776864" cy="781200"/>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329C63-8E93-4F82-87FF-AC97F9FA00B5}">
      <dsp:nvSpPr>
        <dsp:cNvPr id="0" name=""/>
        <dsp:cNvSpPr/>
      </dsp:nvSpPr>
      <dsp:spPr>
        <a:xfrm>
          <a:off x="388843" y="1468852"/>
          <a:ext cx="5443804" cy="91512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63" tIns="0" rIns="205763" bIns="0" numCol="1" spcCol="1270" anchor="ctr" anchorCtr="0">
          <a:noAutofit/>
        </a:bodyPr>
        <a:lstStyle/>
        <a:p>
          <a:pPr lvl="0" algn="l" defTabSz="1377950">
            <a:lnSpc>
              <a:spcPct val="90000"/>
            </a:lnSpc>
            <a:spcBef>
              <a:spcPct val="0"/>
            </a:spcBef>
            <a:spcAft>
              <a:spcPct val="35000"/>
            </a:spcAft>
          </a:pPr>
          <a:r>
            <a:rPr lang="en-IN" sz="3100" kern="1200" dirty="0" smtClean="0"/>
            <a:t>Steps/Procedures</a:t>
          </a:r>
          <a:endParaRPr lang="en-IN" sz="3100" kern="1200" dirty="0"/>
        </a:p>
      </dsp:txBody>
      <dsp:txXfrm>
        <a:off x="433515" y="1513524"/>
        <a:ext cx="5354460" cy="825776"/>
      </dsp:txXfrm>
    </dsp:sp>
    <dsp:sp modelId="{13E5C075-0292-4334-9350-CBC563414981}">
      <dsp:nvSpPr>
        <dsp:cNvPr id="0" name=""/>
        <dsp:cNvSpPr/>
      </dsp:nvSpPr>
      <dsp:spPr>
        <a:xfrm>
          <a:off x="0" y="3332572"/>
          <a:ext cx="7776864" cy="781200"/>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630C54-6F25-4882-81AA-2158E7D052D3}">
      <dsp:nvSpPr>
        <dsp:cNvPr id="0" name=""/>
        <dsp:cNvSpPr/>
      </dsp:nvSpPr>
      <dsp:spPr>
        <a:xfrm>
          <a:off x="288031" y="2880319"/>
          <a:ext cx="5443804" cy="91512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63" tIns="0" rIns="205763" bIns="0" numCol="1" spcCol="1270" anchor="ctr" anchorCtr="0">
          <a:noAutofit/>
        </a:bodyPr>
        <a:lstStyle/>
        <a:p>
          <a:pPr lvl="0" algn="l" defTabSz="1377950">
            <a:lnSpc>
              <a:spcPct val="90000"/>
            </a:lnSpc>
            <a:spcBef>
              <a:spcPct val="0"/>
            </a:spcBef>
            <a:spcAft>
              <a:spcPct val="35000"/>
            </a:spcAft>
          </a:pPr>
          <a:r>
            <a:rPr lang="en-IN" sz="3100" kern="1200" dirty="0" smtClean="0"/>
            <a:t>Final </a:t>
          </a:r>
          <a:r>
            <a:rPr lang="en-IN" sz="3100" kern="1200" dirty="0" smtClean="0"/>
            <a:t>Analysis/Inferences</a:t>
          </a:r>
          <a:endParaRPr lang="en-IN" sz="3100" kern="1200" dirty="0"/>
        </a:p>
      </dsp:txBody>
      <dsp:txXfrm>
        <a:off x="332703" y="2924991"/>
        <a:ext cx="5354460"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306BD5-76C1-487E-A747-F8746DBE6A28}"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6A581-98E5-4871-96E2-B9D857A03949}"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06BD5-76C1-487E-A747-F8746DBE6A28}"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6A581-98E5-4871-96E2-B9D857A0394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06BD5-76C1-487E-A747-F8746DBE6A28}"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6A581-98E5-4871-96E2-B9D857A0394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06BD5-76C1-487E-A747-F8746DBE6A28}"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6A581-98E5-4871-96E2-B9D857A0394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306BD5-76C1-487E-A747-F8746DBE6A28}"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6A581-98E5-4871-96E2-B9D857A03949}"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306BD5-76C1-487E-A747-F8746DBE6A28}"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96A581-98E5-4871-96E2-B9D857A0394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306BD5-76C1-487E-A747-F8746DBE6A28}" type="datetimeFigureOut">
              <a:rPr lang="en-IN" smtClean="0"/>
              <a:t>25-04-2021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96A581-98E5-4871-96E2-B9D857A03949}"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306BD5-76C1-487E-A747-F8746DBE6A28}" type="datetimeFigureOut">
              <a:rPr lang="en-IN" smtClean="0"/>
              <a:t>25-04-2021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96A581-98E5-4871-96E2-B9D857A0394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06BD5-76C1-487E-A747-F8746DBE6A28}" type="datetimeFigureOut">
              <a:rPr lang="en-IN" smtClean="0"/>
              <a:t>25-04-2021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96A581-98E5-4871-96E2-B9D857A0394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06BD5-76C1-487E-A747-F8746DBE6A28}"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96A581-98E5-4871-96E2-B9D857A03949}"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06BD5-76C1-487E-A747-F8746DBE6A28}"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96A581-98E5-4871-96E2-B9D857A0394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A7306BD5-76C1-487E-A747-F8746DBE6A28}" type="datetimeFigureOut">
              <a:rPr lang="en-IN" smtClean="0"/>
              <a:t>25-04-2021</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E496A581-98E5-4871-96E2-B9D857A03949}"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755576" y="116632"/>
            <a:ext cx="7543800" cy="2879576"/>
          </a:xfrm>
        </p:spPr>
        <p:txBody>
          <a:bodyPr/>
          <a:lstStyle/>
          <a:p>
            <a:pPr algn="ctr"/>
            <a:r>
              <a:rPr lang="en-IN" dirty="0" smtClean="0">
                <a:solidFill>
                  <a:schemeClr val="accent1">
                    <a:lumMod val="20000"/>
                    <a:lumOff val="80000"/>
                  </a:schemeClr>
                </a:solidFill>
              </a:rPr>
              <a:t>Lead </a:t>
            </a:r>
            <a:r>
              <a:rPr lang="en-IN" dirty="0">
                <a:solidFill>
                  <a:schemeClr val="accent1">
                    <a:lumMod val="20000"/>
                    <a:lumOff val="80000"/>
                  </a:schemeClr>
                </a:solidFill>
              </a:rPr>
              <a:t>Scoring Case Study</a:t>
            </a:r>
          </a:p>
        </p:txBody>
      </p:sp>
      <p:sp>
        <p:nvSpPr>
          <p:cNvPr id="10" name="Subtitle 9"/>
          <p:cNvSpPr>
            <a:spLocks noGrp="1"/>
          </p:cNvSpPr>
          <p:nvPr>
            <p:ph type="subTitle" idx="1"/>
          </p:nvPr>
        </p:nvSpPr>
        <p:spPr>
          <a:xfrm>
            <a:off x="5220072" y="5517232"/>
            <a:ext cx="3185592" cy="792088"/>
          </a:xfrm>
        </p:spPr>
        <p:txBody>
          <a:bodyPr>
            <a:normAutofit/>
          </a:bodyPr>
          <a:lstStyle/>
          <a:p>
            <a:pPr algn="r"/>
            <a:r>
              <a:rPr lang="en-IN" b="1" dirty="0" smtClean="0">
                <a:solidFill>
                  <a:schemeClr val="accent1">
                    <a:lumMod val="75000"/>
                  </a:schemeClr>
                </a:solidFill>
              </a:rPr>
              <a:t>By – Vishal </a:t>
            </a:r>
            <a:r>
              <a:rPr lang="en-IN" b="1" dirty="0" smtClean="0">
                <a:solidFill>
                  <a:schemeClr val="accent1">
                    <a:lumMod val="75000"/>
                  </a:schemeClr>
                </a:solidFill>
              </a:rPr>
              <a:t>Yadav</a:t>
            </a:r>
            <a:endParaRPr lang="en-IN" b="1" dirty="0" smtClean="0">
              <a:solidFill>
                <a:schemeClr val="accent1">
                  <a:lumMod val="75000"/>
                </a:schemeClr>
              </a:solidFill>
            </a:endParaRPr>
          </a:p>
        </p:txBody>
      </p:sp>
      <p:pic>
        <p:nvPicPr>
          <p:cNvPr id="1026" name="Picture 2" descr="C:\Users\Vishu\Desktop\case study 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429000"/>
            <a:ext cx="2556000" cy="2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00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8" y="476672"/>
            <a:ext cx="8540739"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idx="1"/>
          </p:nvPr>
        </p:nvSpPr>
        <p:spPr>
          <a:xfrm>
            <a:off x="749987" y="5661248"/>
            <a:ext cx="7543800" cy="582960"/>
          </a:xfrm>
        </p:spPr>
        <p:txBody>
          <a:bodyPr/>
          <a:lstStyle/>
          <a:p>
            <a:pPr marL="0" indent="0">
              <a:buNone/>
            </a:pPr>
            <a:r>
              <a:rPr lang="en-IN" b="1" dirty="0" smtClean="0"/>
              <a:t>Categorical Features</a:t>
            </a:r>
            <a:endParaRPr lang="en-IN" b="1" dirty="0"/>
          </a:p>
        </p:txBody>
      </p:sp>
    </p:spTree>
    <p:extLst>
      <p:ext uri="{BB962C8B-B14F-4D97-AF65-F5344CB8AC3E}">
        <p14:creationId xmlns:p14="http://schemas.microsoft.com/office/powerpoint/2010/main" val="361776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20688"/>
            <a:ext cx="8640960" cy="1512168"/>
          </a:xfrm>
        </p:spPr>
        <p:txBody>
          <a:bodyPr>
            <a:normAutofit lnSpcReduction="10000"/>
          </a:bodyPr>
          <a:lstStyle/>
          <a:p>
            <a:pPr marL="0" lvl="0" indent="0">
              <a:buNone/>
            </a:pPr>
            <a:r>
              <a:rPr lang="en-IN" b="1" u="sng" dirty="0">
                <a:latin typeface="Calibri" pitchFamily="34" charset="0"/>
                <a:cs typeface="Calibri" pitchFamily="34" charset="0"/>
              </a:rPr>
              <a:t>Data Preparation</a:t>
            </a:r>
            <a:r>
              <a:rPr lang="en-IN" b="1" dirty="0">
                <a:latin typeface="Calibri" pitchFamily="34" charset="0"/>
                <a:cs typeface="Calibri" pitchFamily="34" charset="0"/>
              </a:rPr>
              <a:t> </a:t>
            </a:r>
            <a:r>
              <a:rPr lang="en-IN" dirty="0">
                <a:latin typeface="Calibri" pitchFamily="34" charset="0"/>
                <a:cs typeface="Calibri" pitchFamily="34" charset="0"/>
              </a:rPr>
              <a:t>: Data preparation (also referred to as “data pre-processing”) is the process of transforming raw data so that data scientists and analysts can run it through machine learning algorithms to uncover insights or make predictions.</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88840"/>
            <a:ext cx="6120680" cy="132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462402"/>
            <a:ext cx="8172530" cy="104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653136"/>
            <a:ext cx="6336704" cy="139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48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424936" cy="1872208"/>
          </a:xfrm>
        </p:spPr>
        <p:txBody>
          <a:bodyPr>
            <a:normAutofit/>
          </a:bodyPr>
          <a:lstStyle/>
          <a:p>
            <a:pPr marL="0" lvl="0" indent="0">
              <a:buNone/>
            </a:pPr>
            <a:r>
              <a:rPr lang="en-IN" sz="2200" b="1" u="sng" dirty="0">
                <a:latin typeface="Calibri" pitchFamily="34" charset="0"/>
                <a:cs typeface="Calibri" pitchFamily="34" charset="0"/>
              </a:rPr>
              <a:t>Choose a Model &amp; Train the Model </a:t>
            </a:r>
            <a:r>
              <a:rPr lang="en-IN" sz="2200" b="1" dirty="0">
                <a:latin typeface="Calibri" pitchFamily="34" charset="0"/>
                <a:cs typeface="Calibri" pitchFamily="34" charset="0"/>
              </a:rPr>
              <a:t> </a:t>
            </a:r>
            <a:r>
              <a:rPr lang="en-IN" sz="2200" dirty="0">
                <a:latin typeface="Calibri" pitchFamily="34" charset="0"/>
                <a:cs typeface="Calibri" pitchFamily="34" charset="0"/>
              </a:rPr>
              <a:t>: The process of training an ML</a:t>
            </a:r>
            <a:r>
              <a:rPr lang="en-IN" sz="2200" i="1" dirty="0">
                <a:latin typeface="Calibri" pitchFamily="34" charset="0"/>
                <a:cs typeface="Calibri" pitchFamily="34" charset="0"/>
              </a:rPr>
              <a:t> </a:t>
            </a:r>
            <a:r>
              <a:rPr lang="en-IN" sz="2200" dirty="0">
                <a:latin typeface="Calibri" pitchFamily="34" charset="0"/>
                <a:cs typeface="Calibri" pitchFamily="34" charset="0"/>
              </a:rPr>
              <a:t>model involves providing an ML algorithm (that is, the learning algorithm) with training data to learn from. The term </a:t>
            </a:r>
            <a:r>
              <a:rPr lang="en-IN" sz="2200" i="1" dirty="0">
                <a:latin typeface="Calibri" pitchFamily="34" charset="0"/>
                <a:cs typeface="Calibri" pitchFamily="34" charset="0"/>
              </a:rPr>
              <a:t>ML </a:t>
            </a:r>
            <a:r>
              <a:rPr lang="en-IN" sz="2200" dirty="0">
                <a:latin typeface="Calibri" pitchFamily="34" charset="0"/>
                <a:cs typeface="Calibri" pitchFamily="34" charset="0"/>
              </a:rPr>
              <a:t>model refers to the model artifact that is created by the training process.</a:t>
            </a:r>
          </a:p>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085975"/>
            <a:ext cx="8712968" cy="1559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99" y="3861048"/>
            <a:ext cx="35242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716966"/>
            <a:ext cx="5150743"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63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36104"/>
            <a:ext cx="8712968" cy="3240360"/>
          </a:xfrm>
        </p:spPr>
        <p:txBody>
          <a:bodyPr/>
          <a:lstStyle/>
          <a:p>
            <a:pPr marL="0" indent="0">
              <a:buNone/>
            </a:pPr>
            <a:r>
              <a:rPr lang="en-IN" sz="2000" b="1" i="1" dirty="0"/>
              <a:t># </a:t>
            </a:r>
            <a:r>
              <a:rPr lang="en-IN" sz="2000" b="1" i="1" dirty="0">
                <a:latin typeface="Calibri" pitchFamily="34" charset="0"/>
                <a:cs typeface="Calibri" pitchFamily="34" charset="0"/>
              </a:rPr>
              <a:t>Getting the predicted values on the train set</a:t>
            </a:r>
          </a:p>
          <a:p>
            <a:r>
              <a:rPr lang="en-IN" sz="2300" dirty="0" err="1">
                <a:latin typeface="Calibri" pitchFamily="34" charset="0"/>
                <a:cs typeface="Calibri" pitchFamily="34" charset="0"/>
              </a:rPr>
              <a:t>y_train_pred</a:t>
            </a:r>
            <a:r>
              <a:rPr lang="en-IN" sz="2300" dirty="0">
                <a:latin typeface="Calibri" pitchFamily="34" charset="0"/>
                <a:cs typeface="Calibri" pitchFamily="34" charset="0"/>
              </a:rPr>
              <a:t> = </a:t>
            </a:r>
            <a:r>
              <a:rPr lang="en-IN" sz="2300" dirty="0" err="1">
                <a:latin typeface="Calibri" pitchFamily="34" charset="0"/>
                <a:cs typeface="Calibri" pitchFamily="34" charset="0"/>
              </a:rPr>
              <a:t>res.predict</a:t>
            </a:r>
            <a:r>
              <a:rPr lang="en-IN" sz="2300" dirty="0">
                <a:latin typeface="Calibri" pitchFamily="34" charset="0"/>
                <a:cs typeface="Calibri" pitchFamily="34" charset="0"/>
              </a:rPr>
              <a:t>(</a:t>
            </a:r>
            <a:r>
              <a:rPr lang="en-IN" sz="2300" dirty="0" err="1">
                <a:latin typeface="Calibri" pitchFamily="34" charset="0"/>
                <a:cs typeface="Calibri" pitchFamily="34" charset="0"/>
              </a:rPr>
              <a:t>X_train_sm</a:t>
            </a:r>
            <a:r>
              <a:rPr lang="en-IN" sz="2300" dirty="0">
                <a:latin typeface="Calibri" pitchFamily="34" charset="0"/>
                <a:cs typeface="Calibri" pitchFamily="34" charset="0"/>
              </a:rPr>
              <a:t>)</a:t>
            </a:r>
          </a:p>
          <a:p>
            <a:r>
              <a:rPr lang="en-IN" sz="2300" dirty="0" err="1">
                <a:latin typeface="Calibri" pitchFamily="34" charset="0"/>
                <a:cs typeface="Calibri" pitchFamily="34" charset="0"/>
              </a:rPr>
              <a:t>y_train_pred_final</a:t>
            </a:r>
            <a:r>
              <a:rPr lang="en-IN" sz="2300" dirty="0">
                <a:latin typeface="Calibri" pitchFamily="34" charset="0"/>
                <a:cs typeface="Calibri" pitchFamily="34" charset="0"/>
              </a:rPr>
              <a:t> = </a:t>
            </a:r>
            <a:r>
              <a:rPr lang="en-IN" sz="2300" dirty="0" err="1">
                <a:latin typeface="Calibri" pitchFamily="34" charset="0"/>
                <a:cs typeface="Calibri" pitchFamily="34" charset="0"/>
              </a:rPr>
              <a:t>pd.DataFrame</a:t>
            </a:r>
            <a:r>
              <a:rPr lang="en-IN" sz="2300" dirty="0">
                <a:latin typeface="Calibri" pitchFamily="34" charset="0"/>
                <a:cs typeface="Calibri" pitchFamily="34" charset="0"/>
              </a:rPr>
              <a:t>({'Converted':</a:t>
            </a:r>
            <a:r>
              <a:rPr lang="en-IN" sz="2300" dirty="0" err="1">
                <a:latin typeface="Calibri" pitchFamily="34" charset="0"/>
                <a:cs typeface="Calibri" pitchFamily="34" charset="0"/>
              </a:rPr>
              <a:t>y_train.values</a:t>
            </a:r>
            <a:r>
              <a:rPr lang="en-IN" sz="2300" dirty="0">
                <a:latin typeface="Calibri" pitchFamily="34" charset="0"/>
                <a:cs typeface="Calibri" pitchFamily="34" charset="0"/>
              </a:rPr>
              <a:t>, 'Converted_</a:t>
            </a:r>
            <a:r>
              <a:rPr lang="en-IN" sz="2300" dirty="0" err="1">
                <a:latin typeface="Calibri" pitchFamily="34" charset="0"/>
                <a:cs typeface="Calibri" pitchFamily="34" charset="0"/>
              </a:rPr>
              <a:t>prob</a:t>
            </a:r>
            <a:r>
              <a:rPr lang="en-IN" sz="2300" dirty="0">
                <a:latin typeface="Calibri" pitchFamily="34" charset="0"/>
                <a:cs typeface="Calibri" pitchFamily="34" charset="0"/>
              </a:rPr>
              <a:t>':</a:t>
            </a:r>
            <a:r>
              <a:rPr lang="en-IN" sz="2300" dirty="0" err="1">
                <a:latin typeface="Calibri" pitchFamily="34" charset="0"/>
                <a:cs typeface="Calibri" pitchFamily="34" charset="0"/>
              </a:rPr>
              <a:t>y_train_pred</a:t>
            </a:r>
            <a:r>
              <a:rPr lang="en-IN" sz="2300" dirty="0">
                <a:latin typeface="Calibri" pitchFamily="34" charset="0"/>
                <a:cs typeface="Calibri" pitchFamily="34" charset="0"/>
              </a:rPr>
              <a:t>})</a:t>
            </a:r>
          </a:p>
          <a:p>
            <a:r>
              <a:rPr lang="en-IN" sz="2300" dirty="0" err="1">
                <a:latin typeface="Calibri" pitchFamily="34" charset="0"/>
                <a:cs typeface="Calibri" pitchFamily="34" charset="0"/>
              </a:rPr>
              <a:t>y_train_pred_final</a:t>
            </a:r>
            <a:r>
              <a:rPr lang="en-IN" sz="2300" dirty="0">
                <a:latin typeface="Calibri" pitchFamily="34" charset="0"/>
                <a:cs typeface="Calibri" pitchFamily="34" charset="0"/>
              </a:rPr>
              <a:t>['Prospect ID'] = </a:t>
            </a:r>
            <a:r>
              <a:rPr lang="en-IN" sz="2300" dirty="0" err="1">
                <a:latin typeface="Calibri" pitchFamily="34" charset="0"/>
                <a:cs typeface="Calibri" pitchFamily="34" charset="0"/>
              </a:rPr>
              <a:t>y_train.index</a:t>
            </a:r>
            <a:endParaRPr lang="en-IN" sz="2300" dirty="0">
              <a:latin typeface="Calibri" pitchFamily="34" charset="0"/>
              <a:cs typeface="Calibri" pitchFamily="34" charset="0"/>
            </a:endParaRPr>
          </a:p>
          <a:p>
            <a:r>
              <a:rPr lang="en-IN" sz="2300" dirty="0" err="1">
                <a:latin typeface="Calibri" pitchFamily="34" charset="0"/>
                <a:cs typeface="Calibri" pitchFamily="34" charset="0"/>
              </a:rPr>
              <a:t>y_train_pred_final</a:t>
            </a:r>
            <a:r>
              <a:rPr lang="en-IN" sz="2300" dirty="0">
                <a:latin typeface="Calibri" pitchFamily="34" charset="0"/>
                <a:cs typeface="Calibri" pitchFamily="34" charset="0"/>
              </a:rPr>
              <a:t>['predicted'] = </a:t>
            </a:r>
            <a:r>
              <a:rPr lang="en-IN" sz="2300" dirty="0" err="1">
                <a:latin typeface="Calibri" pitchFamily="34" charset="0"/>
                <a:cs typeface="Calibri" pitchFamily="34" charset="0"/>
              </a:rPr>
              <a:t>y_train_pred_final.Converted_prob.map</a:t>
            </a:r>
            <a:r>
              <a:rPr lang="en-IN" sz="2300" dirty="0">
                <a:latin typeface="Calibri" pitchFamily="34" charset="0"/>
                <a:cs typeface="Calibri" pitchFamily="34" charset="0"/>
              </a:rPr>
              <a:t>(lambda x: 1 if x &gt; 0.5 else 0)</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301208"/>
            <a:ext cx="8424936"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645024"/>
            <a:ext cx="5400600" cy="150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75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640960" cy="2088232"/>
          </a:xfrm>
        </p:spPr>
        <p:txBody>
          <a:bodyPr/>
          <a:lstStyle/>
          <a:p>
            <a:pPr marL="0" lvl="0" indent="0">
              <a:buNone/>
            </a:pPr>
            <a:r>
              <a:rPr lang="en-IN" sz="2300" b="1" u="sng" dirty="0">
                <a:latin typeface="Calibri" pitchFamily="34" charset="0"/>
                <a:cs typeface="Calibri" pitchFamily="34" charset="0"/>
              </a:rPr>
              <a:t>Model Evaluation</a:t>
            </a:r>
            <a:r>
              <a:rPr lang="en-IN" sz="2300" b="1" dirty="0">
                <a:latin typeface="Calibri" pitchFamily="34" charset="0"/>
                <a:cs typeface="Calibri" pitchFamily="34" charset="0"/>
              </a:rPr>
              <a:t> </a:t>
            </a:r>
            <a:r>
              <a:rPr lang="en-IN" sz="2300" dirty="0">
                <a:latin typeface="Calibri" pitchFamily="34" charset="0"/>
                <a:cs typeface="Calibri" pitchFamily="34" charset="0"/>
              </a:rPr>
              <a:t>: Model Evaluation is an integral part </a:t>
            </a:r>
            <a:r>
              <a:rPr lang="en-IN" sz="2300" dirty="0" smtClean="0">
                <a:latin typeface="Calibri" pitchFamily="34" charset="0"/>
                <a:cs typeface="Calibri" pitchFamily="34" charset="0"/>
              </a:rPr>
              <a:t>of the model</a:t>
            </a:r>
            <a:r>
              <a:rPr lang="en-IN" sz="2300" dirty="0">
                <a:latin typeface="Calibri" pitchFamily="34" charset="0"/>
                <a:cs typeface="Calibri" pitchFamily="34" charset="0"/>
              </a:rPr>
              <a:t> development process. It helps to find the best model that represents our data and how well the chosen model will work in the future.</a:t>
            </a:r>
            <a:r>
              <a:rPr lang="en-IN" dirty="0"/>
              <a:t> </a:t>
            </a:r>
          </a:p>
          <a:p>
            <a:pPr marL="0" indent="0">
              <a:buNone/>
            </a:pP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7416824"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183896"/>
            <a:ext cx="2952328" cy="2981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187802"/>
            <a:ext cx="2800350" cy="29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3428392" y="4509120"/>
            <a:ext cx="208823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 a better VIF</a:t>
            </a:r>
            <a:endParaRPr lang="en-IN" dirty="0"/>
          </a:p>
        </p:txBody>
      </p:sp>
    </p:spTree>
    <p:extLst>
      <p:ext uri="{BB962C8B-B14F-4D97-AF65-F5344CB8AC3E}">
        <p14:creationId xmlns:p14="http://schemas.microsoft.com/office/powerpoint/2010/main" val="93011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496944" cy="1512168"/>
          </a:xfrm>
        </p:spPr>
        <p:txBody>
          <a:bodyPr>
            <a:normAutofit lnSpcReduction="10000"/>
          </a:bodyPr>
          <a:lstStyle/>
          <a:p>
            <a:pPr marL="0" indent="0">
              <a:buNone/>
            </a:pPr>
            <a:r>
              <a:rPr lang="en-IN" b="1" u="sng" dirty="0" smtClean="0">
                <a:latin typeface="Calibri" pitchFamily="34" charset="0"/>
                <a:cs typeface="Calibri" pitchFamily="34" charset="0"/>
              </a:rPr>
              <a:t>Make </a:t>
            </a:r>
            <a:r>
              <a:rPr lang="en-IN" b="1" u="sng" dirty="0">
                <a:latin typeface="Calibri" pitchFamily="34" charset="0"/>
                <a:cs typeface="Calibri" pitchFamily="34" charset="0"/>
              </a:rPr>
              <a:t>Predictions </a:t>
            </a:r>
            <a:r>
              <a:rPr lang="en-IN" dirty="0">
                <a:latin typeface="Calibri" pitchFamily="34" charset="0"/>
                <a:cs typeface="Calibri" pitchFamily="34" charset="0"/>
              </a:rPr>
              <a:t>: Prediction” refers to the output of an algorithm after it has been trained on a historical dataset and applied to new data when forecasting the likelihood of a particular outcome, such as whether or not a customer will be converted to take the course.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916832"/>
            <a:ext cx="8424935" cy="3074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157192"/>
            <a:ext cx="8424935" cy="146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87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29200"/>
            <a:ext cx="8058472" cy="943000"/>
          </a:xfrm>
        </p:spPr>
        <p:txBody>
          <a:bodyPr>
            <a:normAutofit/>
          </a:bodyPr>
          <a:lstStyle/>
          <a:p>
            <a:r>
              <a:rPr lang="en-IN" dirty="0"/>
              <a:t>Final Analysis/ </a:t>
            </a:r>
            <a:r>
              <a:rPr lang="en-IN" dirty="0" smtClean="0"/>
              <a:t>Inferences</a:t>
            </a:r>
            <a:endParaRPr lang="en-IN" dirty="0"/>
          </a:p>
        </p:txBody>
      </p:sp>
      <p:sp>
        <p:nvSpPr>
          <p:cNvPr id="3" name="Content Placeholder 2"/>
          <p:cNvSpPr>
            <a:spLocks noGrp="1"/>
          </p:cNvSpPr>
          <p:nvPr>
            <p:ph idx="1"/>
          </p:nvPr>
        </p:nvSpPr>
        <p:spPr>
          <a:xfrm>
            <a:off x="179512" y="404664"/>
            <a:ext cx="8712968" cy="1656184"/>
          </a:xfrm>
        </p:spPr>
        <p:txBody>
          <a:bodyPr>
            <a:normAutofit/>
          </a:bodyPr>
          <a:lstStyle/>
          <a:p>
            <a:pPr marL="0" indent="0">
              <a:buNone/>
            </a:pPr>
            <a:r>
              <a:rPr lang="en-IN" dirty="0">
                <a:latin typeface="Calibri" pitchFamily="34" charset="0"/>
                <a:cs typeface="Calibri" pitchFamily="34" charset="0"/>
              </a:rPr>
              <a:t>The </a:t>
            </a:r>
            <a:r>
              <a:rPr lang="en-IN" dirty="0" err="1">
                <a:latin typeface="Calibri" pitchFamily="34" charset="0"/>
                <a:cs typeface="Calibri" pitchFamily="34" charset="0"/>
              </a:rPr>
              <a:t>sensititvity</a:t>
            </a:r>
            <a:r>
              <a:rPr lang="en-IN" dirty="0">
                <a:latin typeface="Calibri" pitchFamily="34" charset="0"/>
                <a:cs typeface="Calibri" pitchFamily="34" charset="0"/>
              </a:rPr>
              <a:t> turns out to be </a:t>
            </a:r>
            <a:r>
              <a:rPr lang="en-IN" dirty="0" err="1">
                <a:latin typeface="Calibri" pitchFamily="34" charset="0"/>
                <a:cs typeface="Calibri" pitchFamily="34" charset="0"/>
              </a:rPr>
              <a:t>approx</a:t>
            </a:r>
            <a:r>
              <a:rPr lang="en-IN" dirty="0">
                <a:latin typeface="Calibri" pitchFamily="34" charset="0"/>
                <a:cs typeface="Calibri" pitchFamily="34" charset="0"/>
              </a:rPr>
              <a:t> 85% which is much greater than the initial (30%). Hence it is good to say that the aim is achieved and selected features are obtained which contribute most to enhance probability.</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3" y="2969628"/>
            <a:ext cx="403244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700808"/>
            <a:ext cx="4390256"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272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85800"/>
            <a:ext cx="8424936" cy="5407496"/>
          </a:xfrm>
        </p:spPr>
        <p:txBody>
          <a:bodyPr>
            <a:normAutofit/>
          </a:bodyPr>
          <a:lstStyle/>
          <a:p>
            <a:pPr marL="0" indent="0">
              <a:buNone/>
            </a:pPr>
            <a:r>
              <a:rPr lang="en-IN" b="1" dirty="0" smtClean="0">
                <a:latin typeface="Calibri" pitchFamily="34" charset="0"/>
                <a:cs typeface="Calibri" pitchFamily="34" charset="0"/>
              </a:rPr>
              <a:t>Some Inferences :</a:t>
            </a:r>
          </a:p>
          <a:p>
            <a:pPr lvl="0"/>
            <a:r>
              <a:rPr lang="en-IN" dirty="0">
                <a:latin typeface="Calibri" pitchFamily="34" charset="0"/>
                <a:cs typeface="Calibri" pitchFamily="34" charset="0"/>
              </a:rPr>
              <a:t>Converting 'Select' values to </a:t>
            </a:r>
            <a:r>
              <a:rPr lang="en-IN" dirty="0" err="1">
                <a:latin typeface="Calibri" pitchFamily="34" charset="0"/>
                <a:cs typeface="Calibri" pitchFamily="34" charset="0"/>
              </a:rPr>
              <a:t>NaN</a:t>
            </a:r>
            <a:r>
              <a:rPr lang="en-IN" dirty="0">
                <a:latin typeface="Calibri" pitchFamily="34" charset="0"/>
                <a:cs typeface="Calibri" pitchFamily="34" charset="0"/>
              </a:rPr>
              <a:t>.</a:t>
            </a:r>
          </a:p>
          <a:p>
            <a:pPr lvl="0"/>
            <a:r>
              <a:rPr lang="en-IN" dirty="0">
                <a:latin typeface="Calibri" pitchFamily="34" charset="0"/>
                <a:cs typeface="Calibri" pitchFamily="34" charset="0"/>
              </a:rPr>
              <a:t>Replacing null values in categorical features with most occurring value and small categories to “Others”.</a:t>
            </a:r>
          </a:p>
          <a:p>
            <a:pPr lvl="0"/>
            <a:r>
              <a:rPr lang="en-IN" dirty="0">
                <a:latin typeface="Calibri" pitchFamily="34" charset="0"/>
                <a:cs typeface="Calibri" pitchFamily="34" charset="0"/>
              </a:rPr>
              <a:t>Based on the </a:t>
            </a:r>
            <a:r>
              <a:rPr lang="en-IN" dirty="0" err="1">
                <a:latin typeface="Calibri" pitchFamily="34" charset="0"/>
                <a:cs typeface="Calibri" pitchFamily="34" charset="0"/>
              </a:rPr>
              <a:t>univariate</a:t>
            </a:r>
            <a:r>
              <a:rPr lang="en-IN" dirty="0">
                <a:latin typeface="Calibri" pitchFamily="34" charset="0"/>
                <a:cs typeface="Calibri" pitchFamily="34" charset="0"/>
              </a:rPr>
              <a:t> analysis we have seen that many columns are not adding any information to the model, hence we can drop them for further analysis. Like 'Lead Number', 'What matters most to you in choosing a course', 'Search', 'Magazine', 'Newspaper Article' etc.</a:t>
            </a:r>
          </a:p>
          <a:p>
            <a:pPr lvl="0"/>
            <a:r>
              <a:rPr lang="en-IN" dirty="0">
                <a:latin typeface="Calibri" pitchFamily="34" charset="0"/>
                <a:cs typeface="Calibri" pitchFamily="34" charset="0"/>
              </a:rPr>
              <a:t>Converting some binary variables (Yes/No) to 1/0.</a:t>
            </a:r>
          </a:p>
          <a:p>
            <a:pPr lvl="0"/>
            <a:r>
              <a:rPr lang="en-IN" dirty="0">
                <a:latin typeface="Calibri" pitchFamily="34" charset="0"/>
                <a:cs typeface="Calibri" pitchFamily="34" charset="0"/>
              </a:rPr>
              <a:t>Calculating accuracy (~92%) and sensitivity (~85%)</a:t>
            </a:r>
          </a:p>
          <a:p>
            <a:pPr marL="0" indent="0">
              <a:buNone/>
            </a:pPr>
            <a:endParaRPr lang="en-IN" dirty="0"/>
          </a:p>
        </p:txBody>
      </p:sp>
    </p:spTree>
    <p:extLst>
      <p:ext uri="{BB962C8B-B14F-4D97-AF65-F5344CB8AC3E}">
        <p14:creationId xmlns:p14="http://schemas.microsoft.com/office/powerpoint/2010/main" val="367539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Vishu\AppData\Local\Microsoft\Windows\INetCache\IE\PYG6FFHU\Thank-You[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84784"/>
            <a:ext cx="4968552" cy="3666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6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2515135"/>
              </p:ext>
            </p:extLst>
          </p:nvPr>
        </p:nvGraphicFramePr>
        <p:xfrm>
          <a:off x="683568" y="476672"/>
          <a:ext cx="7776864"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327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72" y="5157192"/>
            <a:ext cx="4176464" cy="1087016"/>
          </a:xfrm>
        </p:spPr>
        <p:txBody>
          <a:bodyPr>
            <a:normAutofit/>
          </a:bodyPr>
          <a:lstStyle/>
          <a:p>
            <a:r>
              <a:rPr lang="en-IN" sz="5600" dirty="0" smtClean="0"/>
              <a:t>Introduction</a:t>
            </a:r>
            <a:endParaRPr lang="en-IN" sz="5600" dirty="0"/>
          </a:p>
        </p:txBody>
      </p:sp>
      <p:sp>
        <p:nvSpPr>
          <p:cNvPr id="3" name="Content Placeholder 2"/>
          <p:cNvSpPr>
            <a:spLocks noGrp="1"/>
          </p:cNvSpPr>
          <p:nvPr>
            <p:ph idx="1"/>
          </p:nvPr>
        </p:nvSpPr>
        <p:spPr>
          <a:xfrm>
            <a:off x="323528" y="404664"/>
            <a:ext cx="8568952" cy="5184576"/>
          </a:xfrm>
        </p:spPr>
        <p:txBody>
          <a:bodyPr>
            <a:noAutofit/>
          </a:bodyPr>
          <a:lstStyle/>
          <a:p>
            <a:pPr marL="0" indent="0">
              <a:buNone/>
            </a:pPr>
            <a:r>
              <a:rPr lang="en-IN" sz="1950" dirty="0" smtClean="0">
                <a:latin typeface="Calibri" pitchFamily="34" charset="0"/>
                <a:cs typeface="Calibri" pitchFamily="34" charset="0"/>
              </a:rPr>
              <a:t>An </a:t>
            </a:r>
            <a:r>
              <a:rPr lang="en-IN" sz="1950" dirty="0">
                <a:latin typeface="Calibri" pitchFamily="34" charset="0"/>
                <a:cs typeface="Calibri" pitchFamily="34" charset="0"/>
              </a:rPr>
              <a:t>education company named </a:t>
            </a:r>
            <a:r>
              <a:rPr lang="en-IN" sz="1950" b="1" dirty="0">
                <a:latin typeface="Calibri" pitchFamily="34" charset="0"/>
                <a:cs typeface="Calibri" pitchFamily="34" charset="0"/>
              </a:rPr>
              <a:t>X Education</a:t>
            </a:r>
            <a:r>
              <a:rPr lang="en-IN" sz="1950" dirty="0">
                <a:latin typeface="Calibri" pitchFamily="34" charset="0"/>
                <a:cs typeface="Calibri" pitchFamily="34" charset="0"/>
              </a:rPr>
              <a:t> sells online courses to industry professionals. On any given day, many professionals who are interested in the courses land on their website and browse for courses.</a:t>
            </a:r>
          </a:p>
          <a:p>
            <a:pPr marL="0" indent="0">
              <a:buNone/>
            </a:pPr>
            <a:r>
              <a:rPr lang="en-IN" sz="1950" dirty="0">
                <a:latin typeface="Calibri" pitchFamily="34" charset="0"/>
                <a:cs typeface="Calibri" pitchFamily="34" charset="0"/>
              </a:rPr>
              <a:t>The company markets its courses on several websites and search engines like Google. Once these people land on the website, they might browse the courses or fill up a form for the course or watch some videos</a:t>
            </a:r>
            <a:r>
              <a:rPr lang="en-IN" sz="1950" dirty="0" smtClean="0">
                <a:latin typeface="Calibri" pitchFamily="34" charset="0"/>
                <a:cs typeface="Calibri" pitchFamily="34" charset="0"/>
              </a:rPr>
              <a:t>.</a:t>
            </a:r>
            <a:endParaRPr lang="en-IN" sz="1950" dirty="0">
              <a:latin typeface="Calibri" pitchFamily="34" charset="0"/>
              <a:cs typeface="Calibri" pitchFamily="34" charset="0"/>
            </a:endParaRPr>
          </a:p>
          <a:p>
            <a:pPr marL="0" indent="0">
              <a:buNone/>
            </a:pPr>
            <a:r>
              <a:rPr lang="en-IN" sz="1950" b="1" dirty="0">
                <a:latin typeface="Calibri" pitchFamily="34" charset="0"/>
                <a:cs typeface="Calibri" pitchFamily="34" charset="0"/>
              </a:rPr>
              <a:t>When these people fill up a form providing their email address or phone number, they are classified to be a lead. Moreover, the company also gets leads through past referrals</a:t>
            </a:r>
            <a:r>
              <a:rPr lang="en-IN" sz="1950" b="1" dirty="0" smtClean="0">
                <a:latin typeface="Calibri" pitchFamily="34" charset="0"/>
                <a:cs typeface="Calibri" pitchFamily="34" charset="0"/>
              </a:rPr>
              <a:t>.</a:t>
            </a:r>
            <a:endParaRPr lang="en-IN" sz="1950" dirty="0">
              <a:latin typeface="Calibri" pitchFamily="34" charset="0"/>
              <a:cs typeface="Calibri" pitchFamily="34" charset="0"/>
            </a:endParaRPr>
          </a:p>
          <a:p>
            <a:pPr marL="0" indent="0">
              <a:buNone/>
            </a:pPr>
            <a:r>
              <a:rPr lang="en-IN" sz="1950" dirty="0">
                <a:latin typeface="Calibri" pitchFamily="34" charset="0"/>
                <a:cs typeface="Calibri" pitchFamily="34" charset="0"/>
              </a:rPr>
              <a:t>Once these leads are acquired, employees from the sales team start making calls, writing emails, etc. Through this process, some of the leads get converted while most do not. </a:t>
            </a:r>
            <a:r>
              <a:rPr lang="en-IN" sz="1950" b="1" dirty="0">
                <a:latin typeface="Calibri" pitchFamily="34" charset="0"/>
                <a:cs typeface="Calibri" pitchFamily="34" charset="0"/>
              </a:rPr>
              <a:t>The typical lead conversion rate at X education is around 30%.</a:t>
            </a:r>
            <a:endParaRPr lang="en-IN" sz="1950" dirty="0">
              <a:latin typeface="Calibri" pitchFamily="34" charset="0"/>
              <a:cs typeface="Calibri" pitchFamily="34" charset="0"/>
            </a:endParaRPr>
          </a:p>
          <a:p>
            <a:pPr marL="0" indent="0">
              <a:buNone/>
            </a:pPr>
            <a:r>
              <a:rPr lang="en-IN" sz="1950" dirty="0">
                <a:latin typeface="Calibri" pitchFamily="34" charset="0"/>
                <a:cs typeface="Calibri" pitchFamily="34" charset="0"/>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a:t>
            </a:r>
            <a:r>
              <a:rPr lang="en-IN" sz="1950" b="1" dirty="0">
                <a:latin typeface="Calibri" pitchFamily="34" charset="0"/>
                <a:cs typeface="Calibri" pitchFamily="34" charset="0"/>
              </a:rPr>
              <a:t>‘Hot Leads</a:t>
            </a:r>
            <a:r>
              <a:rPr lang="en-IN" sz="1950" b="1" dirty="0" smtClean="0">
                <a:latin typeface="Calibri" pitchFamily="34" charset="0"/>
                <a:cs typeface="Calibri" pitchFamily="34" charset="0"/>
              </a:rPr>
              <a:t>’</a:t>
            </a:r>
            <a:r>
              <a:rPr lang="en-IN" sz="1950" dirty="0" smtClean="0">
                <a:latin typeface="Calibri" pitchFamily="34" charset="0"/>
                <a:cs typeface="Calibri" pitchFamily="34" charset="0"/>
              </a:rPr>
              <a:t>.</a:t>
            </a:r>
            <a:endParaRPr lang="en-IN" sz="1950" dirty="0">
              <a:latin typeface="Calibri" pitchFamily="34" charset="0"/>
              <a:cs typeface="Calibri" pitchFamily="34" charset="0"/>
            </a:endParaRPr>
          </a:p>
        </p:txBody>
      </p:sp>
    </p:spTree>
    <p:extLst>
      <p:ext uri="{BB962C8B-B14F-4D97-AF65-F5344CB8AC3E}">
        <p14:creationId xmlns:p14="http://schemas.microsoft.com/office/powerpoint/2010/main" val="221271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08912" cy="5688632"/>
          </a:xfrm>
        </p:spPr>
        <p:txBody>
          <a:bodyPr>
            <a:normAutofit fontScale="85000" lnSpcReduction="10000"/>
          </a:bodyPr>
          <a:lstStyle/>
          <a:p>
            <a:pPr marL="0" indent="0">
              <a:buNone/>
            </a:pPr>
            <a:r>
              <a:rPr lang="en-IN" dirty="0">
                <a:latin typeface="Calibri" pitchFamily="34" charset="0"/>
                <a:cs typeface="Calibri" pitchFamily="34" charset="0"/>
              </a:rPr>
              <a:t>If they successfully identify this set of leads, the lead conversion rate should go up as the sales team will now be focusing more on communicating with the potential leads rather than making calls to everyone. A typical lead conversion process can be represented using the following funnel:</a:t>
            </a:r>
          </a:p>
          <a:p>
            <a:pPr marL="0" indent="0">
              <a:buNone/>
            </a:pPr>
            <a:r>
              <a:rPr lang="en-IN" b="1" dirty="0">
                <a:latin typeface="Calibri" pitchFamily="34" charset="0"/>
                <a:cs typeface="Calibri" pitchFamily="34" charset="0"/>
              </a:rPr>
              <a:t>Lead Conversion Process</a:t>
            </a:r>
            <a:r>
              <a:rPr lang="en-IN" dirty="0">
                <a:latin typeface="Calibri" pitchFamily="34" charset="0"/>
                <a:cs typeface="Calibri" pitchFamily="34" charset="0"/>
              </a:rPr>
              <a:t> - Demonstrated as a funnel As you can see, there are a lot of leads generated in the initial stage (top) but only a few of them come out as paying customers from the bottom.</a:t>
            </a:r>
            <a:br>
              <a:rPr lang="en-IN" dirty="0">
                <a:latin typeface="Calibri" pitchFamily="34" charset="0"/>
                <a:cs typeface="Calibri" pitchFamily="34" charset="0"/>
              </a:rPr>
            </a:br>
            <a:endParaRPr lang="en-IN" dirty="0">
              <a:latin typeface="Calibri" pitchFamily="34" charset="0"/>
              <a:cs typeface="Calibri" pitchFamily="34" charset="0"/>
            </a:endParaRPr>
          </a:p>
          <a:p>
            <a:pPr marL="0" indent="0">
              <a:buNone/>
            </a:pPr>
            <a:r>
              <a:rPr lang="en-IN" dirty="0">
                <a:latin typeface="Calibri" pitchFamily="34" charset="0"/>
                <a:cs typeface="Calibri" pitchFamily="34" charset="0"/>
              </a:rPr>
              <a:t>In the middle stage, you need to nurture the potential leads well (i.e. educating the leads about the product, constantly communicating etc. ) in order to get a higher lead conversion.</a:t>
            </a:r>
          </a:p>
          <a:p>
            <a:pPr marL="0" indent="0">
              <a:buNone/>
            </a:pPr>
            <a:r>
              <a:rPr lang="en-IN" dirty="0">
                <a:latin typeface="Calibri" pitchFamily="34" charset="0"/>
                <a:cs typeface="Calibri" pitchFamily="34" charset="0"/>
              </a:rPr>
              <a:t>X Education has appointed you to help them select the most promising leads, i.e. the leads that are most likely to convert into paying customers.</a:t>
            </a:r>
            <a:br>
              <a:rPr lang="en-IN" dirty="0">
                <a:latin typeface="Calibri" pitchFamily="34" charset="0"/>
                <a:cs typeface="Calibri" pitchFamily="34" charset="0"/>
              </a:rPr>
            </a:br>
            <a:r>
              <a:rPr lang="en-IN" dirty="0">
                <a:latin typeface="Calibri" pitchFamily="34" charset="0"/>
                <a:cs typeface="Calibri" pitchFamily="34" charset="0"/>
              </a:rPr>
              <a:t>The company requires you to build a model wherein you need to assign a lead score to each of the leads such that the customers with higher lead score have a higher conversion chance and the customers with lower lead score have a lower conversion chance.</a:t>
            </a:r>
          </a:p>
          <a:p>
            <a:pPr marL="0" indent="0">
              <a:buNone/>
            </a:pPr>
            <a:r>
              <a:rPr lang="en-IN" b="1" dirty="0">
                <a:latin typeface="Calibri" pitchFamily="34" charset="0"/>
                <a:cs typeface="Calibri" pitchFamily="34" charset="0"/>
              </a:rPr>
              <a:t>The CEO, in particular, has given a ballpark of the target lead conversion rate to be around 80%.</a:t>
            </a:r>
            <a:endParaRPr lang="en-IN" dirty="0">
              <a:latin typeface="Calibri" pitchFamily="34" charset="0"/>
              <a:cs typeface="Calibri" pitchFamily="34" charset="0"/>
            </a:endParaRPr>
          </a:p>
          <a:p>
            <a:pPr marL="0" indent="0">
              <a:buNone/>
            </a:pPr>
            <a:endParaRPr lang="en-IN" dirty="0"/>
          </a:p>
        </p:txBody>
      </p:sp>
    </p:spTree>
    <p:extLst>
      <p:ext uri="{BB962C8B-B14F-4D97-AF65-F5344CB8AC3E}">
        <p14:creationId xmlns:p14="http://schemas.microsoft.com/office/powerpoint/2010/main" val="295488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GOAL</a:t>
            </a:r>
            <a:endParaRPr lang="en-IN" sz="6000" dirty="0"/>
          </a:p>
        </p:txBody>
      </p:sp>
      <p:sp>
        <p:nvSpPr>
          <p:cNvPr id="3" name="Content Placeholder 2"/>
          <p:cNvSpPr>
            <a:spLocks noGrp="1"/>
          </p:cNvSpPr>
          <p:nvPr>
            <p:ph idx="1"/>
          </p:nvPr>
        </p:nvSpPr>
        <p:spPr>
          <a:xfrm>
            <a:off x="395536" y="476672"/>
            <a:ext cx="8352928" cy="4095328"/>
          </a:xfrm>
        </p:spPr>
        <p:txBody>
          <a:bodyPr/>
          <a:lstStyle/>
          <a:p>
            <a:pPr marL="0" indent="0">
              <a:buNone/>
            </a:pPr>
            <a:r>
              <a:rPr lang="en-IN" dirty="0">
                <a:latin typeface="Calibri" pitchFamily="34" charset="0"/>
                <a:cs typeface="Calibri" pitchFamily="34" charset="0"/>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marL="0" indent="0">
              <a:buNone/>
            </a:pPr>
            <a:endParaRPr lang="en-IN" dirty="0">
              <a:latin typeface="Calibri" pitchFamily="34" charset="0"/>
              <a:cs typeface="Calibri" pitchFamily="34" charset="0"/>
            </a:endParaRPr>
          </a:p>
        </p:txBody>
      </p:sp>
    </p:spTree>
    <p:extLst>
      <p:ext uri="{BB962C8B-B14F-4D97-AF65-F5344CB8AC3E}">
        <p14:creationId xmlns:p14="http://schemas.microsoft.com/office/powerpoint/2010/main" val="200031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581128"/>
            <a:ext cx="6781800" cy="1600200"/>
          </a:xfrm>
        </p:spPr>
        <p:txBody>
          <a:bodyPr>
            <a:normAutofit/>
          </a:bodyPr>
          <a:lstStyle/>
          <a:p>
            <a:pPr lvl="0"/>
            <a:r>
              <a:rPr lang="en-IN" sz="6000" dirty="0" smtClean="0"/>
              <a:t>Procedures</a:t>
            </a:r>
            <a:endParaRPr lang="en-IN" sz="6000" dirty="0"/>
          </a:p>
        </p:txBody>
      </p:sp>
      <p:sp>
        <p:nvSpPr>
          <p:cNvPr id="3" name="Content Placeholder 2"/>
          <p:cNvSpPr>
            <a:spLocks noGrp="1"/>
          </p:cNvSpPr>
          <p:nvPr>
            <p:ph idx="1"/>
          </p:nvPr>
        </p:nvSpPr>
        <p:spPr>
          <a:xfrm>
            <a:off x="488118" y="404664"/>
            <a:ext cx="8122502" cy="4248472"/>
          </a:xfrm>
        </p:spPr>
        <p:txBody>
          <a:bodyPr>
            <a:normAutofit/>
          </a:bodyPr>
          <a:lstStyle/>
          <a:p>
            <a:r>
              <a:rPr lang="en-IN" dirty="0">
                <a:latin typeface="Calibri" pitchFamily="34" charset="0"/>
                <a:cs typeface="Calibri" pitchFamily="34" charset="0"/>
              </a:rPr>
              <a:t>Understanding the Data </a:t>
            </a:r>
            <a:endParaRPr lang="en-IN" dirty="0" smtClean="0">
              <a:latin typeface="Calibri" pitchFamily="34" charset="0"/>
              <a:cs typeface="Calibri" pitchFamily="34" charset="0"/>
            </a:endParaRPr>
          </a:p>
          <a:p>
            <a:r>
              <a:rPr lang="en-IN" dirty="0">
                <a:latin typeface="Calibri" pitchFamily="34" charset="0"/>
                <a:cs typeface="Calibri" pitchFamily="34" charset="0"/>
              </a:rPr>
              <a:t>Data Cleaning and </a:t>
            </a:r>
            <a:r>
              <a:rPr lang="en-IN" dirty="0" smtClean="0">
                <a:latin typeface="Calibri" pitchFamily="34" charset="0"/>
                <a:cs typeface="Calibri" pitchFamily="34" charset="0"/>
              </a:rPr>
              <a:t>Visualisation</a:t>
            </a:r>
            <a:endParaRPr lang="en-IN" dirty="0">
              <a:latin typeface="Calibri" pitchFamily="34" charset="0"/>
              <a:cs typeface="Calibri" pitchFamily="34" charset="0"/>
            </a:endParaRPr>
          </a:p>
          <a:p>
            <a:r>
              <a:rPr lang="en-IN" dirty="0">
                <a:latin typeface="Calibri" pitchFamily="34" charset="0"/>
                <a:cs typeface="Calibri" pitchFamily="34" charset="0"/>
              </a:rPr>
              <a:t>Exploratory Data </a:t>
            </a:r>
            <a:r>
              <a:rPr lang="en-IN" dirty="0" smtClean="0">
                <a:latin typeface="Calibri" pitchFamily="34" charset="0"/>
                <a:cs typeface="Calibri" pitchFamily="34" charset="0"/>
              </a:rPr>
              <a:t>Analysis</a:t>
            </a:r>
            <a:endParaRPr lang="en-IN" dirty="0">
              <a:latin typeface="Calibri" pitchFamily="34" charset="0"/>
              <a:cs typeface="Calibri" pitchFamily="34" charset="0"/>
            </a:endParaRPr>
          </a:p>
          <a:p>
            <a:r>
              <a:rPr lang="en-IN" dirty="0">
                <a:latin typeface="Calibri" pitchFamily="34" charset="0"/>
                <a:cs typeface="Calibri" pitchFamily="34" charset="0"/>
              </a:rPr>
              <a:t>Data Preparation </a:t>
            </a:r>
            <a:endParaRPr lang="en-IN" dirty="0" smtClean="0">
              <a:latin typeface="Calibri" pitchFamily="34" charset="0"/>
              <a:cs typeface="Calibri" pitchFamily="34" charset="0"/>
            </a:endParaRPr>
          </a:p>
          <a:p>
            <a:r>
              <a:rPr lang="en-IN" dirty="0">
                <a:latin typeface="Calibri" pitchFamily="34" charset="0"/>
                <a:cs typeface="Calibri" pitchFamily="34" charset="0"/>
              </a:rPr>
              <a:t>Choose a Model &amp; Train the Model </a:t>
            </a:r>
            <a:endParaRPr lang="en-IN" dirty="0" smtClean="0">
              <a:latin typeface="Calibri" pitchFamily="34" charset="0"/>
              <a:cs typeface="Calibri" pitchFamily="34" charset="0"/>
            </a:endParaRPr>
          </a:p>
          <a:p>
            <a:r>
              <a:rPr lang="en-IN" dirty="0">
                <a:latin typeface="Calibri" pitchFamily="34" charset="0"/>
                <a:cs typeface="Calibri" pitchFamily="34" charset="0"/>
              </a:rPr>
              <a:t>Model Evaluation </a:t>
            </a:r>
            <a:endParaRPr lang="en-IN" dirty="0" smtClean="0">
              <a:latin typeface="Calibri" pitchFamily="34" charset="0"/>
              <a:cs typeface="Calibri" pitchFamily="34" charset="0"/>
            </a:endParaRPr>
          </a:p>
          <a:p>
            <a:r>
              <a:rPr lang="en-IN" dirty="0">
                <a:latin typeface="Calibri" pitchFamily="34" charset="0"/>
                <a:cs typeface="Calibri" pitchFamily="34" charset="0"/>
              </a:rPr>
              <a:t>Make Predictions </a:t>
            </a:r>
          </a:p>
        </p:txBody>
      </p:sp>
      <p:sp>
        <p:nvSpPr>
          <p:cNvPr id="4" name="AutoShape 2" descr="12. The Binomial Probability Distribu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1251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7543800" cy="5760640"/>
          </a:xfrm>
        </p:spPr>
        <p:txBody>
          <a:bodyPr/>
          <a:lstStyle/>
          <a:p>
            <a:pPr marL="0" lvl="0" indent="0">
              <a:buNone/>
            </a:pPr>
            <a:r>
              <a:rPr lang="en-IN" b="1" u="sng" dirty="0">
                <a:latin typeface="Calibri" pitchFamily="34" charset="0"/>
                <a:cs typeface="Calibri" pitchFamily="34" charset="0"/>
              </a:rPr>
              <a:t>Understanding the Data</a:t>
            </a:r>
            <a:r>
              <a:rPr lang="en-IN" b="1" dirty="0">
                <a:latin typeface="Calibri" pitchFamily="34" charset="0"/>
                <a:cs typeface="Calibri" pitchFamily="34" charset="0"/>
              </a:rPr>
              <a:t> </a:t>
            </a:r>
            <a:r>
              <a:rPr lang="en-IN" dirty="0">
                <a:latin typeface="Calibri" pitchFamily="34" charset="0"/>
                <a:cs typeface="Calibri" pitchFamily="34" charset="0"/>
              </a:rPr>
              <a:t>: Understand the attributes of the data. Summarize the data by identifying key characteristics, such as data volume and total number of variables in the data. Understand the problems with the data, such as missing values, inaccuracies, and outliers</a:t>
            </a:r>
            <a:r>
              <a:rPr lang="en-IN" dirty="0" smtClean="0">
                <a:latin typeface="Calibri" pitchFamily="34" charset="0"/>
                <a:cs typeface="Calibri" pitchFamily="34" charset="0"/>
              </a:rPr>
              <a:t>.</a:t>
            </a:r>
          </a:p>
          <a:p>
            <a:pPr marL="0" lvl="0" indent="0">
              <a:buNone/>
            </a:pPr>
            <a:endParaRPr lang="en-IN" dirty="0">
              <a:latin typeface="Calibri" pitchFamily="34" charset="0"/>
              <a:cs typeface="Calibri" pitchFamily="34" charset="0"/>
            </a:endParaRPr>
          </a:p>
          <a:p>
            <a:r>
              <a:rPr lang="en-IN" dirty="0">
                <a:latin typeface="Calibri" pitchFamily="34" charset="0"/>
                <a:cs typeface="Calibri" pitchFamily="34" charset="0"/>
              </a:rPr>
              <a:t>lead = </a:t>
            </a:r>
            <a:r>
              <a:rPr lang="en-IN" dirty="0" err="1">
                <a:latin typeface="Calibri" pitchFamily="34" charset="0"/>
                <a:cs typeface="Calibri" pitchFamily="34" charset="0"/>
              </a:rPr>
              <a:t>pd.read_csv</a:t>
            </a:r>
            <a:r>
              <a:rPr lang="en-IN" dirty="0">
                <a:latin typeface="Calibri" pitchFamily="34" charset="0"/>
                <a:cs typeface="Calibri" pitchFamily="34" charset="0"/>
              </a:rPr>
              <a:t>('Leads.csv')</a:t>
            </a:r>
          </a:p>
          <a:p>
            <a:r>
              <a:rPr lang="en-IN" dirty="0" err="1">
                <a:latin typeface="Calibri" pitchFamily="34" charset="0"/>
                <a:cs typeface="Calibri" pitchFamily="34" charset="0"/>
              </a:rPr>
              <a:t>lead.head</a:t>
            </a:r>
            <a:r>
              <a:rPr lang="en-IN" dirty="0" smtClean="0">
                <a:latin typeface="Calibri" pitchFamily="34" charset="0"/>
                <a:cs typeface="Calibri" pitchFamily="34" charset="0"/>
              </a:rPr>
              <a:t>()</a:t>
            </a:r>
          </a:p>
          <a:p>
            <a:r>
              <a:rPr lang="en-IN" dirty="0" err="1">
                <a:latin typeface="Calibri" pitchFamily="34" charset="0"/>
                <a:cs typeface="Calibri" pitchFamily="34" charset="0"/>
              </a:rPr>
              <a:t>lead.shape</a:t>
            </a:r>
            <a:endParaRPr lang="en-IN" dirty="0">
              <a:latin typeface="Calibri" pitchFamily="34" charset="0"/>
              <a:cs typeface="Calibri" pitchFamily="34" charset="0"/>
            </a:endParaRPr>
          </a:p>
          <a:p>
            <a:r>
              <a:rPr lang="en-IN" dirty="0">
                <a:latin typeface="Calibri" pitchFamily="34" charset="0"/>
                <a:cs typeface="Calibri" pitchFamily="34" charset="0"/>
              </a:rPr>
              <a:t>lead.info()</a:t>
            </a:r>
          </a:p>
          <a:p>
            <a:r>
              <a:rPr lang="en-IN" dirty="0">
                <a:latin typeface="Calibri" pitchFamily="34" charset="0"/>
                <a:cs typeface="Calibri" pitchFamily="34" charset="0"/>
              </a:rPr>
              <a:t>round(100*</a:t>
            </a:r>
            <a:r>
              <a:rPr lang="en-IN" dirty="0" err="1">
                <a:latin typeface="Calibri" pitchFamily="34" charset="0"/>
                <a:cs typeface="Calibri" pitchFamily="34" charset="0"/>
              </a:rPr>
              <a:t>lead.isnull</a:t>
            </a:r>
            <a:r>
              <a:rPr lang="en-IN" dirty="0">
                <a:latin typeface="Calibri" pitchFamily="34" charset="0"/>
                <a:cs typeface="Calibri" pitchFamily="34" charset="0"/>
              </a:rPr>
              <a:t>().sum()/</a:t>
            </a:r>
            <a:r>
              <a:rPr lang="en-IN" dirty="0" err="1">
                <a:latin typeface="Calibri" pitchFamily="34" charset="0"/>
                <a:cs typeface="Calibri" pitchFamily="34" charset="0"/>
              </a:rPr>
              <a:t>lead.shape</a:t>
            </a:r>
            <a:r>
              <a:rPr lang="en-IN" dirty="0">
                <a:latin typeface="Calibri" pitchFamily="34" charset="0"/>
                <a:cs typeface="Calibri" pitchFamily="34" charset="0"/>
              </a:rPr>
              <a:t>[0],2)</a:t>
            </a:r>
          </a:p>
          <a:p>
            <a:r>
              <a:rPr lang="en-IN" dirty="0" err="1">
                <a:latin typeface="Calibri" pitchFamily="34" charset="0"/>
                <a:cs typeface="Calibri" pitchFamily="34" charset="0"/>
              </a:rPr>
              <a:t>lead.describe</a:t>
            </a:r>
            <a:r>
              <a:rPr lang="en-IN" dirty="0">
                <a:latin typeface="Calibri" pitchFamily="34" charset="0"/>
                <a:cs typeface="Calibri" pitchFamily="34" charset="0"/>
              </a:rPr>
              <a:t>()</a:t>
            </a:r>
          </a:p>
        </p:txBody>
      </p:sp>
    </p:spTree>
    <p:extLst>
      <p:ext uri="{BB962C8B-B14F-4D97-AF65-F5344CB8AC3E}">
        <p14:creationId xmlns:p14="http://schemas.microsoft.com/office/powerpoint/2010/main" val="298874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543877" cy="3024336"/>
          </a:xfrm>
        </p:spPr>
        <p:txBody>
          <a:bodyPr/>
          <a:lstStyle/>
          <a:p>
            <a:pPr marL="0" lvl="0" indent="0">
              <a:buNone/>
            </a:pPr>
            <a:r>
              <a:rPr lang="en-IN" sz="2300" b="1" u="sng" dirty="0">
                <a:latin typeface="Calibri" pitchFamily="34" charset="0"/>
                <a:cs typeface="Calibri" pitchFamily="34" charset="0"/>
              </a:rPr>
              <a:t>Data Cleaning and Visualisation</a:t>
            </a:r>
            <a:r>
              <a:rPr lang="en-IN" sz="2300" b="1" dirty="0">
                <a:latin typeface="Calibri" pitchFamily="34" charset="0"/>
                <a:cs typeface="Calibri" pitchFamily="34" charset="0"/>
              </a:rPr>
              <a:t> </a:t>
            </a:r>
            <a:r>
              <a:rPr lang="en-IN" sz="2300" dirty="0">
                <a:latin typeface="Calibri" pitchFamily="34" charset="0"/>
                <a:cs typeface="Calibri" pitchFamily="34" charset="0"/>
              </a:rPr>
              <a:t>:  Identifying the </a:t>
            </a:r>
            <a:r>
              <a:rPr lang="en-IN" sz="2300" i="1" dirty="0">
                <a:latin typeface="Calibri" pitchFamily="34" charset="0"/>
                <a:cs typeface="Calibri" pitchFamily="34" charset="0"/>
              </a:rPr>
              <a:t>incorrect</a:t>
            </a:r>
            <a:r>
              <a:rPr lang="en-IN" sz="2300" dirty="0">
                <a:latin typeface="Calibri" pitchFamily="34" charset="0"/>
                <a:cs typeface="Calibri" pitchFamily="34" charset="0"/>
              </a:rPr>
              <a:t>, </a:t>
            </a:r>
            <a:r>
              <a:rPr lang="en-IN" sz="2300" i="1" dirty="0">
                <a:latin typeface="Calibri" pitchFamily="34" charset="0"/>
                <a:cs typeface="Calibri" pitchFamily="34" charset="0"/>
              </a:rPr>
              <a:t>incomplete</a:t>
            </a:r>
            <a:r>
              <a:rPr lang="en-IN" sz="2300" dirty="0">
                <a:latin typeface="Calibri" pitchFamily="34" charset="0"/>
                <a:cs typeface="Calibri" pitchFamily="34" charset="0"/>
              </a:rPr>
              <a:t>, </a:t>
            </a:r>
            <a:r>
              <a:rPr lang="en-IN" sz="2300" i="1" dirty="0">
                <a:latin typeface="Calibri" pitchFamily="34" charset="0"/>
                <a:cs typeface="Calibri" pitchFamily="34" charset="0"/>
              </a:rPr>
              <a:t>inaccurate</a:t>
            </a:r>
            <a:r>
              <a:rPr lang="en-IN" sz="2300" dirty="0">
                <a:latin typeface="Calibri" pitchFamily="34" charset="0"/>
                <a:cs typeface="Calibri" pitchFamily="34" charset="0"/>
              </a:rPr>
              <a:t>, </a:t>
            </a:r>
            <a:r>
              <a:rPr lang="en-IN" sz="2300" i="1" dirty="0">
                <a:latin typeface="Calibri" pitchFamily="34" charset="0"/>
                <a:cs typeface="Calibri" pitchFamily="34" charset="0"/>
              </a:rPr>
              <a:t>irrelevant</a:t>
            </a:r>
            <a:r>
              <a:rPr lang="en-IN" sz="2300" dirty="0">
                <a:latin typeface="Calibri" pitchFamily="34" charset="0"/>
                <a:cs typeface="Calibri" pitchFamily="34" charset="0"/>
              </a:rPr>
              <a:t> or </a:t>
            </a:r>
            <a:r>
              <a:rPr lang="en-IN" sz="2300" i="1" dirty="0">
                <a:latin typeface="Calibri" pitchFamily="34" charset="0"/>
                <a:cs typeface="Calibri" pitchFamily="34" charset="0"/>
              </a:rPr>
              <a:t>missing</a:t>
            </a:r>
            <a:r>
              <a:rPr lang="en-IN" sz="2300" dirty="0">
                <a:latin typeface="Calibri" pitchFamily="34" charset="0"/>
                <a:cs typeface="Calibri" pitchFamily="34" charset="0"/>
              </a:rPr>
              <a:t> part of the </a:t>
            </a:r>
            <a:r>
              <a:rPr lang="en-IN" sz="2300" i="1" dirty="0">
                <a:latin typeface="Calibri" pitchFamily="34" charset="0"/>
                <a:cs typeface="Calibri" pitchFamily="34" charset="0"/>
              </a:rPr>
              <a:t>data</a:t>
            </a:r>
            <a:r>
              <a:rPr lang="en-IN" sz="2300" dirty="0">
                <a:latin typeface="Calibri" pitchFamily="34" charset="0"/>
                <a:cs typeface="Calibri" pitchFamily="34" charset="0"/>
              </a:rPr>
              <a:t> and then modifying, replacing or deleting them according to the necessity.</a:t>
            </a:r>
          </a:p>
          <a:p>
            <a:pPr marL="0" indent="0">
              <a:buNone/>
            </a:pPr>
            <a:r>
              <a:rPr lang="en-IN" sz="2300" dirty="0">
                <a:latin typeface="Calibri" pitchFamily="34" charset="0"/>
                <a:cs typeface="Calibri" pitchFamily="34" charset="0"/>
              </a:rPr>
              <a:t>The graphical representation of information and data is called visualisation. All the features are visualised using </a:t>
            </a:r>
            <a:r>
              <a:rPr lang="en-IN" sz="2300" dirty="0" smtClean="0">
                <a:latin typeface="Calibri" pitchFamily="34" charset="0"/>
                <a:cs typeface="Calibri" pitchFamily="34" charset="0"/>
              </a:rPr>
              <a:t>count plot, </a:t>
            </a:r>
            <a:r>
              <a:rPr lang="en-IN" sz="2300" dirty="0">
                <a:latin typeface="Calibri" pitchFamily="34" charset="0"/>
                <a:cs typeface="Calibri" pitchFamily="34" charset="0"/>
              </a:rPr>
              <a:t>boxplots, </a:t>
            </a:r>
            <a:r>
              <a:rPr lang="en-IN" sz="2300" dirty="0" smtClean="0">
                <a:latin typeface="Calibri" pitchFamily="34" charset="0"/>
                <a:cs typeface="Calibri" pitchFamily="34" charset="0"/>
              </a:rPr>
              <a:t>bar graphs </a:t>
            </a:r>
            <a:r>
              <a:rPr lang="en-IN" sz="2300" dirty="0">
                <a:latin typeface="Calibri" pitchFamily="34" charset="0"/>
                <a:cs typeface="Calibri" pitchFamily="34" charset="0"/>
              </a:rPr>
              <a:t>etc.</a:t>
            </a:r>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56992"/>
            <a:ext cx="3384376" cy="2462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613" y="2564904"/>
            <a:ext cx="4947783" cy="3425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413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640960" cy="2160240"/>
          </a:xfrm>
        </p:spPr>
        <p:txBody>
          <a:bodyPr/>
          <a:lstStyle/>
          <a:p>
            <a:pPr marL="0" lvl="0" indent="0">
              <a:buNone/>
            </a:pPr>
            <a:r>
              <a:rPr lang="en-IN" b="1" u="sng" dirty="0">
                <a:latin typeface="Calibri" pitchFamily="34" charset="0"/>
                <a:cs typeface="Calibri" pitchFamily="34" charset="0"/>
              </a:rPr>
              <a:t>Exploratory Data Analysis</a:t>
            </a:r>
            <a:r>
              <a:rPr lang="en-IN" b="1" dirty="0">
                <a:latin typeface="Calibri" pitchFamily="34" charset="0"/>
                <a:cs typeface="Calibri" pitchFamily="34" charset="0"/>
              </a:rPr>
              <a:t> </a:t>
            </a:r>
            <a:r>
              <a:rPr lang="en-IN" dirty="0">
                <a:latin typeface="Calibri" pitchFamily="34" charset="0"/>
                <a:cs typeface="Calibri" pitchFamily="34" charset="0"/>
              </a:rPr>
              <a:t>: Exploratory Data Analysis is a crucial step before you jump to machine learning or modelling of your data. It provides the context needed to develop an appropriate model – and interpret the results correctly.</a:t>
            </a:r>
          </a:p>
          <a:p>
            <a:pPr marL="0" indent="0">
              <a:buNone/>
            </a:pPr>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09" y="2492896"/>
            <a:ext cx="8083937" cy="3961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128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3271</TotalTime>
  <Words>455</Words>
  <Application>Microsoft Office PowerPoint</Application>
  <PresentationFormat>On-screen Show (4:3)</PresentationFormat>
  <Paragraphs>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NewsPrint</vt:lpstr>
      <vt:lpstr>Lead Scoring Case Study</vt:lpstr>
      <vt:lpstr>Agenda</vt:lpstr>
      <vt:lpstr>Introduction</vt:lpstr>
      <vt:lpstr>PowerPoint Presentation</vt:lpstr>
      <vt:lpstr>GOAL</vt:lpstr>
      <vt:lpstr>Procedures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Analysis/ Inferences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STATISTICS</dc:title>
  <dc:creator>Vishu</dc:creator>
  <cp:lastModifiedBy>Vishu</cp:lastModifiedBy>
  <cp:revision>27</cp:revision>
  <dcterms:created xsi:type="dcterms:W3CDTF">2020-11-08T06:03:47Z</dcterms:created>
  <dcterms:modified xsi:type="dcterms:W3CDTF">2021-04-25T05:16:45Z</dcterms:modified>
</cp:coreProperties>
</file>