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74" r:id="rId5"/>
    <p:sldId id="259" r:id="rId6"/>
    <p:sldId id="273" r:id="rId7"/>
    <p:sldId id="275" r:id="rId8"/>
    <p:sldId id="276" r:id="rId9"/>
    <p:sldId id="277" r:id="rId10"/>
    <p:sldId id="279" r:id="rId11"/>
    <p:sldId id="278" r:id="rId12"/>
  </p:sldIdLst>
  <p:sldSz cx="9144000" cy="5143500" type="screen16x9"/>
  <p:notesSz cx="6858000" cy="9144000"/>
  <p:embeddedFontLst>
    <p:embeddedFont>
      <p:font typeface="Lato" panose="020F0502020204030203" pitchFamily="34" charset="0"/>
      <p:regular r:id="rId14"/>
      <p:bold r:id="rId15"/>
      <p:italic r:id="rId16"/>
      <p:boldItalic r:id="rId17"/>
    </p:embeddedFont>
    <p:embeddedFont>
      <p:font typeface="Raleway" pitchFamily="2" charset="0"/>
      <p:regular r:id="rId18"/>
      <p:bold r:id="rId19"/>
      <p:italic r:id="rId20"/>
      <p:boldItalic r:id="rId21"/>
    </p:embeddedFon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0448EE5D-C873-4436-8729-0C2BE50E082D}">
          <p14:sldIdLst>
            <p14:sldId id="256"/>
            <p14:sldId id="257"/>
            <p14:sldId id="258"/>
            <p14:sldId id="274"/>
            <p14:sldId id="259"/>
            <p14:sldId id="273"/>
            <p14:sldId id="275"/>
            <p14:sldId id="276"/>
            <p14:sldId id="277"/>
            <p14:sldId id="279"/>
            <p14:sldId id="278"/>
          </p14:sldIdLst>
        </p14:section>
        <p14:section name="Untitled Section" id="{4841EEFC-63E6-42BB-A60C-5CA600876D3D}">
          <p14:sldIdLst/>
        </p14:section>
      </p14:sectionLst>
    </p:ex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58" y="4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25be79720f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25be79720f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2576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25be79720f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25be79720f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25be79720f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25be79720f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25be79720f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25be79720f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539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25be79720f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25be79720f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25be79720f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25be79720f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9637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25be79720f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25be79720f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0371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25be79720f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25be79720f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6305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25be79720f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25be79720f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39032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pic>
        <p:nvPicPr>
          <p:cNvPr id="16" name="Google Shape;16;p2"/>
          <p:cNvPicPr preferRelativeResize="0"/>
          <p:nvPr/>
        </p:nvPicPr>
        <p:blipFill>
          <a:blip r:embed="rId2">
            <a:alphaModFix/>
          </a:blip>
          <a:stretch>
            <a:fillRect/>
          </a:stretch>
        </p:blipFill>
        <p:spPr>
          <a:xfrm>
            <a:off x="7051225" y="4602300"/>
            <a:ext cx="2092776" cy="5412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7950" y="1071650"/>
            <a:ext cx="7688100" cy="1664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Knowledge Representation and Insights Generation from Structured Datasets</a:t>
            </a:r>
            <a:endParaRPr dirty="0"/>
          </a:p>
        </p:txBody>
      </p:sp>
      <p:sp>
        <p:nvSpPr>
          <p:cNvPr id="87" name="Google Shape;87;p13"/>
          <p:cNvSpPr txBox="1">
            <a:spLocks noGrp="1"/>
          </p:cNvSpPr>
          <p:nvPr>
            <p:ph type="subTitle" idx="1"/>
          </p:nvPr>
        </p:nvSpPr>
        <p:spPr>
          <a:xfrm>
            <a:off x="5492090" y="3107525"/>
            <a:ext cx="3535500" cy="15135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GB" b="1" dirty="0"/>
              <a:t>By Team Alphabet</a:t>
            </a:r>
          </a:p>
          <a:p>
            <a:pPr marL="0" lvl="0" indent="0" algn="l" rtl="0">
              <a:spcBef>
                <a:spcPts val="0"/>
              </a:spcBef>
              <a:spcAft>
                <a:spcPts val="0"/>
              </a:spcAft>
              <a:buNone/>
            </a:pPr>
            <a:endParaRPr b="1" dirty="0"/>
          </a:p>
          <a:p>
            <a:pPr marL="0" lvl="0" indent="0" algn="l" rtl="0">
              <a:spcBef>
                <a:spcPts val="0"/>
              </a:spcBef>
              <a:spcAft>
                <a:spcPts val="0"/>
              </a:spcAft>
              <a:buNone/>
            </a:pPr>
            <a:r>
              <a:rPr lang="en-GB" sz="1400" dirty="0">
                <a:latin typeface="Roboto" panose="02000000000000000000" pitchFamily="2" charset="0"/>
                <a:ea typeface="Roboto" panose="02000000000000000000" pitchFamily="2" charset="0"/>
                <a:cs typeface="Roboto" panose="02000000000000000000" pitchFamily="2" charset="0"/>
              </a:rPr>
              <a:t>Srivani Konda(21311A6627)</a:t>
            </a:r>
            <a:endParaRPr sz="1400" dirty="0">
              <a:latin typeface="Roboto" panose="02000000000000000000" pitchFamily="2" charset="0"/>
              <a:ea typeface="Roboto" panose="02000000000000000000" pitchFamily="2" charset="0"/>
              <a:cs typeface="Roboto" panose="02000000000000000000" pitchFamily="2" charset="0"/>
            </a:endParaRPr>
          </a:p>
          <a:p>
            <a:pPr marL="0" lvl="0" indent="0" algn="l" rtl="0">
              <a:spcBef>
                <a:spcPts val="0"/>
              </a:spcBef>
              <a:spcAft>
                <a:spcPts val="0"/>
              </a:spcAft>
              <a:buNone/>
            </a:pPr>
            <a:r>
              <a:rPr lang="en-GB" sz="1400" dirty="0">
                <a:latin typeface="Roboto" panose="02000000000000000000" pitchFamily="2" charset="0"/>
                <a:ea typeface="Roboto" panose="02000000000000000000" pitchFamily="2" charset="0"/>
                <a:cs typeface="Roboto" panose="02000000000000000000" pitchFamily="2" charset="0"/>
              </a:rPr>
              <a:t>Vishnu Vardhan(21311A6607)</a:t>
            </a:r>
            <a:endParaRPr sz="1400" dirty="0">
              <a:latin typeface="Roboto" panose="02000000000000000000" pitchFamily="2" charset="0"/>
              <a:ea typeface="Roboto" panose="02000000000000000000" pitchFamily="2" charset="0"/>
              <a:cs typeface="Roboto" panose="02000000000000000000" pitchFamily="2" charset="0"/>
            </a:endParaRPr>
          </a:p>
          <a:p>
            <a:pPr marL="0" lvl="0" indent="0" algn="l" rtl="0">
              <a:spcBef>
                <a:spcPts val="0"/>
              </a:spcBef>
              <a:spcAft>
                <a:spcPts val="0"/>
              </a:spcAft>
              <a:buNone/>
            </a:pPr>
            <a:r>
              <a:rPr lang="en-GB" sz="1400" dirty="0">
                <a:latin typeface="Roboto" panose="02000000000000000000" pitchFamily="2" charset="0"/>
                <a:ea typeface="Roboto" panose="02000000000000000000" pitchFamily="2" charset="0"/>
                <a:cs typeface="Roboto" panose="02000000000000000000" pitchFamily="2" charset="0"/>
              </a:rPr>
              <a:t>Deva Harsha(21311A6641)</a:t>
            </a:r>
          </a:p>
          <a:p>
            <a:pPr marL="0" lvl="0" indent="0" algn="l" rtl="0">
              <a:spcBef>
                <a:spcPts val="0"/>
              </a:spcBef>
              <a:spcAft>
                <a:spcPts val="0"/>
              </a:spcAft>
              <a:buNone/>
            </a:pPr>
            <a:r>
              <a:rPr lang="en-GB" sz="1400" dirty="0">
                <a:latin typeface="Roboto" panose="02000000000000000000" pitchFamily="2" charset="0"/>
                <a:ea typeface="Roboto" panose="02000000000000000000" pitchFamily="2" charset="0"/>
                <a:cs typeface="Roboto" panose="02000000000000000000" pitchFamily="2" charset="0"/>
              </a:rPr>
              <a:t>Koushik Reddy(22311A66D1)</a:t>
            </a:r>
          </a:p>
          <a:p>
            <a:pPr marL="0" lvl="0" indent="0" algn="l" rtl="0">
              <a:spcBef>
                <a:spcPts val="0"/>
              </a:spcBef>
              <a:spcAft>
                <a:spcPts val="0"/>
              </a:spcAft>
              <a:buNone/>
            </a:pPr>
            <a:r>
              <a:rPr lang="en-GB" sz="1400" dirty="0">
                <a:latin typeface="Roboto" panose="02000000000000000000" pitchFamily="2" charset="0"/>
                <a:ea typeface="Roboto" panose="02000000000000000000" pitchFamily="2" charset="0"/>
                <a:cs typeface="Roboto" panose="02000000000000000000" pitchFamily="2" charset="0"/>
              </a:rPr>
              <a:t>Laxmi Chandana(22311A6609</a:t>
            </a:r>
            <a:r>
              <a:rPr lang="en-GB" dirty="0"/>
              <a:t>)</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88" name="Google Shape;88;p13"/>
          <p:cNvSpPr txBox="1"/>
          <p:nvPr/>
        </p:nvSpPr>
        <p:spPr>
          <a:xfrm>
            <a:off x="878700" y="3107525"/>
            <a:ext cx="3464700" cy="84635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dirty="0">
                <a:solidFill>
                  <a:schemeClr val="accent1"/>
                </a:solidFill>
                <a:latin typeface="Lato"/>
                <a:ea typeface="Lato"/>
                <a:cs typeface="Lato"/>
                <a:sym typeface="Lato"/>
              </a:rPr>
              <a:t>Mentor:</a:t>
            </a:r>
            <a:endParaRPr sz="1600" b="1" dirty="0">
              <a:solidFill>
                <a:schemeClr val="accent1"/>
              </a:solidFill>
              <a:latin typeface="Lato"/>
              <a:ea typeface="Lato"/>
              <a:cs typeface="Lato"/>
              <a:sym typeface="Lato"/>
            </a:endParaRPr>
          </a:p>
          <a:p>
            <a:pPr marL="0" lvl="0" indent="0" algn="l" rtl="0">
              <a:spcBef>
                <a:spcPts val="0"/>
              </a:spcBef>
              <a:spcAft>
                <a:spcPts val="0"/>
              </a:spcAft>
              <a:buNone/>
            </a:pPr>
            <a:r>
              <a:rPr lang="en-GB" sz="1600" b="1" dirty="0">
                <a:solidFill>
                  <a:schemeClr val="accent1"/>
                </a:solidFill>
                <a:latin typeface="Lato"/>
                <a:ea typeface="Lato"/>
                <a:cs typeface="Lato"/>
                <a:sym typeface="Lato"/>
              </a:rPr>
              <a:t>Dr. T V Rajini Kanth</a:t>
            </a:r>
            <a:endParaRPr sz="1600" b="1" dirty="0">
              <a:solidFill>
                <a:schemeClr val="accent1"/>
              </a:solidFill>
              <a:latin typeface="Lato"/>
              <a:ea typeface="Lato"/>
              <a:cs typeface="Lato"/>
              <a:sym typeface="Lato"/>
            </a:endParaRPr>
          </a:p>
          <a:p>
            <a:pPr marL="0" lvl="0" indent="0" algn="l" rtl="0">
              <a:spcBef>
                <a:spcPts val="0"/>
              </a:spcBef>
              <a:spcAft>
                <a:spcPts val="0"/>
              </a:spcAft>
              <a:buNone/>
            </a:pPr>
            <a:r>
              <a:rPr lang="en-GB" sz="1100" b="1" dirty="0">
                <a:solidFill>
                  <a:schemeClr val="accent1"/>
                </a:solidFill>
                <a:latin typeface="Lato"/>
                <a:ea typeface="Lato"/>
                <a:cs typeface="Lato"/>
                <a:sym typeface="Lato"/>
              </a:rPr>
              <a:t>Professor and Head of the department, CSE AI&amp;Ml</a:t>
            </a:r>
            <a:endParaRPr sz="1100" b="1" dirty="0">
              <a:solidFill>
                <a:schemeClr val="accen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725850" y="661579"/>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Team Members and their Contributions</a:t>
            </a:r>
            <a:endParaRPr dirty="0"/>
          </a:p>
        </p:txBody>
      </p:sp>
      <p:sp>
        <p:nvSpPr>
          <p:cNvPr id="101" name="Google Shape;101;p15"/>
          <p:cNvSpPr txBox="1">
            <a:spLocks noGrp="1"/>
          </p:cNvSpPr>
          <p:nvPr>
            <p:ph type="body" idx="1"/>
          </p:nvPr>
        </p:nvSpPr>
        <p:spPr>
          <a:xfrm>
            <a:off x="775546" y="1461052"/>
            <a:ext cx="7688700" cy="3288799"/>
          </a:xfrm>
          <a:prstGeom prst="rect">
            <a:avLst/>
          </a:prstGeom>
        </p:spPr>
        <p:txBody>
          <a:bodyPr spcFirstLastPara="1" wrap="square" lIns="91425" tIns="91425" rIns="91425" bIns="91425" anchor="t" anchorCtr="0">
            <a:noAutofit/>
          </a:bodyPr>
          <a:lstStyle/>
          <a:p>
            <a:pPr marL="0" marR="0" algn="just">
              <a:lnSpc>
                <a:spcPct val="125000"/>
              </a:lnSpc>
            </a:pPr>
            <a:r>
              <a:rPr lang="en-US" sz="1400" dirty="0">
                <a:solidFill>
                  <a:schemeClr val="dk2"/>
                </a:solidFill>
                <a:highlight>
                  <a:schemeClr val="lt1"/>
                </a:highlight>
                <a:latin typeface="Roboto" panose="02000000000000000000" pitchFamily="2" charset="0"/>
                <a:ea typeface="Roboto" panose="02000000000000000000" pitchFamily="2" charset="0"/>
                <a:cs typeface="Roboto" panose="02000000000000000000" pitchFamily="2" charset="0"/>
                <a:sym typeface="Roboto"/>
              </a:rPr>
              <a:t>Srivani Konda (21311A6627) –</a:t>
            </a:r>
            <a:r>
              <a:rPr lang="en-US" sz="1400" b="1" dirty="0">
                <a:solidFill>
                  <a:schemeClr val="dk2"/>
                </a:solidFill>
                <a:highlight>
                  <a:schemeClr val="lt1"/>
                </a:highlight>
                <a:latin typeface="Roboto" panose="02000000000000000000" pitchFamily="2" charset="0"/>
                <a:ea typeface="Roboto" panose="02000000000000000000" pitchFamily="2" charset="0"/>
                <a:cs typeface="Roboto" panose="02000000000000000000" pitchFamily="2" charset="0"/>
                <a:sym typeface="Roboto"/>
              </a:rPr>
              <a:t> </a:t>
            </a:r>
            <a:r>
              <a:rPr lang="en-US" sz="1400" dirty="0">
                <a:solidFill>
                  <a:schemeClr val="dk2"/>
                </a:solidFill>
                <a:highlight>
                  <a:schemeClr val="lt1"/>
                </a:highlight>
                <a:latin typeface="Roboto" panose="02000000000000000000" pitchFamily="2" charset="0"/>
                <a:ea typeface="Roboto" panose="02000000000000000000" pitchFamily="2" charset="0"/>
                <a:cs typeface="Roboto" panose="02000000000000000000" pitchFamily="2" charset="0"/>
                <a:sym typeface="Roboto"/>
              </a:rPr>
              <a:t>contributed in building the langchain agent for knowledge representation from structured data sets</a:t>
            </a:r>
          </a:p>
          <a:p>
            <a:pPr marL="0" marR="0" algn="just">
              <a:lnSpc>
                <a:spcPct val="125000"/>
              </a:lnSpc>
            </a:pPr>
            <a:r>
              <a:rPr lang="en-GB" sz="1400" dirty="0">
                <a:effectLst/>
                <a:latin typeface="Roboto" panose="02000000000000000000" pitchFamily="2" charset="0"/>
                <a:ea typeface="Roboto" panose="02000000000000000000" pitchFamily="2" charset="0"/>
                <a:cs typeface="Roboto" panose="02000000000000000000" pitchFamily="2" charset="0"/>
              </a:rPr>
              <a:t>Vishnu Vardhan (</a:t>
            </a:r>
            <a:r>
              <a:rPr lang="en-IN" sz="1400" dirty="0">
                <a:effectLst/>
                <a:latin typeface="Roboto" panose="02000000000000000000" pitchFamily="2" charset="0"/>
                <a:ea typeface="Roboto" panose="02000000000000000000" pitchFamily="2" charset="0"/>
                <a:cs typeface="Roboto" panose="02000000000000000000" pitchFamily="2" charset="0"/>
              </a:rPr>
              <a:t>21311A6607 </a:t>
            </a:r>
            <a:r>
              <a:rPr lang="en-GB" sz="1400" dirty="0">
                <a:effectLst/>
                <a:latin typeface="Roboto" panose="02000000000000000000" pitchFamily="2" charset="0"/>
                <a:ea typeface="Roboto" panose="02000000000000000000" pitchFamily="2" charset="0"/>
                <a:cs typeface="Roboto" panose="02000000000000000000" pitchFamily="2" charset="0"/>
              </a:rPr>
              <a:t>) – contributed in building the pattern identification feature using ML algorithms</a:t>
            </a:r>
          </a:p>
          <a:p>
            <a:pPr marL="0" marR="0" algn="just">
              <a:lnSpc>
                <a:spcPct val="125000"/>
              </a:lnSpc>
            </a:pPr>
            <a:r>
              <a:rPr lang="en-GB" sz="1400" dirty="0">
                <a:solidFill>
                  <a:schemeClr val="dk2"/>
                </a:solidFill>
                <a:highlight>
                  <a:schemeClr val="lt1"/>
                </a:highlight>
                <a:latin typeface="Roboto" panose="02000000000000000000" pitchFamily="2" charset="0"/>
                <a:ea typeface="Roboto" panose="02000000000000000000" pitchFamily="2" charset="0"/>
                <a:cs typeface="Roboto" panose="02000000000000000000" pitchFamily="2" charset="0"/>
                <a:sym typeface="Roboto"/>
              </a:rPr>
              <a:t>Deva Harsha (21311A6641) – contributed in building the SQL connector feature where structured datasets can be connected to the application</a:t>
            </a:r>
          </a:p>
          <a:p>
            <a:pPr marL="0" marR="0" algn="just">
              <a:lnSpc>
                <a:spcPct val="125000"/>
              </a:lnSpc>
            </a:pPr>
            <a:r>
              <a:rPr lang="en-GB" sz="1400" dirty="0">
                <a:solidFill>
                  <a:schemeClr val="dk2"/>
                </a:solidFill>
                <a:highlight>
                  <a:schemeClr val="lt1"/>
                </a:highlight>
                <a:latin typeface="Roboto" panose="02000000000000000000" pitchFamily="2" charset="0"/>
                <a:ea typeface="Roboto" panose="02000000000000000000" pitchFamily="2" charset="0"/>
                <a:cs typeface="Roboto" panose="02000000000000000000" pitchFamily="2" charset="0"/>
                <a:sym typeface="Roboto"/>
              </a:rPr>
              <a:t>Koushik Reddy (22311A66D1) – contributed by visualizing datasets and working with PandasAI to integrate application to visualize structured datasets</a:t>
            </a:r>
          </a:p>
          <a:p>
            <a:pPr marL="0" marR="0" algn="just">
              <a:lnSpc>
                <a:spcPct val="125000"/>
              </a:lnSpc>
            </a:pPr>
            <a:r>
              <a:rPr lang="en-GB" sz="1400" dirty="0">
                <a:solidFill>
                  <a:schemeClr val="dk2"/>
                </a:solidFill>
                <a:highlight>
                  <a:schemeClr val="lt1"/>
                </a:highlight>
                <a:latin typeface="Roboto" panose="02000000000000000000" pitchFamily="2" charset="0"/>
                <a:ea typeface="Roboto" panose="02000000000000000000" pitchFamily="2" charset="0"/>
                <a:cs typeface="Roboto" panose="02000000000000000000" pitchFamily="2" charset="0"/>
                <a:sym typeface="Roboto"/>
              </a:rPr>
              <a:t>Laxmi Chandana (22311A6609) – contributed in building the application</a:t>
            </a:r>
            <a:endParaRPr lang="en-US" sz="1400" dirty="0">
              <a:solidFill>
                <a:schemeClr val="dk2"/>
              </a:solidFill>
              <a:highlight>
                <a:schemeClr val="lt1"/>
              </a:highlight>
              <a:latin typeface="Roboto" panose="02000000000000000000" pitchFamily="2" charset="0"/>
              <a:ea typeface="Roboto" panose="02000000000000000000" pitchFamily="2" charset="0"/>
              <a:cs typeface="Roboto" panose="02000000000000000000" pitchFamily="2" charset="0"/>
              <a:sym typeface="Roboto"/>
            </a:endParaRPr>
          </a:p>
        </p:txBody>
      </p:sp>
      <p:sp>
        <p:nvSpPr>
          <p:cNvPr id="2" name="Slide Number Placeholder 1">
            <a:extLst>
              <a:ext uri="{FF2B5EF4-FFF2-40B4-BE49-F238E27FC236}">
                <a16:creationId xmlns:a16="http://schemas.microsoft.com/office/drawing/2014/main" id="{A4DB94F9-9721-111C-1859-78B45B1F0B0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10</a:t>
            </a:fld>
            <a:endParaRPr lang="en-GB"/>
          </a:p>
        </p:txBody>
      </p:sp>
    </p:spTree>
    <p:extLst>
      <p:ext uri="{BB962C8B-B14F-4D97-AF65-F5344CB8AC3E}">
        <p14:creationId xmlns:p14="http://schemas.microsoft.com/office/powerpoint/2010/main" val="3880524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729450" y="5411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Conclusion</a:t>
            </a:r>
            <a:endParaRPr dirty="0"/>
          </a:p>
        </p:txBody>
      </p:sp>
      <p:sp>
        <p:nvSpPr>
          <p:cNvPr id="94" name="Google Shape;94;p14"/>
          <p:cNvSpPr txBox="1">
            <a:spLocks noGrp="1"/>
          </p:cNvSpPr>
          <p:nvPr>
            <p:ph type="body" idx="1"/>
          </p:nvPr>
        </p:nvSpPr>
        <p:spPr>
          <a:xfrm>
            <a:off x="727650" y="1595254"/>
            <a:ext cx="7688700" cy="2728800"/>
          </a:xfrm>
          <a:prstGeom prst="rect">
            <a:avLst/>
          </a:prstGeom>
        </p:spPr>
        <p:txBody>
          <a:bodyPr spcFirstLastPara="1" wrap="square" lIns="91425" tIns="91425" rIns="91425" bIns="91425" anchor="t" anchorCtr="0">
            <a:noAutofit/>
          </a:bodyPr>
          <a:lstStyle/>
          <a:p>
            <a:pPr marL="0" indent="0" algn="just">
              <a:spcAft>
                <a:spcPts val="1200"/>
              </a:spcAft>
              <a:buNone/>
            </a:pPr>
            <a:r>
              <a:rPr lang="en-US" sz="1400" dirty="0">
                <a:effectLst/>
                <a:latin typeface="Roboto" panose="02000000000000000000" pitchFamily="2" charset="0"/>
                <a:ea typeface="Roboto" panose="02000000000000000000" pitchFamily="2" charset="0"/>
                <a:cs typeface="Roboto" panose="02000000000000000000" pitchFamily="2" charset="0"/>
              </a:rPr>
              <a:t> </a:t>
            </a:r>
            <a:r>
              <a:rPr lang="en-IN" sz="1800" dirty="0">
                <a:latin typeface="Roboto" panose="02000000000000000000" pitchFamily="2" charset="0"/>
                <a:ea typeface="Roboto" panose="02000000000000000000" pitchFamily="2" charset="0"/>
                <a:cs typeface="Roboto" panose="02000000000000000000" pitchFamily="2" charset="0"/>
              </a:rPr>
              <a:t>We have a</a:t>
            </a:r>
            <a:r>
              <a:rPr lang="en-IN" sz="1800" dirty="0">
                <a:effectLst/>
                <a:latin typeface="Roboto" panose="02000000000000000000" pitchFamily="2" charset="0"/>
                <a:ea typeface="Roboto" panose="02000000000000000000" pitchFamily="2" charset="0"/>
                <a:cs typeface="Roboto" panose="02000000000000000000" pitchFamily="2" charset="0"/>
              </a:rPr>
              <a:t>nalysed Iris dataset, and developed a program to derive actionable insights from structured data and generate insights from data sets. Learned how to work on large-scale projects, and use pre-trained models to implement the solution. Successfully implemented LangChain and PandasAI to deliver insights and visualize the datasets.</a:t>
            </a:r>
            <a:r>
              <a:rPr lang="en-IN" sz="1800" dirty="0">
                <a:effectLst/>
                <a:latin typeface="Times New Roman" panose="02020603050405020304" pitchFamily="18" charset="0"/>
                <a:ea typeface="Calibri" panose="020F0502020204030204" pitchFamily="34" charset="0"/>
              </a:rPr>
              <a:t> </a:t>
            </a:r>
            <a:r>
              <a:rPr lang="en-IN" sz="1800" dirty="0">
                <a:effectLst/>
                <a:latin typeface="Roboto" panose="02000000000000000000" pitchFamily="2" charset="0"/>
                <a:ea typeface="Roboto" panose="02000000000000000000" pitchFamily="2" charset="0"/>
                <a:cs typeface="Roboto" panose="02000000000000000000" pitchFamily="2" charset="0"/>
              </a:rPr>
              <a:t>This project explores these challenges and discusses advanced methodologies to enhance the extraction of actionable insights from structured datasets.</a:t>
            </a:r>
            <a:endParaRPr lang="en-US" sz="1800" dirty="0">
              <a:effectLst/>
              <a:latin typeface="Roboto" panose="02000000000000000000" pitchFamily="2" charset="0"/>
              <a:ea typeface="Roboto" panose="02000000000000000000" pitchFamily="2" charset="0"/>
              <a:cs typeface="Roboto" panose="02000000000000000000" pitchFamily="2" charset="0"/>
            </a:endParaRPr>
          </a:p>
          <a:p>
            <a:pPr marL="0" indent="0" algn="just">
              <a:spcAft>
                <a:spcPts val="1200"/>
              </a:spcAft>
              <a:buNone/>
            </a:pPr>
            <a:endParaRPr lang="en-US" sz="1800" dirty="0">
              <a:effectLst/>
              <a:latin typeface="Roboto" panose="02000000000000000000" pitchFamily="2" charset="0"/>
              <a:ea typeface="Roboto" panose="02000000000000000000" pitchFamily="2" charset="0"/>
              <a:cs typeface="Roboto" panose="02000000000000000000" pitchFamily="2" charset="0"/>
            </a:endParaRPr>
          </a:p>
          <a:p>
            <a:pPr marL="0" indent="0">
              <a:spcAft>
                <a:spcPts val="1200"/>
              </a:spcAft>
              <a:buNone/>
            </a:pPr>
            <a:endParaRPr lang="en-US" sz="1200" dirty="0">
              <a:solidFill>
                <a:schemeClr val="dk2"/>
              </a:solidFill>
              <a:highlight>
                <a:schemeClr val="lt1"/>
              </a:highlight>
            </a:endParaRPr>
          </a:p>
        </p:txBody>
      </p:sp>
      <p:sp>
        <p:nvSpPr>
          <p:cNvPr id="2" name="Slide Number Placeholder 1">
            <a:extLst>
              <a:ext uri="{FF2B5EF4-FFF2-40B4-BE49-F238E27FC236}">
                <a16:creationId xmlns:a16="http://schemas.microsoft.com/office/drawing/2014/main" id="{C8C81A3B-B779-334D-5443-B56A834CAC3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11</a:t>
            </a:fld>
            <a:endParaRPr lang="en-GB"/>
          </a:p>
        </p:txBody>
      </p:sp>
    </p:spTree>
    <p:extLst>
      <p:ext uri="{BB962C8B-B14F-4D97-AF65-F5344CB8AC3E}">
        <p14:creationId xmlns:p14="http://schemas.microsoft.com/office/powerpoint/2010/main" val="3217565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Problem Statement</a:t>
            </a:r>
            <a:endParaRPr dirty="0"/>
          </a:p>
        </p:txBody>
      </p:sp>
      <p:sp>
        <p:nvSpPr>
          <p:cNvPr id="94" name="Google Shape;94;p14"/>
          <p:cNvSpPr txBox="1">
            <a:spLocks noGrp="1"/>
          </p:cNvSpPr>
          <p:nvPr>
            <p:ph type="body" idx="1"/>
          </p:nvPr>
        </p:nvSpPr>
        <p:spPr>
          <a:xfrm>
            <a:off x="729450" y="1873550"/>
            <a:ext cx="7688700" cy="2728800"/>
          </a:xfrm>
          <a:prstGeom prst="rect">
            <a:avLst/>
          </a:prstGeom>
        </p:spPr>
        <p:txBody>
          <a:bodyPr spcFirstLastPara="1" wrap="square" lIns="91425" tIns="91425" rIns="91425" bIns="91425" anchor="t" anchorCtr="0">
            <a:noAutofit/>
          </a:bodyPr>
          <a:lstStyle/>
          <a:p>
            <a:pPr marL="0" indent="0">
              <a:spcAft>
                <a:spcPts val="1200"/>
              </a:spcAft>
              <a:buNone/>
            </a:pPr>
            <a:r>
              <a:rPr lang="en-US" sz="1400" dirty="0">
                <a:effectLst/>
                <a:latin typeface="Roboto" panose="02000000000000000000" pitchFamily="2" charset="0"/>
                <a:ea typeface="Roboto" panose="02000000000000000000" pitchFamily="2" charset="0"/>
                <a:cs typeface="Roboto" panose="02000000000000000000" pitchFamily="2" charset="0"/>
              </a:rPr>
              <a:t>In the current data-driven world, organizations are inundated with vast amounts of structured data from various sources such as transactional databases, customer records, financial reports, and sensor data. Despite the abundance of data, deriving meaningful insights and actionable knowledge from these structured datasets remains a significant challenge. This is due to the complexities involved in data integration, the heterogeneity of data formats, and the difficulty in identifying patterns and trends without sophisticated analytical tools. Moreover, traditional methods of data analysis often fall short in effectively representing the knowledge embedded within these datasets, leading to underutilization of valuable information and missed opportunities for strategic decision-making.</a:t>
            </a:r>
          </a:p>
          <a:p>
            <a:pPr marL="0" lvl="0" indent="0" algn="l" rtl="0">
              <a:spcBef>
                <a:spcPts val="0"/>
              </a:spcBef>
              <a:spcAft>
                <a:spcPts val="1200"/>
              </a:spcAft>
              <a:buNone/>
            </a:pPr>
            <a:endParaRPr lang="en-US" sz="1200" dirty="0">
              <a:solidFill>
                <a:schemeClr val="dk2"/>
              </a:solidFill>
              <a:highlight>
                <a:schemeClr val="lt1"/>
              </a:highlight>
            </a:endParaRPr>
          </a:p>
        </p:txBody>
      </p:sp>
      <p:sp>
        <p:nvSpPr>
          <p:cNvPr id="2" name="Slide Number Placeholder 1">
            <a:extLst>
              <a:ext uri="{FF2B5EF4-FFF2-40B4-BE49-F238E27FC236}">
                <a16:creationId xmlns:a16="http://schemas.microsoft.com/office/drawing/2014/main" id="{C8C81A3B-B779-334D-5443-B56A834CAC3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a:t>
            </a:fld>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725850" y="122811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Solution</a:t>
            </a:r>
            <a:endParaRPr dirty="0"/>
          </a:p>
        </p:txBody>
      </p:sp>
      <p:sp>
        <p:nvSpPr>
          <p:cNvPr id="101" name="Google Shape;101;p15"/>
          <p:cNvSpPr txBox="1">
            <a:spLocks noGrp="1"/>
          </p:cNvSpPr>
          <p:nvPr>
            <p:ph type="body" idx="1"/>
          </p:nvPr>
        </p:nvSpPr>
        <p:spPr>
          <a:xfrm>
            <a:off x="725850" y="1586250"/>
            <a:ext cx="7688700" cy="3199110"/>
          </a:xfrm>
          <a:prstGeom prst="rect">
            <a:avLst/>
          </a:prstGeom>
        </p:spPr>
        <p:txBody>
          <a:bodyPr spcFirstLastPara="1" wrap="square" lIns="91425" tIns="91425" rIns="91425" bIns="91425" anchor="t" anchorCtr="0">
            <a:noAutofit/>
          </a:bodyPr>
          <a:lstStyle/>
          <a:p>
            <a:pPr marL="0" lvl="0" indent="0" algn="l" rtl="0">
              <a:lnSpc>
                <a:spcPct val="100000"/>
              </a:lnSpc>
              <a:spcBef>
                <a:spcPts val="1500"/>
              </a:spcBef>
              <a:spcAft>
                <a:spcPts val="0"/>
              </a:spcAft>
              <a:buSzPts val="275"/>
              <a:buNone/>
            </a:pPr>
            <a:r>
              <a:rPr lang="en-US" sz="1400" dirty="0">
                <a:effectLst/>
                <a:latin typeface="Roboto" panose="02000000000000000000" pitchFamily="2" charset="0"/>
                <a:ea typeface="Roboto" panose="02000000000000000000" pitchFamily="2" charset="0"/>
                <a:cs typeface="Roboto" panose="02000000000000000000" pitchFamily="2" charset="0"/>
              </a:rPr>
              <a:t>To address these challenges, a robust framework for knowledge representation and insights generation from structured datasets is essential. This involves leveraging advanced data processing techniques, such as machine learning and artificial intelligence, to transform raw data into comprehensible knowledge. By implementing automated data integration processes, data from diverse sources can be unified into a cohesive structure.</a:t>
            </a:r>
          </a:p>
          <a:p>
            <a:pPr marL="0" lvl="0" indent="0" algn="l" rtl="0">
              <a:lnSpc>
                <a:spcPct val="100000"/>
              </a:lnSpc>
              <a:spcBef>
                <a:spcPts val="1500"/>
              </a:spcBef>
              <a:spcAft>
                <a:spcPts val="0"/>
              </a:spcAft>
              <a:buSzPts val="275"/>
              <a:buNone/>
            </a:pPr>
            <a:r>
              <a:rPr lang="en-GB" sz="1400" dirty="0">
                <a:solidFill>
                  <a:schemeClr val="dk2"/>
                </a:solidFill>
                <a:highlight>
                  <a:schemeClr val="lt1"/>
                </a:highlight>
                <a:latin typeface="Roboto"/>
                <a:ea typeface="Roboto"/>
                <a:cs typeface="Roboto"/>
                <a:sym typeface="Roboto"/>
              </a:rPr>
              <a:t>Here's an overview of the typical steps to address these challenges:</a:t>
            </a:r>
          </a:p>
          <a:p>
            <a:pPr marL="457200" lvl="0" indent="-304800" algn="l" rtl="0">
              <a:spcBef>
                <a:spcPts val="1500"/>
              </a:spcBef>
              <a:spcAft>
                <a:spcPts val="0"/>
              </a:spcAft>
              <a:buClr>
                <a:schemeClr val="dk2"/>
              </a:buClr>
              <a:buSzPts val="1200"/>
              <a:buFont typeface="Roboto"/>
              <a:buChar char="●"/>
            </a:pPr>
            <a:r>
              <a:rPr lang="en-US" sz="1400" dirty="0">
                <a:solidFill>
                  <a:schemeClr val="dk2"/>
                </a:solidFill>
                <a:highlight>
                  <a:schemeClr val="lt1"/>
                </a:highlight>
                <a:latin typeface="Roboto"/>
                <a:ea typeface="Roboto"/>
                <a:cs typeface="Roboto"/>
                <a:sym typeface="Roboto"/>
              </a:rPr>
              <a:t>Data Integration</a:t>
            </a:r>
          </a:p>
          <a:p>
            <a:pPr marL="457200" lvl="0" indent="-304800" algn="l" rtl="0">
              <a:spcBef>
                <a:spcPts val="0"/>
              </a:spcBef>
              <a:spcAft>
                <a:spcPts val="0"/>
              </a:spcAft>
              <a:buClr>
                <a:schemeClr val="dk2"/>
              </a:buClr>
              <a:buSzPts val="1200"/>
              <a:buFont typeface="Roboto"/>
              <a:buChar char="●"/>
            </a:pPr>
            <a:r>
              <a:rPr lang="en-US" sz="1400" dirty="0">
                <a:solidFill>
                  <a:schemeClr val="dk2"/>
                </a:solidFill>
                <a:highlight>
                  <a:schemeClr val="lt1"/>
                </a:highlight>
                <a:latin typeface="Roboto"/>
                <a:ea typeface="Roboto"/>
                <a:cs typeface="Roboto"/>
                <a:sym typeface="Roboto"/>
              </a:rPr>
              <a:t>Data Cleaning and Preprocessing</a:t>
            </a:r>
          </a:p>
          <a:p>
            <a:pPr marL="457200" lvl="0" indent="-304800" algn="l" rtl="0">
              <a:spcBef>
                <a:spcPts val="0"/>
              </a:spcBef>
              <a:spcAft>
                <a:spcPts val="0"/>
              </a:spcAft>
              <a:buClr>
                <a:schemeClr val="dk2"/>
              </a:buClr>
              <a:buSzPts val="1200"/>
              <a:buFont typeface="Roboto"/>
              <a:buChar char="●"/>
            </a:pPr>
            <a:r>
              <a:rPr lang="en-US" sz="1400" dirty="0">
                <a:solidFill>
                  <a:schemeClr val="dk2"/>
                </a:solidFill>
                <a:highlight>
                  <a:schemeClr val="lt1"/>
                </a:highlight>
                <a:latin typeface="Roboto"/>
                <a:ea typeface="Roboto"/>
                <a:cs typeface="Roboto"/>
                <a:sym typeface="Roboto"/>
              </a:rPr>
              <a:t>Data Analysis</a:t>
            </a:r>
            <a:endParaRPr lang="en-GB" sz="1400" dirty="0">
              <a:solidFill>
                <a:schemeClr val="dk2"/>
              </a:solidFill>
              <a:highlight>
                <a:schemeClr val="lt1"/>
              </a:highlight>
              <a:latin typeface="Roboto"/>
              <a:ea typeface="Roboto"/>
              <a:cs typeface="Roboto"/>
              <a:sym typeface="Roboto"/>
            </a:endParaRPr>
          </a:p>
          <a:p>
            <a:pPr marL="457200" lvl="0" indent="-304800" algn="l" rtl="0">
              <a:spcBef>
                <a:spcPts val="0"/>
              </a:spcBef>
              <a:spcAft>
                <a:spcPts val="0"/>
              </a:spcAft>
              <a:buClr>
                <a:schemeClr val="dk2"/>
              </a:buClr>
              <a:buSzPts val="1200"/>
              <a:buFont typeface="Roboto"/>
              <a:buChar char="●"/>
            </a:pPr>
            <a:r>
              <a:rPr lang="en-GB" sz="1400" dirty="0">
                <a:solidFill>
                  <a:schemeClr val="dk2"/>
                </a:solidFill>
                <a:highlight>
                  <a:schemeClr val="lt1"/>
                </a:highlight>
                <a:latin typeface="Roboto"/>
                <a:ea typeface="Roboto"/>
                <a:cs typeface="Roboto"/>
                <a:sym typeface="Roboto"/>
              </a:rPr>
              <a:t>Data Visualization</a:t>
            </a:r>
          </a:p>
          <a:p>
            <a:pPr marL="457200" lvl="0" indent="-304800" algn="l" rtl="0">
              <a:spcBef>
                <a:spcPts val="0"/>
              </a:spcBef>
              <a:spcAft>
                <a:spcPts val="0"/>
              </a:spcAft>
              <a:buClr>
                <a:schemeClr val="dk2"/>
              </a:buClr>
              <a:buSzPts val="1200"/>
              <a:buFont typeface="Roboto"/>
              <a:buChar char="●"/>
            </a:pPr>
            <a:r>
              <a:rPr lang="en-GB" sz="1400" dirty="0">
                <a:solidFill>
                  <a:schemeClr val="dk2"/>
                </a:solidFill>
                <a:highlight>
                  <a:schemeClr val="lt1"/>
                </a:highlight>
                <a:latin typeface="Roboto"/>
                <a:ea typeface="Roboto"/>
                <a:cs typeface="Roboto"/>
                <a:sym typeface="Roboto"/>
              </a:rPr>
              <a:t>Knowledge Representation</a:t>
            </a:r>
            <a:endParaRPr lang="en-US" sz="1400" dirty="0">
              <a:solidFill>
                <a:schemeClr val="dk2"/>
              </a:solidFill>
              <a:highlight>
                <a:schemeClr val="lt1"/>
              </a:highlight>
              <a:latin typeface="Roboto"/>
              <a:ea typeface="Roboto"/>
              <a:cs typeface="Roboto"/>
              <a:sym typeface="Roboto"/>
            </a:endParaRPr>
          </a:p>
        </p:txBody>
      </p:sp>
      <p:sp>
        <p:nvSpPr>
          <p:cNvPr id="2" name="Slide Number Placeholder 1">
            <a:extLst>
              <a:ext uri="{FF2B5EF4-FFF2-40B4-BE49-F238E27FC236}">
                <a16:creationId xmlns:a16="http://schemas.microsoft.com/office/drawing/2014/main" id="{A4DB94F9-9721-111C-1859-78B45B1F0B0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725850" y="122811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Solution</a:t>
            </a:r>
            <a:endParaRPr dirty="0"/>
          </a:p>
        </p:txBody>
      </p:sp>
      <p:sp>
        <p:nvSpPr>
          <p:cNvPr id="101" name="Google Shape;101;p15"/>
          <p:cNvSpPr txBox="1">
            <a:spLocks noGrp="1"/>
          </p:cNvSpPr>
          <p:nvPr>
            <p:ph type="body" idx="1"/>
          </p:nvPr>
        </p:nvSpPr>
        <p:spPr>
          <a:xfrm>
            <a:off x="725850" y="1586250"/>
            <a:ext cx="7688700" cy="3199110"/>
          </a:xfrm>
          <a:prstGeom prst="rect">
            <a:avLst/>
          </a:prstGeom>
        </p:spPr>
        <p:txBody>
          <a:bodyPr spcFirstLastPara="1" wrap="square" lIns="91425" tIns="91425" rIns="91425" bIns="91425" anchor="t" anchorCtr="0">
            <a:noAutofit/>
          </a:bodyPr>
          <a:lstStyle/>
          <a:p>
            <a:pPr marL="0" lvl="0" indent="0" algn="l" rtl="0">
              <a:lnSpc>
                <a:spcPct val="100000"/>
              </a:lnSpc>
              <a:spcBef>
                <a:spcPts val="1500"/>
              </a:spcBef>
              <a:spcAft>
                <a:spcPts val="0"/>
              </a:spcAft>
              <a:buSzPts val="275"/>
              <a:buNone/>
            </a:pPr>
            <a:r>
              <a:rPr lang="en-US" sz="1400" dirty="0">
                <a:effectLst/>
                <a:latin typeface="Roboto" panose="02000000000000000000" pitchFamily="2" charset="0"/>
                <a:ea typeface="Roboto" panose="02000000000000000000" pitchFamily="2" charset="0"/>
                <a:cs typeface="Roboto" panose="02000000000000000000" pitchFamily="2" charset="0"/>
              </a:rPr>
              <a:t>To address these challenges, a robust framework for knowledge representation and insights generation from structured datasets is essential. This involves leveraging advanced data processing techniques, such as machine learning and artificial intelligence, to transform raw data into comprehensible knowledge. By implementing automated data integration processes, data from diverse sources can be unified into a cohesive structure.</a:t>
            </a:r>
          </a:p>
          <a:p>
            <a:pPr marL="0" lvl="0" indent="0" algn="l" rtl="0">
              <a:lnSpc>
                <a:spcPct val="100000"/>
              </a:lnSpc>
              <a:spcBef>
                <a:spcPts val="1500"/>
              </a:spcBef>
              <a:spcAft>
                <a:spcPts val="0"/>
              </a:spcAft>
              <a:buSzPts val="275"/>
              <a:buNone/>
            </a:pPr>
            <a:r>
              <a:rPr lang="en-GB" sz="1400" dirty="0">
                <a:solidFill>
                  <a:schemeClr val="dk2"/>
                </a:solidFill>
                <a:highlight>
                  <a:schemeClr val="lt1"/>
                </a:highlight>
                <a:latin typeface="Roboto"/>
                <a:ea typeface="Roboto"/>
                <a:cs typeface="Roboto"/>
                <a:sym typeface="Roboto"/>
              </a:rPr>
              <a:t>Here's an overview of the typical steps to address these challenges:</a:t>
            </a:r>
          </a:p>
          <a:p>
            <a:pPr marL="457200" lvl="0" indent="-304800" algn="l" rtl="0">
              <a:spcBef>
                <a:spcPts val="1500"/>
              </a:spcBef>
              <a:spcAft>
                <a:spcPts val="0"/>
              </a:spcAft>
              <a:buClr>
                <a:schemeClr val="dk2"/>
              </a:buClr>
              <a:buSzPts val="1200"/>
              <a:buFont typeface="Roboto"/>
              <a:buChar char="●"/>
            </a:pPr>
            <a:r>
              <a:rPr lang="en-US" sz="1400" dirty="0">
                <a:solidFill>
                  <a:schemeClr val="dk2"/>
                </a:solidFill>
                <a:highlight>
                  <a:schemeClr val="lt1"/>
                </a:highlight>
                <a:latin typeface="Roboto"/>
                <a:ea typeface="Roboto"/>
                <a:cs typeface="Roboto"/>
                <a:sym typeface="Roboto"/>
              </a:rPr>
              <a:t>Data Integration</a:t>
            </a:r>
          </a:p>
          <a:p>
            <a:pPr marL="457200" lvl="0" indent="-304800" algn="l" rtl="0">
              <a:spcBef>
                <a:spcPts val="0"/>
              </a:spcBef>
              <a:spcAft>
                <a:spcPts val="0"/>
              </a:spcAft>
              <a:buClr>
                <a:schemeClr val="dk2"/>
              </a:buClr>
              <a:buSzPts val="1200"/>
              <a:buFont typeface="Roboto"/>
              <a:buChar char="●"/>
            </a:pPr>
            <a:r>
              <a:rPr lang="en-US" sz="1400" dirty="0">
                <a:solidFill>
                  <a:schemeClr val="dk2"/>
                </a:solidFill>
                <a:highlight>
                  <a:schemeClr val="lt1"/>
                </a:highlight>
                <a:latin typeface="Roboto"/>
                <a:ea typeface="Roboto"/>
                <a:cs typeface="Roboto"/>
                <a:sym typeface="Roboto"/>
              </a:rPr>
              <a:t>Data Cleaning and Preprocessing</a:t>
            </a:r>
          </a:p>
          <a:p>
            <a:pPr marL="457200" lvl="0" indent="-304800" algn="l" rtl="0">
              <a:spcBef>
                <a:spcPts val="0"/>
              </a:spcBef>
              <a:spcAft>
                <a:spcPts val="0"/>
              </a:spcAft>
              <a:buClr>
                <a:schemeClr val="dk2"/>
              </a:buClr>
              <a:buSzPts val="1200"/>
              <a:buFont typeface="Roboto"/>
              <a:buChar char="●"/>
            </a:pPr>
            <a:r>
              <a:rPr lang="en-US" sz="1400" dirty="0">
                <a:solidFill>
                  <a:schemeClr val="dk2"/>
                </a:solidFill>
                <a:highlight>
                  <a:schemeClr val="lt1"/>
                </a:highlight>
                <a:latin typeface="Roboto"/>
                <a:ea typeface="Roboto"/>
                <a:cs typeface="Roboto"/>
                <a:sym typeface="Roboto"/>
              </a:rPr>
              <a:t>Data Analysis</a:t>
            </a:r>
            <a:endParaRPr lang="en-GB" sz="1400" dirty="0">
              <a:solidFill>
                <a:schemeClr val="dk2"/>
              </a:solidFill>
              <a:highlight>
                <a:schemeClr val="lt1"/>
              </a:highlight>
              <a:latin typeface="Roboto"/>
              <a:ea typeface="Roboto"/>
              <a:cs typeface="Roboto"/>
              <a:sym typeface="Roboto"/>
            </a:endParaRPr>
          </a:p>
          <a:p>
            <a:pPr marL="457200" lvl="0" indent="-304800" algn="l" rtl="0">
              <a:spcBef>
                <a:spcPts val="0"/>
              </a:spcBef>
              <a:spcAft>
                <a:spcPts val="0"/>
              </a:spcAft>
              <a:buClr>
                <a:schemeClr val="dk2"/>
              </a:buClr>
              <a:buSzPts val="1200"/>
              <a:buFont typeface="Roboto"/>
              <a:buChar char="●"/>
            </a:pPr>
            <a:r>
              <a:rPr lang="en-GB" sz="1400" dirty="0">
                <a:solidFill>
                  <a:schemeClr val="dk2"/>
                </a:solidFill>
                <a:highlight>
                  <a:schemeClr val="lt1"/>
                </a:highlight>
                <a:latin typeface="Roboto"/>
                <a:ea typeface="Roboto"/>
                <a:cs typeface="Roboto"/>
                <a:sym typeface="Roboto"/>
              </a:rPr>
              <a:t>Data Visualization</a:t>
            </a:r>
          </a:p>
          <a:p>
            <a:pPr marL="457200" lvl="0" indent="-304800" algn="l" rtl="0">
              <a:spcBef>
                <a:spcPts val="0"/>
              </a:spcBef>
              <a:spcAft>
                <a:spcPts val="0"/>
              </a:spcAft>
              <a:buClr>
                <a:schemeClr val="dk2"/>
              </a:buClr>
              <a:buSzPts val="1200"/>
              <a:buFont typeface="Roboto"/>
              <a:buChar char="●"/>
            </a:pPr>
            <a:r>
              <a:rPr lang="en-GB" sz="1400" dirty="0">
                <a:solidFill>
                  <a:schemeClr val="dk2"/>
                </a:solidFill>
                <a:highlight>
                  <a:schemeClr val="lt1"/>
                </a:highlight>
                <a:latin typeface="Roboto"/>
                <a:ea typeface="Roboto"/>
                <a:cs typeface="Roboto"/>
                <a:sym typeface="Roboto"/>
              </a:rPr>
              <a:t>Knowledge Representation</a:t>
            </a:r>
            <a:endParaRPr lang="en-US" sz="1400" dirty="0">
              <a:solidFill>
                <a:schemeClr val="dk2"/>
              </a:solidFill>
              <a:highlight>
                <a:schemeClr val="lt1"/>
              </a:highlight>
              <a:latin typeface="Roboto"/>
              <a:ea typeface="Roboto"/>
              <a:cs typeface="Roboto"/>
              <a:sym typeface="Roboto"/>
            </a:endParaRPr>
          </a:p>
        </p:txBody>
      </p:sp>
      <p:sp>
        <p:nvSpPr>
          <p:cNvPr id="2" name="Slide Number Placeholder 1">
            <a:extLst>
              <a:ext uri="{FF2B5EF4-FFF2-40B4-BE49-F238E27FC236}">
                <a16:creationId xmlns:a16="http://schemas.microsoft.com/office/drawing/2014/main" id="{A4DB94F9-9721-111C-1859-78B45B1F0B0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spTree>
    <p:extLst>
      <p:ext uri="{BB962C8B-B14F-4D97-AF65-F5344CB8AC3E}">
        <p14:creationId xmlns:p14="http://schemas.microsoft.com/office/powerpoint/2010/main" val="2218243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txBox="1">
            <a:spLocks noGrp="1"/>
          </p:cNvSpPr>
          <p:nvPr>
            <p:ph type="title"/>
          </p:nvPr>
        </p:nvSpPr>
        <p:spPr>
          <a:xfrm>
            <a:off x="727650" y="5929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Features of the project</a:t>
            </a:r>
            <a:endParaRPr dirty="0"/>
          </a:p>
        </p:txBody>
      </p:sp>
      <p:sp>
        <p:nvSpPr>
          <p:cNvPr id="108" name="Google Shape;108;p16"/>
          <p:cNvSpPr txBox="1">
            <a:spLocks noGrp="1"/>
          </p:cNvSpPr>
          <p:nvPr>
            <p:ph type="body" idx="1"/>
          </p:nvPr>
        </p:nvSpPr>
        <p:spPr>
          <a:xfrm>
            <a:off x="727650" y="1386711"/>
            <a:ext cx="7688700" cy="2696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1400" dirty="0">
                <a:latin typeface="Roboto" panose="02000000000000000000" pitchFamily="2" charset="0"/>
                <a:ea typeface="Roboto" panose="02000000000000000000" pitchFamily="2" charset="0"/>
                <a:cs typeface="Roboto" panose="02000000000000000000" pitchFamily="2" charset="0"/>
              </a:rPr>
              <a:t>The objective of this project is to develop a comprehensive framework for knowledge representation and insights generation from structured datasets. This framework will integrate advanced data analytics, machine learning techniques, and visualization tools to transform raw data into actionable knowledge. </a:t>
            </a:r>
          </a:p>
          <a:p>
            <a:pPr marL="0" lvl="0" indent="0" algn="l" rtl="0">
              <a:spcBef>
                <a:spcPts val="0"/>
              </a:spcBef>
              <a:spcAft>
                <a:spcPts val="0"/>
              </a:spcAft>
              <a:buNone/>
            </a:pPr>
            <a:endParaRPr lang="en-US" sz="1200" dirty="0">
              <a:solidFill>
                <a:schemeClr val="dk2"/>
              </a:solidFill>
              <a:highlight>
                <a:schemeClr val="lt1"/>
              </a:highlight>
              <a:latin typeface="Roboto" panose="02000000000000000000" pitchFamily="2" charset="0"/>
              <a:ea typeface="Roboto" panose="02000000000000000000" pitchFamily="2" charset="0"/>
              <a:cs typeface="Roboto" panose="02000000000000000000" pitchFamily="2" charset="0"/>
              <a:sym typeface="Roboto"/>
            </a:endParaRPr>
          </a:p>
          <a:p>
            <a:pPr marL="0" lvl="0" indent="0" algn="l" rtl="0">
              <a:spcBef>
                <a:spcPts val="0"/>
              </a:spcBef>
              <a:spcAft>
                <a:spcPts val="0"/>
              </a:spcAft>
              <a:buNone/>
            </a:pPr>
            <a:r>
              <a:rPr lang="en-US" sz="1400" b="1" dirty="0">
                <a:solidFill>
                  <a:schemeClr val="dk2"/>
                </a:solidFill>
                <a:highlight>
                  <a:schemeClr val="lt1"/>
                </a:highlight>
                <a:latin typeface="Roboto" panose="02000000000000000000" pitchFamily="2" charset="0"/>
                <a:ea typeface="Roboto" panose="02000000000000000000" pitchFamily="2" charset="0"/>
                <a:cs typeface="Roboto" panose="02000000000000000000" pitchFamily="2" charset="0"/>
                <a:sym typeface="Roboto"/>
              </a:rPr>
              <a:t>Achieved Milestones :</a:t>
            </a:r>
            <a:endParaRPr lang="en-GB" sz="1400" dirty="0">
              <a:solidFill>
                <a:schemeClr val="dk2"/>
              </a:solidFill>
              <a:highlight>
                <a:schemeClr val="lt1"/>
              </a:highlight>
              <a:latin typeface="Roboto"/>
              <a:ea typeface="Roboto"/>
              <a:cs typeface="Roboto"/>
              <a:sym typeface="Roboto"/>
            </a:endParaRPr>
          </a:p>
          <a:p>
            <a:pPr marL="457200" lvl="0" indent="-304800" algn="l" rtl="0">
              <a:spcBef>
                <a:spcPts val="0"/>
              </a:spcBef>
              <a:spcAft>
                <a:spcPts val="0"/>
              </a:spcAft>
              <a:buClr>
                <a:schemeClr val="dk2"/>
              </a:buClr>
              <a:buSzPts val="1200"/>
              <a:buFont typeface="Roboto"/>
              <a:buChar char="●"/>
            </a:pPr>
            <a:r>
              <a:rPr lang="en-GB" sz="1400" dirty="0">
                <a:solidFill>
                  <a:schemeClr val="dk2"/>
                </a:solidFill>
                <a:highlight>
                  <a:schemeClr val="lt1"/>
                </a:highlight>
                <a:latin typeface="Roboto"/>
                <a:ea typeface="Roboto"/>
                <a:cs typeface="Roboto"/>
                <a:sym typeface="Roboto"/>
              </a:rPr>
              <a:t>Data Collection and Preprocessing</a:t>
            </a:r>
          </a:p>
          <a:p>
            <a:pPr marL="457200" lvl="0" indent="-304800" algn="l" rtl="0">
              <a:spcBef>
                <a:spcPts val="0"/>
              </a:spcBef>
              <a:spcAft>
                <a:spcPts val="0"/>
              </a:spcAft>
              <a:buClr>
                <a:schemeClr val="dk2"/>
              </a:buClr>
              <a:buSzPts val="1200"/>
              <a:buFont typeface="Roboto"/>
              <a:buChar char="●"/>
            </a:pPr>
            <a:r>
              <a:rPr lang="en-GB" sz="1400" dirty="0">
                <a:solidFill>
                  <a:schemeClr val="dk2"/>
                </a:solidFill>
                <a:highlight>
                  <a:schemeClr val="lt1"/>
                </a:highlight>
                <a:latin typeface="Roboto"/>
                <a:ea typeface="Roboto"/>
                <a:cs typeface="Roboto"/>
                <a:sym typeface="Roboto"/>
              </a:rPr>
              <a:t>Chat with Structured data and asking it for knowledgeable insights</a:t>
            </a:r>
          </a:p>
          <a:p>
            <a:pPr marL="457200" lvl="0" indent="-304800" algn="l" rtl="0">
              <a:spcBef>
                <a:spcPts val="0"/>
              </a:spcBef>
              <a:spcAft>
                <a:spcPts val="0"/>
              </a:spcAft>
              <a:buClr>
                <a:schemeClr val="dk2"/>
              </a:buClr>
              <a:buSzPts val="1200"/>
              <a:buFont typeface="Roboto"/>
              <a:buChar char="●"/>
            </a:pPr>
            <a:r>
              <a:rPr lang="en-GB" sz="1400" dirty="0">
                <a:solidFill>
                  <a:schemeClr val="dk2"/>
                </a:solidFill>
                <a:highlight>
                  <a:schemeClr val="lt1"/>
                </a:highlight>
                <a:latin typeface="Roboto"/>
                <a:ea typeface="Roboto"/>
                <a:cs typeface="Roboto"/>
                <a:sym typeface="Roboto"/>
              </a:rPr>
              <a:t>Visualization of structured datasets </a:t>
            </a:r>
          </a:p>
          <a:p>
            <a:pPr marL="457200" lvl="0" indent="-304800" algn="l" rtl="0">
              <a:spcBef>
                <a:spcPts val="0"/>
              </a:spcBef>
              <a:spcAft>
                <a:spcPts val="0"/>
              </a:spcAft>
              <a:buClr>
                <a:schemeClr val="dk2"/>
              </a:buClr>
              <a:buSzPts val="1200"/>
              <a:buFont typeface="Roboto"/>
              <a:buChar char="●"/>
            </a:pPr>
            <a:r>
              <a:rPr lang="en-GB" sz="1400" dirty="0">
                <a:solidFill>
                  <a:schemeClr val="dk2"/>
                </a:solidFill>
                <a:highlight>
                  <a:schemeClr val="lt1"/>
                </a:highlight>
                <a:latin typeface="Roboto"/>
                <a:ea typeface="Roboto"/>
                <a:cs typeface="Roboto"/>
                <a:sym typeface="Roboto"/>
              </a:rPr>
              <a:t>Connecting the structured databases directly to the application</a:t>
            </a:r>
          </a:p>
          <a:p>
            <a:pPr marL="457200" lvl="0" indent="-304800" algn="l" rtl="0">
              <a:spcBef>
                <a:spcPts val="0"/>
              </a:spcBef>
              <a:spcAft>
                <a:spcPts val="0"/>
              </a:spcAft>
              <a:buClr>
                <a:schemeClr val="dk2"/>
              </a:buClr>
              <a:buSzPts val="1200"/>
              <a:buFont typeface="Roboto"/>
              <a:buChar char="●"/>
            </a:pPr>
            <a:endParaRPr sz="1400" dirty="0">
              <a:solidFill>
                <a:schemeClr val="dk2"/>
              </a:solidFill>
              <a:highlight>
                <a:schemeClr val="lt1"/>
              </a:highlight>
              <a:latin typeface="Roboto"/>
              <a:ea typeface="Roboto"/>
              <a:cs typeface="Roboto"/>
              <a:sym typeface="Roboto"/>
            </a:endParaRPr>
          </a:p>
          <a:p>
            <a:pPr marL="0" lvl="0" indent="0" algn="l" rtl="0">
              <a:spcBef>
                <a:spcPts val="0"/>
              </a:spcBef>
              <a:spcAft>
                <a:spcPts val="1200"/>
              </a:spcAft>
              <a:buNone/>
            </a:pPr>
            <a:endParaRPr dirty="0"/>
          </a:p>
        </p:txBody>
      </p:sp>
      <p:sp>
        <p:nvSpPr>
          <p:cNvPr id="2" name="Slide Number Placeholder 1">
            <a:extLst>
              <a:ext uri="{FF2B5EF4-FFF2-40B4-BE49-F238E27FC236}">
                <a16:creationId xmlns:a16="http://schemas.microsoft.com/office/drawing/2014/main" id="{952A4B48-58E6-66F4-1C08-6EEEAECDF4F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A9DD48-25AD-FD19-E737-D8D4DC0A6452}"/>
              </a:ext>
            </a:extLst>
          </p:cNvPr>
          <p:cNvSpPr>
            <a:spLocks noGrp="1"/>
          </p:cNvSpPr>
          <p:nvPr>
            <p:ph type="title"/>
          </p:nvPr>
        </p:nvSpPr>
        <p:spPr>
          <a:xfrm>
            <a:off x="630058" y="603032"/>
            <a:ext cx="7688400" cy="535200"/>
          </a:xfrm>
        </p:spPr>
        <p:txBody>
          <a:bodyPr>
            <a:normAutofit fontScale="90000"/>
          </a:bodyPr>
          <a:lstStyle/>
          <a:p>
            <a:r>
              <a:rPr lang="en-US" dirty="0"/>
              <a:t>Motivation</a:t>
            </a:r>
          </a:p>
        </p:txBody>
      </p:sp>
      <p:sp>
        <p:nvSpPr>
          <p:cNvPr id="4" name="Slide Number Placeholder 3">
            <a:extLst>
              <a:ext uri="{FF2B5EF4-FFF2-40B4-BE49-F238E27FC236}">
                <a16:creationId xmlns:a16="http://schemas.microsoft.com/office/drawing/2014/main" id="{B7F082B1-1677-1F5C-9F0F-E0F01B546B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sp>
        <p:nvSpPr>
          <p:cNvPr id="3" name="Text Placeholder 2">
            <a:extLst>
              <a:ext uri="{FF2B5EF4-FFF2-40B4-BE49-F238E27FC236}">
                <a16:creationId xmlns:a16="http://schemas.microsoft.com/office/drawing/2014/main" id="{087DC970-D702-E319-45B8-42C5C5C3055C}"/>
              </a:ext>
            </a:extLst>
          </p:cNvPr>
          <p:cNvSpPr>
            <a:spLocks noGrp="1"/>
          </p:cNvSpPr>
          <p:nvPr>
            <p:ph type="body" idx="4294967295"/>
          </p:nvPr>
        </p:nvSpPr>
        <p:spPr>
          <a:xfrm>
            <a:off x="727075" y="1371876"/>
            <a:ext cx="7689850" cy="3001963"/>
          </a:xfrm>
        </p:spPr>
        <p:txBody>
          <a:bodyPr>
            <a:normAutofit fontScale="25000" lnSpcReduction="20000"/>
          </a:bodyPr>
          <a:lstStyle/>
          <a:p>
            <a:pPr marL="146050" indent="0">
              <a:buNone/>
            </a:pPr>
            <a:r>
              <a:rPr lang="en-US" sz="1400" b="1" dirty="0">
                <a:latin typeface="Roboto" panose="02000000000000000000" pitchFamily="2" charset="0"/>
                <a:ea typeface="Roboto" panose="02000000000000000000" pitchFamily="2" charset="0"/>
                <a:cs typeface="Roboto" panose="02000000000000000000" pitchFamily="2" charset="0"/>
              </a:rPr>
              <a:t>: </a:t>
            </a:r>
          </a:p>
          <a:p>
            <a:pPr marL="146050" indent="0">
              <a:buNone/>
            </a:pPr>
            <a:endParaRPr lang="en-US" sz="1400" b="1" dirty="0">
              <a:latin typeface="Roboto" panose="02000000000000000000" pitchFamily="2" charset="0"/>
              <a:ea typeface="Roboto" panose="02000000000000000000" pitchFamily="2" charset="0"/>
              <a:cs typeface="Roboto" panose="02000000000000000000" pitchFamily="2" charset="0"/>
            </a:endParaRPr>
          </a:p>
          <a:p>
            <a:pPr marL="342900" marR="0" lvl="0" indent="-342900">
              <a:lnSpc>
                <a:spcPct val="120000"/>
              </a:lnSpc>
              <a:spcBef>
                <a:spcPts val="0"/>
              </a:spcBef>
              <a:spcAft>
                <a:spcPts val="800"/>
              </a:spcAft>
              <a:buSzPts val="1000"/>
              <a:buFont typeface="Symbol" panose="05050102010706020507" pitchFamily="18" charset="2"/>
              <a:buChar char=""/>
              <a:tabLst>
                <a:tab pos="457200" algn="l"/>
              </a:tabLst>
            </a:pPr>
            <a:r>
              <a:rPr lang="en-US" sz="5600" dirty="0">
                <a:effectLst/>
                <a:latin typeface="Roboto" panose="02000000000000000000" pitchFamily="2" charset="0"/>
                <a:ea typeface="Roboto" panose="02000000000000000000" pitchFamily="2" charset="0"/>
                <a:cs typeface="Roboto" panose="02000000000000000000" pitchFamily="2" charset="0"/>
              </a:rPr>
              <a:t>Developing solutions for integrating heterogeneous data sources to ensure consistency and coherence in the combined dataset.</a:t>
            </a:r>
          </a:p>
          <a:p>
            <a:pPr marL="342900" marR="0" lvl="0" indent="-342900">
              <a:lnSpc>
                <a:spcPct val="120000"/>
              </a:lnSpc>
              <a:spcBef>
                <a:spcPts val="0"/>
              </a:spcBef>
              <a:spcAft>
                <a:spcPts val="800"/>
              </a:spcAft>
              <a:buSzPts val="1000"/>
              <a:buFont typeface="Symbol" panose="05050102010706020507" pitchFamily="18" charset="2"/>
              <a:buChar char=""/>
              <a:tabLst>
                <a:tab pos="457200" algn="l"/>
              </a:tabLst>
            </a:pPr>
            <a:r>
              <a:rPr lang="en-US" sz="5600" dirty="0">
                <a:effectLst/>
                <a:latin typeface="Roboto" panose="02000000000000000000" pitchFamily="2" charset="0"/>
                <a:ea typeface="Roboto" panose="02000000000000000000" pitchFamily="2" charset="0"/>
                <a:cs typeface="Roboto" panose="02000000000000000000" pitchFamily="2" charset="0"/>
              </a:rPr>
              <a:t>Balancing the trade-off between the complexity of analytical models and their efficiency, as organizations require real-time analysis with high accuracy.</a:t>
            </a:r>
          </a:p>
          <a:p>
            <a:pPr marL="342900" marR="0" lvl="0" indent="-342900">
              <a:lnSpc>
                <a:spcPct val="120000"/>
              </a:lnSpc>
              <a:spcBef>
                <a:spcPts val="0"/>
              </a:spcBef>
              <a:spcAft>
                <a:spcPts val="800"/>
              </a:spcAft>
              <a:buSzPts val="1000"/>
              <a:buFont typeface="Symbol" panose="05050102010706020507" pitchFamily="18" charset="2"/>
              <a:buChar char=""/>
              <a:tabLst>
                <a:tab pos="457200" algn="l"/>
              </a:tabLst>
            </a:pPr>
            <a:r>
              <a:rPr lang="en-US" sz="5600" dirty="0">
                <a:effectLst/>
                <a:latin typeface="Roboto" panose="02000000000000000000" pitchFamily="2" charset="0"/>
                <a:ea typeface="Roboto" panose="02000000000000000000" pitchFamily="2" charset="0"/>
                <a:cs typeface="Roboto" panose="02000000000000000000" pitchFamily="2" charset="0"/>
              </a:rPr>
              <a:t>Gaining hands-on experience with advanced data analysis algorithms and tools to enhance their practical implementation.</a:t>
            </a:r>
          </a:p>
          <a:p>
            <a:pPr marL="342900" marR="0" lvl="0" indent="-342900">
              <a:lnSpc>
                <a:spcPct val="120000"/>
              </a:lnSpc>
              <a:spcBef>
                <a:spcPts val="0"/>
              </a:spcBef>
              <a:spcAft>
                <a:spcPts val="800"/>
              </a:spcAft>
              <a:buSzPts val="1000"/>
              <a:buFont typeface="Symbol" panose="05050102010706020507" pitchFamily="18" charset="2"/>
              <a:buChar char=""/>
              <a:tabLst>
                <a:tab pos="457200" algn="l"/>
              </a:tabLst>
            </a:pPr>
            <a:r>
              <a:rPr lang="en-US" sz="5600" dirty="0">
                <a:effectLst/>
                <a:latin typeface="Roboto" panose="02000000000000000000" pitchFamily="2" charset="0"/>
                <a:ea typeface="Roboto" panose="02000000000000000000" pitchFamily="2" charset="0"/>
                <a:cs typeface="Roboto" panose="02000000000000000000" pitchFamily="2" charset="0"/>
              </a:rPr>
              <a:t>Contributing to the field of data science by innovating new methodologies and tools that can overcome the limitations of traditional data analysis.</a:t>
            </a:r>
          </a:p>
          <a:p>
            <a:pPr marL="342900" marR="0" lvl="0" indent="-342900">
              <a:lnSpc>
                <a:spcPct val="120000"/>
              </a:lnSpc>
              <a:spcBef>
                <a:spcPts val="0"/>
              </a:spcBef>
              <a:spcAft>
                <a:spcPts val="800"/>
              </a:spcAft>
              <a:buSzPts val="1000"/>
              <a:buFont typeface="Symbol" panose="05050102010706020507" pitchFamily="18" charset="2"/>
              <a:buChar char=""/>
              <a:tabLst>
                <a:tab pos="457200" algn="l"/>
              </a:tabLst>
            </a:pPr>
            <a:r>
              <a:rPr lang="en-US" sz="5600" dirty="0">
                <a:effectLst/>
                <a:latin typeface="Roboto" panose="02000000000000000000" pitchFamily="2" charset="0"/>
                <a:ea typeface="Roboto" panose="02000000000000000000" pitchFamily="2" charset="0"/>
                <a:cs typeface="Roboto" panose="02000000000000000000" pitchFamily="2" charset="0"/>
              </a:rPr>
              <a:t>Maximizing the strategic value of structured data by developing systems that can automatically extract and summarize knowledge, thereby reducing the reliance on human intervention and expertise.</a:t>
            </a:r>
          </a:p>
          <a:p>
            <a:pPr marL="146050" indent="0">
              <a:buNone/>
            </a:pPr>
            <a:endParaRPr lang="en-US" sz="5600" dirty="0">
              <a:solidFill>
                <a:schemeClr val="dk2"/>
              </a:solidFill>
              <a:highlight>
                <a:schemeClr val="lt1"/>
              </a:highlight>
              <a:latin typeface="Roboto" panose="02000000000000000000" pitchFamily="2" charset="0"/>
              <a:ea typeface="Roboto" panose="02000000000000000000" pitchFamily="2" charset="0"/>
              <a:cs typeface="Roboto" panose="02000000000000000000" pitchFamily="2" charset="0"/>
              <a:sym typeface="Roboto"/>
            </a:endParaRPr>
          </a:p>
          <a:p>
            <a:pPr marL="457200" lvl="0" indent="-304800" algn="l" rtl="0">
              <a:spcBef>
                <a:spcPts val="0"/>
              </a:spcBef>
              <a:spcAft>
                <a:spcPts val="0"/>
              </a:spcAft>
              <a:buClr>
                <a:schemeClr val="dk2"/>
              </a:buClr>
              <a:buSzPts val="1200"/>
              <a:buFont typeface="Roboto"/>
              <a:buChar char="●"/>
            </a:pPr>
            <a:endParaRPr lang="en-US" sz="1200" dirty="0">
              <a:latin typeface="Roboto" panose="02000000000000000000" pitchFamily="2" charset="0"/>
              <a:ea typeface="Roboto" panose="02000000000000000000" pitchFamily="2" charset="0"/>
              <a:cs typeface="Roboto" panose="02000000000000000000" pitchFamily="2" charset="0"/>
            </a:endParaRPr>
          </a:p>
          <a:p>
            <a:pPr marL="146050" indent="0">
              <a:buNone/>
            </a:pPr>
            <a:endParaRPr lang="en-US" sz="1400" b="1" dirty="0">
              <a:latin typeface="Roboto" panose="02000000000000000000" pitchFamily="2" charset="0"/>
              <a:ea typeface="Roboto" panose="02000000000000000000" pitchFamily="2" charset="0"/>
              <a:cs typeface="Roboto" panose="02000000000000000000" pitchFamily="2" charset="0"/>
            </a:endParaRPr>
          </a:p>
          <a:p>
            <a:pPr marL="146050" indent="0">
              <a:buNone/>
            </a:pPr>
            <a:endParaRPr lang="en-US" sz="1400" b="1"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074934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8"/>
          <p:cNvSpPr txBox="1">
            <a:spLocks noGrp="1"/>
          </p:cNvSpPr>
          <p:nvPr>
            <p:ph type="title"/>
          </p:nvPr>
        </p:nvSpPr>
        <p:spPr>
          <a:xfrm>
            <a:off x="727650" y="674132"/>
            <a:ext cx="7688700" cy="535200"/>
          </a:xfrm>
          <a:prstGeom prst="rect">
            <a:avLst/>
          </a:prstGeom>
        </p:spPr>
        <p:txBody>
          <a:bodyPr spcFirstLastPara="1" wrap="square" lIns="91425" tIns="91425" rIns="91425" bIns="91425" anchor="t" anchorCtr="0">
            <a:normAutofit fontScale="90000"/>
          </a:bodyPr>
          <a:lstStyle/>
          <a:p>
            <a:pPr marL="0" lvl="0" indent="0" rtl="0">
              <a:spcBef>
                <a:spcPts val="0"/>
              </a:spcBef>
              <a:spcAft>
                <a:spcPts val="0"/>
              </a:spcAft>
              <a:buNone/>
            </a:pPr>
            <a:r>
              <a:rPr lang="en-US" dirty="0"/>
              <a:t>Architecture</a:t>
            </a:r>
            <a:endParaRPr dirty="0"/>
          </a:p>
        </p:txBody>
      </p:sp>
      <p:sp>
        <p:nvSpPr>
          <p:cNvPr id="2" name="Slide Number Placeholder 1">
            <a:extLst>
              <a:ext uri="{FF2B5EF4-FFF2-40B4-BE49-F238E27FC236}">
                <a16:creationId xmlns:a16="http://schemas.microsoft.com/office/drawing/2014/main" id="{8364CCEA-6BC7-AF2D-FDC8-1B554B2BCBF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pic>
        <p:nvPicPr>
          <p:cNvPr id="3" name="Picture 2">
            <a:extLst>
              <a:ext uri="{FF2B5EF4-FFF2-40B4-BE49-F238E27FC236}">
                <a16:creationId xmlns:a16="http://schemas.microsoft.com/office/drawing/2014/main" id="{BE7A5FEC-9E91-AC61-31DC-10F7BDBB02F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9563" y="1388236"/>
            <a:ext cx="7148135" cy="3253338"/>
          </a:xfrm>
          <a:prstGeom prst="rect">
            <a:avLst/>
          </a:prstGeom>
        </p:spPr>
      </p:pic>
    </p:spTree>
    <p:extLst>
      <p:ext uri="{BB962C8B-B14F-4D97-AF65-F5344CB8AC3E}">
        <p14:creationId xmlns:p14="http://schemas.microsoft.com/office/powerpoint/2010/main" val="2524380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725850" y="661579"/>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Tech Stack</a:t>
            </a:r>
            <a:endParaRPr dirty="0"/>
          </a:p>
        </p:txBody>
      </p:sp>
      <p:sp>
        <p:nvSpPr>
          <p:cNvPr id="101" name="Google Shape;101;p15"/>
          <p:cNvSpPr txBox="1">
            <a:spLocks noGrp="1"/>
          </p:cNvSpPr>
          <p:nvPr>
            <p:ph type="body" idx="1"/>
          </p:nvPr>
        </p:nvSpPr>
        <p:spPr>
          <a:xfrm>
            <a:off x="725850" y="1397406"/>
            <a:ext cx="7688700" cy="3199110"/>
          </a:xfrm>
          <a:prstGeom prst="rect">
            <a:avLst/>
          </a:prstGeom>
        </p:spPr>
        <p:txBody>
          <a:bodyPr spcFirstLastPara="1" wrap="square" lIns="91425" tIns="91425" rIns="91425" bIns="91425" anchor="t" anchorCtr="0">
            <a:noAutofit/>
          </a:bodyPr>
          <a:lstStyle/>
          <a:p>
            <a:pPr marL="0" marR="0" algn="just">
              <a:lnSpc>
                <a:spcPct val="125000"/>
              </a:lnSpc>
            </a:pPr>
            <a:r>
              <a:rPr lang="en-US" b="1" dirty="0">
                <a:effectLst/>
                <a:latin typeface="Roboto" panose="02000000000000000000" pitchFamily="2" charset="0"/>
                <a:ea typeface="Roboto" panose="02000000000000000000" pitchFamily="2" charset="0"/>
                <a:cs typeface="Roboto" panose="02000000000000000000" pitchFamily="2" charset="0"/>
              </a:rPr>
              <a:t>Pandas</a:t>
            </a:r>
            <a:r>
              <a:rPr lang="en-US" dirty="0">
                <a:effectLst/>
                <a:latin typeface="Roboto" panose="02000000000000000000" pitchFamily="2" charset="0"/>
                <a:ea typeface="Roboto" panose="02000000000000000000" pitchFamily="2" charset="0"/>
                <a:cs typeface="Roboto" panose="02000000000000000000" pitchFamily="2" charset="0"/>
              </a:rPr>
              <a:t>: Pandas is a fast, powerful, flexible, and easy-to-use open-source data analysis and manipulation library built on top of the Python programming language. It provides data structures like Data Frames and Series to efficiently handle large datasets and perform complex data analysis tasks.</a:t>
            </a:r>
          </a:p>
          <a:p>
            <a:pPr marL="0" marR="0" algn="just">
              <a:lnSpc>
                <a:spcPct val="125000"/>
              </a:lnSpc>
            </a:pPr>
            <a:r>
              <a:rPr lang="en-US" b="1" dirty="0">
                <a:effectLst/>
                <a:latin typeface="Roboto" panose="02000000000000000000" pitchFamily="2" charset="0"/>
                <a:ea typeface="Roboto" panose="02000000000000000000" pitchFamily="2" charset="0"/>
                <a:cs typeface="Roboto" panose="02000000000000000000" pitchFamily="2" charset="0"/>
              </a:rPr>
              <a:t>Streamlit</a:t>
            </a:r>
            <a:r>
              <a:rPr lang="en-US" dirty="0">
                <a:effectLst/>
                <a:latin typeface="Roboto" panose="02000000000000000000" pitchFamily="2" charset="0"/>
                <a:ea typeface="Roboto" panose="02000000000000000000" pitchFamily="2" charset="0"/>
                <a:cs typeface="Roboto" panose="02000000000000000000" pitchFamily="2" charset="0"/>
              </a:rPr>
              <a:t>: Streamlit is an open-source Python library that makes it easy to create and share beautiful, custom web apps for machine learning and data science. Streamlit transforms data scripts into interactive web applications, making it simple to visualize data and model outputs.</a:t>
            </a:r>
          </a:p>
          <a:p>
            <a:pPr marL="0" marR="0" algn="just">
              <a:lnSpc>
                <a:spcPct val="125000"/>
              </a:lnSpc>
            </a:pPr>
            <a:r>
              <a:rPr lang="en-US" b="1" dirty="0">
                <a:effectLst/>
                <a:latin typeface="Roboto" panose="02000000000000000000" pitchFamily="2" charset="0"/>
                <a:ea typeface="Roboto" panose="02000000000000000000" pitchFamily="2" charset="0"/>
                <a:cs typeface="Roboto" panose="02000000000000000000" pitchFamily="2" charset="0"/>
              </a:rPr>
              <a:t>OS</a:t>
            </a:r>
            <a:r>
              <a:rPr lang="en-US" dirty="0">
                <a:effectLst/>
                <a:latin typeface="Roboto" panose="02000000000000000000" pitchFamily="2" charset="0"/>
                <a:ea typeface="Roboto" panose="02000000000000000000" pitchFamily="2" charset="0"/>
                <a:cs typeface="Roboto" panose="02000000000000000000" pitchFamily="2" charset="0"/>
              </a:rPr>
              <a:t>: The OS module in Python provides functions for interacting with the operating system. It allows for the manipulation of files and directories, accessing environment variables, and performing other operating system tasks.</a:t>
            </a:r>
          </a:p>
          <a:p>
            <a:pPr marL="0" marR="0" algn="just">
              <a:lnSpc>
                <a:spcPct val="125000"/>
              </a:lnSpc>
            </a:pPr>
            <a:r>
              <a:rPr lang="en-US" b="1" dirty="0">
                <a:effectLst/>
                <a:latin typeface="Roboto" panose="02000000000000000000" pitchFamily="2" charset="0"/>
                <a:ea typeface="Roboto" panose="02000000000000000000" pitchFamily="2" charset="0"/>
                <a:cs typeface="Roboto" panose="02000000000000000000" pitchFamily="2" charset="0"/>
              </a:rPr>
              <a:t>Sklearn</a:t>
            </a:r>
            <a:r>
              <a:rPr lang="en-US" dirty="0">
                <a:effectLst/>
                <a:latin typeface="Roboto" panose="02000000000000000000" pitchFamily="2" charset="0"/>
                <a:ea typeface="Roboto" panose="02000000000000000000" pitchFamily="2" charset="0"/>
                <a:cs typeface="Roboto" panose="02000000000000000000" pitchFamily="2" charset="0"/>
              </a:rPr>
              <a:t>: Sklearn (Scikit-learn) is a machine learning library for Python. It features various classification, regression, and clustering algorithms, including support vector machines, random forests, gradient boosting, k-means, and DBSCAN. It is designed to interoperate with the Python numerical and scientific libraries NumPy and SciPy.</a:t>
            </a:r>
          </a:p>
          <a:p>
            <a:pPr marL="0" lvl="0" indent="0" algn="l" rtl="0">
              <a:lnSpc>
                <a:spcPct val="100000"/>
              </a:lnSpc>
              <a:spcBef>
                <a:spcPts val="1500"/>
              </a:spcBef>
              <a:spcAft>
                <a:spcPts val="0"/>
              </a:spcAft>
              <a:buSzPts val="275"/>
              <a:buNone/>
            </a:pPr>
            <a:endParaRPr lang="en-US" sz="1400" dirty="0">
              <a:solidFill>
                <a:schemeClr val="dk2"/>
              </a:solidFill>
              <a:highlight>
                <a:schemeClr val="lt1"/>
              </a:highlight>
              <a:latin typeface="Roboto"/>
              <a:ea typeface="Roboto"/>
              <a:cs typeface="Roboto"/>
              <a:sym typeface="Roboto"/>
            </a:endParaRPr>
          </a:p>
        </p:txBody>
      </p:sp>
      <p:sp>
        <p:nvSpPr>
          <p:cNvPr id="2" name="Slide Number Placeholder 1">
            <a:extLst>
              <a:ext uri="{FF2B5EF4-FFF2-40B4-BE49-F238E27FC236}">
                <a16:creationId xmlns:a16="http://schemas.microsoft.com/office/drawing/2014/main" id="{A4DB94F9-9721-111C-1859-78B45B1F0B0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spTree>
    <p:extLst>
      <p:ext uri="{BB962C8B-B14F-4D97-AF65-F5344CB8AC3E}">
        <p14:creationId xmlns:p14="http://schemas.microsoft.com/office/powerpoint/2010/main" val="3894372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725850" y="661579"/>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Tech Stack</a:t>
            </a:r>
            <a:endParaRPr dirty="0"/>
          </a:p>
        </p:txBody>
      </p:sp>
      <p:sp>
        <p:nvSpPr>
          <p:cNvPr id="101" name="Google Shape;101;p15"/>
          <p:cNvSpPr txBox="1">
            <a:spLocks noGrp="1"/>
          </p:cNvSpPr>
          <p:nvPr>
            <p:ph type="body" idx="1"/>
          </p:nvPr>
        </p:nvSpPr>
        <p:spPr>
          <a:xfrm>
            <a:off x="725850" y="1626006"/>
            <a:ext cx="7688700" cy="3199110"/>
          </a:xfrm>
          <a:prstGeom prst="rect">
            <a:avLst/>
          </a:prstGeom>
        </p:spPr>
        <p:txBody>
          <a:bodyPr spcFirstLastPara="1" wrap="square" lIns="91425" tIns="91425" rIns="91425" bIns="91425" anchor="t" anchorCtr="0">
            <a:noAutofit/>
          </a:bodyPr>
          <a:lstStyle/>
          <a:p>
            <a:pPr marL="0" marR="0" algn="just">
              <a:lnSpc>
                <a:spcPct val="125000"/>
              </a:lnSpc>
            </a:pPr>
            <a:r>
              <a:rPr lang="en-US" sz="1400" b="1" dirty="0">
                <a:effectLst/>
                <a:latin typeface="Roboto" panose="02000000000000000000" pitchFamily="2" charset="0"/>
                <a:ea typeface="Roboto" panose="02000000000000000000" pitchFamily="2" charset="0"/>
                <a:cs typeface="Roboto" panose="02000000000000000000" pitchFamily="2" charset="0"/>
              </a:rPr>
              <a:t>PandasAI</a:t>
            </a:r>
            <a:r>
              <a:rPr lang="en-US" sz="1400" dirty="0">
                <a:effectLst/>
                <a:latin typeface="Roboto" panose="02000000000000000000" pitchFamily="2" charset="0"/>
                <a:ea typeface="Roboto" panose="02000000000000000000" pitchFamily="2" charset="0"/>
                <a:cs typeface="Roboto" panose="02000000000000000000" pitchFamily="2" charset="0"/>
              </a:rPr>
              <a:t>: PandasAI is an extension of the Pandas library, which leverages artificial intelligence to enhance data manipulation and analysis capabilities. It integrates machine learning algorithms directly into the Pandas workflow, providing intelligent data processing features.</a:t>
            </a:r>
          </a:p>
          <a:p>
            <a:pPr marL="0" marR="0" algn="just">
              <a:lnSpc>
                <a:spcPct val="125000"/>
              </a:lnSpc>
            </a:pPr>
            <a:r>
              <a:rPr lang="en-US" sz="1400" b="1" dirty="0">
                <a:effectLst/>
                <a:latin typeface="Roboto" panose="02000000000000000000" pitchFamily="2" charset="0"/>
                <a:ea typeface="Roboto" panose="02000000000000000000" pitchFamily="2" charset="0"/>
                <a:cs typeface="Roboto" panose="02000000000000000000" pitchFamily="2" charset="0"/>
              </a:rPr>
              <a:t>LangChain</a:t>
            </a:r>
            <a:r>
              <a:rPr lang="en-US" sz="1400" dirty="0">
                <a:effectLst/>
                <a:latin typeface="Roboto" panose="02000000000000000000" pitchFamily="2" charset="0"/>
                <a:ea typeface="Roboto" panose="02000000000000000000" pitchFamily="2" charset="0"/>
                <a:cs typeface="Roboto" panose="02000000000000000000" pitchFamily="2" charset="0"/>
              </a:rPr>
              <a:t>: LangChain is a library for building applications with language models. It provides a framework to create agents and tools that can interact with language models, enabling the development of sophisticated natural language processing applications.</a:t>
            </a:r>
          </a:p>
          <a:p>
            <a:pPr marL="0" marR="0" algn="just">
              <a:lnSpc>
                <a:spcPct val="125000"/>
              </a:lnSpc>
            </a:pPr>
            <a:r>
              <a:rPr lang="en-US" sz="1400" b="1" dirty="0">
                <a:effectLst/>
                <a:latin typeface="Roboto" panose="02000000000000000000" pitchFamily="2" charset="0"/>
                <a:ea typeface="Roboto" panose="02000000000000000000" pitchFamily="2" charset="0"/>
                <a:cs typeface="Roboto" panose="02000000000000000000" pitchFamily="2" charset="0"/>
              </a:rPr>
              <a:t>Gemini</a:t>
            </a:r>
            <a:r>
              <a:rPr lang="en-US" sz="1400" dirty="0">
                <a:effectLst/>
                <a:latin typeface="Roboto" panose="02000000000000000000" pitchFamily="2" charset="0"/>
                <a:ea typeface="Roboto" panose="02000000000000000000" pitchFamily="2" charset="0"/>
                <a:cs typeface="Roboto" panose="02000000000000000000" pitchFamily="2" charset="0"/>
              </a:rPr>
              <a:t>: Gemini is a Python library designed for advanced data analysis and machine learning. It offers tools for data preprocessing, feature engineering, and model training, providing a comprehensive solution for developing and deploying machine learning models.</a:t>
            </a:r>
          </a:p>
          <a:p>
            <a:pPr marL="0" lvl="0" indent="0" algn="l" rtl="0">
              <a:lnSpc>
                <a:spcPct val="100000"/>
              </a:lnSpc>
              <a:spcBef>
                <a:spcPts val="1500"/>
              </a:spcBef>
              <a:spcAft>
                <a:spcPts val="0"/>
              </a:spcAft>
              <a:buSzPts val="275"/>
              <a:buNone/>
            </a:pPr>
            <a:endParaRPr lang="en-US" sz="1400" dirty="0">
              <a:solidFill>
                <a:schemeClr val="dk2"/>
              </a:solidFill>
              <a:highlight>
                <a:schemeClr val="lt1"/>
              </a:highlight>
              <a:latin typeface="Roboto"/>
              <a:ea typeface="Roboto"/>
              <a:cs typeface="Roboto"/>
              <a:sym typeface="Roboto"/>
            </a:endParaRPr>
          </a:p>
        </p:txBody>
      </p:sp>
      <p:sp>
        <p:nvSpPr>
          <p:cNvPr id="2" name="Slide Number Placeholder 1">
            <a:extLst>
              <a:ext uri="{FF2B5EF4-FFF2-40B4-BE49-F238E27FC236}">
                <a16:creationId xmlns:a16="http://schemas.microsoft.com/office/drawing/2014/main" id="{A4DB94F9-9721-111C-1859-78B45B1F0B0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p:spTree>
    <p:extLst>
      <p:ext uri="{BB962C8B-B14F-4D97-AF65-F5344CB8AC3E}">
        <p14:creationId xmlns:p14="http://schemas.microsoft.com/office/powerpoint/2010/main" val="732346774"/>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1031</Words>
  <Application>Microsoft Office PowerPoint</Application>
  <PresentationFormat>On-screen Show (16:9)</PresentationFormat>
  <Paragraphs>75</Paragraphs>
  <Slides>11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Lato</vt:lpstr>
      <vt:lpstr>Arial</vt:lpstr>
      <vt:lpstr>Symbol</vt:lpstr>
      <vt:lpstr>Times New Roman</vt:lpstr>
      <vt:lpstr>Raleway</vt:lpstr>
      <vt:lpstr>Roboto</vt:lpstr>
      <vt:lpstr>Streamline</vt:lpstr>
      <vt:lpstr>Knowledge Representation and Insights Generation from Structured Datasets</vt:lpstr>
      <vt:lpstr>Problem Statement</vt:lpstr>
      <vt:lpstr>Solution</vt:lpstr>
      <vt:lpstr>Solution</vt:lpstr>
      <vt:lpstr>Features of the project</vt:lpstr>
      <vt:lpstr>Motivation</vt:lpstr>
      <vt:lpstr>Architecture</vt:lpstr>
      <vt:lpstr>Tech Stack</vt:lpstr>
      <vt:lpstr>Tech Stack</vt:lpstr>
      <vt:lpstr>Team Members and their Contributions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HOME</cp:lastModifiedBy>
  <cp:revision>2</cp:revision>
  <dcterms:modified xsi:type="dcterms:W3CDTF">2024-07-15T14:43:04Z</dcterms:modified>
</cp:coreProperties>
</file>