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10" r:id="rId3"/>
    <p:sldId id="311" r:id="rId4"/>
    <p:sldId id="313" r:id="rId5"/>
    <p:sldId id="321" r:id="rId6"/>
    <p:sldId id="312" r:id="rId7"/>
    <p:sldId id="314" r:id="rId8"/>
    <p:sldId id="315" r:id="rId9"/>
    <p:sldId id="316" r:id="rId10"/>
    <p:sldId id="320" r:id="rId11"/>
    <p:sldId id="318" r:id="rId12"/>
    <p:sldId id="31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Multitype Input Support</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custT="1"/>
      <dgm:spPr/>
      <dgm:t>
        <a:bodyPr/>
        <a:lstStyle/>
        <a:p>
          <a:r>
            <a:rPr lang="en-US" sz="2000" dirty="0"/>
            <a:t>Video</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Smart Revision &amp; Self Evaluation</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Summary</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AI &amp; Analytics Based  Smart Test</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AI Based Smart Test</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82E817A8-F0AA-45FF-BE2A-26BDE3F64A38}">
      <dgm:prSet phldrT="[Text]"/>
      <dgm:spPr/>
      <dgm:t>
        <a:bodyPr/>
        <a:lstStyle/>
        <a:p>
          <a:endParaRPr lang="en-US" sz="1500" dirty="0"/>
        </a:p>
      </dgm:t>
    </dgm:pt>
    <dgm:pt modelId="{EBF48713-F1F6-45F7-8A1A-8697FE740EA4}" type="parTrans" cxnId="{61165126-0D1E-4C5F-9C68-CB43F32D70B9}">
      <dgm:prSet/>
      <dgm:spPr/>
      <dgm:t>
        <a:bodyPr/>
        <a:lstStyle/>
        <a:p>
          <a:endParaRPr lang="en-IN"/>
        </a:p>
      </dgm:t>
    </dgm:pt>
    <dgm:pt modelId="{2FEE03D5-4EE9-4A1A-8C21-A20A52AA6CDE}" type="sibTrans" cxnId="{61165126-0D1E-4C5F-9C68-CB43F32D70B9}">
      <dgm:prSet/>
      <dgm:spPr/>
      <dgm:t>
        <a:bodyPr/>
        <a:lstStyle/>
        <a:p>
          <a:endParaRPr lang="en-IN"/>
        </a:p>
      </dgm:t>
    </dgm:pt>
    <dgm:pt modelId="{A20EE72F-8096-4055-B35E-440236CB00D6}">
      <dgm:prSet phldrT="[Text]"/>
      <dgm:spPr/>
      <dgm:t>
        <a:bodyPr/>
        <a:lstStyle/>
        <a:p>
          <a:endParaRPr lang="en-US" sz="1500" dirty="0"/>
        </a:p>
      </dgm:t>
    </dgm:pt>
    <dgm:pt modelId="{93349D58-6502-422C-8773-C418145036A1}" type="parTrans" cxnId="{50AB3D72-B97D-4355-A31A-7CEA7409FDEF}">
      <dgm:prSet/>
      <dgm:spPr/>
      <dgm:t>
        <a:bodyPr/>
        <a:lstStyle/>
        <a:p>
          <a:endParaRPr lang="en-IN"/>
        </a:p>
      </dgm:t>
    </dgm:pt>
    <dgm:pt modelId="{749AAB85-800B-41FF-8480-609705F17F5F}" type="sibTrans" cxnId="{50AB3D72-B97D-4355-A31A-7CEA7409FDEF}">
      <dgm:prSet/>
      <dgm:spPr/>
      <dgm:t>
        <a:bodyPr/>
        <a:lstStyle/>
        <a:p>
          <a:endParaRPr lang="en-IN"/>
        </a:p>
      </dgm:t>
    </dgm:pt>
    <dgm:pt modelId="{5DE9E940-B97D-4C24-9529-568A8DE3DDEE}">
      <dgm:prSet phldrT="[Text]" custT="1"/>
      <dgm:spPr/>
      <dgm:t>
        <a:bodyPr/>
        <a:lstStyle/>
        <a:p>
          <a:r>
            <a:rPr lang="en-US" sz="2000" dirty="0"/>
            <a:t>Text</a:t>
          </a:r>
        </a:p>
      </dgm:t>
    </dgm:pt>
    <dgm:pt modelId="{7A3F4689-3368-477B-AFA4-2F5468724B8D}" type="parTrans" cxnId="{B8472BD8-5CC6-425B-B94E-2BA1E7BAB128}">
      <dgm:prSet/>
      <dgm:spPr/>
      <dgm:t>
        <a:bodyPr/>
        <a:lstStyle/>
        <a:p>
          <a:endParaRPr lang="en-IN"/>
        </a:p>
      </dgm:t>
    </dgm:pt>
    <dgm:pt modelId="{34EB8ADC-E869-4853-BC41-5EEBB6CE88F4}" type="sibTrans" cxnId="{B8472BD8-5CC6-425B-B94E-2BA1E7BAB128}">
      <dgm:prSet/>
      <dgm:spPr/>
      <dgm:t>
        <a:bodyPr/>
        <a:lstStyle/>
        <a:p>
          <a:endParaRPr lang="en-IN"/>
        </a:p>
      </dgm:t>
    </dgm:pt>
    <dgm:pt modelId="{C4EBE51D-3C59-4290-A4B3-CF6DA6EE5567}">
      <dgm:prSet phldrT="[Text]" custT="1"/>
      <dgm:spPr/>
      <dgm:t>
        <a:bodyPr/>
        <a:lstStyle/>
        <a:p>
          <a:r>
            <a:rPr lang="en-US" sz="2000" dirty="0"/>
            <a:t>Audio</a:t>
          </a:r>
        </a:p>
      </dgm:t>
    </dgm:pt>
    <dgm:pt modelId="{7F9C3477-5758-4300-AB6A-D542DB109D02}" type="sibTrans" cxnId="{5DAB9E14-E99B-4ADA-8EE0-28B69CB9E9BA}">
      <dgm:prSet/>
      <dgm:spPr/>
      <dgm:t>
        <a:bodyPr/>
        <a:lstStyle/>
        <a:p>
          <a:endParaRPr lang="en-IN"/>
        </a:p>
      </dgm:t>
    </dgm:pt>
    <dgm:pt modelId="{EC3AB824-FF7D-4863-8761-66A1C182656E}" type="parTrans" cxnId="{5DAB9E14-E99B-4ADA-8EE0-28B69CB9E9BA}">
      <dgm:prSet/>
      <dgm:spPr/>
      <dgm:t>
        <a:bodyPr/>
        <a:lstStyle/>
        <a:p>
          <a:endParaRPr lang="en-IN"/>
        </a:p>
      </dgm:t>
    </dgm:pt>
    <dgm:pt modelId="{814446E7-3BFD-42EC-B413-C69A5C45E2DD}">
      <dgm:prSet phldrT="[Text]"/>
      <dgm:spPr/>
      <dgm:t>
        <a:bodyPr/>
        <a:lstStyle/>
        <a:p>
          <a:r>
            <a:rPr lang="en-US" dirty="0"/>
            <a:t>Important Points</a:t>
          </a:r>
        </a:p>
      </dgm:t>
    </dgm:pt>
    <dgm:pt modelId="{3D810146-8733-4E33-BA64-B560222A8D91}" type="parTrans" cxnId="{61BBE3D3-E2FC-4A8E-9C71-ED7650394FF8}">
      <dgm:prSet/>
      <dgm:spPr/>
      <dgm:t>
        <a:bodyPr/>
        <a:lstStyle/>
        <a:p>
          <a:endParaRPr lang="en-IN"/>
        </a:p>
      </dgm:t>
    </dgm:pt>
    <dgm:pt modelId="{2485CB9C-F53C-434B-A2C1-2AE2E132ED15}" type="sibTrans" cxnId="{61BBE3D3-E2FC-4A8E-9C71-ED7650394FF8}">
      <dgm:prSet/>
      <dgm:spPr/>
      <dgm:t>
        <a:bodyPr/>
        <a:lstStyle/>
        <a:p>
          <a:endParaRPr lang="en-IN"/>
        </a:p>
      </dgm:t>
    </dgm:pt>
    <dgm:pt modelId="{6D01FC5D-8382-4D1D-B8BF-258BCCB3F6FA}">
      <dgm:prSet phldrT="[Text]"/>
      <dgm:spPr/>
      <dgm:t>
        <a:bodyPr/>
        <a:lstStyle/>
        <a:p>
          <a:r>
            <a:rPr lang="en-US" dirty="0"/>
            <a:t>Check Your Knowledge Type Questions</a:t>
          </a:r>
        </a:p>
      </dgm:t>
    </dgm:pt>
    <dgm:pt modelId="{8973A301-976F-40B2-B4BF-A1A984102DAE}" type="parTrans" cxnId="{1683FCBC-5766-4940-8376-76F674AC5089}">
      <dgm:prSet/>
      <dgm:spPr/>
      <dgm:t>
        <a:bodyPr/>
        <a:lstStyle/>
        <a:p>
          <a:endParaRPr lang="en-IN"/>
        </a:p>
      </dgm:t>
    </dgm:pt>
    <dgm:pt modelId="{D266B834-C00B-4C66-A1DC-3B62EEABC838}" type="sibTrans" cxnId="{1683FCBC-5766-4940-8376-76F674AC5089}">
      <dgm:prSet/>
      <dgm:spPr/>
      <dgm:t>
        <a:bodyPr/>
        <a:lstStyle/>
        <a:p>
          <a:endParaRPr lang="en-IN"/>
        </a:p>
      </dgm:t>
    </dgm:pt>
    <dgm:pt modelId="{35B5E914-165E-4D8B-A387-31E7E5E2B67C}">
      <dgm:prSet phldrT="[Text]"/>
      <dgm:spPr/>
      <dgm:t>
        <a:bodyPr/>
        <a:lstStyle/>
        <a:p>
          <a:r>
            <a:rPr lang="en-US" dirty="0"/>
            <a:t>Performance Based Questions Generator</a:t>
          </a:r>
        </a:p>
      </dgm:t>
    </dgm:pt>
    <dgm:pt modelId="{130449CA-9085-4123-8C7A-D4169E72B6F1}" type="parTrans" cxnId="{3015A7DB-CFBB-456A-AE67-A65ED6D90392}">
      <dgm:prSet/>
      <dgm:spPr/>
      <dgm:t>
        <a:bodyPr/>
        <a:lstStyle/>
        <a:p>
          <a:endParaRPr lang="en-IN"/>
        </a:p>
      </dgm:t>
    </dgm:pt>
    <dgm:pt modelId="{85532013-1A9D-4D5C-B7B7-58BEBA0156CF}" type="sibTrans" cxnId="{3015A7DB-CFBB-456A-AE67-A65ED6D90392}">
      <dgm:prSet/>
      <dgm:spPr/>
      <dgm:t>
        <a:bodyPr/>
        <a:lstStyle/>
        <a:p>
          <a:endParaRPr lang="en-IN"/>
        </a:p>
      </dgm:t>
    </dgm:pt>
    <dgm:pt modelId="{E5909490-D5AA-4353-8CB7-FBFBE6E850DB}">
      <dgm:prSet phldrT="[Text]"/>
      <dgm:spPr/>
      <dgm:t>
        <a:bodyPr/>
        <a:lstStyle/>
        <a:p>
          <a:r>
            <a:rPr lang="en-US" dirty="0"/>
            <a:t>Analytics</a:t>
          </a:r>
        </a:p>
      </dgm:t>
    </dgm:pt>
    <dgm:pt modelId="{5873D14B-DA81-4C29-9CB9-363DE135092C}" type="parTrans" cxnId="{69D1652B-4019-4A1F-8B90-EF1F45B9139A}">
      <dgm:prSet/>
      <dgm:spPr/>
      <dgm:t>
        <a:bodyPr/>
        <a:lstStyle/>
        <a:p>
          <a:endParaRPr lang="en-IN"/>
        </a:p>
      </dgm:t>
    </dgm:pt>
    <dgm:pt modelId="{F30D9786-D7D8-446B-B373-3DC7C26210A6}" type="sibTrans" cxnId="{69D1652B-4019-4A1F-8B90-EF1F45B9139A}">
      <dgm:prSet/>
      <dgm:spPr/>
      <dgm:t>
        <a:bodyPr/>
        <a:lstStyle/>
        <a:p>
          <a:endParaRPr lang="en-IN"/>
        </a:p>
      </dgm:t>
    </dgm:pt>
    <dgm:pt modelId="{8CE79C79-5C1B-4482-8825-F94D17828F9E}">
      <dgm:prSet phldrT="[Text]"/>
      <dgm:spPr/>
      <dgm:t>
        <a:bodyPr/>
        <a:lstStyle/>
        <a:p>
          <a:r>
            <a:rPr lang="en-US" dirty="0"/>
            <a:t>Track Student’s Pattern</a:t>
          </a:r>
        </a:p>
      </dgm:t>
    </dgm:pt>
    <dgm:pt modelId="{77F07AE1-3A73-4216-BEBD-964F394E0C5A}" type="parTrans" cxnId="{7B3BBADA-41C8-4EAC-B123-92A2EE365720}">
      <dgm:prSet/>
      <dgm:spPr/>
      <dgm:t>
        <a:bodyPr/>
        <a:lstStyle/>
        <a:p>
          <a:endParaRPr lang="en-IN"/>
        </a:p>
      </dgm:t>
    </dgm:pt>
    <dgm:pt modelId="{7D7A94EA-7D82-4C85-9B74-6E78B6A65141}" type="sibTrans" cxnId="{7B3BBADA-41C8-4EAC-B123-92A2EE365720}">
      <dgm:prSet/>
      <dgm:spPr/>
      <dgm:t>
        <a:bodyPr/>
        <a:lstStyle/>
        <a:p>
          <a:endParaRPr lang="en-IN"/>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custLinFactNeighborY="2115">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5DAB9E14-E99B-4ADA-8EE0-28B69CB9E9BA}" srcId="{FB986F71-3126-4196-BD30-74AEDC39A1CA}" destId="{C4EBE51D-3C59-4290-A4B3-CF6DA6EE5567}" srcOrd="1" destOrd="0" parTransId="{EC3AB824-FF7D-4863-8761-66A1C182656E}" sibTransId="{7F9C3477-5758-4300-AB6A-D542DB109D02}"/>
    <dgm:cxn modelId="{57431B18-F75C-4EEA-9CAB-84F7A2379C7A}" type="presOf" srcId="{35B5E914-165E-4D8B-A387-31E7E5E2B67C}" destId="{69C28D3B-E083-42DF-9EA0-916CA12125A9}" srcOrd="0" destOrd="1" presId="urn:microsoft.com/office/officeart/2005/8/layout/hProcess4"/>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61165126-0D1E-4C5F-9C68-CB43F32D70B9}" srcId="{FB986F71-3126-4196-BD30-74AEDC39A1CA}" destId="{82E817A8-F0AA-45FF-BE2A-26BDE3F64A38}" srcOrd="4" destOrd="0" parTransId="{EBF48713-F1F6-45F7-8A1A-8697FE740EA4}" sibTransId="{2FEE03D5-4EE9-4A1A-8C21-A20A52AA6CDE}"/>
    <dgm:cxn modelId="{ECE9152A-59A8-4A3A-9D34-DB38A074F636}" srcId="{0E9DE493-19D7-4EC9-97C9-5F26233F1106}" destId="{58828492-5CEF-4AFE-95CB-5D7E6A18158B}" srcOrd="2" destOrd="0" parTransId="{F664BA43-1B81-496F-A04E-CE4B4A525697}" sibTransId="{2D386477-EC66-449A-8D41-5F8A212C3D8E}"/>
    <dgm:cxn modelId="{69D1652B-4019-4A1F-8B90-EF1F45B9139A}" srcId="{58828492-5CEF-4AFE-95CB-5D7E6A18158B}" destId="{E5909490-D5AA-4353-8CB7-FBFBE6E850DB}" srcOrd="3" destOrd="0" parTransId="{5873D14B-DA81-4C29-9CB9-363DE135092C}" sibTransId="{F30D9786-D7D8-446B-B373-3DC7C26210A6}"/>
    <dgm:cxn modelId="{2A35092F-2E60-4BF2-ABA4-2F102F42C4BA}" type="presOf" srcId="{8CE79C79-5C1B-4482-8825-F94D17828F9E}" destId="{69C28D3B-E083-42DF-9EA0-916CA12125A9}" srcOrd="0" destOrd="2" presId="urn:microsoft.com/office/officeart/2005/8/layout/hProcess4"/>
    <dgm:cxn modelId="{211CA233-7CAE-4F7B-9923-164610F3AA4B}" type="presOf" srcId="{8CE79C79-5C1B-4482-8825-F94D17828F9E}" destId="{843715D2-C2C2-41EB-BDA3-21230FBA46DB}" srcOrd="1" destOrd="2"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E3739667-1D91-4B43-8E79-D16EF8C9C6B1}" type="presOf" srcId="{814446E7-3BFD-42EC-B413-C69A5C45E2DD}" destId="{E83793B4-2C5C-4D90-82FA-E5EE4745664D}" srcOrd="0" destOrd="1" presId="urn:microsoft.com/office/officeart/2005/8/layout/hProcess4"/>
    <dgm:cxn modelId="{6F189A6A-1A55-4085-83A5-7BC9F4638359}" type="presOf" srcId="{C4EBE51D-3C59-4290-A4B3-CF6DA6EE5567}" destId="{96015622-8A46-45CF-A72A-2856B699B374}" srcOrd="0" destOrd="1" presId="urn:microsoft.com/office/officeart/2005/8/layout/hProcess4"/>
    <dgm:cxn modelId="{50AB3D72-B97D-4355-A31A-7CEA7409FDEF}" srcId="{FB986F71-3126-4196-BD30-74AEDC39A1CA}" destId="{A20EE72F-8096-4055-B35E-440236CB00D6}" srcOrd="3" destOrd="0" parTransId="{93349D58-6502-422C-8773-C418145036A1}" sibTransId="{749AAB85-800B-41FF-8480-609705F17F5F}"/>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D30AC98D-F8A0-401D-99C0-86ED215AE77D}" type="presOf" srcId="{A20EE72F-8096-4055-B35E-440236CB00D6}" destId="{BFE859F2-A9E8-4F95-9161-8EC68F2D30C4}" srcOrd="1" destOrd="3" presId="urn:microsoft.com/office/officeart/2005/8/layout/hProcess4"/>
    <dgm:cxn modelId="{6AB37192-70C6-443D-9CF5-448F11B284DB}" type="presOf" srcId="{82E817A8-F0AA-45FF-BE2A-26BDE3F64A38}" destId="{96015622-8A46-45CF-A72A-2856B699B374}" srcOrd="0" destOrd="4" presId="urn:microsoft.com/office/officeart/2005/8/layout/hProcess4"/>
    <dgm:cxn modelId="{FBCC5F93-7595-40EC-A2BE-C248DB04BC9E}" type="presOf" srcId="{5DE9E940-B97D-4C24-9529-568A8DE3DDEE}" destId="{96015622-8A46-45CF-A72A-2856B699B374}" srcOrd="0" destOrd="2" presId="urn:microsoft.com/office/officeart/2005/8/layout/hProcess4"/>
    <dgm:cxn modelId="{3338D798-FE82-4632-B1C4-FBE82F6327C2}" type="presOf" srcId="{35B5E914-165E-4D8B-A387-31E7E5E2B67C}" destId="{843715D2-C2C2-41EB-BDA3-21230FBA46DB}" srcOrd="1" destOrd="1" presId="urn:microsoft.com/office/officeart/2005/8/layout/hProcess4"/>
    <dgm:cxn modelId="{5FDDDF9B-38D7-49AB-9E87-61145F952C80}" type="presOf" srcId="{A20EE72F-8096-4055-B35E-440236CB00D6}" destId="{96015622-8A46-45CF-A72A-2856B699B374}" srcOrd="0" destOrd="3" presId="urn:microsoft.com/office/officeart/2005/8/layout/hProcess4"/>
    <dgm:cxn modelId="{B2B646A5-45E7-4301-9096-A80086EB43DA}" type="presOf" srcId="{C4EBE51D-3C59-4290-A4B3-CF6DA6EE5567}" destId="{BFE859F2-A9E8-4F95-9161-8EC68F2D30C4}" srcOrd="1" destOrd="1"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AA8FC6B1-222E-4DEC-8F23-83B424B44B6C}" type="presOf" srcId="{E5909490-D5AA-4353-8CB7-FBFBE6E850DB}" destId="{69C28D3B-E083-42DF-9EA0-916CA12125A9}" srcOrd="0" destOrd="3" presId="urn:microsoft.com/office/officeart/2005/8/layout/hProcess4"/>
    <dgm:cxn modelId="{1683FCBC-5766-4940-8376-76F674AC5089}" srcId="{F6D27D1B-CDCB-481F-B8FA-AB31B2A119DE}" destId="{6D01FC5D-8382-4D1D-B8BF-258BCCB3F6FA}" srcOrd="2" destOrd="0" parTransId="{8973A301-976F-40B2-B4BF-A1A984102DAE}" sibTransId="{D266B834-C00B-4C66-A1DC-3B62EEABC838}"/>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61BBE3D3-E2FC-4A8E-9C71-ED7650394FF8}" srcId="{F6D27D1B-CDCB-481F-B8FA-AB31B2A119DE}" destId="{814446E7-3BFD-42EC-B413-C69A5C45E2DD}" srcOrd="1" destOrd="0" parTransId="{3D810146-8733-4E33-BA64-B560222A8D91}" sibTransId="{2485CB9C-F53C-434B-A2C1-2AE2E132ED15}"/>
    <dgm:cxn modelId="{C5C7E5D3-E2F1-45EA-80E9-68D05B6CCC52}" type="presOf" srcId="{E5909490-D5AA-4353-8CB7-FBFBE6E850DB}" destId="{843715D2-C2C2-41EB-BDA3-21230FBA46DB}" srcOrd="1" destOrd="3" presId="urn:microsoft.com/office/officeart/2005/8/layout/hProcess4"/>
    <dgm:cxn modelId="{B8472BD8-5CC6-425B-B94E-2BA1E7BAB128}" srcId="{FB986F71-3126-4196-BD30-74AEDC39A1CA}" destId="{5DE9E940-B97D-4C24-9529-568A8DE3DDEE}" srcOrd="2" destOrd="0" parTransId="{7A3F4689-3368-477B-AFA4-2F5468724B8D}" sibTransId="{34EB8ADC-E869-4853-BC41-5EEBB6CE88F4}"/>
    <dgm:cxn modelId="{7B3BBADA-41C8-4EAC-B123-92A2EE365720}" srcId="{58828492-5CEF-4AFE-95CB-5D7E6A18158B}" destId="{8CE79C79-5C1B-4482-8825-F94D17828F9E}" srcOrd="2" destOrd="0" parTransId="{77F07AE1-3A73-4216-BEBD-964F394E0C5A}" sibTransId="{7D7A94EA-7D82-4C85-9B74-6E78B6A65141}"/>
    <dgm:cxn modelId="{3015A7DB-CFBB-456A-AE67-A65ED6D90392}" srcId="{58828492-5CEF-4AFE-95CB-5D7E6A18158B}" destId="{35B5E914-165E-4D8B-A387-31E7E5E2B67C}" srcOrd="1" destOrd="0" parTransId="{130449CA-9085-4123-8C7A-D4169E72B6F1}" sibTransId="{85532013-1A9D-4D5C-B7B7-58BEBA0156CF}"/>
    <dgm:cxn modelId="{FA45DADE-266F-4B82-B02F-D2732D8D9F51}" type="presOf" srcId="{58828492-5CEF-4AFE-95CB-5D7E6A18158B}" destId="{047F5837-10E2-4FFC-A492-DB8A19EF48CA}" srcOrd="0" destOrd="0" presId="urn:microsoft.com/office/officeart/2005/8/layout/hProcess4"/>
    <dgm:cxn modelId="{CAF2D4E0-D509-4628-8D48-C1D6F42B1A13}" type="presOf" srcId="{6D01FC5D-8382-4D1D-B8BF-258BCCB3F6FA}" destId="{67FFE978-6FBE-4424-80BE-B9E4B4DD0695}" srcOrd="1" destOrd="2" presId="urn:microsoft.com/office/officeart/2005/8/layout/hProcess4"/>
    <dgm:cxn modelId="{4614DFE4-C42A-4BC1-975B-C8B016B711AB}" type="presOf" srcId="{6D01FC5D-8382-4D1D-B8BF-258BCCB3F6FA}" destId="{E83793B4-2C5C-4D90-82FA-E5EE4745664D}" srcOrd="0" destOrd="2"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94399DED-1BB3-43D8-8C24-85636A52F676}" type="presOf" srcId="{82E817A8-F0AA-45FF-BE2A-26BDE3F64A38}" destId="{BFE859F2-A9E8-4F95-9161-8EC68F2D30C4}" srcOrd="1" destOrd="4" presId="urn:microsoft.com/office/officeart/2005/8/layout/hProcess4"/>
    <dgm:cxn modelId="{804830F1-2934-4F68-9EB3-55354AA7643B}" type="presOf" srcId="{814446E7-3BFD-42EC-B413-C69A5C45E2DD}" destId="{67FFE978-6FBE-4424-80BE-B9E4B4DD0695}" srcOrd="1"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AFEA7BFF-2706-43FF-8D52-D7C9F2ACEDA5}" type="presOf" srcId="{5DE9E940-B97D-4C24-9529-568A8DE3DDEE}" destId="{BFE859F2-A9E8-4F95-9161-8EC68F2D30C4}" srcOrd="1" destOrd="2"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Video</a:t>
          </a:r>
        </a:p>
        <a:p>
          <a:pPr marL="228600" lvl="1" indent="-228600" algn="l" defTabSz="889000">
            <a:lnSpc>
              <a:spcPct val="90000"/>
            </a:lnSpc>
            <a:spcBef>
              <a:spcPct val="0"/>
            </a:spcBef>
            <a:spcAft>
              <a:spcPct val="15000"/>
            </a:spcAft>
            <a:buChar char="•"/>
          </a:pPr>
          <a:r>
            <a:rPr lang="en-US" sz="2000" kern="1200" dirty="0"/>
            <a:t>Audio</a:t>
          </a:r>
        </a:p>
        <a:p>
          <a:pPr marL="228600" lvl="1" indent="-228600" algn="l" defTabSz="889000">
            <a:lnSpc>
              <a:spcPct val="90000"/>
            </a:lnSpc>
            <a:spcBef>
              <a:spcPct val="0"/>
            </a:spcBef>
            <a:spcAft>
              <a:spcPct val="15000"/>
            </a:spcAft>
            <a:buChar char="•"/>
          </a:pPr>
          <a:r>
            <a:rPr lang="en-US" sz="2000" kern="1200" dirty="0"/>
            <a:t>Text</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82644" y="1095673"/>
        <a:ext cx="2351761" cy="1491398"/>
      </dsp:txXfrm>
    </dsp:sp>
    <dsp:sp modelId="{6A63D16E-EEE6-4267-97EA-5AD7D2BC4E84}">
      <dsp:nvSpPr>
        <dsp:cNvPr id="0" name=""/>
        <dsp:cNvSpPr/>
      </dsp:nvSpPr>
      <dsp:spPr>
        <a:xfrm>
          <a:off x="1406235" y="1494314"/>
          <a:ext cx="2779471" cy="2779471"/>
        </a:xfrm>
        <a:prstGeom prst="leftCircularArrow">
          <a:avLst>
            <a:gd name="adj1" fmla="val 3451"/>
            <a:gd name="adj2" fmla="val 427653"/>
            <a:gd name="adj3" fmla="val 2268724"/>
            <a:gd name="adj4" fmla="val 9090049"/>
            <a:gd name="adj5" fmla="val 4026"/>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Multitype Input Support</a:t>
          </a:r>
        </a:p>
      </dsp:txBody>
      <dsp:txXfrm>
        <a:off x="604789" y="2658781"/>
        <a:ext cx="2122325" cy="813490"/>
      </dsp:txXfrm>
    </dsp:sp>
    <dsp:sp modelId="{E83793B4-2C5C-4D90-82FA-E5EE4745664D}">
      <dsp:nvSpPr>
        <dsp:cNvPr id="0" name=""/>
        <dsp:cNvSpPr/>
      </dsp:nvSpPr>
      <dsp:spPr>
        <a:xfrm>
          <a:off x="3209147" y="1091917"/>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Summary</a:t>
          </a:r>
        </a:p>
        <a:p>
          <a:pPr marL="171450" lvl="1" indent="-171450" algn="l" defTabSz="755650">
            <a:lnSpc>
              <a:spcPct val="90000"/>
            </a:lnSpc>
            <a:spcBef>
              <a:spcPct val="0"/>
            </a:spcBef>
            <a:spcAft>
              <a:spcPct val="15000"/>
            </a:spcAft>
            <a:buChar char="•"/>
          </a:pPr>
          <a:r>
            <a:rPr lang="en-US" sz="1700" kern="1200" dirty="0"/>
            <a:t>Important Points</a:t>
          </a:r>
        </a:p>
        <a:p>
          <a:pPr marL="171450" lvl="1" indent="-171450" algn="l" defTabSz="755650">
            <a:lnSpc>
              <a:spcPct val="90000"/>
            </a:lnSpc>
            <a:spcBef>
              <a:spcPct val="0"/>
            </a:spcBef>
            <a:spcAft>
              <a:spcPct val="15000"/>
            </a:spcAft>
            <a:buChar char="•"/>
          </a:pPr>
          <a:r>
            <a:rPr lang="en-US" sz="1700" kern="1200" dirty="0"/>
            <a:t>Check Your Knowledge Type Questions</a:t>
          </a:r>
        </a:p>
      </dsp:txBody>
      <dsp:txXfrm>
        <a:off x="3255547" y="1570371"/>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Smart Revision &amp; Self Evaluation</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AI Based Smart Test</a:t>
          </a:r>
        </a:p>
        <a:p>
          <a:pPr marL="171450" lvl="1" indent="-171450" algn="l" defTabSz="755650">
            <a:lnSpc>
              <a:spcPct val="90000"/>
            </a:lnSpc>
            <a:spcBef>
              <a:spcPct val="0"/>
            </a:spcBef>
            <a:spcAft>
              <a:spcPct val="15000"/>
            </a:spcAft>
            <a:buChar char="•"/>
          </a:pPr>
          <a:r>
            <a:rPr lang="en-US" sz="1700" kern="1200" dirty="0"/>
            <a:t>Performance Based Questions Generator</a:t>
          </a:r>
        </a:p>
        <a:p>
          <a:pPr marL="171450" lvl="1" indent="-171450" algn="l" defTabSz="755650">
            <a:lnSpc>
              <a:spcPct val="90000"/>
            </a:lnSpc>
            <a:spcBef>
              <a:spcPct val="0"/>
            </a:spcBef>
            <a:spcAft>
              <a:spcPct val="15000"/>
            </a:spcAft>
            <a:buChar char="•"/>
          </a:pPr>
          <a:r>
            <a:rPr lang="en-US" sz="1700" kern="1200" dirty="0"/>
            <a:t>Track Student’s Pattern</a:t>
          </a:r>
        </a:p>
        <a:p>
          <a:pPr marL="171450" lvl="1" indent="-171450" algn="l" defTabSz="755650">
            <a:lnSpc>
              <a:spcPct val="90000"/>
            </a:lnSpc>
            <a:spcBef>
              <a:spcPct val="0"/>
            </a:spcBef>
            <a:spcAft>
              <a:spcPct val="15000"/>
            </a:spcAft>
            <a:buChar char="•"/>
          </a:pPr>
          <a:r>
            <a:rPr lang="en-US" sz="1700" kern="1200" dirty="0"/>
            <a:t>Analytics</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AI &amp; Analytics Based  Smart Test</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2/14/2021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2/14/2021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2/14/2021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2/14/2021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2/14/2021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2/14/2021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2/14/2021</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2/14/2021</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2/14/2021</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2/14/2021</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2/14/2021</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2/14/2021</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2/14/2021</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hallenges-HackerEarth" TargetMode="External"/><Relationship Id="rId7" Type="http://schemas.microsoft.com/office/2007/relationships/hdphoto" Target="../media/hdphoto4.wdp"/><Relationship Id="rId2" Type="http://schemas.openxmlformats.org/officeDocument/2006/relationships/hyperlink" Target="https://github.com/Rajendra465/hack21_sublime" TargetMode="External"/><Relationship Id="rId1" Type="http://schemas.openxmlformats.org/officeDocument/2006/relationships/slideLayout" Target="../slideLayouts/slideLayout8.xml"/><Relationship Id="rId6" Type="http://schemas.openxmlformats.org/officeDocument/2006/relationships/image" Target="../media/image14.png"/><Relationship Id="rId5" Type="http://schemas.microsoft.com/office/2007/relationships/hdphoto" Target="../media/hdphoto3.wdp"/><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11"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7828" y="44624"/>
            <a:ext cx="8229600" cy="2895600"/>
          </a:xfrm>
        </p:spPr>
        <p:txBody>
          <a:bodyPr/>
          <a:lstStyle/>
          <a:p>
            <a:r>
              <a:rPr lang="en-US" dirty="0">
                <a:latin typeface="Arial Black" panose="020B0A04020102020204" pitchFamily="34" charset="0"/>
              </a:rPr>
              <a:t>HACK</a:t>
            </a:r>
            <a:r>
              <a:rPr lang="en-US" dirty="0"/>
              <a:t> </a:t>
            </a:r>
            <a:r>
              <a:rPr lang="en-US" sz="8800" dirty="0"/>
              <a:t>2021</a:t>
            </a:r>
            <a:endParaRPr lang="en-US" dirty="0"/>
          </a:p>
        </p:txBody>
      </p:sp>
      <p:sp>
        <p:nvSpPr>
          <p:cNvPr id="2" name="Rectangle 1">
            <a:extLst>
              <a:ext uri="{FF2B5EF4-FFF2-40B4-BE49-F238E27FC236}">
                <a16:creationId xmlns:a16="http://schemas.microsoft.com/office/drawing/2014/main" id="{EB6209C9-5053-45C4-8B1D-14E56C63B698}"/>
              </a:ext>
            </a:extLst>
          </p:cNvPr>
          <p:cNvSpPr/>
          <p:nvPr/>
        </p:nvSpPr>
        <p:spPr>
          <a:xfrm>
            <a:off x="837828" y="4221088"/>
            <a:ext cx="4071179"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Team Name - Sublime</a:t>
            </a:r>
          </a:p>
        </p:txBody>
      </p:sp>
      <p:sp>
        <p:nvSpPr>
          <p:cNvPr id="10" name="Rectangle 9">
            <a:extLst>
              <a:ext uri="{FF2B5EF4-FFF2-40B4-BE49-F238E27FC236}">
                <a16:creationId xmlns:a16="http://schemas.microsoft.com/office/drawing/2014/main" id="{4F466D25-5D58-46E6-88A7-FECEE3A9F0C8}"/>
              </a:ext>
            </a:extLst>
          </p:cNvPr>
          <p:cNvSpPr/>
          <p:nvPr/>
        </p:nvSpPr>
        <p:spPr>
          <a:xfrm>
            <a:off x="909836" y="4941168"/>
            <a:ext cx="3583545" cy="1015663"/>
          </a:xfrm>
          <a:prstGeom prst="rect">
            <a:avLst/>
          </a:prstGeom>
          <a:noFill/>
        </p:spPr>
        <p:txBody>
          <a:bodyPr wrap="square" lIns="91440" tIns="45720" rIns="91440" bIns="45720">
            <a:spAutoFit/>
          </a:bodyPr>
          <a:lstStyle/>
          <a:p>
            <a:pPr marL="285750" indent="-285750">
              <a:buFont typeface="Wingdings" panose="05000000000000000000" pitchFamily="2" charset="2"/>
              <a:buChar char="q"/>
            </a:pPr>
            <a:r>
              <a:rPr lang="en-US" sz="2000" b="1" dirty="0">
                <a:ln w="9525">
                  <a:solidFill>
                    <a:schemeClr val="bg1"/>
                  </a:solidFill>
                  <a:prstDash val="solid"/>
                </a:ln>
                <a:effectLst>
                  <a:outerShdw blurRad="12700" dist="38100" dir="2700000" algn="tl" rotWithShape="0">
                    <a:schemeClr val="bg1">
                      <a:lumMod val="50000"/>
                    </a:schemeClr>
                  </a:outerShdw>
                </a:effectLst>
              </a:rPr>
              <a:t>Rajendra Sarpal</a:t>
            </a:r>
          </a:p>
          <a:p>
            <a:endParaRPr lang="en-US" sz="2000" b="1" dirty="0">
              <a:ln w="9525">
                <a:solidFill>
                  <a:schemeClr val="bg1"/>
                </a:solidFill>
                <a:prstDash val="solid"/>
              </a:ln>
              <a:effectLst>
                <a:outerShdw blurRad="12700" dist="38100" dir="2700000" algn="tl" rotWithShape="0">
                  <a:schemeClr val="bg1">
                    <a:lumMod val="50000"/>
                  </a:schemeClr>
                </a:outerShdw>
              </a:effectLst>
            </a:endParaRPr>
          </a:p>
          <a:p>
            <a:pPr marL="285750" indent="-285750">
              <a:buFont typeface="Wingdings" panose="05000000000000000000" pitchFamily="2" charset="2"/>
              <a:buChar char="q"/>
            </a:pPr>
            <a:r>
              <a:rPr lang="en-US" sz="2000" b="1" dirty="0">
                <a:ln w="9525">
                  <a:solidFill>
                    <a:schemeClr val="bg1"/>
                  </a:solidFill>
                  <a:prstDash val="solid"/>
                </a:ln>
                <a:effectLst>
                  <a:outerShdw blurRad="12700" dist="38100" dir="2700000" algn="tl" rotWithShape="0">
                    <a:schemeClr val="bg1">
                      <a:lumMod val="50000"/>
                    </a:schemeClr>
                  </a:outerShdw>
                </a:effectLst>
              </a:rPr>
              <a:t>Vishant Nambiar</a:t>
            </a:r>
          </a:p>
        </p:txBody>
      </p:sp>
      <p:sp>
        <p:nvSpPr>
          <p:cNvPr id="11" name="Rectangle 10">
            <a:extLst>
              <a:ext uri="{FF2B5EF4-FFF2-40B4-BE49-F238E27FC236}">
                <a16:creationId xmlns:a16="http://schemas.microsoft.com/office/drawing/2014/main" id="{360AA88A-1297-453C-B2BC-459ED2E45AC3}"/>
              </a:ext>
            </a:extLst>
          </p:cNvPr>
          <p:cNvSpPr/>
          <p:nvPr/>
        </p:nvSpPr>
        <p:spPr>
          <a:xfrm>
            <a:off x="811285" y="2783141"/>
            <a:ext cx="4446474" cy="1077218"/>
          </a:xfrm>
          <a:prstGeom prst="rect">
            <a:avLst/>
          </a:prstGeom>
          <a:noFill/>
        </p:spPr>
        <p:txBody>
          <a:bodyPr wrap="none" lIns="91440" tIns="45720" rIns="91440" bIns="45720">
            <a:spAutoFit/>
          </a:bodyPr>
          <a:lstStyle/>
          <a:p>
            <a:r>
              <a:rPr lang="en-US" sz="3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TITLE: </a:t>
            </a:r>
            <a:r>
              <a:rPr lang="en-US" sz="3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Black" panose="020B0A02040204020203" pitchFamily="34" charset="0"/>
                <a:ea typeface="Segoe UI Black" panose="020B0A02040204020203" pitchFamily="34" charset="0"/>
              </a:rPr>
              <a:t>SureLearn</a:t>
            </a:r>
          </a:p>
          <a:p>
            <a:pPr algn="ctr"/>
            <a:r>
              <a:rPr lang="en-US" sz="3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THEME </a:t>
            </a:r>
            <a:r>
              <a:rPr lang="en-US" sz="3200" b="1" i="1" dirty="0">
                <a:ln w="9525">
                  <a:solidFill>
                    <a:schemeClr val="bg1"/>
                  </a:solidFill>
                  <a:prstDash val="solid"/>
                </a:ln>
                <a:effectLst>
                  <a:outerShdw blurRad="12700" dist="38100" dir="2700000" algn="tl" rotWithShape="0">
                    <a:schemeClr val="bg1">
                      <a:lumMod val="50000"/>
                    </a:schemeClr>
                  </a:outerShdw>
                </a:effectLst>
              </a:rPr>
              <a:t>:</a:t>
            </a:r>
            <a:r>
              <a:rPr lang="en-US" sz="3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2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E-Education</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5C5A02-21CC-4C4C-A3D4-CBE339A214C0}"/>
              </a:ext>
            </a:extLst>
          </p:cNvPr>
          <p:cNvSpPr>
            <a:spLocks noGrp="1"/>
          </p:cNvSpPr>
          <p:nvPr>
            <p:ph type="title"/>
          </p:nvPr>
        </p:nvSpPr>
        <p:spPr>
          <a:xfrm>
            <a:off x="189756" y="-99392"/>
            <a:ext cx="6228183" cy="959768"/>
          </a:xfrm>
        </p:spPr>
        <p:txBody>
          <a:bodyPr>
            <a:normAutofit/>
          </a:bodyPr>
          <a:lstStyle/>
          <a:p>
            <a:pPr lvl="0"/>
            <a:r>
              <a:rPr lang="en-US" sz="3200" b="1" u="sng" dirty="0"/>
              <a:t>AI &amp; Analytics Based  Smart Test</a:t>
            </a:r>
          </a:p>
        </p:txBody>
      </p:sp>
      <p:sp>
        <p:nvSpPr>
          <p:cNvPr id="4" name="Title 1">
            <a:extLst>
              <a:ext uri="{FF2B5EF4-FFF2-40B4-BE49-F238E27FC236}">
                <a16:creationId xmlns:a16="http://schemas.microsoft.com/office/drawing/2014/main" id="{EFE5B43A-2B1B-4B5F-894E-38A9E20B18E0}"/>
              </a:ext>
            </a:extLst>
          </p:cNvPr>
          <p:cNvSpPr txBox="1">
            <a:spLocks/>
          </p:cNvSpPr>
          <p:nvPr/>
        </p:nvSpPr>
        <p:spPr>
          <a:xfrm>
            <a:off x="549796" y="1268760"/>
            <a:ext cx="10945216" cy="3072921"/>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endParaRPr lang="en-US" sz="2900" dirty="0"/>
          </a:p>
          <a:p>
            <a:pPr marL="571500" indent="-571500">
              <a:buFont typeface="Wingdings" panose="05000000000000000000" pitchFamily="2" charset="2"/>
              <a:buChar char="Ø"/>
            </a:pPr>
            <a:r>
              <a:rPr lang="en-US" sz="2100" dirty="0"/>
              <a:t>AI Powered Smart Test</a:t>
            </a:r>
          </a:p>
          <a:p>
            <a:endParaRPr lang="en-US" sz="2100" dirty="0"/>
          </a:p>
          <a:p>
            <a:pPr marL="571500" indent="-571500">
              <a:buFont typeface="Wingdings" panose="05000000000000000000" pitchFamily="2" charset="2"/>
              <a:buChar char="Ø"/>
            </a:pPr>
            <a:r>
              <a:rPr lang="en-US" sz="2100" dirty="0"/>
              <a:t>Questions Generated Based on Past Performance</a:t>
            </a:r>
          </a:p>
          <a:p>
            <a:endParaRPr lang="en-US" sz="2100" dirty="0"/>
          </a:p>
          <a:p>
            <a:pPr marL="571500" indent="-571500">
              <a:buFont typeface="Wingdings" panose="05000000000000000000" pitchFamily="2" charset="2"/>
              <a:buChar char="Ø"/>
            </a:pPr>
            <a:r>
              <a:rPr lang="en-US" sz="2100" dirty="0"/>
              <a:t>Tracks user’s Pattern for Better Recommendations</a:t>
            </a:r>
          </a:p>
          <a:p>
            <a:pPr marL="571500" indent="-571500">
              <a:buFont typeface="Wingdings" panose="05000000000000000000" pitchFamily="2" charset="2"/>
              <a:buChar char="Ø"/>
            </a:pPr>
            <a:endParaRPr lang="en-US" sz="2100" dirty="0"/>
          </a:p>
          <a:p>
            <a:pPr marL="571500" indent="-571500">
              <a:buFont typeface="Wingdings" panose="05000000000000000000" pitchFamily="2" charset="2"/>
              <a:buChar char="Ø"/>
            </a:pPr>
            <a:r>
              <a:rPr lang="en-US" sz="2100" dirty="0"/>
              <a:t>Focuses more towards </a:t>
            </a:r>
            <a:r>
              <a:rPr lang="en-US" sz="2100" b="1" dirty="0"/>
              <a:t>Weak Sections </a:t>
            </a:r>
            <a:r>
              <a:rPr lang="en-US" sz="2100" dirty="0"/>
              <a:t>while maintaining balance with </a:t>
            </a:r>
            <a:r>
              <a:rPr lang="en-US" sz="2100" b="1" dirty="0"/>
              <a:t>Strong Sections</a:t>
            </a:r>
            <a:r>
              <a:rPr lang="en-US" sz="2100" dirty="0"/>
              <a:t> by measuring the user’s confidence score. </a:t>
            </a:r>
            <a:endParaRPr lang="en-US" sz="2100" b="1" dirty="0"/>
          </a:p>
          <a:p>
            <a:endParaRPr lang="en-US" sz="2100" dirty="0"/>
          </a:p>
          <a:p>
            <a:pPr marL="571500" indent="-571500">
              <a:buFont typeface="Wingdings" panose="05000000000000000000" pitchFamily="2" charset="2"/>
              <a:buChar char="Ø"/>
            </a:pPr>
            <a:r>
              <a:rPr lang="en-US" sz="2100" dirty="0"/>
              <a:t>Detailed Analytics </a:t>
            </a:r>
          </a:p>
          <a:p>
            <a:pPr marL="571500" indent="-571500">
              <a:buFont typeface="Wingdings" panose="05000000000000000000" pitchFamily="2" charset="2"/>
              <a:buChar char="Ø"/>
            </a:pPr>
            <a:endParaRPr lang="en-US" sz="4000" dirty="0"/>
          </a:p>
        </p:txBody>
      </p:sp>
      <p:sp>
        <p:nvSpPr>
          <p:cNvPr id="5" name="Title 1">
            <a:extLst>
              <a:ext uri="{FF2B5EF4-FFF2-40B4-BE49-F238E27FC236}">
                <a16:creationId xmlns:a16="http://schemas.microsoft.com/office/drawing/2014/main" id="{19DB53B8-8ACD-46D6-A9E6-78CC522C93F7}"/>
              </a:ext>
            </a:extLst>
          </p:cNvPr>
          <p:cNvSpPr txBox="1">
            <a:spLocks/>
          </p:cNvSpPr>
          <p:nvPr/>
        </p:nvSpPr>
        <p:spPr>
          <a:xfrm>
            <a:off x="837828" y="4732810"/>
            <a:ext cx="10225135" cy="93610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000" dirty="0"/>
              <a:t>We have created a ‘</a:t>
            </a:r>
            <a:r>
              <a:rPr lang="en-US" sz="2000" b="1" i="1" dirty="0"/>
              <a:t>Smart Recommendation</a:t>
            </a:r>
            <a:r>
              <a:rPr lang="en-US" sz="2000" dirty="0"/>
              <a:t>’ system which helps students to cover their Weak Sections as well as with balanced focus on Strong Sections with detailed analytics.</a:t>
            </a:r>
          </a:p>
        </p:txBody>
      </p:sp>
    </p:spTree>
    <p:extLst>
      <p:ext uri="{BB962C8B-B14F-4D97-AF65-F5344CB8AC3E}">
        <p14:creationId xmlns:p14="http://schemas.microsoft.com/office/powerpoint/2010/main" val="315002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CAFF86-9A2E-4C7A-B4B1-F5F18F162A75}"/>
              </a:ext>
            </a:extLst>
          </p:cNvPr>
          <p:cNvSpPr/>
          <p:nvPr/>
        </p:nvSpPr>
        <p:spPr>
          <a:xfrm>
            <a:off x="2349996" y="2424907"/>
            <a:ext cx="8568952" cy="2062103"/>
          </a:xfrm>
          <a:prstGeom prst="rect">
            <a:avLst/>
          </a:prstGeom>
          <a:noFill/>
        </p:spPr>
        <p:txBody>
          <a:bodyPr wrap="square" lIns="91440" tIns="45720" rIns="91440" bIns="45720">
            <a:spAutoFit/>
          </a:bodyPr>
          <a:lstStyle/>
          <a:p>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GitHub - </a:t>
            </a:r>
            <a:r>
              <a:rPr lang="en-US" sz="2000" b="1" cap="none" spc="50" dirty="0">
                <a:ln w="9525" cmpd="sng">
                  <a:solidFill>
                    <a:schemeClr val="accent1"/>
                  </a:solidFill>
                  <a:prstDash val="solid"/>
                </a:ln>
                <a:solidFill>
                  <a:srgbClr val="70AD47">
                    <a:tint val="1000"/>
                  </a:srgbClr>
                </a:solidFill>
                <a:effectLst>
                  <a:glow rad="38100">
                    <a:schemeClr val="accent1">
                      <a:alpha val="40000"/>
                    </a:schemeClr>
                  </a:glow>
                </a:effectLst>
                <a:hlinkClick r:id="rId2"/>
              </a:rPr>
              <a:t>https://github.com/Rajendra465/hack21_sublime</a:t>
            </a:r>
            <a:endParaRPr lang="en-US" sz="2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1200" b="1" spc="50" dirty="0">
                <a:ln w="9525" cmpd="sng">
                  <a:solidFill>
                    <a:schemeClr val="accent1"/>
                  </a:solidFill>
                  <a:prstDash val="solid"/>
                </a:ln>
                <a:solidFill>
                  <a:srgbClr val="70AD47">
                    <a:tint val="1000"/>
                  </a:srgbClr>
                </a:solidFill>
                <a:effectLst>
                  <a:glow rad="38100">
                    <a:schemeClr val="accent1">
                      <a:alpha val="40000"/>
                    </a:schemeClr>
                  </a:glow>
                </a:effectLst>
              </a:rPr>
              <a:t>(Private Repository - </a:t>
            </a:r>
            <a:r>
              <a:rPr lang="en-IN" sz="1200" b="0" i="0" dirty="0">
                <a:solidFill>
                  <a:srgbClr val="9CA3A8"/>
                </a:solidFill>
                <a:effectLst/>
                <a:latin typeface="Open Sans"/>
              </a:rPr>
              <a:t> </a:t>
            </a:r>
            <a:r>
              <a:rPr lang="en-IN" sz="1200" b="0" i="0" u="none" strike="noStrike" dirty="0">
                <a:solidFill>
                  <a:srgbClr val="0099FF"/>
                </a:solidFill>
                <a:effectLst/>
                <a:latin typeface="Open Sans"/>
                <a:hlinkClick r:id="rId3"/>
              </a:rPr>
              <a:t>@Challenges-HackerEarth</a:t>
            </a:r>
            <a:r>
              <a:rPr lang="en-IN" sz="1200" b="0" i="0" u="none" strike="noStrike" dirty="0">
                <a:solidFill>
                  <a:srgbClr val="0099FF"/>
                </a:solidFill>
                <a:effectLst/>
                <a:latin typeface="Open Sans"/>
              </a:rPr>
              <a:t> </a:t>
            </a:r>
            <a:r>
              <a:rPr lang="en-IN" sz="1200" b="1" spc="50" dirty="0">
                <a:ln w="9525" cmpd="sng">
                  <a:solidFill>
                    <a:schemeClr val="accent1"/>
                  </a:solidFill>
                  <a:prstDash val="solid"/>
                </a:ln>
                <a:solidFill>
                  <a:srgbClr val="70AD47">
                    <a:tint val="1000"/>
                  </a:srgbClr>
                </a:solidFill>
                <a:effectLst>
                  <a:glow rad="38100">
                    <a:schemeClr val="accent1">
                      <a:alpha val="40000"/>
                    </a:schemeClr>
                  </a:glow>
                </a:effectLst>
              </a:rPr>
              <a:t>has been added as a Collaborator)</a:t>
            </a:r>
            <a:endParaRPr lang="en-US" sz="1200"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 </a:t>
            </a:r>
          </a:p>
          <a:p>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Video  –  </a:t>
            </a: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a:t>
            </a: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video link</a:t>
            </a: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a:t>
            </a:r>
            <a:endPar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026" name="Picture 2" descr="Image result for github logo">
            <a:extLst>
              <a:ext uri="{FF2B5EF4-FFF2-40B4-BE49-F238E27FC236}">
                <a16:creationId xmlns:a16="http://schemas.microsoft.com/office/drawing/2014/main" id="{ED871EAF-2B7C-4B7F-96B0-D3895DB78BF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69048" l="23333" r="76000">
                        <a14:foregroundMark x1="37333" y1="58333" x2="60000" y2="13690"/>
                        <a14:foregroundMark x1="34667" y1="27381" x2="63667" y2="54762"/>
                        <a14:foregroundMark x1="41667" y1="61310" x2="59000" y2="58929"/>
                        <a14:foregroundMark x1="43667" y1="63690" x2="56333" y2="63095"/>
                      </a14:backgroundRemoval>
                    </a14:imgEffect>
                  </a14:imgLayer>
                </a14:imgProps>
              </a:ext>
              <a:ext uri="{28A0092B-C50C-407E-A947-70E740481C1C}">
                <a14:useLocalDpi xmlns:a14="http://schemas.microsoft.com/office/drawing/2010/main" val="0"/>
              </a:ext>
            </a:extLst>
          </a:blip>
          <a:srcRect/>
          <a:stretch>
            <a:fillRect/>
          </a:stretch>
        </p:blipFill>
        <p:spPr bwMode="auto">
          <a:xfrm>
            <a:off x="837828" y="2442906"/>
            <a:ext cx="1872208" cy="10484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deo logo">
            <a:extLst>
              <a:ext uri="{FF2B5EF4-FFF2-40B4-BE49-F238E27FC236}">
                <a16:creationId xmlns:a16="http://schemas.microsoft.com/office/drawing/2014/main" id="{7C9CFA27-6B98-4AE2-9FB1-BAF67A6F963D}"/>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0000" l="10000" r="90000">
                        <a14:foregroundMark x1="34746" y1="70508" x2="66271" y2="37119"/>
                        <a14:foregroundMark x1="30339" y1="39492" x2="38305" y2="68983"/>
                        <a14:foregroundMark x1="43729" y1="32034" x2="51525" y2="32203"/>
                      </a14:backgroundRemoval>
                    </a14:imgEffect>
                  </a14:imgLayer>
                </a14:imgProps>
              </a:ext>
              <a:ext uri="{28A0092B-C50C-407E-A947-70E740481C1C}">
                <a14:useLocalDpi xmlns:a14="http://schemas.microsoft.com/office/drawing/2010/main" val="0"/>
              </a:ext>
            </a:extLst>
          </a:blip>
          <a:srcRect/>
          <a:stretch>
            <a:fillRect/>
          </a:stretch>
        </p:blipFill>
        <p:spPr bwMode="auto">
          <a:xfrm>
            <a:off x="1071463" y="3464759"/>
            <a:ext cx="1404937" cy="140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BDC848-8C88-4B17-B05D-B72648DE3DDA}"/>
              </a:ext>
            </a:extLst>
          </p:cNvPr>
          <p:cNvSpPr/>
          <p:nvPr/>
        </p:nvSpPr>
        <p:spPr>
          <a:xfrm>
            <a:off x="2006594" y="2644170"/>
            <a:ext cx="8175636" cy="1569660"/>
          </a:xfrm>
          <a:prstGeom prst="rect">
            <a:avLst/>
          </a:prstGeom>
          <a:noFill/>
        </p:spPr>
        <p:txBody>
          <a:bodyPr wrap="none" lIns="91440" tIns="45720" rIns="91440" bIns="45720">
            <a:spAutoFit/>
          </a:bodyPr>
          <a:lstStyle/>
          <a:p>
            <a:pPr algn="ctr"/>
            <a:r>
              <a:rPr lang="en-US" sz="9600" b="0" cap="none" spc="0" dirty="0">
                <a:ln w="0"/>
                <a:solidFill>
                  <a:schemeClr val="accent3">
                    <a:lumMod val="75000"/>
                  </a:schemeClr>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THANK</a:t>
            </a:r>
            <a:r>
              <a:rPr lang="en-US" sz="9600" b="0" cap="none" spc="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 </a:t>
            </a:r>
            <a:r>
              <a:rPr lang="en-US" sz="9600" b="0" cap="none" spc="0" dirty="0">
                <a:ln w="0"/>
                <a:solidFill>
                  <a:schemeClr val="accent3">
                    <a:lumMod val="75000"/>
                  </a:schemeClr>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YOU!</a:t>
            </a: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13893" y="404664"/>
            <a:ext cx="9144001" cy="1368152"/>
          </a:xfrm>
        </p:spPr>
        <p:txBody>
          <a:bodyPr>
            <a:normAutofit fontScale="90000"/>
          </a:bodyPr>
          <a:lstStyle/>
          <a:p>
            <a:r>
              <a:rPr lang="en-US" dirty="0"/>
              <a:t>Problem Statement</a:t>
            </a:r>
            <a:br>
              <a:rPr lang="en-US" dirty="0"/>
            </a:br>
            <a:br>
              <a:rPr lang="en-US" dirty="0"/>
            </a:br>
            <a:endParaRPr lang="en-US" dirty="0"/>
          </a:p>
        </p:txBody>
      </p:sp>
      <p:sp>
        <p:nvSpPr>
          <p:cNvPr id="2" name="Content Placeholder 1">
            <a:extLst>
              <a:ext uri="{FF2B5EF4-FFF2-40B4-BE49-F238E27FC236}">
                <a16:creationId xmlns:a16="http://schemas.microsoft.com/office/drawing/2014/main" id="{3455A9A5-6357-4FA6-824B-6FDD1B14B5A1}"/>
              </a:ext>
            </a:extLst>
          </p:cNvPr>
          <p:cNvSpPr>
            <a:spLocks noGrp="1"/>
          </p:cNvSpPr>
          <p:nvPr>
            <p:ph idx="1"/>
          </p:nvPr>
        </p:nvSpPr>
        <p:spPr>
          <a:xfrm>
            <a:off x="1125860" y="980728"/>
            <a:ext cx="9649072" cy="5544616"/>
          </a:xfrm>
        </p:spPr>
        <p:txBody>
          <a:bodyPr>
            <a:normAutofit/>
          </a:bodyPr>
          <a:lstStyle/>
          <a:p>
            <a:r>
              <a:rPr lang="en-US" sz="2200" dirty="0"/>
              <a:t>E-learning and online classrooms are becoming the new norm in the world of covid19. in these tough times, education has taken a hit. It has become difficult for students who depended on their teachers and their classroom environments to learn what they wanted to learn. Also, current tools aren’t sophisticated enough to help a student learn a concept entirely on his own. Thus, he has to scour a lot of resources and learn the same thing several times to learn even small concepts.</a:t>
            </a:r>
          </a:p>
          <a:p>
            <a:r>
              <a:rPr lang="en-US" sz="2200" dirty="0"/>
              <a:t>Also, it has become difficult for teachers to conduct classes and to help students learn, as platforms to do these are fragmented and difficult for newcomers. Also, several platforms have high requirements that can leave a lot of people out.</a:t>
            </a:r>
          </a:p>
          <a:p>
            <a:r>
              <a:rPr lang="en-US" sz="2200" dirty="0"/>
              <a:t>We believe that learning must be accessible and freely available for everyone. The best and only way to do this is if learners can become effective learners, INDEPENDENTLY, and they must be able to do this in an automated manner. This is the problem we have attempted to solve with our solution.</a:t>
            </a:r>
            <a:endParaRPr lang="en-IN" sz="220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9DAD-22AD-4EAF-BBA0-5E90D5A68B1E}"/>
              </a:ext>
            </a:extLst>
          </p:cNvPr>
          <p:cNvSpPr>
            <a:spLocks noGrp="1"/>
          </p:cNvSpPr>
          <p:nvPr>
            <p:ph type="title"/>
          </p:nvPr>
        </p:nvSpPr>
        <p:spPr>
          <a:xfrm>
            <a:off x="765820" y="404664"/>
            <a:ext cx="9144001" cy="959768"/>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F2FF632B-DFA2-4E99-9AF5-E4DA9BFF2ACC}"/>
              </a:ext>
            </a:extLst>
          </p:cNvPr>
          <p:cNvSpPr>
            <a:spLocks noGrp="1"/>
          </p:cNvSpPr>
          <p:nvPr>
            <p:ph idx="1"/>
          </p:nvPr>
        </p:nvSpPr>
        <p:spPr>
          <a:xfrm>
            <a:off x="513792" y="1484784"/>
            <a:ext cx="11161240" cy="5112568"/>
          </a:xfrm>
        </p:spPr>
        <p:txBody>
          <a:bodyPr>
            <a:normAutofit/>
          </a:bodyPr>
          <a:lstStyle/>
          <a:p>
            <a:r>
              <a:rPr lang="en-US" dirty="0"/>
              <a:t>Our solution for this immensely important problem was to combine two incredibly powerful concepts into our system: Active Learning and Artificial Intelligence.</a:t>
            </a:r>
          </a:p>
          <a:p>
            <a:endParaRPr lang="en-US" dirty="0"/>
          </a:p>
          <a:p>
            <a:r>
              <a:rPr lang="en-US" dirty="0"/>
              <a:t>Active learning is the scientifically proven method to learn anything. Active learning emphasizes on DOING rather than simply read a passage or look at a teacher, but to be in the driver’s seat of the learning process. It is so powerful its specifically used in several universities around the world.</a:t>
            </a:r>
          </a:p>
          <a:p>
            <a:endParaRPr lang="en-US" dirty="0"/>
          </a:p>
          <a:p>
            <a:r>
              <a:rPr lang="en-US" dirty="0"/>
              <a:t>Our solution combines the awesome power of Active Learning with custom trained Machine Learning models to help anyone learn ANYTHING, and then it forces the concepts into memory via smart testing and active recall, all done automatically.</a:t>
            </a:r>
            <a:endParaRPr lang="en-IN"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5C56-5D90-4F47-A219-4DF87C56A202}"/>
              </a:ext>
            </a:extLst>
          </p:cNvPr>
          <p:cNvSpPr>
            <a:spLocks noGrp="1"/>
          </p:cNvSpPr>
          <p:nvPr>
            <p:ph type="title"/>
          </p:nvPr>
        </p:nvSpPr>
        <p:spPr>
          <a:xfrm>
            <a:off x="477788" y="404664"/>
            <a:ext cx="9144001" cy="887760"/>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FF1467AE-4E58-4D32-920D-8464CC928C05}"/>
              </a:ext>
            </a:extLst>
          </p:cNvPr>
          <p:cNvSpPr>
            <a:spLocks noGrp="1"/>
          </p:cNvSpPr>
          <p:nvPr>
            <p:ph idx="1"/>
          </p:nvPr>
        </p:nvSpPr>
        <p:spPr>
          <a:xfrm>
            <a:off x="405781" y="1412777"/>
            <a:ext cx="11233248" cy="5328592"/>
          </a:xfrm>
        </p:spPr>
        <p:txBody>
          <a:bodyPr>
            <a:normAutofit/>
          </a:bodyPr>
          <a:lstStyle/>
          <a:p>
            <a:r>
              <a:rPr lang="en-US" dirty="0"/>
              <a:t>Our solution, first, requests what material the user would like to learn, be it a passage of text, some audio or any video. They upload the material onto our app.</a:t>
            </a:r>
          </a:p>
          <a:p>
            <a:r>
              <a:rPr lang="en-US" dirty="0"/>
              <a:t>We then process the material using custom machine learning models, analyze the content, and then our active learning techniques kick in.</a:t>
            </a:r>
          </a:p>
          <a:p>
            <a:r>
              <a:rPr lang="en-US" dirty="0"/>
              <a:t>An auto-generated summary and collection of important points are shown for the user so that they may actively recall all important things about the material that they just studied. </a:t>
            </a:r>
          </a:p>
          <a:p>
            <a:r>
              <a:rPr lang="en-US" dirty="0"/>
              <a:t>Then, their active recall is tested using the two section AI smart quiz. Questions regarding the core points of the material are auto-generated and the user can take them in a fun, game-show like manner. The first section is dedicated to active recall and truly forces the user to remember and comprehend the material, thus making sure the material sticks to memory. </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5C56-5D90-4F47-A219-4DF87C56A202}"/>
              </a:ext>
            </a:extLst>
          </p:cNvPr>
          <p:cNvSpPr>
            <a:spLocks noGrp="1"/>
          </p:cNvSpPr>
          <p:nvPr>
            <p:ph type="title"/>
          </p:nvPr>
        </p:nvSpPr>
        <p:spPr>
          <a:xfrm>
            <a:off x="477788" y="404664"/>
            <a:ext cx="9144001" cy="887760"/>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FF1467AE-4E58-4D32-920D-8464CC928C05}"/>
              </a:ext>
            </a:extLst>
          </p:cNvPr>
          <p:cNvSpPr>
            <a:spLocks noGrp="1"/>
          </p:cNvSpPr>
          <p:nvPr>
            <p:ph idx="1"/>
          </p:nvPr>
        </p:nvSpPr>
        <p:spPr>
          <a:xfrm>
            <a:off x="405781" y="1412777"/>
            <a:ext cx="11233248" cy="5328592"/>
          </a:xfrm>
        </p:spPr>
        <p:txBody>
          <a:bodyPr>
            <a:normAutofit/>
          </a:bodyPr>
          <a:lstStyle/>
          <a:p>
            <a:r>
              <a:rPr lang="en-US" dirty="0"/>
              <a:t>The next section generates MCQs to test even harder more remote concepts from the memory. The smart testing system keeps track of which questions the user is having difficulty in, and which questions he has a thorough grip on, and balances the questions so as to ensure complete learning.  Some fun design truly makes these quizzes enjoyable.</a:t>
            </a:r>
            <a:endParaRPr lang="en-IN" dirty="0"/>
          </a:p>
          <a:p>
            <a:r>
              <a:rPr lang="en-IN" dirty="0"/>
              <a:t>Upon quiz completion, a smart analytics report is generated using parameters measured during the quiz, such as quizzes from which sections had the lowest scores, which questions were skipped and in which questions the user was least confident in depending on the time taken to answer. These analytics are incredibly useful for anyone to gauge their performance and to improve themselves.</a:t>
            </a:r>
          </a:p>
          <a:p>
            <a:pPr marL="0" indent="0">
              <a:buNone/>
            </a:pPr>
            <a:r>
              <a:rPr lang="en-IN" dirty="0"/>
              <a:t>Thus in this manner, </a:t>
            </a:r>
            <a:r>
              <a:rPr lang="en-IN" dirty="0" err="1"/>
              <a:t>SureLearn</a:t>
            </a:r>
            <a:r>
              <a:rPr lang="en-IN" dirty="0"/>
              <a:t> ensures that anyone, on their own, can learn anything.</a:t>
            </a:r>
          </a:p>
        </p:txBody>
      </p:sp>
    </p:spTree>
    <p:extLst>
      <p:ext uri="{BB962C8B-B14F-4D97-AF65-F5344CB8AC3E}">
        <p14:creationId xmlns:p14="http://schemas.microsoft.com/office/powerpoint/2010/main" val="405718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222204" y="287530"/>
            <a:ext cx="3456384" cy="1125246"/>
          </a:xfrm>
        </p:spPr>
        <p:txBody>
          <a:bodyPr>
            <a:normAutofit fontScale="90000"/>
          </a:bodyPr>
          <a:lstStyle/>
          <a:p>
            <a:r>
              <a:rPr lang="en-US" sz="6700" b="1" u="sng" dirty="0"/>
              <a:t>Features</a:t>
            </a:r>
            <a:endParaRPr lang="en-US" sz="4400" b="1" u="sng"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837245650"/>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a:extLst>
              <a:ext uri="{FF2B5EF4-FFF2-40B4-BE49-F238E27FC236}">
                <a16:creationId xmlns:a16="http://schemas.microsoft.com/office/drawing/2014/main" id="{14CA479D-B357-432F-8740-AA19300CD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99" y="2137101"/>
            <a:ext cx="2677263" cy="26772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196AB1A8-2B0F-4CDA-9AEF-2D50FC8D8B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60977">
            <a:off x="4300356" y="4656112"/>
            <a:ext cx="2011700" cy="10299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59F5ADE-7F91-4A28-AF89-EA6D2C182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1743" y="2961297"/>
            <a:ext cx="1695891" cy="14839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C292F15-EBAE-441D-8F6C-9F83021793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6411" y="1346184"/>
            <a:ext cx="1602082" cy="16020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87B705F-7251-480D-B56E-DFDB182908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0448" y="2773303"/>
            <a:ext cx="1860429" cy="18604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267479D-BA5F-495F-82D2-44EFFBB35D5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96" b="97910" l="1416" r="52743"/>
                    </a14:imgEffect>
                  </a14:imgLayer>
                </a14:imgProps>
              </a:ext>
              <a:ext uri="{28A0092B-C50C-407E-A947-70E740481C1C}">
                <a14:useLocalDpi xmlns:a14="http://schemas.microsoft.com/office/drawing/2010/main" val="0"/>
              </a:ext>
            </a:extLst>
          </a:blip>
          <a:stretch>
            <a:fillRect/>
          </a:stretch>
        </p:blipFill>
        <p:spPr>
          <a:xfrm>
            <a:off x="8005654" y="1574022"/>
            <a:ext cx="2968338" cy="1821270"/>
          </a:xfrm>
          <a:prstGeom prst="rect">
            <a:avLst/>
          </a:prstGeom>
        </p:spPr>
      </p:pic>
      <p:pic>
        <p:nvPicPr>
          <p:cNvPr id="12" name="Picture 10">
            <a:extLst>
              <a:ext uri="{FF2B5EF4-FFF2-40B4-BE49-F238E27FC236}">
                <a16:creationId xmlns:a16="http://schemas.microsoft.com/office/drawing/2014/main" id="{3ED0BA42-7216-4F6B-97CE-B55BAFA992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0236" y="3011295"/>
            <a:ext cx="2475555" cy="9473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4D4E500-425D-4C8F-A55F-DBCB00C240FE}"/>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4433" b="96552" l="9274" r="94758">
                        <a14:foregroundMark x1="44355" y1="87685" x2="58065" y2="10837"/>
                        <a14:foregroundMark x1="25806" y1="16749" x2="75403" y2="92118"/>
                        <a14:foregroundMark x1="43548" y1="91626" x2="74194" y2="89163"/>
                        <a14:foregroundMark x1="74194" y1="89163" x2="74194" y2="89163"/>
                        <a14:foregroundMark x1="35887" y1="66995" x2="66129" y2="46798"/>
                        <a14:foregroundMark x1="43145" y1="14778" x2="37903" y2="86700"/>
                      </a14:backgroundRemoval>
                    </a14:imgEffect>
                  </a14:imgLayer>
                </a14:imgProps>
              </a:ext>
              <a:ext uri="{28A0092B-C50C-407E-A947-70E740481C1C}">
                <a14:useLocalDpi xmlns:a14="http://schemas.microsoft.com/office/drawing/2010/main" val="0"/>
              </a:ext>
            </a:extLst>
          </a:blip>
          <a:stretch>
            <a:fillRect/>
          </a:stretch>
        </p:blipFill>
        <p:spPr>
          <a:xfrm>
            <a:off x="4510236" y="3464460"/>
            <a:ext cx="1356638" cy="1110474"/>
          </a:xfrm>
          <a:prstGeom prst="rect">
            <a:avLst/>
          </a:prstGeom>
        </p:spPr>
      </p:pic>
      <p:sp>
        <p:nvSpPr>
          <p:cNvPr id="2" name="Arrow: Right 1">
            <a:extLst>
              <a:ext uri="{FF2B5EF4-FFF2-40B4-BE49-F238E27FC236}">
                <a16:creationId xmlns:a16="http://schemas.microsoft.com/office/drawing/2014/main" id="{A39A7DB1-8CA8-4B31-9A5A-334AD1564A64}"/>
              </a:ext>
            </a:extLst>
          </p:cNvPr>
          <p:cNvSpPr/>
          <p:nvPr/>
        </p:nvSpPr>
        <p:spPr>
          <a:xfrm rot="20265885">
            <a:off x="2838722" y="2562608"/>
            <a:ext cx="1965280" cy="355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A3840837-5AEA-4B68-B487-E9611FDF9226}"/>
              </a:ext>
            </a:extLst>
          </p:cNvPr>
          <p:cNvSpPr/>
          <p:nvPr/>
        </p:nvSpPr>
        <p:spPr>
          <a:xfrm rot="1509158">
            <a:off x="2620437" y="4755143"/>
            <a:ext cx="1965280" cy="355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Right 15">
            <a:extLst>
              <a:ext uri="{FF2B5EF4-FFF2-40B4-BE49-F238E27FC236}">
                <a16:creationId xmlns:a16="http://schemas.microsoft.com/office/drawing/2014/main" id="{B627753C-9DF3-4304-856D-8D0A9C6C0ADC}"/>
              </a:ext>
            </a:extLst>
          </p:cNvPr>
          <p:cNvSpPr/>
          <p:nvPr/>
        </p:nvSpPr>
        <p:spPr>
          <a:xfrm rot="431626">
            <a:off x="2859005" y="3655018"/>
            <a:ext cx="1965280" cy="355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9A2AACE6-0B8D-429A-AB09-5FD670F6B385}"/>
              </a:ext>
            </a:extLst>
          </p:cNvPr>
          <p:cNvSpPr/>
          <p:nvPr/>
        </p:nvSpPr>
        <p:spPr>
          <a:xfrm rot="19770198">
            <a:off x="6447259" y="4599297"/>
            <a:ext cx="1801544" cy="3762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C89247FE-13A6-41D8-BEF4-018E291979C4}"/>
              </a:ext>
            </a:extLst>
          </p:cNvPr>
          <p:cNvSpPr/>
          <p:nvPr/>
        </p:nvSpPr>
        <p:spPr>
          <a:xfrm>
            <a:off x="9489823" y="3617172"/>
            <a:ext cx="1267553" cy="431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A992482C-B08C-47E5-93EB-F5954DC8CFFC}"/>
              </a:ext>
            </a:extLst>
          </p:cNvPr>
          <p:cNvSpPr/>
          <p:nvPr/>
        </p:nvSpPr>
        <p:spPr>
          <a:xfrm>
            <a:off x="3535240" y="96613"/>
            <a:ext cx="3903633" cy="923330"/>
          </a:xfrm>
          <a:prstGeom prst="rect">
            <a:avLst/>
          </a:prstGeom>
          <a:noFill/>
        </p:spPr>
        <p:txBody>
          <a:bodyPr wrap="none" lIns="91440" tIns="45720" rIns="91440" bIns="45720">
            <a:spAutoFit/>
          </a:bodyPr>
          <a:lstStyle/>
          <a:p>
            <a:pPr algn="ctr"/>
            <a:r>
              <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Architecture</a:t>
            </a:r>
          </a:p>
        </p:txBody>
      </p:sp>
      <p:sp>
        <p:nvSpPr>
          <p:cNvPr id="4" name="Rectangle 3">
            <a:extLst>
              <a:ext uri="{FF2B5EF4-FFF2-40B4-BE49-F238E27FC236}">
                <a16:creationId xmlns:a16="http://schemas.microsoft.com/office/drawing/2014/main" id="{51F4033F-5B21-4ECC-BBAC-D51AED069CA8}"/>
              </a:ext>
            </a:extLst>
          </p:cNvPr>
          <p:cNvSpPr/>
          <p:nvPr/>
        </p:nvSpPr>
        <p:spPr>
          <a:xfrm>
            <a:off x="530347" y="4627658"/>
            <a:ext cx="1953812" cy="400110"/>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00"/>
                </a:solidFill>
                <a:effectLst>
                  <a:outerShdw blurRad="38100" dist="22860" dir="5400000" algn="tl" rotWithShape="0">
                    <a:srgbClr val="000000">
                      <a:alpha val="30000"/>
                    </a:srgbClr>
                  </a:outerShdw>
                </a:effectLst>
              </a:rPr>
              <a:t>Lectures</a:t>
            </a:r>
          </a:p>
        </p:txBody>
      </p:sp>
      <p:sp>
        <p:nvSpPr>
          <p:cNvPr id="19" name="Rectangle 18">
            <a:extLst>
              <a:ext uri="{FF2B5EF4-FFF2-40B4-BE49-F238E27FC236}">
                <a16:creationId xmlns:a16="http://schemas.microsoft.com/office/drawing/2014/main" id="{83B3100B-BBE1-4AE7-8457-5BDA40E36365}"/>
              </a:ext>
            </a:extLst>
          </p:cNvPr>
          <p:cNvSpPr/>
          <p:nvPr/>
        </p:nvSpPr>
        <p:spPr>
          <a:xfrm>
            <a:off x="5196110" y="5243020"/>
            <a:ext cx="1953812" cy="707886"/>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00"/>
                </a:solidFill>
                <a:effectLst>
                  <a:outerShdw blurRad="38100" dist="22860" dir="5400000" algn="tl" rotWithShape="0">
                    <a:srgbClr val="000000">
                      <a:alpha val="30000"/>
                    </a:srgbClr>
                  </a:outerShdw>
                </a:effectLst>
              </a:rPr>
              <a:t>AI Generated Questions</a:t>
            </a:r>
          </a:p>
        </p:txBody>
      </p:sp>
      <p:sp>
        <p:nvSpPr>
          <p:cNvPr id="20" name="Rectangle 19">
            <a:extLst>
              <a:ext uri="{FF2B5EF4-FFF2-40B4-BE49-F238E27FC236}">
                <a16:creationId xmlns:a16="http://schemas.microsoft.com/office/drawing/2014/main" id="{BBDDC6ED-952C-47A1-8D39-DD6A00E83F31}"/>
              </a:ext>
            </a:extLst>
          </p:cNvPr>
          <p:cNvSpPr/>
          <p:nvPr/>
        </p:nvSpPr>
        <p:spPr>
          <a:xfrm>
            <a:off x="5196110" y="3992166"/>
            <a:ext cx="1953812" cy="707886"/>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00"/>
                </a:solidFill>
                <a:effectLst>
                  <a:outerShdw blurRad="38100" dist="22860" dir="5400000" algn="tl" rotWithShape="0">
                    <a:srgbClr val="000000">
                      <a:alpha val="30000"/>
                    </a:srgbClr>
                  </a:outerShdw>
                </a:effectLst>
              </a:rPr>
              <a:t>Lectures' Summary</a:t>
            </a:r>
          </a:p>
        </p:txBody>
      </p:sp>
      <p:sp>
        <p:nvSpPr>
          <p:cNvPr id="21" name="Rectangle 20">
            <a:extLst>
              <a:ext uri="{FF2B5EF4-FFF2-40B4-BE49-F238E27FC236}">
                <a16:creationId xmlns:a16="http://schemas.microsoft.com/office/drawing/2014/main" id="{166D215B-8C7C-44B0-A5D0-98F73C2CCA3B}"/>
              </a:ext>
            </a:extLst>
          </p:cNvPr>
          <p:cNvSpPr/>
          <p:nvPr/>
        </p:nvSpPr>
        <p:spPr>
          <a:xfrm>
            <a:off x="5668523" y="1685406"/>
            <a:ext cx="1953812" cy="1015663"/>
          </a:xfrm>
          <a:prstGeom prst="rect">
            <a:avLst/>
          </a:prstGeom>
          <a:noFill/>
        </p:spPr>
        <p:txBody>
          <a:bodyPr wrap="square" lIns="91440" tIns="45720" rIns="91440" bIns="45720">
            <a:spAutoFit/>
          </a:bodyPr>
          <a:lstStyle/>
          <a:p>
            <a:pPr algn="ctr"/>
            <a:r>
              <a:rPr lang="en-US" sz="20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Lectures’ Important Points</a:t>
            </a:r>
            <a:endParaRPr lang="en-US" sz="2000" b="1" cap="none" spc="0" dirty="0">
              <a:ln w="10160">
                <a:solidFill>
                  <a:schemeClr val="accent5"/>
                </a:solidFill>
                <a:prstDash val="solid"/>
              </a:ln>
              <a:solidFill>
                <a:srgbClr val="FFFF00"/>
              </a:solidFill>
              <a:effectLst>
                <a:outerShdw blurRad="38100" dist="22860" dir="5400000" algn="tl" rotWithShape="0">
                  <a:srgbClr val="000000">
                    <a:alpha val="30000"/>
                  </a:srgbClr>
                </a:outerShdw>
              </a:effectLst>
            </a:endParaRPr>
          </a:p>
        </p:txBody>
      </p:sp>
      <p:sp>
        <p:nvSpPr>
          <p:cNvPr id="22" name="Rectangle 21">
            <a:extLst>
              <a:ext uri="{FF2B5EF4-FFF2-40B4-BE49-F238E27FC236}">
                <a16:creationId xmlns:a16="http://schemas.microsoft.com/office/drawing/2014/main" id="{E6FB4168-ED5A-4B41-AFD7-B4B1BDE19AC7}"/>
              </a:ext>
            </a:extLst>
          </p:cNvPr>
          <p:cNvSpPr/>
          <p:nvPr/>
        </p:nvSpPr>
        <p:spPr>
          <a:xfrm>
            <a:off x="7823756" y="4628519"/>
            <a:ext cx="1953812" cy="707886"/>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00"/>
                </a:solidFill>
                <a:effectLst>
                  <a:outerShdw blurRad="38100" dist="22860" dir="5400000" algn="tl" rotWithShape="0">
                    <a:srgbClr val="000000">
                      <a:alpha val="30000"/>
                    </a:srgbClr>
                  </a:outerShdw>
                </a:effectLst>
              </a:rPr>
              <a:t>AI Based Smart Test</a:t>
            </a:r>
          </a:p>
        </p:txBody>
      </p:sp>
      <p:sp>
        <p:nvSpPr>
          <p:cNvPr id="23" name="Rectangle 22">
            <a:extLst>
              <a:ext uri="{FF2B5EF4-FFF2-40B4-BE49-F238E27FC236}">
                <a16:creationId xmlns:a16="http://schemas.microsoft.com/office/drawing/2014/main" id="{ED2A1D72-5B20-4423-BEEF-34EB8F5BE136}"/>
              </a:ext>
            </a:extLst>
          </p:cNvPr>
          <p:cNvSpPr/>
          <p:nvPr/>
        </p:nvSpPr>
        <p:spPr>
          <a:xfrm>
            <a:off x="10312782" y="4427603"/>
            <a:ext cx="1953812" cy="923330"/>
          </a:xfrm>
          <a:prstGeom prst="rect">
            <a:avLst/>
          </a:prstGeom>
          <a:noFill/>
        </p:spPr>
        <p:txBody>
          <a:bodyPr wrap="square" lIns="91440" tIns="45720" rIns="91440" bIns="45720">
            <a:spAutoFit/>
          </a:bodyPr>
          <a:lstStyle/>
          <a:p>
            <a:pPr algn="ctr"/>
            <a:r>
              <a:rPr lang="en-US" b="1" cap="none" spc="0" dirty="0">
                <a:ln w="10160">
                  <a:solidFill>
                    <a:schemeClr val="accent5"/>
                  </a:solidFill>
                  <a:prstDash val="solid"/>
                </a:ln>
                <a:solidFill>
                  <a:srgbClr val="FFFF00"/>
                </a:solidFill>
                <a:effectLst>
                  <a:outerShdw blurRad="38100" dist="22860" dir="5400000" algn="tl" rotWithShape="0">
                    <a:srgbClr val="000000">
                      <a:alpha val="30000"/>
                    </a:srgbClr>
                  </a:outerShdw>
                </a:effectLst>
              </a:rPr>
              <a:t>Analytics &amp; Student’s Pattern Tracking</a:t>
            </a:r>
          </a:p>
        </p:txBody>
      </p:sp>
      <p:sp>
        <p:nvSpPr>
          <p:cNvPr id="24" name="Left Bracket 23">
            <a:extLst>
              <a:ext uri="{FF2B5EF4-FFF2-40B4-BE49-F238E27FC236}">
                <a16:creationId xmlns:a16="http://schemas.microsoft.com/office/drawing/2014/main" id="{08BDB356-EB7A-40AB-AD58-106310BA15E2}"/>
              </a:ext>
            </a:extLst>
          </p:cNvPr>
          <p:cNvSpPr/>
          <p:nvPr/>
        </p:nvSpPr>
        <p:spPr>
          <a:xfrm rot="5400000">
            <a:off x="1364675" y="1258968"/>
            <a:ext cx="400110" cy="2303343"/>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5" name="Left Bracket 24">
            <a:extLst>
              <a:ext uri="{FF2B5EF4-FFF2-40B4-BE49-F238E27FC236}">
                <a16:creationId xmlns:a16="http://schemas.microsoft.com/office/drawing/2014/main" id="{2D4309F5-FADD-4B9A-B922-7123D17A212D}"/>
              </a:ext>
            </a:extLst>
          </p:cNvPr>
          <p:cNvSpPr/>
          <p:nvPr/>
        </p:nvSpPr>
        <p:spPr>
          <a:xfrm rot="16200000">
            <a:off x="8023423" y="2248973"/>
            <a:ext cx="530824" cy="7415640"/>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40DED334-5D79-469E-A75F-DF518D780117}"/>
              </a:ext>
            </a:extLst>
          </p:cNvPr>
          <p:cNvSpPr/>
          <p:nvPr/>
        </p:nvSpPr>
        <p:spPr>
          <a:xfrm>
            <a:off x="751276" y="1557668"/>
            <a:ext cx="1511953" cy="646331"/>
          </a:xfrm>
          <a:prstGeom prst="rect">
            <a:avLst/>
          </a:prstGeom>
          <a:noFill/>
        </p:spPr>
        <p:txBody>
          <a:bodyPr wrap="none" lIns="91440" tIns="45720" rIns="91440" bIns="45720">
            <a:spAutoFit/>
          </a:bodyPr>
          <a:lstStyle/>
          <a:p>
            <a:pPr algn="ct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4">
                      <a:satMod val="175000"/>
                      <a:alpha val="40000"/>
                    </a:schemeClr>
                  </a:glow>
                  <a:outerShdw dist="38100" dir="2640000" algn="bl" rotWithShape="0">
                    <a:schemeClr val="tx2">
                      <a:lumMod val="75000"/>
                    </a:schemeClr>
                  </a:outerShdw>
                </a:effectLst>
              </a:rPr>
              <a:t>INPUT</a:t>
            </a:r>
          </a:p>
        </p:txBody>
      </p:sp>
      <p:sp>
        <p:nvSpPr>
          <p:cNvPr id="29" name="Rectangle 28">
            <a:extLst>
              <a:ext uri="{FF2B5EF4-FFF2-40B4-BE49-F238E27FC236}">
                <a16:creationId xmlns:a16="http://schemas.microsoft.com/office/drawing/2014/main" id="{EA6A167E-8511-4A97-9CF4-2FF187EC810B}"/>
              </a:ext>
            </a:extLst>
          </p:cNvPr>
          <p:cNvSpPr/>
          <p:nvPr/>
        </p:nvSpPr>
        <p:spPr>
          <a:xfrm>
            <a:off x="7451153" y="6199908"/>
            <a:ext cx="1975221" cy="646331"/>
          </a:xfrm>
          <a:prstGeom prst="rect">
            <a:avLst/>
          </a:prstGeom>
          <a:noFill/>
        </p:spPr>
        <p:txBody>
          <a:bodyPr wrap="none" lIns="91440" tIns="45720" rIns="91440" bIns="45720">
            <a:spAutoFit/>
          </a:bodyPr>
          <a:lstStyle/>
          <a:p>
            <a:pPr algn="ct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4">
                      <a:satMod val="175000"/>
                      <a:alpha val="40000"/>
                    </a:schemeClr>
                  </a:glow>
                  <a:outerShdw dist="38100" dir="2640000" algn="bl" rotWithShape="0">
                    <a:schemeClr val="tx2">
                      <a:lumMod val="75000"/>
                    </a:schemeClr>
                  </a:outerShdw>
                </a:effectLst>
              </a:rPr>
              <a:t>OUTPUT</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8129"/>
            <a:ext cx="5688632" cy="1008112"/>
          </a:xfrm>
        </p:spPr>
        <p:txBody>
          <a:bodyPr>
            <a:normAutofit fontScale="90000"/>
          </a:bodyPr>
          <a:lstStyle/>
          <a:p>
            <a:pPr lvl="0"/>
            <a:r>
              <a:rPr lang="en-US" sz="4000" b="1" u="sng" dirty="0"/>
              <a:t>Multitype Input Support</a:t>
            </a:r>
          </a:p>
        </p:txBody>
      </p:sp>
      <p:sp>
        <p:nvSpPr>
          <p:cNvPr id="7" name="Title 1">
            <a:extLst>
              <a:ext uri="{FF2B5EF4-FFF2-40B4-BE49-F238E27FC236}">
                <a16:creationId xmlns:a16="http://schemas.microsoft.com/office/drawing/2014/main" id="{7AB68525-5BA3-4E7D-AB5E-0C8F623DADB4}"/>
              </a:ext>
            </a:extLst>
          </p:cNvPr>
          <p:cNvSpPr txBox="1">
            <a:spLocks/>
          </p:cNvSpPr>
          <p:nvPr/>
        </p:nvSpPr>
        <p:spPr>
          <a:xfrm>
            <a:off x="693812" y="1496623"/>
            <a:ext cx="7344816" cy="265269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900" dirty="0"/>
              <a:t>Supports 3 Types of Inputs:</a:t>
            </a:r>
          </a:p>
          <a:p>
            <a:endParaRPr lang="en-US" sz="2900" dirty="0"/>
          </a:p>
          <a:p>
            <a:pPr marL="571500" indent="-571500">
              <a:buFont typeface="Wingdings" panose="05000000000000000000" pitchFamily="2" charset="2"/>
              <a:buChar char="Ø"/>
            </a:pPr>
            <a:r>
              <a:rPr lang="en-US" sz="2100" dirty="0"/>
              <a:t>Lecture’s Video</a:t>
            </a:r>
          </a:p>
          <a:p>
            <a:endParaRPr lang="en-US" sz="2100" dirty="0"/>
          </a:p>
          <a:p>
            <a:pPr marL="571500" indent="-571500">
              <a:buFont typeface="Wingdings" panose="05000000000000000000" pitchFamily="2" charset="2"/>
              <a:buChar char="Ø"/>
            </a:pPr>
            <a:r>
              <a:rPr lang="en-US" sz="2100" dirty="0"/>
              <a:t>Lecture’s Audio</a:t>
            </a:r>
          </a:p>
          <a:p>
            <a:endParaRPr lang="en-US" sz="2100" dirty="0"/>
          </a:p>
          <a:p>
            <a:pPr marL="571500" indent="-571500">
              <a:buFont typeface="Wingdings" panose="05000000000000000000" pitchFamily="2" charset="2"/>
              <a:buChar char="Ø"/>
            </a:pPr>
            <a:r>
              <a:rPr lang="en-US" sz="2100" dirty="0"/>
              <a:t>Text Based</a:t>
            </a:r>
          </a:p>
          <a:p>
            <a:pPr marL="571500" indent="-571500">
              <a:buFont typeface="Wingdings" panose="05000000000000000000" pitchFamily="2" charset="2"/>
              <a:buChar char="Ø"/>
            </a:pPr>
            <a:endParaRPr lang="en-US" sz="4000" dirty="0"/>
          </a:p>
        </p:txBody>
      </p:sp>
      <p:sp>
        <p:nvSpPr>
          <p:cNvPr id="8" name="Title 1">
            <a:extLst>
              <a:ext uri="{FF2B5EF4-FFF2-40B4-BE49-F238E27FC236}">
                <a16:creationId xmlns:a16="http://schemas.microsoft.com/office/drawing/2014/main" id="{5F4BDB94-BA99-41F6-9BA1-6350207D440D}"/>
              </a:ext>
            </a:extLst>
          </p:cNvPr>
          <p:cNvSpPr txBox="1">
            <a:spLocks/>
          </p:cNvSpPr>
          <p:nvPr/>
        </p:nvSpPr>
        <p:spPr>
          <a:xfrm>
            <a:off x="693812" y="4005064"/>
            <a:ext cx="10873208" cy="244827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endParaRPr lang="en-US" sz="4000" dirty="0"/>
          </a:p>
        </p:txBody>
      </p:sp>
      <p:sp>
        <p:nvSpPr>
          <p:cNvPr id="9" name="Title 1">
            <a:extLst>
              <a:ext uri="{FF2B5EF4-FFF2-40B4-BE49-F238E27FC236}">
                <a16:creationId xmlns:a16="http://schemas.microsoft.com/office/drawing/2014/main" id="{29066307-A879-4C47-A3E4-44D2AA8F0A12}"/>
              </a:ext>
            </a:extLst>
          </p:cNvPr>
          <p:cNvSpPr txBox="1">
            <a:spLocks/>
          </p:cNvSpPr>
          <p:nvPr/>
        </p:nvSpPr>
        <p:spPr>
          <a:xfrm>
            <a:off x="621805" y="4509120"/>
            <a:ext cx="9937104" cy="72008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400" dirty="0"/>
              <a:t>We take Input in any of the formats mentioned above and using ‘</a:t>
            </a:r>
            <a:r>
              <a:rPr lang="en-US" sz="2400" b="1" i="1" dirty="0"/>
              <a:t>Speech Recognition</a:t>
            </a:r>
            <a:r>
              <a:rPr lang="en-US" sz="2400" dirty="0"/>
              <a:t>’ text gets extracted &amp; cleaning process applied.</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D296642-991C-495E-A5E3-428F977EB2B0}"/>
              </a:ext>
            </a:extLst>
          </p:cNvPr>
          <p:cNvSpPr>
            <a:spLocks noGrp="1"/>
          </p:cNvSpPr>
          <p:nvPr>
            <p:ph type="title"/>
          </p:nvPr>
        </p:nvSpPr>
        <p:spPr>
          <a:xfrm>
            <a:off x="189756" y="-243408"/>
            <a:ext cx="6480720" cy="1008112"/>
          </a:xfrm>
        </p:spPr>
        <p:txBody>
          <a:bodyPr>
            <a:normAutofit fontScale="90000"/>
          </a:bodyPr>
          <a:lstStyle/>
          <a:p>
            <a:pPr lvl="0"/>
            <a:r>
              <a:rPr lang="en-US" b="1" u="sng" dirty="0"/>
              <a:t>Smart Revision &amp; Self Evaluation</a:t>
            </a:r>
          </a:p>
        </p:txBody>
      </p:sp>
      <p:sp>
        <p:nvSpPr>
          <p:cNvPr id="4" name="Title 1">
            <a:extLst>
              <a:ext uri="{FF2B5EF4-FFF2-40B4-BE49-F238E27FC236}">
                <a16:creationId xmlns:a16="http://schemas.microsoft.com/office/drawing/2014/main" id="{8D4EE67B-7509-4FE6-8DEE-8EE382FC884E}"/>
              </a:ext>
            </a:extLst>
          </p:cNvPr>
          <p:cNvSpPr txBox="1">
            <a:spLocks/>
          </p:cNvSpPr>
          <p:nvPr/>
        </p:nvSpPr>
        <p:spPr>
          <a:xfrm>
            <a:off x="693812" y="980728"/>
            <a:ext cx="7344816" cy="265269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endParaRPr lang="en-US" sz="2900" dirty="0"/>
          </a:p>
          <a:p>
            <a:pPr marL="571500" indent="-571500">
              <a:buFont typeface="Wingdings" panose="05000000000000000000" pitchFamily="2" charset="2"/>
              <a:buChar char="Ø"/>
            </a:pPr>
            <a:r>
              <a:rPr lang="en-US" sz="2100" dirty="0"/>
              <a:t>Summary of the Entire Lecture</a:t>
            </a:r>
          </a:p>
          <a:p>
            <a:endParaRPr lang="en-US" sz="2100" dirty="0"/>
          </a:p>
          <a:p>
            <a:pPr marL="571500" indent="-571500">
              <a:buFont typeface="Wingdings" panose="05000000000000000000" pitchFamily="2" charset="2"/>
              <a:buChar char="Ø"/>
            </a:pPr>
            <a:r>
              <a:rPr lang="en-US" sz="2100" dirty="0"/>
              <a:t>Important Points of the Lecture</a:t>
            </a:r>
          </a:p>
          <a:p>
            <a:endParaRPr lang="en-US" sz="2100" dirty="0"/>
          </a:p>
          <a:p>
            <a:pPr marL="571500" indent="-571500">
              <a:buFont typeface="Wingdings" panose="05000000000000000000" pitchFamily="2" charset="2"/>
              <a:buChar char="Ø"/>
            </a:pPr>
            <a:r>
              <a:rPr lang="en-US" sz="2100" dirty="0"/>
              <a:t>AI Smart Quiz for 100% Active Recall</a:t>
            </a:r>
          </a:p>
          <a:p>
            <a:pPr marL="571500" indent="-571500">
              <a:buFont typeface="Wingdings" panose="05000000000000000000" pitchFamily="2" charset="2"/>
              <a:buChar char="Ø"/>
            </a:pPr>
            <a:endParaRPr lang="en-US" sz="4000" dirty="0"/>
          </a:p>
        </p:txBody>
      </p:sp>
      <p:sp>
        <p:nvSpPr>
          <p:cNvPr id="5" name="Title 1">
            <a:extLst>
              <a:ext uri="{FF2B5EF4-FFF2-40B4-BE49-F238E27FC236}">
                <a16:creationId xmlns:a16="http://schemas.microsoft.com/office/drawing/2014/main" id="{C9AA0B13-39E2-47D1-8531-BD62FB0EC87C}"/>
              </a:ext>
            </a:extLst>
          </p:cNvPr>
          <p:cNvSpPr txBox="1">
            <a:spLocks/>
          </p:cNvSpPr>
          <p:nvPr/>
        </p:nvSpPr>
        <p:spPr>
          <a:xfrm>
            <a:off x="837828" y="4149080"/>
            <a:ext cx="10225135" cy="108012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000" dirty="0"/>
              <a:t>Using power of ‘</a:t>
            </a:r>
            <a:r>
              <a:rPr lang="en-US" sz="2000" b="1" i="1" dirty="0"/>
              <a:t>NLP’</a:t>
            </a:r>
            <a:r>
              <a:rPr lang="en-US" sz="2000" dirty="0"/>
              <a:t>, we give entire summary of the lecture so student can just go through it for Revision, Important Key Points for a quick glance and AI generated Active Recall questions so that the user can check and improve themselves.</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639</TotalTime>
  <Words>917</Words>
  <Application>Microsoft Office PowerPoint</Application>
  <PresentationFormat>Custom</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Corbel</vt:lpstr>
      <vt:lpstr>Open Sans</vt:lpstr>
      <vt:lpstr>Segoe UI Black</vt:lpstr>
      <vt:lpstr>Wingdings</vt:lpstr>
      <vt:lpstr>Digital Blue Tunnel 16x9</vt:lpstr>
      <vt:lpstr>HACK 2021</vt:lpstr>
      <vt:lpstr>Problem Statement  </vt:lpstr>
      <vt:lpstr>Solution</vt:lpstr>
      <vt:lpstr>Solution</vt:lpstr>
      <vt:lpstr>Solution</vt:lpstr>
      <vt:lpstr>Features</vt:lpstr>
      <vt:lpstr>PowerPoint Presentation</vt:lpstr>
      <vt:lpstr>Multitype Input Support</vt:lpstr>
      <vt:lpstr>Smart Revision &amp; Self Evaluation</vt:lpstr>
      <vt:lpstr>AI &amp; Analytics Based  Smart Test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Rajendra Sarpal</dc:creator>
  <cp:lastModifiedBy>Vishant</cp:lastModifiedBy>
  <cp:revision>22</cp:revision>
  <dcterms:created xsi:type="dcterms:W3CDTF">2021-02-13T18:24:54Z</dcterms:created>
  <dcterms:modified xsi:type="dcterms:W3CDTF">2021-02-14T16:13:44Z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