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8" r:id="rId3"/>
    <p:sldId id="259" r:id="rId4"/>
    <p:sldId id="260" r:id="rId5"/>
    <p:sldId id="264" r:id="rId6"/>
    <p:sldId id="275" r:id="rId7"/>
    <p:sldId id="261" r:id="rId8"/>
    <p:sldId id="262" r:id="rId9"/>
    <p:sldId id="263" r:id="rId10"/>
    <p:sldId id="265" r:id="rId11"/>
    <p:sldId id="266" r:id="rId12"/>
    <p:sldId id="276" r:id="rId13"/>
    <p:sldId id="267" r:id="rId14"/>
    <p:sldId id="269" r:id="rId15"/>
    <p:sldId id="270" r:id="rId16"/>
    <p:sldId id="272"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73A07-1E13-4139-9525-E6385B4356DE}" type="datetimeFigureOut">
              <a:rPr lang="en-IN" smtClean="0"/>
              <a:t>20-09-2025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9068CE-08A2-409F-A909-27621C70FB5B}" type="slidenum">
              <a:rPr lang="en-IN" smtClean="0"/>
              <a:t>‹#›</a:t>
            </a:fld>
            <a:endParaRPr lang="en-IN"/>
          </a:p>
        </p:txBody>
      </p:sp>
    </p:spTree>
    <p:extLst>
      <p:ext uri="{BB962C8B-B14F-4D97-AF65-F5344CB8AC3E}">
        <p14:creationId xmlns:p14="http://schemas.microsoft.com/office/powerpoint/2010/main" val="1151262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A756B01-A9A7-4A52-8711-9EFF07F9A3D5}" type="datetime1">
              <a:rPr lang="en-IN" smtClean="0"/>
              <a:t>20-09-2025</a:t>
            </a:fld>
            <a:endParaRPr lang="en-IN"/>
          </a:p>
        </p:txBody>
      </p:sp>
      <p:sp>
        <p:nvSpPr>
          <p:cNvPr id="8" name="Footer Placeholder 7"/>
          <p:cNvSpPr>
            <a:spLocks noGrp="1"/>
          </p:cNvSpPr>
          <p:nvPr>
            <p:ph type="ftr" sz="quarter" idx="11"/>
          </p:nvPr>
        </p:nvSpPr>
        <p:spPr/>
        <p:txBody>
          <a:bodyPr/>
          <a:lstStyle/>
          <a:p>
            <a:r>
              <a:rPr lang="en-IN"/>
              <a:t>Copyright by LIVS AI</a:t>
            </a:r>
          </a:p>
        </p:txBody>
      </p:sp>
      <p:sp>
        <p:nvSpPr>
          <p:cNvPr id="9" name="Slide Number Placeholder 8"/>
          <p:cNvSpPr>
            <a:spLocks noGrp="1"/>
          </p:cNvSpPr>
          <p:nvPr>
            <p:ph type="sldNum" sz="quarter" idx="12"/>
          </p:nvPr>
        </p:nvSpPr>
        <p:spPr/>
        <p:txBody>
          <a:bodyPr/>
          <a:lstStyle/>
          <a:p>
            <a:fld id="{BC84CBAD-C965-4D89-BCBB-ACF66ED60435}" type="slidenum">
              <a:rPr lang="en-IN" smtClean="0"/>
              <a:t>‹#›</a:t>
            </a:fld>
            <a:endParaRPr lang="en-IN"/>
          </a:p>
        </p:txBody>
      </p:sp>
    </p:spTree>
    <p:extLst>
      <p:ext uri="{BB962C8B-B14F-4D97-AF65-F5344CB8AC3E}">
        <p14:creationId xmlns:p14="http://schemas.microsoft.com/office/powerpoint/2010/main" val="19871594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452458-E1DC-4801-9B41-DCD4177C0B4D}" type="datetime1">
              <a:rPr lang="en-IN" smtClean="0"/>
              <a:t>20-09-2025</a:t>
            </a:fld>
            <a:endParaRPr lang="en-IN"/>
          </a:p>
        </p:txBody>
      </p:sp>
      <p:sp>
        <p:nvSpPr>
          <p:cNvPr id="5" name="Footer Placeholder 4"/>
          <p:cNvSpPr>
            <a:spLocks noGrp="1"/>
          </p:cNvSpPr>
          <p:nvPr>
            <p:ph type="ftr" sz="quarter" idx="11"/>
          </p:nvPr>
        </p:nvSpPr>
        <p:spPr/>
        <p:txBody>
          <a:bodyPr/>
          <a:lstStyle/>
          <a:p>
            <a:r>
              <a:rPr lang="en-IN"/>
              <a:t>Copyright by LIVS AI</a:t>
            </a:r>
          </a:p>
        </p:txBody>
      </p:sp>
      <p:sp>
        <p:nvSpPr>
          <p:cNvPr id="6" name="Slide Number Placeholder 5"/>
          <p:cNvSpPr>
            <a:spLocks noGrp="1"/>
          </p:cNvSpPr>
          <p:nvPr>
            <p:ph type="sldNum" sz="quarter" idx="12"/>
          </p:nvPr>
        </p:nvSpPr>
        <p:spPr/>
        <p:txBody>
          <a:bodyPr/>
          <a:lstStyle/>
          <a:p>
            <a:fld id="{BC84CBAD-C965-4D89-BCBB-ACF66ED60435}" type="slidenum">
              <a:rPr lang="en-IN" smtClean="0"/>
              <a:t>‹#›</a:t>
            </a:fld>
            <a:endParaRPr lang="en-IN"/>
          </a:p>
        </p:txBody>
      </p:sp>
    </p:spTree>
    <p:extLst>
      <p:ext uri="{BB962C8B-B14F-4D97-AF65-F5344CB8AC3E}">
        <p14:creationId xmlns:p14="http://schemas.microsoft.com/office/powerpoint/2010/main" val="2654346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B97B7A-B8F8-46B9-839A-CDDEBC8948EF}" type="datetime1">
              <a:rPr lang="en-IN" smtClean="0"/>
              <a:t>20-09-2025</a:t>
            </a:fld>
            <a:endParaRPr lang="en-IN"/>
          </a:p>
        </p:txBody>
      </p:sp>
      <p:sp>
        <p:nvSpPr>
          <p:cNvPr id="5" name="Footer Placeholder 4"/>
          <p:cNvSpPr>
            <a:spLocks noGrp="1"/>
          </p:cNvSpPr>
          <p:nvPr>
            <p:ph type="ftr" sz="quarter" idx="11"/>
          </p:nvPr>
        </p:nvSpPr>
        <p:spPr/>
        <p:txBody>
          <a:bodyPr/>
          <a:lstStyle/>
          <a:p>
            <a:r>
              <a:rPr lang="en-IN"/>
              <a:t>Copyright by LIVS AI</a:t>
            </a:r>
          </a:p>
        </p:txBody>
      </p:sp>
      <p:sp>
        <p:nvSpPr>
          <p:cNvPr id="6" name="Slide Number Placeholder 5"/>
          <p:cNvSpPr>
            <a:spLocks noGrp="1"/>
          </p:cNvSpPr>
          <p:nvPr>
            <p:ph type="sldNum" sz="quarter" idx="12"/>
          </p:nvPr>
        </p:nvSpPr>
        <p:spPr/>
        <p:txBody>
          <a:bodyPr/>
          <a:lstStyle/>
          <a:p>
            <a:fld id="{BC84CBAD-C965-4D89-BCBB-ACF66ED60435}" type="slidenum">
              <a:rPr lang="en-IN" smtClean="0"/>
              <a:t>‹#›</a:t>
            </a:fld>
            <a:endParaRPr lang="en-IN"/>
          </a:p>
        </p:txBody>
      </p:sp>
    </p:spTree>
    <p:extLst>
      <p:ext uri="{BB962C8B-B14F-4D97-AF65-F5344CB8AC3E}">
        <p14:creationId xmlns:p14="http://schemas.microsoft.com/office/powerpoint/2010/main" val="669837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E623DD-FA96-41FF-83C6-449C801E8FF8}" type="datetime1">
              <a:rPr lang="en-IN" smtClean="0"/>
              <a:t>20-09-2025</a:t>
            </a:fld>
            <a:endParaRPr lang="en-IN"/>
          </a:p>
        </p:txBody>
      </p:sp>
      <p:sp>
        <p:nvSpPr>
          <p:cNvPr id="8" name="Footer Placeholder 7"/>
          <p:cNvSpPr>
            <a:spLocks noGrp="1"/>
          </p:cNvSpPr>
          <p:nvPr>
            <p:ph type="ftr" sz="quarter" idx="11"/>
          </p:nvPr>
        </p:nvSpPr>
        <p:spPr/>
        <p:txBody>
          <a:bodyPr/>
          <a:lstStyle/>
          <a:p>
            <a:r>
              <a:rPr lang="en-IN"/>
              <a:t>Copyright by LIVS AI</a:t>
            </a:r>
          </a:p>
        </p:txBody>
      </p:sp>
      <p:sp>
        <p:nvSpPr>
          <p:cNvPr id="9" name="Slide Number Placeholder 8"/>
          <p:cNvSpPr>
            <a:spLocks noGrp="1"/>
          </p:cNvSpPr>
          <p:nvPr>
            <p:ph type="sldNum" sz="quarter" idx="12"/>
          </p:nvPr>
        </p:nvSpPr>
        <p:spPr/>
        <p:txBody>
          <a:bodyPr/>
          <a:lstStyle/>
          <a:p>
            <a:fld id="{BC84CBAD-C965-4D89-BCBB-ACF66ED60435}" type="slidenum">
              <a:rPr lang="en-IN" smtClean="0"/>
              <a:t>‹#›</a:t>
            </a:fld>
            <a:endParaRPr lang="en-IN"/>
          </a:p>
        </p:txBody>
      </p:sp>
    </p:spTree>
    <p:extLst>
      <p:ext uri="{BB962C8B-B14F-4D97-AF65-F5344CB8AC3E}">
        <p14:creationId xmlns:p14="http://schemas.microsoft.com/office/powerpoint/2010/main" val="4277679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A3EB3E3F-3352-4576-87BF-38A37FA149B4}" type="datetime1">
              <a:rPr lang="en-IN" smtClean="0"/>
              <a:t>20-09-2025</a:t>
            </a:fld>
            <a:endParaRPr lang="en-IN"/>
          </a:p>
        </p:txBody>
      </p:sp>
      <p:sp>
        <p:nvSpPr>
          <p:cNvPr id="8" name="Footer Placeholder 7"/>
          <p:cNvSpPr>
            <a:spLocks noGrp="1"/>
          </p:cNvSpPr>
          <p:nvPr>
            <p:ph type="ftr" sz="quarter" idx="11"/>
          </p:nvPr>
        </p:nvSpPr>
        <p:spPr/>
        <p:txBody>
          <a:bodyPr/>
          <a:lstStyle/>
          <a:p>
            <a:r>
              <a:rPr lang="en-IN"/>
              <a:t>Copyright by LIVS AI</a:t>
            </a:r>
          </a:p>
        </p:txBody>
      </p:sp>
      <p:sp>
        <p:nvSpPr>
          <p:cNvPr id="9" name="Slide Number Placeholder 8"/>
          <p:cNvSpPr>
            <a:spLocks noGrp="1"/>
          </p:cNvSpPr>
          <p:nvPr>
            <p:ph type="sldNum" sz="quarter" idx="12"/>
          </p:nvPr>
        </p:nvSpPr>
        <p:spPr/>
        <p:txBody>
          <a:bodyPr/>
          <a:lstStyle/>
          <a:p>
            <a:fld id="{BC84CBAD-C965-4D89-BCBB-ACF66ED60435}" type="slidenum">
              <a:rPr lang="en-IN" smtClean="0"/>
              <a:t>‹#›</a:t>
            </a:fld>
            <a:endParaRPr lang="en-IN"/>
          </a:p>
        </p:txBody>
      </p:sp>
    </p:spTree>
    <p:extLst>
      <p:ext uri="{BB962C8B-B14F-4D97-AF65-F5344CB8AC3E}">
        <p14:creationId xmlns:p14="http://schemas.microsoft.com/office/powerpoint/2010/main" val="200380746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CBC400B-E9A9-440A-BC00-DB3CF1F34DD4}" type="datetime1">
              <a:rPr lang="en-IN" smtClean="0"/>
              <a:t>20-09-2025</a:t>
            </a:fld>
            <a:endParaRPr lang="en-IN"/>
          </a:p>
        </p:txBody>
      </p:sp>
      <p:sp>
        <p:nvSpPr>
          <p:cNvPr id="9" name="Footer Placeholder 8"/>
          <p:cNvSpPr>
            <a:spLocks noGrp="1"/>
          </p:cNvSpPr>
          <p:nvPr>
            <p:ph type="ftr" sz="quarter" idx="11"/>
          </p:nvPr>
        </p:nvSpPr>
        <p:spPr/>
        <p:txBody>
          <a:bodyPr/>
          <a:lstStyle/>
          <a:p>
            <a:r>
              <a:rPr lang="en-IN"/>
              <a:t>Copyright by LIVS AI</a:t>
            </a:r>
          </a:p>
        </p:txBody>
      </p:sp>
      <p:sp>
        <p:nvSpPr>
          <p:cNvPr id="10" name="Slide Number Placeholder 9"/>
          <p:cNvSpPr>
            <a:spLocks noGrp="1"/>
          </p:cNvSpPr>
          <p:nvPr>
            <p:ph type="sldNum" sz="quarter" idx="12"/>
          </p:nvPr>
        </p:nvSpPr>
        <p:spPr/>
        <p:txBody>
          <a:bodyPr/>
          <a:lstStyle/>
          <a:p>
            <a:fld id="{BC84CBAD-C965-4D89-BCBB-ACF66ED60435}" type="slidenum">
              <a:rPr lang="en-IN" smtClean="0"/>
              <a:t>‹#›</a:t>
            </a:fld>
            <a:endParaRPr lang="en-IN"/>
          </a:p>
        </p:txBody>
      </p:sp>
    </p:spTree>
    <p:extLst>
      <p:ext uri="{BB962C8B-B14F-4D97-AF65-F5344CB8AC3E}">
        <p14:creationId xmlns:p14="http://schemas.microsoft.com/office/powerpoint/2010/main" val="557334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A1977451-34CA-4EB7-9B63-22931711D15A}" type="datetime1">
              <a:rPr lang="en-IN" smtClean="0"/>
              <a:t>20-09-2025</a:t>
            </a:fld>
            <a:endParaRPr lang="en-IN"/>
          </a:p>
        </p:txBody>
      </p:sp>
      <p:sp>
        <p:nvSpPr>
          <p:cNvPr id="8" name="Footer Placeholder 7"/>
          <p:cNvSpPr>
            <a:spLocks noGrp="1"/>
          </p:cNvSpPr>
          <p:nvPr>
            <p:ph type="ftr" sz="quarter" idx="11"/>
          </p:nvPr>
        </p:nvSpPr>
        <p:spPr/>
        <p:txBody>
          <a:bodyPr/>
          <a:lstStyle/>
          <a:p>
            <a:r>
              <a:rPr lang="en-IN"/>
              <a:t>Copyright by LIVS AI</a:t>
            </a:r>
          </a:p>
        </p:txBody>
      </p:sp>
      <p:sp>
        <p:nvSpPr>
          <p:cNvPr id="9" name="Slide Number Placeholder 8"/>
          <p:cNvSpPr>
            <a:spLocks noGrp="1"/>
          </p:cNvSpPr>
          <p:nvPr>
            <p:ph type="sldNum" sz="quarter" idx="12"/>
          </p:nvPr>
        </p:nvSpPr>
        <p:spPr/>
        <p:txBody>
          <a:bodyPr/>
          <a:lstStyle/>
          <a:p>
            <a:fld id="{BC84CBAD-C965-4D89-BCBB-ACF66ED60435}"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61260350"/>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AA02CC-A9E1-413B-B520-9B95964B9403}" type="datetime1">
              <a:rPr lang="en-IN" smtClean="0"/>
              <a:t>20-09-2025</a:t>
            </a:fld>
            <a:endParaRPr lang="en-IN"/>
          </a:p>
        </p:txBody>
      </p:sp>
      <p:sp>
        <p:nvSpPr>
          <p:cNvPr id="4" name="Footer Placeholder 3"/>
          <p:cNvSpPr>
            <a:spLocks noGrp="1"/>
          </p:cNvSpPr>
          <p:nvPr>
            <p:ph type="ftr" sz="quarter" idx="11"/>
          </p:nvPr>
        </p:nvSpPr>
        <p:spPr/>
        <p:txBody>
          <a:bodyPr/>
          <a:lstStyle/>
          <a:p>
            <a:r>
              <a:rPr lang="en-IN"/>
              <a:t>Copyright by LIVS AI</a:t>
            </a:r>
          </a:p>
        </p:txBody>
      </p:sp>
      <p:sp>
        <p:nvSpPr>
          <p:cNvPr id="5" name="Slide Number Placeholder 4"/>
          <p:cNvSpPr>
            <a:spLocks noGrp="1"/>
          </p:cNvSpPr>
          <p:nvPr>
            <p:ph type="sldNum" sz="quarter" idx="12"/>
          </p:nvPr>
        </p:nvSpPr>
        <p:spPr/>
        <p:txBody>
          <a:bodyPr/>
          <a:lstStyle/>
          <a:p>
            <a:fld id="{BC84CBAD-C965-4D89-BCBB-ACF66ED60435}" type="slidenum">
              <a:rPr lang="en-IN" smtClean="0"/>
              <a:t>‹#›</a:t>
            </a:fld>
            <a:endParaRPr lang="en-IN"/>
          </a:p>
        </p:txBody>
      </p:sp>
    </p:spTree>
    <p:extLst>
      <p:ext uri="{BB962C8B-B14F-4D97-AF65-F5344CB8AC3E}">
        <p14:creationId xmlns:p14="http://schemas.microsoft.com/office/powerpoint/2010/main" val="2869635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59D799-1887-4C5F-A91E-9886570A7D4D}" type="datetime1">
              <a:rPr lang="en-IN" smtClean="0"/>
              <a:t>20-09-2025</a:t>
            </a:fld>
            <a:endParaRPr lang="en-IN"/>
          </a:p>
        </p:txBody>
      </p:sp>
      <p:sp>
        <p:nvSpPr>
          <p:cNvPr id="3" name="Footer Placeholder 2"/>
          <p:cNvSpPr>
            <a:spLocks noGrp="1"/>
          </p:cNvSpPr>
          <p:nvPr>
            <p:ph type="ftr" sz="quarter" idx="11"/>
          </p:nvPr>
        </p:nvSpPr>
        <p:spPr/>
        <p:txBody>
          <a:bodyPr/>
          <a:lstStyle/>
          <a:p>
            <a:r>
              <a:rPr lang="en-IN"/>
              <a:t>Copyright by LIVS AI</a:t>
            </a:r>
          </a:p>
        </p:txBody>
      </p:sp>
      <p:sp>
        <p:nvSpPr>
          <p:cNvPr id="4" name="Slide Number Placeholder 3"/>
          <p:cNvSpPr>
            <a:spLocks noGrp="1"/>
          </p:cNvSpPr>
          <p:nvPr>
            <p:ph type="sldNum" sz="quarter" idx="12"/>
          </p:nvPr>
        </p:nvSpPr>
        <p:spPr/>
        <p:txBody>
          <a:bodyPr/>
          <a:lstStyle/>
          <a:p>
            <a:fld id="{BC84CBAD-C965-4D89-BCBB-ACF66ED60435}" type="slidenum">
              <a:rPr lang="en-IN" smtClean="0"/>
              <a:t>‹#›</a:t>
            </a:fld>
            <a:endParaRPr lang="en-IN"/>
          </a:p>
        </p:txBody>
      </p:sp>
    </p:spTree>
    <p:extLst>
      <p:ext uri="{BB962C8B-B14F-4D97-AF65-F5344CB8AC3E}">
        <p14:creationId xmlns:p14="http://schemas.microsoft.com/office/powerpoint/2010/main" val="557930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0806C9DD-08FE-45E2-AC38-9C53DF116279}" type="datetime1">
              <a:rPr lang="en-IN" smtClean="0"/>
              <a:t>20-09-2025</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IN"/>
              <a:t>Copyright by LIVS AI</a:t>
            </a:r>
          </a:p>
        </p:txBody>
      </p:sp>
      <p:sp>
        <p:nvSpPr>
          <p:cNvPr id="11" name="Slide Number Placeholder 10"/>
          <p:cNvSpPr>
            <a:spLocks noGrp="1"/>
          </p:cNvSpPr>
          <p:nvPr>
            <p:ph type="sldNum" sz="quarter" idx="12"/>
          </p:nvPr>
        </p:nvSpPr>
        <p:spPr/>
        <p:txBody>
          <a:bodyPr/>
          <a:lstStyle/>
          <a:p>
            <a:fld id="{BC84CBAD-C965-4D89-BCBB-ACF66ED60435}" type="slidenum">
              <a:rPr lang="en-IN" smtClean="0"/>
              <a:t>‹#›</a:t>
            </a:fld>
            <a:endParaRPr lang="en-IN"/>
          </a:p>
        </p:txBody>
      </p:sp>
    </p:spTree>
    <p:extLst>
      <p:ext uri="{BB962C8B-B14F-4D97-AF65-F5344CB8AC3E}">
        <p14:creationId xmlns:p14="http://schemas.microsoft.com/office/powerpoint/2010/main" val="2068738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4B2DBC6-9660-4DCE-BBA6-72A041C760D4}" type="datetime1">
              <a:rPr lang="en-IN" smtClean="0"/>
              <a:t>20-09-2025</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IN"/>
              <a:t>Copyright by LIVS AI</a:t>
            </a:r>
          </a:p>
        </p:txBody>
      </p:sp>
      <p:sp>
        <p:nvSpPr>
          <p:cNvPr id="10" name="Slide Number Placeholder 9"/>
          <p:cNvSpPr>
            <a:spLocks noGrp="1"/>
          </p:cNvSpPr>
          <p:nvPr>
            <p:ph type="sldNum" sz="quarter" idx="12"/>
          </p:nvPr>
        </p:nvSpPr>
        <p:spPr/>
        <p:txBody>
          <a:bodyPr/>
          <a:lstStyle/>
          <a:p>
            <a:fld id="{BC84CBAD-C965-4D89-BCBB-ACF66ED60435}" type="slidenum">
              <a:rPr lang="en-IN" smtClean="0"/>
              <a:t>‹#›</a:t>
            </a:fld>
            <a:endParaRPr lang="en-IN"/>
          </a:p>
        </p:txBody>
      </p:sp>
    </p:spTree>
    <p:extLst>
      <p:ext uri="{BB962C8B-B14F-4D97-AF65-F5344CB8AC3E}">
        <p14:creationId xmlns:p14="http://schemas.microsoft.com/office/powerpoint/2010/main" val="1975659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1977451-34CA-4EB7-9B63-22931711D15A}" type="datetime1">
              <a:rPr lang="en-IN" smtClean="0"/>
              <a:t>20-09-2025</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IN"/>
              <a:t>Copyright by LIVS AI</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C84CBAD-C965-4D89-BCBB-ACF66ED60435}" type="slidenum">
              <a:rPr lang="en-IN" smtClean="0"/>
              <a:t>‹#›</a:t>
            </a:fld>
            <a:endParaRPr lang="en-IN"/>
          </a:p>
        </p:txBody>
      </p:sp>
    </p:spTree>
    <p:extLst>
      <p:ext uri="{BB962C8B-B14F-4D97-AF65-F5344CB8AC3E}">
        <p14:creationId xmlns:p14="http://schemas.microsoft.com/office/powerpoint/2010/main" val="5918237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EAEB8-F3A3-523D-DC2D-67F7DD47EFFF}"/>
              </a:ext>
            </a:extLst>
          </p:cNvPr>
          <p:cNvSpPr>
            <a:spLocks noGrp="1"/>
          </p:cNvSpPr>
          <p:nvPr>
            <p:ph type="ctrTitle"/>
          </p:nvPr>
        </p:nvSpPr>
        <p:spPr>
          <a:xfrm>
            <a:off x="1597152" y="1041400"/>
            <a:ext cx="9144000" cy="2387600"/>
          </a:xfrm>
        </p:spPr>
        <p:txBody>
          <a:bodyPr>
            <a:normAutofit/>
          </a:bodyPr>
          <a:lstStyle/>
          <a:p>
            <a:r>
              <a:rPr lang="en-US" dirty="0"/>
              <a:t>Development of Credit Risk Model for ‘LZ Finance’</a:t>
            </a:r>
            <a:endParaRPr lang="en-IN" dirty="0"/>
          </a:p>
        </p:txBody>
      </p:sp>
      <p:sp>
        <p:nvSpPr>
          <p:cNvPr id="5" name="Date Placeholder 4">
            <a:extLst>
              <a:ext uri="{FF2B5EF4-FFF2-40B4-BE49-F238E27FC236}">
                <a16:creationId xmlns:a16="http://schemas.microsoft.com/office/drawing/2014/main" id="{7D905E97-647B-D522-F53C-C3AC853E0CBA}"/>
              </a:ext>
            </a:extLst>
          </p:cNvPr>
          <p:cNvSpPr>
            <a:spLocks noGrp="1"/>
          </p:cNvSpPr>
          <p:nvPr>
            <p:ph type="dt" sz="half" idx="10"/>
          </p:nvPr>
        </p:nvSpPr>
        <p:spPr/>
        <p:txBody>
          <a:bodyPr/>
          <a:lstStyle/>
          <a:p>
            <a:fld id="{3D76FF3C-A3F7-4D79-98F2-CF7D14BD0AEB}" type="datetime1">
              <a:rPr lang="en-IN" smtClean="0"/>
              <a:t>20-09-2025</a:t>
            </a:fld>
            <a:endParaRPr lang="en-IN"/>
          </a:p>
        </p:txBody>
      </p:sp>
      <p:sp>
        <p:nvSpPr>
          <p:cNvPr id="4" name="Footer Placeholder 3">
            <a:extLst>
              <a:ext uri="{FF2B5EF4-FFF2-40B4-BE49-F238E27FC236}">
                <a16:creationId xmlns:a16="http://schemas.microsoft.com/office/drawing/2014/main" id="{60A540BC-5E6A-0165-10D3-97581E33770F}"/>
              </a:ext>
            </a:extLst>
          </p:cNvPr>
          <p:cNvSpPr>
            <a:spLocks noGrp="1"/>
          </p:cNvSpPr>
          <p:nvPr>
            <p:ph type="ftr" sz="quarter" idx="11"/>
          </p:nvPr>
        </p:nvSpPr>
        <p:spPr/>
        <p:txBody>
          <a:bodyPr/>
          <a:lstStyle/>
          <a:p>
            <a:r>
              <a:rPr lang="en-IN"/>
              <a:t>Copyright by LIVS AI</a:t>
            </a:r>
          </a:p>
        </p:txBody>
      </p:sp>
      <p:sp>
        <p:nvSpPr>
          <p:cNvPr id="6" name="Slide Number Placeholder 5">
            <a:extLst>
              <a:ext uri="{FF2B5EF4-FFF2-40B4-BE49-F238E27FC236}">
                <a16:creationId xmlns:a16="http://schemas.microsoft.com/office/drawing/2014/main" id="{B5F99713-FE95-2FDE-DFC0-57196A19905B}"/>
              </a:ext>
            </a:extLst>
          </p:cNvPr>
          <p:cNvSpPr>
            <a:spLocks noGrp="1"/>
          </p:cNvSpPr>
          <p:nvPr>
            <p:ph type="sldNum" sz="quarter" idx="12"/>
          </p:nvPr>
        </p:nvSpPr>
        <p:spPr/>
        <p:txBody>
          <a:bodyPr/>
          <a:lstStyle/>
          <a:p>
            <a:fld id="{BC84CBAD-C965-4D89-BCBB-ACF66ED60435}" type="slidenum">
              <a:rPr lang="en-IN" smtClean="0"/>
              <a:t>1</a:t>
            </a:fld>
            <a:endParaRPr lang="en-IN"/>
          </a:p>
        </p:txBody>
      </p:sp>
    </p:spTree>
    <p:extLst>
      <p:ext uri="{BB962C8B-B14F-4D97-AF65-F5344CB8AC3E}">
        <p14:creationId xmlns:p14="http://schemas.microsoft.com/office/powerpoint/2010/main" val="2718068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B2EC30-D87C-2A10-C77D-E2C4C696CF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3E75D9-712D-1CC5-1998-9CCC13675536}"/>
              </a:ext>
            </a:extLst>
          </p:cNvPr>
          <p:cNvSpPr>
            <a:spLocks noGrp="1"/>
          </p:cNvSpPr>
          <p:nvPr>
            <p:ph type="title"/>
          </p:nvPr>
        </p:nvSpPr>
        <p:spPr>
          <a:xfrm>
            <a:off x="2231136" y="196596"/>
            <a:ext cx="7729728" cy="1188720"/>
          </a:xfrm>
        </p:spPr>
        <p:txBody>
          <a:bodyPr/>
          <a:lstStyle/>
          <a:p>
            <a:r>
              <a:rPr lang="en-US" dirty="0"/>
              <a:t>Data Preparation &amp; </a:t>
            </a:r>
            <a:br>
              <a:rPr lang="en-US" dirty="0"/>
            </a:br>
            <a:r>
              <a:rPr lang="en-US" dirty="0"/>
              <a:t>EXPLORATORY DATA ANALYSIS:</a:t>
            </a:r>
            <a:endParaRPr lang="en-IN" dirty="0"/>
          </a:p>
        </p:txBody>
      </p:sp>
      <p:sp>
        <p:nvSpPr>
          <p:cNvPr id="5" name="Date Placeholder 4">
            <a:extLst>
              <a:ext uri="{FF2B5EF4-FFF2-40B4-BE49-F238E27FC236}">
                <a16:creationId xmlns:a16="http://schemas.microsoft.com/office/drawing/2014/main" id="{7DA8F199-9EC8-A11A-DE01-2E252B97485C}"/>
              </a:ext>
            </a:extLst>
          </p:cNvPr>
          <p:cNvSpPr>
            <a:spLocks noGrp="1"/>
          </p:cNvSpPr>
          <p:nvPr>
            <p:ph type="dt" sz="half" idx="10"/>
          </p:nvPr>
        </p:nvSpPr>
        <p:spPr/>
        <p:txBody>
          <a:bodyPr/>
          <a:lstStyle/>
          <a:p>
            <a:fld id="{45DB1C41-EB22-4945-89D4-FDCFCD6F6622}" type="datetime1">
              <a:rPr lang="en-IN" smtClean="0"/>
              <a:t>20-09-2025</a:t>
            </a:fld>
            <a:endParaRPr lang="en-IN"/>
          </a:p>
        </p:txBody>
      </p:sp>
      <p:sp>
        <p:nvSpPr>
          <p:cNvPr id="4" name="Footer Placeholder 3">
            <a:extLst>
              <a:ext uri="{FF2B5EF4-FFF2-40B4-BE49-F238E27FC236}">
                <a16:creationId xmlns:a16="http://schemas.microsoft.com/office/drawing/2014/main" id="{257968EA-F3BC-7B80-8773-1B8933B71F8E}"/>
              </a:ext>
            </a:extLst>
          </p:cNvPr>
          <p:cNvSpPr>
            <a:spLocks noGrp="1"/>
          </p:cNvSpPr>
          <p:nvPr>
            <p:ph type="ftr" sz="quarter" idx="11"/>
          </p:nvPr>
        </p:nvSpPr>
        <p:spPr/>
        <p:txBody>
          <a:bodyPr/>
          <a:lstStyle/>
          <a:p>
            <a:r>
              <a:rPr lang="en-IN"/>
              <a:t>Copyright by LIVS AI</a:t>
            </a:r>
          </a:p>
        </p:txBody>
      </p:sp>
      <p:sp>
        <p:nvSpPr>
          <p:cNvPr id="6" name="Slide Number Placeholder 5">
            <a:extLst>
              <a:ext uri="{FF2B5EF4-FFF2-40B4-BE49-F238E27FC236}">
                <a16:creationId xmlns:a16="http://schemas.microsoft.com/office/drawing/2014/main" id="{8A49A269-1000-7075-23CE-60FBE0CAFFE1}"/>
              </a:ext>
            </a:extLst>
          </p:cNvPr>
          <p:cNvSpPr>
            <a:spLocks noGrp="1"/>
          </p:cNvSpPr>
          <p:nvPr>
            <p:ph type="sldNum" sz="quarter" idx="12"/>
          </p:nvPr>
        </p:nvSpPr>
        <p:spPr/>
        <p:txBody>
          <a:bodyPr/>
          <a:lstStyle/>
          <a:p>
            <a:fld id="{BC84CBAD-C965-4D89-BCBB-ACF66ED60435}" type="slidenum">
              <a:rPr lang="en-IN" smtClean="0"/>
              <a:t>10</a:t>
            </a:fld>
            <a:endParaRPr lang="en-IN"/>
          </a:p>
        </p:txBody>
      </p:sp>
      <p:sp>
        <p:nvSpPr>
          <p:cNvPr id="7" name="Rectangle: Rounded Corners 6">
            <a:extLst>
              <a:ext uri="{FF2B5EF4-FFF2-40B4-BE49-F238E27FC236}">
                <a16:creationId xmlns:a16="http://schemas.microsoft.com/office/drawing/2014/main" id="{95D7A437-FC66-5690-6C3E-B029BC290A05}"/>
              </a:ext>
            </a:extLst>
          </p:cNvPr>
          <p:cNvSpPr/>
          <p:nvPr/>
        </p:nvSpPr>
        <p:spPr>
          <a:xfrm>
            <a:off x="44352" y="1792224"/>
            <a:ext cx="2314800" cy="8321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Load Data</a:t>
            </a:r>
            <a:endParaRPr lang="en-IN" dirty="0"/>
          </a:p>
        </p:txBody>
      </p:sp>
      <p:sp>
        <p:nvSpPr>
          <p:cNvPr id="8" name="Rectangle: Rounded Corners 7">
            <a:extLst>
              <a:ext uri="{FF2B5EF4-FFF2-40B4-BE49-F238E27FC236}">
                <a16:creationId xmlns:a16="http://schemas.microsoft.com/office/drawing/2014/main" id="{8EC0286B-BBB9-2F96-78F2-730BCA597765}"/>
              </a:ext>
            </a:extLst>
          </p:cNvPr>
          <p:cNvSpPr/>
          <p:nvPr/>
        </p:nvSpPr>
        <p:spPr>
          <a:xfrm>
            <a:off x="3243384" y="1792224"/>
            <a:ext cx="2314800" cy="8321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Merge Data</a:t>
            </a:r>
            <a:endParaRPr lang="en-IN" dirty="0"/>
          </a:p>
        </p:txBody>
      </p:sp>
      <p:sp>
        <p:nvSpPr>
          <p:cNvPr id="9" name="Rectangle: Rounded Corners 8">
            <a:extLst>
              <a:ext uri="{FF2B5EF4-FFF2-40B4-BE49-F238E27FC236}">
                <a16:creationId xmlns:a16="http://schemas.microsoft.com/office/drawing/2014/main" id="{A76E6009-69DF-A5D5-DF4D-83ED9AA8C349}"/>
              </a:ext>
            </a:extLst>
          </p:cNvPr>
          <p:cNvSpPr/>
          <p:nvPr/>
        </p:nvSpPr>
        <p:spPr>
          <a:xfrm>
            <a:off x="6381144" y="1792224"/>
            <a:ext cx="2314800" cy="8321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Train-Test Split</a:t>
            </a:r>
            <a:endParaRPr lang="en-IN" dirty="0"/>
          </a:p>
        </p:txBody>
      </p:sp>
      <p:sp>
        <p:nvSpPr>
          <p:cNvPr id="10" name="Rectangle: Rounded Corners 9">
            <a:extLst>
              <a:ext uri="{FF2B5EF4-FFF2-40B4-BE49-F238E27FC236}">
                <a16:creationId xmlns:a16="http://schemas.microsoft.com/office/drawing/2014/main" id="{6A1C3D4D-039E-D66C-21D1-89ED2810CAFE}"/>
              </a:ext>
            </a:extLst>
          </p:cNvPr>
          <p:cNvSpPr/>
          <p:nvPr/>
        </p:nvSpPr>
        <p:spPr>
          <a:xfrm>
            <a:off x="9602206" y="1792224"/>
            <a:ext cx="2313432" cy="8321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Data Cleaning : Handle missing and duplicate value</a:t>
            </a:r>
            <a:endParaRPr lang="en-IN" sz="1600" dirty="0"/>
          </a:p>
        </p:txBody>
      </p:sp>
      <p:sp>
        <p:nvSpPr>
          <p:cNvPr id="11" name="Rectangle: Rounded Corners 10">
            <a:extLst>
              <a:ext uri="{FF2B5EF4-FFF2-40B4-BE49-F238E27FC236}">
                <a16:creationId xmlns:a16="http://schemas.microsoft.com/office/drawing/2014/main" id="{1C1617BF-4122-C966-D66B-16F4BB1B7466}"/>
              </a:ext>
            </a:extLst>
          </p:cNvPr>
          <p:cNvSpPr/>
          <p:nvPr/>
        </p:nvSpPr>
        <p:spPr>
          <a:xfrm>
            <a:off x="9602206" y="3429000"/>
            <a:ext cx="2314800" cy="8321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Outlier Handling: Outlier Identification using Box plot</a:t>
            </a:r>
            <a:endParaRPr lang="en-IN" dirty="0"/>
          </a:p>
        </p:txBody>
      </p:sp>
      <p:sp>
        <p:nvSpPr>
          <p:cNvPr id="12" name="Rectangle: Rounded Corners 11">
            <a:extLst>
              <a:ext uri="{FF2B5EF4-FFF2-40B4-BE49-F238E27FC236}">
                <a16:creationId xmlns:a16="http://schemas.microsoft.com/office/drawing/2014/main" id="{C51AB386-E528-93CF-4B40-AFEDBB7EB684}"/>
              </a:ext>
            </a:extLst>
          </p:cNvPr>
          <p:cNvSpPr/>
          <p:nvPr/>
        </p:nvSpPr>
        <p:spPr>
          <a:xfrm>
            <a:off x="6381144" y="3520439"/>
            <a:ext cx="2314800" cy="8321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Outlier Handling: Outlier Treatment</a:t>
            </a:r>
            <a:endParaRPr lang="en-IN" dirty="0"/>
          </a:p>
        </p:txBody>
      </p:sp>
      <p:sp>
        <p:nvSpPr>
          <p:cNvPr id="13" name="Rectangle: Rounded Corners 12">
            <a:extLst>
              <a:ext uri="{FF2B5EF4-FFF2-40B4-BE49-F238E27FC236}">
                <a16:creationId xmlns:a16="http://schemas.microsoft.com/office/drawing/2014/main" id="{529FFD26-630F-044A-F7D4-55F586EFEE74}"/>
              </a:ext>
            </a:extLst>
          </p:cNvPr>
          <p:cNvSpPr/>
          <p:nvPr/>
        </p:nvSpPr>
        <p:spPr>
          <a:xfrm>
            <a:off x="3188520" y="3502148"/>
            <a:ext cx="2314800" cy="8321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Analyze Categorical Columns</a:t>
            </a:r>
            <a:endParaRPr lang="en-IN" dirty="0"/>
          </a:p>
        </p:txBody>
      </p:sp>
      <p:sp>
        <p:nvSpPr>
          <p:cNvPr id="14" name="Rectangle: Rounded Corners 13">
            <a:extLst>
              <a:ext uri="{FF2B5EF4-FFF2-40B4-BE49-F238E27FC236}">
                <a16:creationId xmlns:a16="http://schemas.microsoft.com/office/drawing/2014/main" id="{F95EBAD8-EBF4-0BE5-835C-D1EE613729DE}"/>
              </a:ext>
            </a:extLst>
          </p:cNvPr>
          <p:cNvSpPr/>
          <p:nvPr/>
        </p:nvSpPr>
        <p:spPr>
          <a:xfrm>
            <a:off x="31969" y="3520439"/>
            <a:ext cx="2314800" cy="8321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EDA: Age column</a:t>
            </a:r>
            <a:endParaRPr lang="en-IN" dirty="0"/>
          </a:p>
        </p:txBody>
      </p:sp>
      <p:sp>
        <p:nvSpPr>
          <p:cNvPr id="15" name="Rectangle: Rounded Corners 14">
            <a:extLst>
              <a:ext uri="{FF2B5EF4-FFF2-40B4-BE49-F238E27FC236}">
                <a16:creationId xmlns:a16="http://schemas.microsoft.com/office/drawing/2014/main" id="{3927E7A9-F9AC-389E-4981-4501B667CA47}"/>
              </a:ext>
            </a:extLst>
          </p:cNvPr>
          <p:cNvSpPr/>
          <p:nvPr/>
        </p:nvSpPr>
        <p:spPr>
          <a:xfrm>
            <a:off x="105624" y="5271512"/>
            <a:ext cx="2314800" cy="8321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EDA: Plot KDE for all columns</a:t>
            </a:r>
            <a:endParaRPr lang="en-IN" dirty="0"/>
          </a:p>
        </p:txBody>
      </p:sp>
      <p:cxnSp>
        <p:nvCxnSpPr>
          <p:cNvPr id="17" name="Straight Arrow Connector 16">
            <a:extLst>
              <a:ext uri="{FF2B5EF4-FFF2-40B4-BE49-F238E27FC236}">
                <a16:creationId xmlns:a16="http://schemas.microsoft.com/office/drawing/2014/main" id="{0F310FD6-4297-A266-8AAB-FC5A2A9BE7AD}"/>
              </a:ext>
            </a:extLst>
          </p:cNvPr>
          <p:cNvCxnSpPr/>
          <p:nvPr/>
        </p:nvCxnSpPr>
        <p:spPr>
          <a:xfrm>
            <a:off x="2423160" y="2221992"/>
            <a:ext cx="758952"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AD719E0-429C-E4FE-0606-D3228F7B49C6}"/>
              </a:ext>
            </a:extLst>
          </p:cNvPr>
          <p:cNvCxnSpPr/>
          <p:nvPr/>
        </p:nvCxnSpPr>
        <p:spPr>
          <a:xfrm>
            <a:off x="5622192" y="2208276"/>
            <a:ext cx="758952"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C9C7D23-6F52-E763-B8B1-43F4962324FD}"/>
              </a:ext>
            </a:extLst>
          </p:cNvPr>
          <p:cNvCxnSpPr/>
          <p:nvPr/>
        </p:nvCxnSpPr>
        <p:spPr>
          <a:xfrm>
            <a:off x="8818826" y="2228088"/>
            <a:ext cx="758952"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3773C85-2D1C-5C15-7CCE-8DB8886C96B7}"/>
              </a:ext>
            </a:extLst>
          </p:cNvPr>
          <p:cNvCxnSpPr>
            <a:cxnSpLocks/>
          </p:cNvCxnSpPr>
          <p:nvPr/>
        </p:nvCxnSpPr>
        <p:spPr>
          <a:xfrm>
            <a:off x="10826496" y="2770632"/>
            <a:ext cx="0" cy="54864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54C3636-91EE-4081-6AAA-AA68A437D32A}"/>
              </a:ext>
            </a:extLst>
          </p:cNvPr>
          <p:cNvCxnSpPr>
            <a:cxnSpLocks/>
          </p:cNvCxnSpPr>
          <p:nvPr/>
        </p:nvCxnSpPr>
        <p:spPr>
          <a:xfrm flipH="1">
            <a:off x="8735968" y="3918200"/>
            <a:ext cx="758952"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802A0AD-1246-EF1D-2837-ADFDEF6AD4B0}"/>
              </a:ext>
            </a:extLst>
          </p:cNvPr>
          <p:cNvCxnSpPr>
            <a:cxnSpLocks/>
          </p:cNvCxnSpPr>
          <p:nvPr/>
        </p:nvCxnSpPr>
        <p:spPr>
          <a:xfrm flipH="1">
            <a:off x="5558184" y="3918200"/>
            <a:ext cx="758952"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6A7D6DD-3AA2-0E6B-0E79-4B424D4DDA74}"/>
              </a:ext>
            </a:extLst>
          </p:cNvPr>
          <p:cNvCxnSpPr>
            <a:cxnSpLocks/>
          </p:cNvCxnSpPr>
          <p:nvPr/>
        </p:nvCxnSpPr>
        <p:spPr>
          <a:xfrm flipH="1">
            <a:off x="2368296" y="3918200"/>
            <a:ext cx="758952"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FB67F9F-BCE8-BA23-60CF-9C10DDD12B80}"/>
              </a:ext>
            </a:extLst>
          </p:cNvPr>
          <p:cNvCxnSpPr>
            <a:cxnSpLocks/>
          </p:cNvCxnSpPr>
          <p:nvPr/>
        </p:nvCxnSpPr>
        <p:spPr>
          <a:xfrm>
            <a:off x="1239480" y="4562856"/>
            <a:ext cx="0" cy="557784"/>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6549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D6757-4D5F-AEA2-AFA3-5EC2C8839C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E57CE0-C407-9733-B2E6-77D230D2210F}"/>
              </a:ext>
            </a:extLst>
          </p:cNvPr>
          <p:cNvSpPr>
            <a:spLocks noGrp="1"/>
          </p:cNvSpPr>
          <p:nvPr>
            <p:ph type="title"/>
          </p:nvPr>
        </p:nvSpPr>
        <p:spPr>
          <a:xfrm>
            <a:off x="2231136" y="301752"/>
            <a:ext cx="7729728" cy="1188720"/>
          </a:xfrm>
        </p:spPr>
        <p:txBody>
          <a:bodyPr/>
          <a:lstStyle/>
          <a:p>
            <a:r>
              <a:rPr lang="en-US" dirty="0"/>
              <a:t>FEATURE ENGINEERING&amp;</a:t>
            </a:r>
            <a:br>
              <a:rPr lang="en-US" dirty="0"/>
            </a:br>
            <a:r>
              <a:rPr lang="en-US" dirty="0"/>
              <a:t>feature selection</a:t>
            </a:r>
            <a:endParaRPr lang="en-IN" dirty="0"/>
          </a:p>
        </p:txBody>
      </p:sp>
      <p:sp>
        <p:nvSpPr>
          <p:cNvPr id="5" name="Date Placeholder 4">
            <a:extLst>
              <a:ext uri="{FF2B5EF4-FFF2-40B4-BE49-F238E27FC236}">
                <a16:creationId xmlns:a16="http://schemas.microsoft.com/office/drawing/2014/main" id="{EC3A148C-3A42-1D87-9E26-3E96A6DCD3F4}"/>
              </a:ext>
            </a:extLst>
          </p:cNvPr>
          <p:cNvSpPr>
            <a:spLocks noGrp="1"/>
          </p:cNvSpPr>
          <p:nvPr>
            <p:ph type="dt" sz="half" idx="10"/>
          </p:nvPr>
        </p:nvSpPr>
        <p:spPr/>
        <p:txBody>
          <a:bodyPr/>
          <a:lstStyle/>
          <a:p>
            <a:fld id="{AA60BE4B-2E68-4DEF-B2E7-6E833B2B5AEE}" type="datetime1">
              <a:rPr lang="en-IN" smtClean="0"/>
              <a:t>20-09-2025</a:t>
            </a:fld>
            <a:endParaRPr lang="en-IN"/>
          </a:p>
        </p:txBody>
      </p:sp>
      <p:sp>
        <p:nvSpPr>
          <p:cNvPr id="4" name="Footer Placeholder 3">
            <a:extLst>
              <a:ext uri="{FF2B5EF4-FFF2-40B4-BE49-F238E27FC236}">
                <a16:creationId xmlns:a16="http://schemas.microsoft.com/office/drawing/2014/main" id="{9B8BADE1-865A-ED06-259B-5BE99726D02E}"/>
              </a:ext>
            </a:extLst>
          </p:cNvPr>
          <p:cNvSpPr>
            <a:spLocks noGrp="1"/>
          </p:cNvSpPr>
          <p:nvPr>
            <p:ph type="ftr" sz="quarter" idx="11"/>
          </p:nvPr>
        </p:nvSpPr>
        <p:spPr/>
        <p:txBody>
          <a:bodyPr/>
          <a:lstStyle/>
          <a:p>
            <a:r>
              <a:rPr lang="en-IN"/>
              <a:t>Copyright by LIVS AI</a:t>
            </a:r>
          </a:p>
        </p:txBody>
      </p:sp>
      <p:sp>
        <p:nvSpPr>
          <p:cNvPr id="6" name="Slide Number Placeholder 5">
            <a:extLst>
              <a:ext uri="{FF2B5EF4-FFF2-40B4-BE49-F238E27FC236}">
                <a16:creationId xmlns:a16="http://schemas.microsoft.com/office/drawing/2014/main" id="{9D5B851F-1B20-E424-CA3F-A60764449C1B}"/>
              </a:ext>
            </a:extLst>
          </p:cNvPr>
          <p:cNvSpPr>
            <a:spLocks noGrp="1"/>
          </p:cNvSpPr>
          <p:nvPr>
            <p:ph type="sldNum" sz="quarter" idx="12"/>
          </p:nvPr>
        </p:nvSpPr>
        <p:spPr/>
        <p:txBody>
          <a:bodyPr/>
          <a:lstStyle/>
          <a:p>
            <a:fld id="{BC84CBAD-C965-4D89-BCBB-ACF66ED60435}" type="slidenum">
              <a:rPr lang="en-IN" smtClean="0"/>
              <a:t>11</a:t>
            </a:fld>
            <a:endParaRPr lang="en-IN"/>
          </a:p>
        </p:txBody>
      </p:sp>
      <p:sp>
        <p:nvSpPr>
          <p:cNvPr id="7" name="Rectangle: Rounded Corners 6">
            <a:extLst>
              <a:ext uri="{FF2B5EF4-FFF2-40B4-BE49-F238E27FC236}">
                <a16:creationId xmlns:a16="http://schemas.microsoft.com/office/drawing/2014/main" id="{AE4BD180-FBDC-A6FC-3FDE-C45A07765AB2}"/>
              </a:ext>
            </a:extLst>
          </p:cNvPr>
          <p:cNvSpPr/>
          <p:nvPr/>
        </p:nvSpPr>
        <p:spPr>
          <a:xfrm>
            <a:off x="812357" y="1792224"/>
            <a:ext cx="2314800" cy="8321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Generate Feature: Loan to income ratio</a:t>
            </a:r>
            <a:endParaRPr lang="en-IN" sz="1400" dirty="0"/>
          </a:p>
        </p:txBody>
      </p:sp>
      <p:sp>
        <p:nvSpPr>
          <p:cNvPr id="8" name="Rectangle: Rounded Corners 7">
            <a:extLst>
              <a:ext uri="{FF2B5EF4-FFF2-40B4-BE49-F238E27FC236}">
                <a16:creationId xmlns:a16="http://schemas.microsoft.com/office/drawing/2014/main" id="{483C9BF3-A5A2-EB5D-F9D7-796852F89C14}"/>
              </a:ext>
            </a:extLst>
          </p:cNvPr>
          <p:cNvSpPr/>
          <p:nvPr/>
        </p:nvSpPr>
        <p:spPr>
          <a:xfrm>
            <a:off x="4550794" y="1792224"/>
            <a:ext cx="2314800" cy="8321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Generate Feature: Delinquency Ratio</a:t>
            </a:r>
            <a:endParaRPr lang="en-IN" sz="1400" dirty="0"/>
          </a:p>
        </p:txBody>
      </p:sp>
      <p:sp>
        <p:nvSpPr>
          <p:cNvPr id="9" name="Rectangle: Rounded Corners 8">
            <a:extLst>
              <a:ext uri="{FF2B5EF4-FFF2-40B4-BE49-F238E27FC236}">
                <a16:creationId xmlns:a16="http://schemas.microsoft.com/office/drawing/2014/main" id="{59BB6884-C5BB-17BC-6322-C716A5DC7987}"/>
              </a:ext>
            </a:extLst>
          </p:cNvPr>
          <p:cNvSpPr/>
          <p:nvPr/>
        </p:nvSpPr>
        <p:spPr>
          <a:xfrm>
            <a:off x="8611440" y="1792224"/>
            <a:ext cx="2314800" cy="8321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Generate Feature: Average DPD per delinquency</a:t>
            </a:r>
            <a:endParaRPr lang="en-IN" sz="1400" dirty="0"/>
          </a:p>
        </p:txBody>
      </p:sp>
      <p:sp>
        <p:nvSpPr>
          <p:cNvPr id="10" name="Rectangle: Rounded Corners 9">
            <a:extLst>
              <a:ext uri="{FF2B5EF4-FFF2-40B4-BE49-F238E27FC236}">
                <a16:creationId xmlns:a16="http://schemas.microsoft.com/office/drawing/2014/main" id="{E6C8B6D4-44EA-5BEC-3B3C-B527CB29B148}"/>
              </a:ext>
            </a:extLst>
          </p:cNvPr>
          <p:cNvSpPr/>
          <p:nvPr/>
        </p:nvSpPr>
        <p:spPr>
          <a:xfrm>
            <a:off x="8611440" y="3447288"/>
            <a:ext cx="2313432" cy="8321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 Remove columns which are just unique ID and have no influence on target variable</a:t>
            </a:r>
            <a:endParaRPr lang="en-IN" sz="1400" dirty="0"/>
          </a:p>
        </p:txBody>
      </p:sp>
      <p:sp>
        <p:nvSpPr>
          <p:cNvPr id="11" name="Rectangle: Rounded Corners 10">
            <a:extLst>
              <a:ext uri="{FF2B5EF4-FFF2-40B4-BE49-F238E27FC236}">
                <a16:creationId xmlns:a16="http://schemas.microsoft.com/office/drawing/2014/main" id="{2E84D3ED-4B5F-9AE0-3A0A-3F57A6C76CD9}"/>
              </a:ext>
            </a:extLst>
          </p:cNvPr>
          <p:cNvSpPr/>
          <p:nvPr/>
        </p:nvSpPr>
        <p:spPr>
          <a:xfrm>
            <a:off x="4550794" y="3401569"/>
            <a:ext cx="2314800" cy="8321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Remove columns which business contact person asked us to remove</a:t>
            </a:r>
            <a:endParaRPr lang="en-IN" sz="1400" dirty="0"/>
          </a:p>
        </p:txBody>
      </p:sp>
      <p:cxnSp>
        <p:nvCxnSpPr>
          <p:cNvPr id="16" name="Straight Arrow Connector 15">
            <a:extLst>
              <a:ext uri="{FF2B5EF4-FFF2-40B4-BE49-F238E27FC236}">
                <a16:creationId xmlns:a16="http://schemas.microsoft.com/office/drawing/2014/main" id="{7C5E2C54-2D98-F8AF-1150-99A39700F352}"/>
              </a:ext>
            </a:extLst>
          </p:cNvPr>
          <p:cNvCxnSpPr/>
          <p:nvPr/>
        </p:nvCxnSpPr>
        <p:spPr>
          <a:xfrm>
            <a:off x="3465576" y="2208276"/>
            <a:ext cx="758952"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8EA96C4-9A0A-294C-2287-CD971FEDC2F2}"/>
              </a:ext>
            </a:extLst>
          </p:cNvPr>
          <p:cNvCxnSpPr/>
          <p:nvPr/>
        </p:nvCxnSpPr>
        <p:spPr>
          <a:xfrm>
            <a:off x="7542432" y="2208276"/>
            <a:ext cx="758952"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A3F96F6-7C06-B478-B4E4-B838D0CA76E8}"/>
              </a:ext>
            </a:extLst>
          </p:cNvPr>
          <p:cNvCxnSpPr>
            <a:cxnSpLocks/>
          </p:cNvCxnSpPr>
          <p:nvPr/>
        </p:nvCxnSpPr>
        <p:spPr>
          <a:xfrm flipH="1" flipV="1">
            <a:off x="7502073" y="3858769"/>
            <a:ext cx="690951" cy="457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04B79A3-5C82-018F-F2A1-60C1BA7A60C9}"/>
              </a:ext>
            </a:extLst>
          </p:cNvPr>
          <p:cNvCxnSpPr>
            <a:cxnSpLocks/>
          </p:cNvCxnSpPr>
          <p:nvPr/>
        </p:nvCxnSpPr>
        <p:spPr>
          <a:xfrm>
            <a:off x="9838382" y="2770632"/>
            <a:ext cx="0" cy="54864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580DE54C-EB62-C44E-CB3F-0D6A2ED498B7}"/>
              </a:ext>
            </a:extLst>
          </p:cNvPr>
          <p:cNvSpPr/>
          <p:nvPr/>
        </p:nvSpPr>
        <p:spPr>
          <a:xfrm>
            <a:off x="812357" y="3438144"/>
            <a:ext cx="2314800" cy="8321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Feature Selection for Numerical columns :Variance Inflation factor(VIF)</a:t>
            </a:r>
            <a:endParaRPr lang="en-IN" sz="1400" dirty="0"/>
          </a:p>
        </p:txBody>
      </p:sp>
      <p:cxnSp>
        <p:nvCxnSpPr>
          <p:cNvPr id="30" name="Straight Arrow Connector 29">
            <a:extLst>
              <a:ext uri="{FF2B5EF4-FFF2-40B4-BE49-F238E27FC236}">
                <a16:creationId xmlns:a16="http://schemas.microsoft.com/office/drawing/2014/main" id="{815C05AF-F700-10AE-837F-53F205360219}"/>
              </a:ext>
            </a:extLst>
          </p:cNvPr>
          <p:cNvCxnSpPr>
            <a:cxnSpLocks/>
          </p:cNvCxnSpPr>
          <p:nvPr/>
        </p:nvCxnSpPr>
        <p:spPr>
          <a:xfrm flipH="1">
            <a:off x="3465576" y="3831337"/>
            <a:ext cx="693576"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C6EF59D7-9231-4200-7F7A-B2E5936A653B}"/>
              </a:ext>
            </a:extLst>
          </p:cNvPr>
          <p:cNvSpPr/>
          <p:nvPr/>
        </p:nvSpPr>
        <p:spPr>
          <a:xfrm>
            <a:off x="881712" y="5199888"/>
            <a:ext cx="2314800" cy="8321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Feature Selection for Categorical columns :WOE and IV</a:t>
            </a:r>
            <a:endParaRPr lang="en-IN" sz="1400" dirty="0"/>
          </a:p>
        </p:txBody>
      </p:sp>
      <p:cxnSp>
        <p:nvCxnSpPr>
          <p:cNvPr id="33" name="Straight Arrow Connector 32">
            <a:extLst>
              <a:ext uri="{FF2B5EF4-FFF2-40B4-BE49-F238E27FC236}">
                <a16:creationId xmlns:a16="http://schemas.microsoft.com/office/drawing/2014/main" id="{47C7D907-24F6-7612-59B5-FCF69E7C5433}"/>
              </a:ext>
            </a:extLst>
          </p:cNvPr>
          <p:cNvCxnSpPr>
            <a:cxnSpLocks/>
          </p:cNvCxnSpPr>
          <p:nvPr/>
        </p:nvCxnSpPr>
        <p:spPr>
          <a:xfrm>
            <a:off x="1957003" y="4504944"/>
            <a:ext cx="0" cy="54864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id="{3857E619-A673-A4E9-D98E-097BDB8911A3}"/>
              </a:ext>
            </a:extLst>
          </p:cNvPr>
          <p:cNvSpPr/>
          <p:nvPr/>
        </p:nvSpPr>
        <p:spPr>
          <a:xfrm>
            <a:off x="4550794" y="5199888"/>
            <a:ext cx="2314800" cy="8321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Feature encoding</a:t>
            </a:r>
            <a:endParaRPr lang="en-IN" sz="1400" dirty="0"/>
          </a:p>
        </p:txBody>
      </p:sp>
      <p:cxnSp>
        <p:nvCxnSpPr>
          <p:cNvPr id="39" name="Straight Arrow Connector 38">
            <a:extLst>
              <a:ext uri="{FF2B5EF4-FFF2-40B4-BE49-F238E27FC236}">
                <a16:creationId xmlns:a16="http://schemas.microsoft.com/office/drawing/2014/main" id="{61F5F561-4FD2-920E-26C0-1149FF72E625}"/>
              </a:ext>
            </a:extLst>
          </p:cNvPr>
          <p:cNvCxnSpPr/>
          <p:nvPr/>
        </p:nvCxnSpPr>
        <p:spPr>
          <a:xfrm>
            <a:off x="3465576" y="5615940"/>
            <a:ext cx="758952"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63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F967-1A40-8249-4170-F38E022705D3}"/>
              </a:ext>
            </a:extLst>
          </p:cNvPr>
          <p:cNvSpPr>
            <a:spLocks noGrp="1"/>
          </p:cNvSpPr>
          <p:nvPr>
            <p:ph type="title"/>
          </p:nvPr>
        </p:nvSpPr>
        <p:spPr>
          <a:xfrm>
            <a:off x="2295144" y="162601"/>
            <a:ext cx="7729728" cy="1188720"/>
          </a:xfrm>
        </p:spPr>
        <p:txBody>
          <a:bodyPr/>
          <a:lstStyle/>
          <a:p>
            <a:r>
              <a:rPr lang="en-US" dirty="0"/>
              <a:t>FINAL SELECTED FEATURES &amp;</a:t>
            </a:r>
            <a:br>
              <a:rPr lang="en-US" dirty="0"/>
            </a:br>
            <a:r>
              <a:rPr lang="en-US" dirty="0"/>
              <a:t>FEATURE IMPORTANCE</a:t>
            </a:r>
            <a:endParaRPr lang="en-IN" dirty="0"/>
          </a:p>
        </p:txBody>
      </p:sp>
      <p:sp>
        <p:nvSpPr>
          <p:cNvPr id="3" name="Date Placeholder 2">
            <a:extLst>
              <a:ext uri="{FF2B5EF4-FFF2-40B4-BE49-F238E27FC236}">
                <a16:creationId xmlns:a16="http://schemas.microsoft.com/office/drawing/2014/main" id="{EEBE4B26-7383-83F7-09E8-1833CAE7AADA}"/>
              </a:ext>
            </a:extLst>
          </p:cNvPr>
          <p:cNvSpPr>
            <a:spLocks noGrp="1"/>
          </p:cNvSpPr>
          <p:nvPr>
            <p:ph type="dt" sz="half" idx="10"/>
          </p:nvPr>
        </p:nvSpPr>
        <p:spPr/>
        <p:txBody>
          <a:bodyPr/>
          <a:lstStyle/>
          <a:p>
            <a:fld id="{EBAA02CC-A9E1-413B-B520-9B95964B9403}" type="datetime1">
              <a:rPr lang="en-IN" smtClean="0"/>
              <a:t>20-09-2025</a:t>
            </a:fld>
            <a:endParaRPr lang="en-IN"/>
          </a:p>
        </p:txBody>
      </p:sp>
      <p:sp>
        <p:nvSpPr>
          <p:cNvPr id="4" name="Footer Placeholder 3">
            <a:extLst>
              <a:ext uri="{FF2B5EF4-FFF2-40B4-BE49-F238E27FC236}">
                <a16:creationId xmlns:a16="http://schemas.microsoft.com/office/drawing/2014/main" id="{2A1B121F-1666-80A4-9392-FB4FC80E20DB}"/>
              </a:ext>
            </a:extLst>
          </p:cNvPr>
          <p:cNvSpPr>
            <a:spLocks noGrp="1"/>
          </p:cNvSpPr>
          <p:nvPr>
            <p:ph type="ftr" sz="quarter" idx="11"/>
          </p:nvPr>
        </p:nvSpPr>
        <p:spPr/>
        <p:txBody>
          <a:bodyPr/>
          <a:lstStyle/>
          <a:p>
            <a:r>
              <a:rPr lang="en-IN"/>
              <a:t>Copyright by LIVS AI</a:t>
            </a:r>
          </a:p>
        </p:txBody>
      </p:sp>
      <p:sp>
        <p:nvSpPr>
          <p:cNvPr id="5" name="Slide Number Placeholder 4">
            <a:extLst>
              <a:ext uri="{FF2B5EF4-FFF2-40B4-BE49-F238E27FC236}">
                <a16:creationId xmlns:a16="http://schemas.microsoft.com/office/drawing/2014/main" id="{6AEC61BA-0B2C-2B2F-B3B2-EA9542327171}"/>
              </a:ext>
            </a:extLst>
          </p:cNvPr>
          <p:cNvSpPr>
            <a:spLocks noGrp="1"/>
          </p:cNvSpPr>
          <p:nvPr>
            <p:ph type="sldNum" sz="quarter" idx="12"/>
          </p:nvPr>
        </p:nvSpPr>
        <p:spPr/>
        <p:txBody>
          <a:bodyPr/>
          <a:lstStyle/>
          <a:p>
            <a:fld id="{BC84CBAD-C965-4D89-BCBB-ACF66ED60435}" type="slidenum">
              <a:rPr lang="en-IN" smtClean="0"/>
              <a:t>12</a:t>
            </a:fld>
            <a:endParaRPr lang="en-IN"/>
          </a:p>
        </p:txBody>
      </p:sp>
      <p:grpSp>
        <p:nvGrpSpPr>
          <p:cNvPr id="10" name="Group 9">
            <a:extLst>
              <a:ext uri="{FF2B5EF4-FFF2-40B4-BE49-F238E27FC236}">
                <a16:creationId xmlns:a16="http://schemas.microsoft.com/office/drawing/2014/main" id="{83856528-2A41-DD7E-CAA9-6DE7EBB07AB2}"/>
              </a:ext>
            </a:extLst>
          </p:cNvPr>
          <p:cNvGrpSpPr/>
          <p:nvPr/>
        </p:nvGrpSpPr>
        <p:grpSpPr>
          <a:xfrm>
            <a:off x="0" y="1351321"/>
            <a:ext cx="12178534" cy="1495634"/>
            <a:chOff x="0" y="2677184"/>
            <a:chExt cx="12178534" cy="1495634"/>
          </a:xfrm>
        </p:grpSpPr>
        <p:pic>
          <p:nvPicPr>
            <p:cNvPr id="7" name="Picture 6">
              <a:extLst>
                <a:ext uri="{FF2B5EF4-FFF2-40B4-BE49-F238E27FC236}">
                  <a16:creationId xmlns:a16="http://schemas.microsoft.com/office/drawing/2014/main" id="{70B66128-16FB-8C72-03E4-B76BC0489005}"/>
                </a:ext>
              </a:extLst>
            </p:cNvPr>
            <p:cNvPicPr>
              <a:picLocks noChangeAspect="1"/>
            </p:cNvPicPr>
            <p:nvPr/>
          </p:nvPicPr>
          <p:blipFill>
            <a:blip r:embed="rId2"/>
            <a:stretch>
              <a:fillRect/>
            </a:stretch>
          </p:blipFill>
          <p:spPr>
            <a:xfrm>
              <a:off x="0" y="2695472"/>
              <a:ext cx="10387584" cy="1467055"/>
            </a:xfrm>
            <a:prstGeom prst="rect">
              <a:avLst/>
            </a:prstGeom>
          </p:spPr>
        </p:pic>
        <p:pic>
          <p:nvPicPr>
            <p:cNvPr id="9" name="Picture 8">
              <a:extLst>
                <a:ext uri="{FF2B5EF4-FFF2-40B4-BE49-F238E27FC236}">
                  <a16:creationId xmlns:a16="http://schemas.microsoft.com/office/drawing/2014/main" id="{92072880-1E17-EC72-036B-BC39182C10BD}"/>
                </a:ext>
              </a:extLst>
            </p:cNvPr>
            <p:cNvPicPr>
              <a:picLocks noChangeAspect="1"/>
            </p:cNvPicPr>
            <p:nvPr/>
          </p:nvPicPr>
          <p:blipFill>
            <a:blip r:embed="rId3"/>
            <a:stretch>
              <a:fillRect/>
            </a:stretch>
          </p:blipFill>
          <p:spPr>
            <a:xfrm>
              <a:off x="10387584" y="2677184"/>
              <a:ext cx="1790950" cy="1495634"/>
            </a:xfrm>
            <a:prstGeom prst="rect">
              <a:avLst/>
            </a:prstGeom>
          </p:spPr>
        </p:pic>
      </p:grpSp>
      <p:pic>
        <p:nvPicPr>
          <p:cNvPr id="12" name="Picture 11">
            <a:extLst>
              <a:ext uri="{FF2B5EF4-FFF2-40B4-BE49-F238E27FC236}">
                <a16:creationId xmlns:a16="http://schemas.microsoft.com/office/drawing/2014/main" id="{7BE478B2-20BA-9089-89FA-574EBCF531F3}"/>
              </a:ext>
            </a:extLst>
          </p:cNvPr>
          <p:cNvPicPr>
            <a:picLocks noChangeAspect="1"/>
          </p:cNvPicPr>
          <p:nvPr/>
        </p:nvPicPr>
        <p:blipFill>
          <a:blip r:embed="rId4"/>
          <a:srcRect t="3783"/>
          <a:stretch>
            <a:fillRect/>
          </a:stretch>
        </p:blipFill>
        <p:spPr>
          <a:xfrm>
            <a:off x="921133" y="2854952"/>
            <a:ext cx="10477750" cy="3306425"/>
          </a:xfrm>
          <a:prstGeom prst="rect">
            <a:avLst/>
          </a:prstGeom>
        </p:spPr>
      </p:pic>
    </p:spTree>
    <p:extLst>
      <p:ext uri="{BB962C8B-B14F-4D97-AF65-F5344CB8AC3E}">
        <p14:creationId xmlns:p14="http://schemas.microsoft.com/office/powerpoint/2010/main" val="3593824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0A4BC-E3D5-01CF-F1A5-756A4369DF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F58F42-14F4-675E-CA57-B76B74A9536F}"/>
              </a:ext>
            </a:extLst>
          </p:cNvPr>
          <p:cNvSpPr>
            <a:spLocks noGrp="1"/>
          </p:cNvSpPr>
          <p:nvPr>
            <p:ph type="title"/>
          </p:nvPr>
        </p:nvSpPr>
        <p:spPr>
          <a:xfrm>
            <a:off x="2231136" y="301752"/>
            <a:ext cx="7729728" cy="1188720"/>
          </a:xfrm>
        </p:spPr>
        <p:txBody>
          <a:bodyPr/>
          <a:lstStyle/>
          <a:p>
            <a:r>
              <a:rPr lang="en-US" dirty="0"/>
              <a:t>Model Training&amp;</a:t>
            </a:r>
            <a:br>
              <a:rPr lang="en-US" dirty="0"/>
            </a:br>
            <a:r>
              <a:rPr lang="en-US" dirty="0"/>
              <a:t>Fine TUNING</a:t>
            </a:r>
            <a:endParaRPr lang="en-IN" dirty="0"/>
          </a:p>
        </p:txBody>
      </p:sp>
      <p:graphicFrame>
        <p:nvGraphicFramePr>
          <p:cNvPr id="7" name="Content Placeholder 6">
            <a:extLst>
              <a:ext uri="{FF2B5EF4-FFF2-40B4-BE49-F238E27FC236}">
                <a16:creationId xmlns:a16="http://schemas.microsoft.com/office/drawing/2014/main" id="{9789D1DC-EC2E-8FF5-62C2-D6B99DE4C367}"/>
              </a:ext>
            </a:extLst>
          </p:cNvPr>
          <p:cNvGraphicFramePr>
            <a:graphicFrameLocks noGrp="1"/>
          </p:cNvGraphicFramePr>
          <p:nvPr>
            <p:ph idx="1"/>
            <p:extLst>
              <p:ext uri="{D42A27DB-BD31-4B8C-83A1-F6EECF244321}">
                <p14:modId xmlns:p14="http://schemas.microsoft.com/office/powerpoint/2010/main" val="2416105800"/>
              </p:ext>
            </p:extLst>
          </p:nvPr>
        </p:nvGraphicFramePr>
        <p:xfrm>
          <a:off x="2229741" y="2010664"/>
          <a:ext cx="7731123" cy="3754120"/>
        </p:xfrm>
        <a:graphic>
          <a:graphicData uri="http://schemas.openxmlformats.org/drawingml/2006/table">
            <a:tbl>
              <a:tblPr firstRow="1" bandRow="1">
                <a:tableStyleId>{5C22544A-7EE6-4342-B048-85BDC9FD1C3A}</a:tableStyleId>
              </a:tblPr>
              <a:tblGrid>
                <a:gridCol w="1792922">
                  <a:extLst>
                    <a:ext uri="{9D8B030D-6E8A-4147-A177-3AD203B41FA5}">
                      <a16:colId xmlns:a16="http://schemas.microsoft.com/office/drawing/2014/main" val="2688978822"/>
                    </a:ext>
                  </a:extLst>
                </a:gridCol>
                <a:gridCol w="2753041">
                  <a:extLst>
                    <a:ext uri="{9D8B030D-6E8A-4147-A177-3AD203B41FA5}">
                      <a16:colId xmlns:a16="http://schemas.microsoft.com/office/drawing/2014/main" val="4045942090"/>
                    </a:ext>
                  </a:extLst>
                </a:gridCol>
                <a:gridCol w="3185160">
                  <a:extLst>
                    <a:ext uri="{9D8B030D-6E8A-4147-A177-3AD203B41FA5}">
                      <a16:colId xmlns:a16="http://schemas.microsoft.com/office/drawing/2014/main" val="2219144549"/>
                    </a:ext>
                  </a:extLst>
                </a:gridCol>
              </a:tblGrid>
              <a:tr h="370840">
                <a:tc>
                  <a:txBody>
                    <a:bodyPr/>
                    <a:lstStyle/>
                    <a:p>
                      <a:r>
                        <a:rPr lang="en-US" dirty="0"/>
                        <a:t>Attempt no.</a:t>
                      </a:r>
                      <a:endParaRPr lang="en-IN" dirty="0"/>
                    </a:p>
                  </a:txBody>
                  <a:tcPr/>
                </a:tc>
                <a:tc>
                  <a:txBody>
                    <a:bodyPr/>
                    <a:lstStyle/>
                    <a:p>
                      <a:r>
                        <a:rPr lang="en-US" dirty="0"/>
                        <a:t>Model Description</a:t>
                      </a:r>
                      <a:endParaRPr lang="en-IN" dirty="0"/>
                    </a:p>
                  </a:txBody>
                  <a:tcPr/>
                </a:tc>
                <a:tc>
                  <a:txBody>
                    <a:bodyPr/>
                    <a:lstStyle/>
                    <a:p>
                      <a:r>
                        <a:rPr lang="en-US" dirty="0"/>
                        <a:t>Remarks</a:t>
                      </a:r>
                      <a:endParaRPr lang="en-IN" dirty="0"/>
                    </a:p>
                  </a:txBody>
                  <a:tcPr/>
                </a:tc>
                <a:extLst>
                  <a:ext uri="{0D108BD9-81ED-4DB2-BD59-A6C34878D82A}">
                    <a16:rowId xmlns:a16="http://schemas.microsoft.com/office/drawing/2014/main" val="1594795740"/>
                  </a:ext>
                </a:extLst>
              </a:tr>
              <a:tr h="370840">
                <a:tc>
                  <a:txBody>
                    <a:bodyPr/>
                    <a:lstStyle/>
                    <a:p>
                      <a:r>
                        <a:rPr lang="en-US" dirty="0"/>
                        <a:t>Attempt 1</a:t>
                      </a:r>
                      <a:endParaRPr lang="en-IN" dirty="0"/>
                    </a:p>
                  </a:txBody>
                  <a:tcPr/>
                </a:tc>
                <a:tc>
                  <a:txBody>
                    <a:bodyPr/>
                    <a:lstStyle/>
                    <a:p>
                      <a:r>
                        <a:rPr lang="en-US" dirty="0"/>
                        <a:t>Logistic Regression, Random Forest and XGB</a:t>
                      </a:r>
                      <a:endParaRPr lang="en-IN" dirty="0"/>
                    </a:p>
                  </a:txBody>
                  <a:tcPr/>
                </a:tc>
                <a:tc>
                  <a:txBody>
                    <a:bodyPr/>
                    <a:lstStyle/>
                    <a:p>
                      <a:r>
                        <a:rPr lang="en-US" dirty="0"/>
                        <a:t>No Handling of class imbalance</a:t>
                      </a:r>
                      <a:endParaRPr lang="en-IN" dirty="0"/>
                    </a:p>
                  </a:txBody>
                  <a:tcPr/>
                </a:tc>
                <a:extLst>
                  <a:ext uri="{0D108BD9-81ED-4DB2-BD59-A6C34878D82A}">
                    <a16:rowId xmlns:a16="http://schemas.microsoft.com/office/drawing/2014/main" val="4242354885"/>
                  </a:ext>
                </a:extLst>
              </a:tr>
              <a:tr h="370840">
                <a:tc>
                  <a:txBody>
                    <a:bodyPr/>
                    <a:lstStyle/>
                    <a:p>
                      <a:r>
                        <a:rPr lang="en-US" dirty="0"/>
                        <a:t>Attempt 2</a:t>
                      </a:r>
                      <a:endParaRPr lang="en-IN" dirty="0"/>
                    </a:p>
                  </a:txBody>
                  <a:tcPr/>
                </a:tc>
                <a:tc>
                  <a:txBody>
                    <a:bodyPr/>
                    <a:lstStyle/>
                    <a:p>
                      <a:r>
                        <a:rPr lang="en-IN" dirty="0"/>
                        <a:t> Logistic Regression</a:t>
                      </a:r>
                    </a:p>
                  </a:txBody>
                  <a:tcPr/>
                </a:tc>
                <a:tc>
                  <a:txBody>
                    <a:bodyPr/>
                    <a:lstStyle/>
                    <a:p>
                      <a:r>
                        <a:rPr lang="en-US" dirty="0"/>
                        <a:t>Handle class imbalance using Under sampling</a:t>
                      </a:r>
                      <a:endParaRPr lang="en-IN" dirty="0"/>
                    </a:p>
                  </a:txBody>
                  <a:tcPr/>
                </a:tc>
                <a:extLst>
                  <a:ext uri="{0D108BD9-81ED-4DB2-BD59-A6C34878D82A}">
                    <a16:rowId xmlns:a16="http://schemas.microsoft.com/office/drawing/2014/main" val="292731639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Attempt 3</a:t>
                      </a:r>
                      <a:endParaRPr lang="en-IN" dirty="0"/>
                    </a:p>
                  </a:txBody>
                  <a:tcPr/>
                </a:tc>
                <a:tc>
                  <a:txBody>
                    <a:bodyPr/>
                    <a:lstStyle/>
                    <a:p>
                      <a:r>
                        <a:rPr lang="en-IN" dirty="0"/>
                        <a:t>Logistic Regression</a:t>
                      </a:r>
                    </a:p>
                  </a:txBody>
                  <a:tcPr/>
                </a:tc>
                <a:tc>
                  <a:txBody>
                    <a:bodyPr/>
                    <a:lstStyle/>
                    <a:p>
                      <a:r>
                        <a:rPr lang="en-US" dirty="0"/>
                        <a:t>-Handle Class imbalance using SMOTE Tomek</a:t>
                      </a:r>
                    </a:p>
                    <a:p>
                      <a:r>
                        <a:rPr lang="en-US" dirty="0"/>
                        <a:t>-Parameters tuning using </a:t>
                      </a:r>
                      <a:r>
                        <a:rPr lang="en-US" dirty="0" err="1"/>
                        <a:t>Optuna</a:t>
                      </a:r>
                      <a:endParaRPr lang="en-IN" dirty="0"/>
                    </a:p>
                  </a:txBody>
                  <a:tcPr/>
                </a:tc>
                <a:extLst>
                  <a:ext uri="{0D108BD9-81ED-4DB2-BD59-A6C34878D82A}">
                    <a16:rowId xmlns:a16="http://schemas.microsoft.com/office/drawing/2014/main" val="2360031735"/>
                  </a:ext>
                </a:extLst>
              </a:tr>
              <a:tr h="370840">
                <a:tc>
                  <a:txBody>
                    <a:bodyPr/>
                    <a:lstStyle/>
                    <a:p>
                      <a:r>
                        <a:rPr lang="en-US" dirty="0"/>
                        <a:t>Attempt 4</a:t>
                      </a:r>
                      <a:endParaRPr lang="en-IN" dirty="0"/>
                    </a:p>
                  </a:txBody>
                  <a:tcPr/>
                </a:tc>
                <a:tc>
                  <a:txBody>
                    <a:bodyPr/>
                    <a:lstStyle/>
                    <a:p>
                      <a:r>
                        <a:rPr lang="en-IN" dirty="0" err="1"/>
                        <a:t>XGBoost</a:t>
                      </a:r>
                      <a:endParaRPr lang="en-IN" dirty="0"/>
                    </a:p>
                  </a:txBody>
                  <a:tcPr/>
                </a:tc>
                <a:tc>
                  <a:txBody>
                    <a:bodyPr/>
                    <a:lstStyle/>
                    <a:p>
                      <a:r>
                        <a:rPr lang="en-US" dirty="0"/>
                        <a:t>-Handle Class Imbalance using SMOTE TOMEK</a:t>
                      </a:r>
                    </a:p>
                    <a:p>
                      <a:r>
                        <a:rPr lang="en-IN" dirty="0"/>
                        <a:t>-Parameter tuning using </a:t>
                      </a:r>
                      <a:r>
                        <a:rPr lang="en-IN" dirty="0" err="1"/>
                        <a:t>Optuna</a:t>
                      </a:r>
                      <a:endParaRPr lang="en-IN" dirty="0"/>
                    </a:p>
                  </a:txBody>
                  <a:tcPr/>
                </a:tc>
                <a:extLst>
                  <a:ext uri="{0D108BD9-81ED-4DB2-BD59-A6C34878D82A}">
                    <a16:rowId xmlns:a16="http://schemas.microsoft.com/office/drawing/2014/main" val="451191563"/>
                  </a:ext>
                </a:extLst>
              </a:tr>
            </a:tbl>
          </a:graphicData>
        </a:graphic>
      </p:graphicFrame>
      <p:sp>
        <p:nvSpPr>
          <p:cNvPr id="5" name="Date Placeholder 4">
            <a:extLst>
              <a:ext uri="{FF2B5EF4-FFF2-40B4-BE49-F238E27FC236}">
                <a16:creationId xmlns:a16="http://schemas.microsoft.com/office/drawing/2014/main" id="{8BB8BF6F-BC4D-323F-F9C9-633F691AAE5A}"/>
              </a:ext>
            </a:extLst>
          </p:cNvPr>
          <p:cNvSpPr>
            <a:spLocks noGrp="1"/>
          </p:cNvSpPr>
          <p:nvPr>
            <p:ph type="dt" sz="half" idx="10"/>
          </p:nvPr>
        </p:nvSpPr>
        <p:spPr/>
        <p:txBody>
          <a:bodyPr/>
          <a:lstStyle/>
          <a:p>
            <a:fld id="{F1E00901-73A3-49D1-81D0-55299A7640AB}" type="datetime1">
              <a:rPr lang="en-IN" smtClean="0"/>
              <a:t>20-09-2025</a:t>
            </a:fld>
            <a:endParaRPr lang="en-IN"/>
          </a:p>
        </p:txBody>
      </p:sp>
      <p:sp>
        <p:nvSpPr>
          <p:cNvPr id="4" name="Footer Placeholder 3">
            <a:extLst>
              <a:ext uri="{FF2B5EF4-FFF2-40B4-BE49-F238E27FC236}">
                <a16:creationId xmlns:a16="http://schemas.microsoft.com/office/drawing/2014/main" id="{56EE5CC9-6EB2-F541-F94C-9ED0C3E668BD}"/>
              </a:ext>
            </a:extLst>
          </p:cNvPr>
          <p:cNvSpPr>
            <a:spLocks noGrp="1"/>
          </p:cNvSpPr>
          <p:nvPr>
            <p:ph type="ftr" sz="quarter" idx="11"/>
          </p:nvPr>
        </p:nvSpPr>
        <p:spPr/>
        <p:txBody>
          <a:bodyPr/>
          <a:lstStyle/>
          <a:p>
            <a:r>
              <a:rPr lang="en-IN"/>
              <a:t>Copyright by LIVS AI</a:t>
            </a:r>
          </a:p>
        </p:txBody>
      </p:sp>
      <p:sp>
        <p:nvSpPr>
          <p:cNvPr id="6" name="Slide Number Placeholder 5">
            <a:extLst>
              <a:ext uri="{FF2B5EF4-FFF2-40B4-BE49-F238E27FC236}">
                <a16:creationId xmlns:a16="http://schemas.microsoft.com/office/drawing/2014/main" id="{B84A5169-A9A7-C85A-0CA0-382848CF7B8D}"/>
              </a:ext>
            </a:extLst>
          </p:cNvPr>
          <p:cNvSpPr>
            <a:spLocks noGrp="1"/>
          </p:cNvSpPr>
          <p:nvPr>
            <p:ph type="sldNum" sz="quarter" idx="12"/>
          </p:nvPr>
        </p:nvSpPr>
        <p:spPr/>
        <p:txBody>
          <a:bodyPr/>
          <a:lstStyle/>
          <a:p>
            <a:fld id="{BC84CBAD-C965-4D89-BCBB-ACF66ED60435}" type="slidenum">
              <a:rPr lang="en-IN" smtClean="0"/>
              <a:t>13</a:t>
            </a:fld>
            <a:endParaRPr lang="en-IN"/>
          </a:p>
        </p:txBody>
      </p:sp>
    </p:spTree>
    <p:extLst>
      <p:ext uri="{BB962C8B-B14F-4D97-AF65-F5344CB8AC3E}">
        <p14:creationId xmlns:p14="http://schemas.microsoft.com/office/powerpoint/2010/main" val="501543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2BBA1-CD15-8873-6730-AB6DB5556F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1B1D97-6803-D9F0-C42E-A92699E0845D}"/>
              </a:ext>
            </a:extLst>
          </p:cNvPr>
          <p:cNvSpPr>
            <a:spLocks noGrp="1"/>
          </p:cNvSpPr>
          <p:nvPr>
            <p:ph type="title"/>
          </p:nvPr>
        </p:nvSpPr>
        <p:spPr>
          <a:xfrm>
            <a:off x="2231136" y="388620"/>
            <a:ext cx="7729728" cy="1188720"/>
          </a:xfrm>
        </p:spPr>
        <p:txBody>
          <a:bodyPr/>
          <a:lstStyle/>
          <a:p>
            <a:r>
              <a:rPr lang="en-US" dirty="0"/>
              <a:t>Model Evaluation</a:t>
            </a:r>
            <a:endParaRPr lang="en-IN" dirty="0"/>
          </a:p>
        </p:txBody>
      </p:sp>
      <p:sp>
        <p:nvSpPr>
          <p:cNvPr id="5" name="Date Placeholder 4">
            <a:extLst>
              <a:ext uri="{FF2B5EF4-FFF2-40B4-BE49-F238E27FC236}">
                <a16:creationId xmlns:a16="http://schemas.microsoft.com/office/drawing/2014/main" id="{7994AFE0-E33F-1B2F-7728-9DBB9AE40D1B}"/>
              </a:ext>
            </a:extLst>
          </p:cNvPr>
          <p:cNvSpPr>
            <a:spLocks noGrp="1"/>
          </p:cNvSpPr>
          <p:nvPr>
            <p:ph type="dt" sz="half" idx="10"/>
          </p:nvPr>
        </p:nvSpPr>
        <p:spPr/>
        <p:txBody>
          <a:bodyPr/>
          <a:lstStyle/>
          <a:p>
            <a:fld id="{7D3EDC13-BCC4-4BCF-BC0C-11E472F5A6EC}" type="datetime1">
              <a:rPr lang="en-IN" smtClean="0"/>
              <a:t>20-09-2025</a:t>
            </a:fld>
            <a:endParaRPr lang="en-IN"/>
          </a:p>
        </p:txBody>
      </p:sp>
      <p:sp>
        <p:nvSpPr>
          <p:cNvPr id="4" name="Footer Placeholder 3">
            <a:extLst>
              <a:ext uri="{FF2B5EF4-FFF2-40B4-BE49-F238E27FC236}">
                <a16:creationId xmlns:a16="http://schemas.microsoft.com/office/drawing/2014/main" id="{BE0E89A0-CB1F-BF4C-804F-07322499F1EC}"/>
              </a:ext>
            </a:extLst>
          </p:cNvPr>
          <p:cNvSpPr>
            <a:spLocks noGrp="1"/>
          </p:cNvSpPr>
          <p:nvPr>
            <p:ph type="ftr" sz="quarter" idx="11"/>
          </p:nvPr>
        </p:nvSpPr>
        <p:spPr/>
        <p:txBody>
          <a:bodyPr/>
          <a:lstStyle/>
          <a:p>
            <a:r>
              <a:rPr lang="en-IN"/>
              <a:t>Copyright by LIVS AI</a:t>
            </a:r>
          </a:p>
        </p:txBody>
      </p:sp>
      <p:sp>
        <p:nvSpPr>
          <p:cNvPr id="6" name="Slide Number Placeholder 5">
            <a:extLst>
              <a:ext uri="{FF2B5EF4-FFF2-40B4-BE49-F238E27FC236}">
                <a16:creationId xmlns:a16="http://schemas.microsoft.com/office/drawing/2014/main" id="{F46E5224-2AF3-09D5-49FF-50AC2ABA1303}"/>
              </a:ext>
            </a:extLst>
          </p:cNvPr>
          <p:cNvSpPr>
            <a:spLocks noGrp="1"/>
          </p:cNvSpPr>
          <p:nvPr>
            <p:ph type="sldNum" sz="quarter" idx="12"/>
          </p:nvPr>
        </p:nvSpPr>
        <p:spPr/>
        <p:txBody>
          <a:bodyPr/>
          <a:lstStyle/>
          <a:p>
            <a:fld id="{BC84CBAD-C965-4D89-BCBB-ACF66ED60435}" type="slidenum">
              <a:rPr lang="en-IN" smtClean="0"/>
              <a:t>14</a:t>
            </a:fld>
            <a:endParaRPr lang="en-IN"/>
          </a:p>
        </p:txBody>
      </p:sp>
      <p:sp>
        <p:nvSpPr>
          <p:cNvPr id="7" name="Rectangle: Rounded Corners 6">
            <a:extLst>
              <a:ext uri="{FF2B5EF4-FFF2-40B4-BE49-F238E27FC236}">
                <a16:creationId xmlns:a16="http://schemas.microsoft.com/office/drawing/2014/main" id="{FB07DBC6-365D-0AB9-4B68-A4CD0FF24541}"/>
              </a:ext>
            </a:extLst>
          </p:cNvPr>
          <p:cNvSpPr/>
          <p:nvPr/>
        </p:nvSpPr>
        <p:spPr>
          <a:xfrm>
            <a:off x="649224" y="2066544"/>
            <a:ext cx="11064240" cy="11887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Model evaluation : ROC/AUC Curve</a:t>
            </a:r>
            <a:endParaRPr lang="en-IN" dirty="0"/>
          </a:p>
        </p:txBody>
      </p:sp>
      <p:sp>
        <p:nvSpPr>
          <p:cNvPr id="8" name="Rectangle: Rounded Corners 7">
            <a:extLst>
              <a:ext uri="{FF2B5EF4-FFF2-40B4-BE49-F238E27FC236}">
                <a16:creationId xmlns:a16="http://schemas.microsoft.com/office/drawing/2014/main" id="{F0E43E42-A698-61B3-335F-36C18B83D319}"/>
              </a:ext>
            </a:extLst>
          </p:cNvPr>
          <p:cNvSpPr/>
          <p:nvPr/>
        </p:nvSpPr>
        <p:spPr>
          <a:xfrm>
            <a:off x="563880" y="3963924"/>
            <a:ext cx="11064240" cy="11887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Model evaluation : Rank Ordering, KS statistics and Gini coefficient</a:t>
            </a:r>
            <a:endParaRPr lang="en-IN" dirty="0"/>
          </a:p>
        </p:txBody>
      </p:sp>
    </p:spTree>
    <p:extLst>
      <p:ext uri="{BB962C8B-B14F-4D97-AF65-F5344CB8AC3E}">
        <p14:creationId xmlns:p14="http://schemas.microsoft.com/office/powerpoint/2010/main" val="933041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BC55C-30C8-8570-4E56-312BB98B0A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5FEB85-50C8-AFA7-8FE3-B1D56A8886A3}"/>
              </a:ext>
            </a:extLst>
          </p:cNvPr>
          <p:cNvSpPr>
            <a:spLocks noGrp="1"/>
          </p:cNvSpPr>
          <p:nvPr>
            <p:ph type="title"/>
          </p:nvPr>
        </p:nvSpPr>
        <p:spPr/>
        <p:txBody>
          <a:bodyPr/>
          <a:lstStyle/>
          <a:p>
            <a:r>
              <a:rPr lang="en-US" dirty="0"/>
              <a:t>Trail and Performance</a:t>
            </a:r>
            <a:endParaRPr lang="en-IN" dirty="0"/>
          </a:p>
        </p:txBody>
      </p:sp>
      <p:graphicFrame>
        <p:nvGraphicFramePr>
          <p:cNvPr id="7" name="Content Placeholder 6">
            <a:extLst>
              <a:ext uri="{FF2B5EF4-FFF2-40B4-BE49-F238E27FC236}">
                <a16:creationId xmlns:a16="http://schemas.microsoft.com/office/drawing/2014/main" id="{A91B67AE-7C44-D2A8-F0A5-87C78C5C700F}"/>
              </a:ext>
            </a:extLst>
          </p:cNvPr>
          <p:cNvGraphicFramePr>
            <a:graphicFrameLocks noGrp="1"/>
          </p:cNvGraphicFramePr>
          <p:nvPr>
            <p:ph idx="1"/>
            <p:extLst>
              <p:ext uri="{D42A27DB-BD31-4B8C-83A1-F6EECF244321}">
                <p14:modId xmlns:p14="http://schemas.microsoft.com/office/powerpoint/2010/main" val="924991023"/>
              </p:ext>
            </p:extLst>
          </p:nvPr>
        </p:nvGraphicFramePr>
        <p:xfrm>
          <a:off x="2230438" y="2638424"/>
          <a:ext cx="7731123" cy="2317624"/>
        </p:xfrm>
        <a:graphic>
          <a:graphicData uri="http://schemas.openxmlformats.org/drawingml/2006/table">
            <a:tbl>
              <a:tblPr firstRow="1" bandRow="1">
                <a:tableStyleId>{5C22544A-7EE6-4342-B048-85BDC9FD1C3A}</a:tableStyleId>
              </a:tblPr>
              <a:tblGrid>
                <a:gridCol w="2716466">
                  <a:extLst>
                    <a:ext uri="{9D8B030D-6E8A-4147-A177-3AD203B41FA5}">
                      <a16:colId xmlns:a16="http://schemas.microsoft.com/office/drawing/2014/main" val="1606893834"/>
                    </a:ext>
                  </a:extLst>
                </a:gridCol>
                <a:gridCol w="2651760">
                  <a:extLst>
                    <a:ext uri="{9D8B030D-6E8A-4147-A177-3AD203B41FA5}">
                      <a16:colId xmlns:a16="http://schemas.microsoft.com/office/drawing/2014/main" val="2655436672"/>
                    </a:ext>
                  </a:extLst>
                </a:gridCol>
                <a:gridCol w="2362897">
                  <a:extLst>
                    <a:ext uri="{9D8B030D-6E8A-4147-A177-3AD203B41FA5}">
                      <a16:colId xmlns:a16="http://schemas.microsoft.com/office/drawing/2014/main" val="2160966706"/>
                    </a:ext>
                  </a:extLst>
                </a:gridCol>
              </a:tblGrid>
              <a:tr h="579406">
                <a:tc>
                  <a:txBody>
                    <a:bodyPr/>
                    <a:lstStyle/>
                    <a:p>
                      <a:r>
                        <a:rPr lang="en-US" dirty="0"/>
                        <a:t>Model</a:t>
                      </a:r>
                      <a:endParaRPr lang="en-IN" dirty="0"/>
                    </a:p>
                  </a:txBody>
                  <a:tcPr/>
                </a:tc>
                <a:tc>
                  <a:txBody>
                    <a:bodyPr/>
                    <a:lstStyle/>
                    <a:p>
                      <a:r>
                        <a:rPr lang="en-US" dirty="0"/>
                        <a:t>AUC</a:t>
                      </a:r>
                      <a:endParaRPr lang="en-IN" dirty="0"/>
                    </a:p>
                  </a:txBody>
                  <a:tcPr/>
                </a:tc>
                <a:tc>
                  <a:txBody>
                    <a:bodyPr/>
                    <a:lstStyle/>
                    <a:p>
                      <a:r>
                        <a:rPr lang="en-US" dirty="0"/>
                        <a:t>GINI</a:t>
                      </a:r>
                      <a:endParaRPr lang="en-IN" dirty="0"/>
                    </a:p>
                  </a:txBody>
                  <a:tcPr/>
                </a:tc>
                <a:extLst>
                  <a:ext uri="{0D108BD9-81ED-4DB2-BD59-A6C34878D82A}">
                    <a16:rowId xmlns:a16="http://schemas.microsoft.com/office/drawing/2014/main" val="607342348"/>
                  </a:ext>
                </a:extLst>
              </a:tr>
              <a:tr h="579406">
                <a:tc>
                  <a:txBody>
                    <a:bodyPr/>
                    <a:lstStyle/>
                    <a:p>
                      <a:r>
                        <a:rPr lang="en-US" dirty="0"/>
                        <a:t>Logistic Regression</a:t>
                      </a:r>
                      <a:endParaRPr lang="en-IN" dirty="0"/>
                    </a:p>
                  </a:txBody>
                  <a:tcPr>
                    <a:solidFill>
                      <a:srgbClr val="00B050"/>
                    </a:solidFill>
                  </a:tcPr>
                </a:tc>
                <a:tc>
                  <a:txBody>
                    <a:bodyPr/>
                    <a:lstStyle/>
                    <a:p>
                      <a:r>
                        <a:rPr lang="en-US" dirty="0"/>
                        <a:t>98</a:t>
                      </a:r>
                      <a:endParaRPr lang="en-IN" dirty="0"/>
                    </a:p>
                  </a:txBody>
                  <a:tcPr>
                    <a:solidFill>
                      <a:srgbClr val="00B050"/>
                    </a:solidFill>
                  </a:tcPr>
                </a:tc>
                <a:tc>
                  <a:txBody>
                    <a:bodyPr/>
                    <a:lstStyle/>
                    <a:p>
                      <a:r>
                        <a:rPr lang="en-US" dirty="0"/>
                        <a:t>96</a:t>
                      </a:r>
                      <a:endParaRPr lang="en-IN" dirty="0"/>
                    </a:p>
                  </a:txBody>
                  <a:tcPr>
                    <a:solidFill>
                      <a:srgbClr val="00B050"/>
                    </a:solidFill>
                  </a:tcPr>
                </a:tc>
                <a:extLst>
                  <a:ext uri="{0D108BD9-81ED-4DB2-BD59-A6C34878D82A}">
                    <a16:rowId xmlns:a16="http://schemas.microsoft.com/office/drawing/2014/main" val="746077078"/>
                  </a:ext>
                </a:extLst>
              </a:tr>
              <a:tr h="579406">
                <a:tc>
                  <a:txBody>
                    <a:bodyPr/>
                    <a:lstStyle/>
                    <a:p>
                      <a:r>
                        <a:rPr lang="en-US" dirty="0" err="1"/>
                        <a:t>XGBoost</a:t>
                      </a:r>
                      <a:endParaRPr lang="en-IN" dirty="0"/>
                    </a:p>
                  </a:txBody>
                  <a:tcPr/>
                </a:tc>
                <a:tc>
                  <a:txBody>
                    <a:bodyPr/>
                    <a:lstStyle/>
                    <a:p>
                      <a:r>
                        <a:rPr lang="en-US" dirty="0"/>
                        <a:t>99</a:t>
                      </a:r>
                      <a:endParaRPr lang="en-IN" dirty="0"/>
                    </a:p>
                  </a:txBody>
                  <a:tcPr/>
                </a:tc>
                <a:tc>
                  <a:txBody>
                    <a:bodyPr/>
                    <a:lstStyle/>
                    <a:p>
                      <a:r>
                        <a:rPr lang="en-US" dirty="0"/>
                        <a:t>96</a:t>
                      </a:r>
                      <a:endParaRPr lang="en-IN" dirty="0"/>
                    </a:p>
                  </a:txBody>
                  <a:tcPr/>
                </a:tc>
                <a:extLst>
                  <a:ext uri="{0D108BD9-81ED-4DB2-BD59-A6C34878D82A}">
                    <a16:rowId xmlns:a16="http://schemas.microsoft.com/office/drawing/2014/main" val="179482572"/>
                  </a:ext>
                </a:extLst>
              </a:tr>
              <a:tr h="579406">
                <a:tc>
                  <a:txBody>
                    <a:bodyPr/>
                    <a:lstStyle/>
                    <a:p>
                      <a:r>
                        <a:rPr lang="en-US" dirty="0"/>
                        <a:t>Random Forest</a:t>
                      </a:r>
                      <a:endParaRPr lang="en-IN" dirty="0"/>
                    </a:p>
                  </a:txBody>
                  <a:tcPr/>
                </a:tc>
                <a:tc>
                  <a:txBody>
                    <a:bodyPr/>
                    <a:lstStyle/>
                    <a:p>
                      <a:r>
                        <a:rPr lang="en-US" dirty="0"/>
                        <a:t>97</a:t>
                      </a:r>
                      <a:endParaRPr lang="en-IN" dirty="0"/>
                    </a:p>
                  </a:txBody>
                  <a:tcPr/>
                </a:tc>
                <a:tc>
                  <a:txBody>
                    <a:bodyPr/>
                    <a:lstStyle/>
                    <a:p>
                      <a:r>
                        <a:rPr lang="en-US" dirty="0"/>
                        <a:t>95</a:t>
                      </a:r>
                      <a:endParaRPr lang="en-IN" dirty="0"/>
                    </a:p>
                  </a:txBody>
                  <a:tcPr/>
                </a:tc>
                <a:extLst>
                  <a:ext uri="{0D108BD9-81ED-4DB2-BD59-A6C34878D82A}">
                    <a16:rowId xmlns:a16="http://schemas.microsoft.com/office/drawing/2014/main" val="4127639522"/>
                  </a:ext>
                </a:extLst>
              </a:tr>
            </a:tbl>
          </a:graphicData>
        </a:graphic>
      </p:graphicFrame>
      <p:sp>
        <p:nvSpPr>
          <p:cNvPr id="5" name="Date Placeholder 4">
            <a:extLst>
              <a:ext uri="{FF2B5EF4-FFF2-40B4-BE49-F238E27FC236}">
                <a16:creationId xmlns:a16="http://schemas.microsoft.com/office/drawing/2014/main" id="{F64F8DA3-9AD0-A0CD-51DB-CAE6B05FAFCA}"/>
              </a:ext>
            </a:extLst>
          </p:cNvPr>
          <p:cNvSpPr>
            <a:spLocks noGrp="1"/>
          </p:cNvSpPr>
          <p:nvPr>
            <p:ph type="dt" sz="half" idx="10"/>
          </p:nvPr>
        </p:nvSpPr>
        <p:spPr/>
        <p:txBody>
          <a:bodyPr/>
          <a:lstStyle/>
          <a:p>
            <a:fld id="{4A36B172-6B5C-4E5F-8B08-151A53E213FE}" type="datetime1">
              <a:rPr lang="en-IN" smtClean="0"/>
              <a:t>20-09-2025</a:t>
            </a:fld>
            <a:endParaRPr lang="en-IN"/>
          </a:p>
        </p:txBody>
      </p:sp>
      <p:sp>
        <p:nvSpPr>
          <p:cNvPr id="4" name="Footer Placeholder 3">
            <a:extLst>
              <a:ext uri="{FF2B5EF4-FFF2-40B4-BE49-F238E27FC236}">
                <a16:creationId xmlns:a16="http://schemas.microsoft.com/office/drawing/2014/main" id="{D87BF56C-16FF-8E25-34DC-75BEFB8D0A26}"/>
              </a:ext>
            </a:extLst>
          </p:cNvPr>
          <p:cNvSpPr>
            <a:spLocks noGrp="1"/>
          </p:cNvSpPr>
          <p:nvPr>
            <p:ph type="ftr" sz="quarter" idx="11"/>
          </p:nvPr>
        </p:nvSpPr>
        <p:spPr/>
        <p:txBody>
          <a:bodyPr/>
          <a:lstStyle/>
          <a:p>
            <a:r>
              <a:rPr lang="en-IN"/>
              <a:t>Copyright by LIVS AI</a:t>
            </a:r>
          </a:p>
        </p:txBody>
      </p:sp>
      <p:sp>
        <p:nvSpPr>
          <p:cNvPr id="6" name="Slide Number Placeholder 5">
            <a:extLst>
              <a:ext uri="{FF2B5EF4-FFF2-40B4-BE49-F238E27FC236}">
                <a16:creationId xmlns:a16="http://schemas.microsoft.com/office/drawing/2014/main" id="{6E32EE35-F72E-CB57-5C0A-1D5AE3B5F307}"/>
              </a:ext>
            </a:extLst>
          </p:cNvPr>
          <p:cNvSpPr>
            <a:spLocks noGrp="1"/>
          </p:cNvSpPr>
          <p:nvPr>
            <p:ph type="sldNum" sz="quarter" idx="12"/>
          </p:nvPr>
        </p:nvSpPr>
        <p:spPr/>
        <p:txBody>
          <a:bodyPr/>
          <a:lstStyle/>
          <a:p>
            <a:fld id="{BC84CBAD-C965-4D89-BCBB-ACF66ED60435}" type="slidenum">
              <a:rPr lang="en-IN" smtClean="0"/>
              <a:t>15</a:t>
            </a:fld>
            <a:endParaRPr lang="en-IN"/>
          </a:p>
        </p:txBody>
      </p:sp>
    </p:spTree>
    <p:extLst>
      <p:ext uri="{BB962C8B-B14F-4D97-AF65-F5344CB8AC3E}">
        <p14:creationId xmlns:p14="http://schemas.microsoft.com/office/powerpoint/2010/main" val="947743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79D2A-3F95-EA74-0936-C825FF90C84B}"/>
            </a:ext>
          </a:extLst>
        </p:cNvPr>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F65AF1BD-AF08-8F1F-979D-F44C8CFEE1E2}"/>
              </a:ext>
            </a:extLst>
          </p:cNvPr>
          <p:cNvPicPr>
            <a:picLocks noGrp="1" noChangeAspect="1"/>
          </p:cNvPicPr>
          <p:nvPr>
            <p:ph idx="1"/>
          </p:nvPr>
        </p:nvPicPr>
        <p:blipFill>
          <a:blip r:embed="rId2"/>
          <a:stretch>
            <a:fillRect/>
          </a:stretch>
        </p:blipFill>
        <p:spPr>
          <a:xfrm>
            <a:off x="737616" y="1216152"/>
            <a:ext cx="11039288" cy="4183380"/>
          </a:xfrm>
          <a:prstGeom prst="rect">
            <a:avLst/>
          </a:prstGeom>
        </p:spPr>
      </p:pic>
      <p:sp>
        <p:nvSpPr>
          <p:cNvPr id="2" name="Title 1">
            <a:extLst>
              <a:ext uri="{FF2B5EF4-FFF2-40B4-BE49-F238E27FC236}">
                <a16:creationId xmlns:a16="http://schemas.microsoft.com/office/drawing/2014/main" id="{88FE431F-B63C-11A3-89CA-ADCC3AB95864}"/>
              </a:ext>
            </a:extLst>
          </p:cNvPr>
          <p:cNvSpPr>
            <a:spLocks noGrp="1"/>
          </p:cNvSpPr>
          <p:nvPr>
            <p:ph type="title"/>
          </p:nvPr>
        </p:nvSpPr>
        <p:spPr>
          <a:xfrm>
            <a:off x="2231136" y="295216"/>
            <a:ext cx="7729728" cy="920936"/>
          </a:xfrm>
        </p:spPr>
        <p:txBody>
          <a:bodyPr/>
          <a:lstStyle/>
          <a:p>
            <a:r>
              <a:rPr lang="en-US" dirty="0"/>
              <a:t>MODEL EVALUATION:</a:t>
            </a:r>
            <a:endParaRPr lang="en-IN" dirty="0"/>
          </a:p>
        </p:txBody>
      </p:sp>
      <p:sp>
        <p:nvSpPr>
          <p:cNvPr id="5" name="Date Placeholder 4">
            <a:extLst>
              <a:ext uri="{FF2B5EF4-FFF2-40B4-BE49-F238E27FC236}">
                <a16:creationId xmlns:a16="http://schemas.microsoft.com/office/drawing/2014/main" id="{3C14F245-FB1B-D24D-0FF5-815E23835BCC}"/>
              </a:ext>
            </a:extLst>
          </p:cNvPr>
          <p:cNvSpPr>
            <a:spLocks noGrp="1"/>
          </p:cNvSpPr>
          <p:nvPr>
            <p:ph type="dt" sz="half" idx="10"/>
          </p:nvPr>
        </p:nvSpPr>
        <p:spPr/>
        <p:txBody>
          <a:bodyPr/>
          <a:lstStyle/>
          <a:p>
            <a:fld id="{F908FC8F-93E7-4B78-A12E-6D6371B213A5}" type="datetime1">
              <a:rPr lang="en-IN" smtClean="0"/>
              <a:t>20-09-2025</a:t>
            </a:fld>
            <a:endParaRPr lang="en-IN"/>
          </a:p>
        </p:txBody>
      </p:sp>
      <p:sp>
        <p:nvSpPr>
          <p:cNvPr id="4" name="Footer Placeholder 3">
            <a:extLst>
              <a:ext uri="{FF2B5EF4-FFF2-40B4-BE49-F238E27FC236}">
                <a16:creationId xmlns:a16="http://schemas.microsoft.com/office/drawing/2014/main" id="{39A5F679-0655-30BE-878A-E09294E5C18F}"/>
              </a:ext>
            </a:extLst>
          </p:cNvPr>
          <p:cNvSpPr>
            <a:spLocks noGrp="1"/>
          </p:cNvSpPr>
          <p:nvPr>
            <p:ph type="ftr" sz="quarter" idx="11"/>
          </p:nvPr>
        </p:nvSpPr>
        <p:spPr/>
        <p:txBody>
          <a:bodyPr/>
          <a:lstStyle/>
          <a:p>
            <a:r>
              <a:rPr lang="en-IN"/>
              <a:t>Copyright by LIVS AI</a:t>
            </a:r>
          </a:p>
        </p:txBody>
      </p:sp>
      <p:sp>
        <p:nvSpPr>
          <p:cNvPr id="6" name="Slide Number Placeholder 5">
            <a:extLst>
              <a:ext uri="{FF2B5EF4-FFF2-40B4-BE49-F238E27FC236}">
                <a16:creationId xmlns:a16="http://schemas.microsoft.com/office/drawing/2014/main" id="{F15621AD-6936-014A-7E9C-2EE206A0DC90}"/>
              </a:ext>
            </a:extLst>
          </p:cNvPr>
          <p:cNvSpPr>
            <a:spLocks noGrp="1"/>
          </p:cNvSpPr>
          <p:nvPr>
            <p:ph type="sldNum" sz="quarter" idx="12"/>
          </p:nvPr>
        </p:nvSpPr>
        <p:spPr/>
        <p:txBody>
          <a:bodyPr/>
          <a:lstStyle/>
          <a:p>
            <a:fld id="{BC84CBAD-C965-4D89-BCBB-ACF66ED60435}" type="slidenum">
              <a:rPr lang="en-IN" smtClean="0"/>
              <a:t>16</a:t>
            </a:fld>
            <a:endParaRPr lang="en-IN"/>
          </a:p>
        </p:txBody>
      </p:sp>
      <p:graphicFrame>
        <p:nvGraphicFramePr>
          <p:cNvPr id="9" name="Table 8">
            <a:extLst>
              <a:ext uri="{FF2B5EF4-FFF2-40B4-BE49-F238E27FC236}">
                <a16:creationId xmlns:a16="http://schemas.microsoft.com/office/drawing/2014/main" id="{D4166B3C-122E-52B8-1656-7223B617CD40}"/>
              </a:ext>
            </a:extLst>
          </p:cNvPr>
          <p:cNvGraphicFramePr>
            <a:graphicFrameLocks noGrp="1"/>
          </p:cNvGraphicFramePr>
          <p:nvPr>
            <p:extLst>
              <p:ext uri="{D42A27DB-BD31-4B8C-83A1-F6EECF244321}">
                <p14:modId xmlns:p14="http://schemas.microsoft.com/office/powerpoint/2010/main" val="1892067597"/>
              </p:ext>
            </p:extLst>
          </p:nvPr>
        </p:nvGraphicFramePr>
        <p:xfrm>
          <a:off x="2342896" y="5570474"/>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53193310"/>
                    </a:ext>
                  </a:extLst>
                </a:gridCol>
                <a:gridCol w="1787483">
                  <a:extLst>
                    <a:ext uri="{9D8B030D-6E8A-4147-A177-3AD203B41FA5}">
                      <a16:colId xmlns:a16="http://schemas.microsoft.com/office/drawing/2014/main" val="2683440363"/>
                    </a:ext>
                  </a:extLst>
                </a:gridCol>
                <a:gridCol w="3631183">
                  <a:extLst>
                    <a:ext uri="{9D8B030D-6E8A-4147-A177-3AD203B41FA5}">
                      <a16:colId xmlns:a16="http://schemas.microsoft.com/office/drawing/2014/main" val="4118208341"/>
                    </a:ext>
                  </a:extLst>
                </a:gridCol>
              </a:tblGrid>
              <a:tr h="370840">
                <a:tc>
                  <a:txBody>
                    <a:bodyPr/>
                    <a:lstStyle/>
                    <a:p>
                      <a:r>
                        <a:rPr lang="en-US" dirty="0"/>
                        <a:t>AUC</a:t>
                      </a:r>
                      <a:endParaRPr lang="en-IN" dirty="0"/>
                    </a:p>
                  </a:txBody>
                  <a:tcPr/>
                </a:tc>
                <a:tc>
                  <a:txBody>
                    <a:bodyPr/>
                    <a:lstStyle/>
                    <a:p>
                      <a:r>
                        <a:rPr lang="en-US" dirty="0"/>
                        <a:t>GINI</a:t>
                      </a:r>
                      <a:endParaRPr lang="en-IN" dirty="0"/>
                    </a:p>
                  </a:txBody>
                  <a:tcPr/>
                </a:tc>
                <a:tc>
                  <a:txBody>
                    <a:bodyPr/>
                    <a:lstStyle/>
                    <a:p>
                      <a:r>
                        <a:rPr lang="en-US" dirty="0"/>
                        <a:t>Top 3 decile capture rate</a:t>
                      </a:r>
                      <a:endParaRPr lang="en-IN" dirty="0"/>
                    </a:p>
                  </a:txBody>
                  <a:tcPr/>
                </a:tc>
                <a:extLst>
                  <a:ext uri="{0D108BD9-81ED-4DB2-BD59-A6C34878D82A}">
                    <a16:rowId xmlns:a16="http://schemas.microsoft.com/office/drawing/2014/main" val="4021312592"/>
                  </a:ext>
                </a:extLst>
              </a:tr>
              <a:tr h="370840">
                <a:tc>
                  <a:txBody>
                    <a:bodyPr/>
                    <a:lstStyle/>
                    <a:p>
                      <a:r>
                        <a:rPr lang="en-US" dirty="0"/>
                        <a:t>98%</a:t>
                      </a:r>
                      <a:endParaRPr lang="en-IN" dirty="0"/>
                    </a:p>
                  </a:txBody>
                  <a:tcPr/>
                </a:tc>
                <a:tc>
                  <a:txBody>
                    <a:bodyPr/>
                    <a:lstStyle/>
                    <a:p>
                      <a:r>
                        <a:rPr lang="en-US" dirty="0"/>
                        <a:t>96%</a:t>
                      </a:r>
                      <a:endParaRPr lang="en-IN" dirty="0"/>
                    </a:p>
                  </a:txBody>
                  <a:tcPr/>
                </a:tc>
                <a:tc>
                  <a:txBody>
                    <a:bodyPr/>
                    <a:lstStyle/>
                    <a:p>
                      <a:r>
                        <a:rPr lang="en-US" dirty="0"/>
                        <a:t>99.5345%</a:t>
                      </a:r>
                      <a:endParaRPr lang="en-IN" dirty="0"/>
                    </a:p>
                  </a:txBody>
                  <a:tcPr/>
                </a:tc>
                <a:extLst>
                  <a:ext uri="{0D108BD9-81ED-4DB2-BD59-A6C34878D82A}">
                    <a16:rowId xmlns:a16="http://schemas.microsoft.com/office/drawing/2014/main" val="2599630180"/>
                  </a:ext>
                </a:extLst>
              </a:tr>
            </a:tbl>
          </a:graphicData>
        </a:graphic>
      </p:graphicFrame>
      <p:cxnSp>
        <p:nvCxnSpPr>
          <p:cNvPr id="11" name="Straight Arrow Connector 10">
            <a:extLst>
              <a:ext uri="{FF2B5EF4-FFF2-40B4-BE49-F238E27FC236}">
                <a16:creationId xmlns:a16="http://schemas.microsoft.com/office/drawing/2014/main" id="{BFD79D6F-9FF2-BD9C-871E-BCE15FF2C474}"/>
              </a:ext>
            </a:extLst>
          </p:cNvPr>
          <p:cNvCxnSpPr/>
          <p:nvPr/>
        </p:nvCxnSpPr>
        <p:spPr>
          <a:xfrm flipV="1">
            <a:off x="7982712" y="3209544"/>
            <a:ext cx="1362456" cy="292608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2D723D75-FAB2-B59B-C7C1-74B413596714}"/>
              </a:ext>
            </a:extLst>
          </p:cNvPr>
          <p:cNvSpPr/>
          <p:nvPr/>
        </p:nvSpPr>
        <p:spPr>
          <a:xfrm>
            <a:off x="9262872" y="2944368"/>
            <a:ext cx="804672" cy="265176"/>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29589889-6EA0-27C0-E022-A2D5BF00E280}"/>
              </a:ext>
            </a:extLst>
          </p:cNvPr>
          <p:cNvSpPr/>
          <p:nvPr/>
        </p:nvSpPr>
        <p:spPr>
          <a:xfrm>
            <a:off x="969264" y="2596896"/>
            <a:ext cx="10575992" cy="347472"/>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9D2260AC-F997-3854-0A45-19A8EA4B7FC9}"/>
              </a:ext>
            </a:extLst>
          </p:cNvPr>
          <p:cNvSpPr/>
          <p:nvPr/>
        </p:nvSpPr>
        <p:spPr>
          <a:xfrm>
            <a:off x="1033272" y="2596896"/>
            <a:ext cx="10661904" cy="265176"/>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74185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25A35-0A20-8F0C-DFB1-2CBAA21A052D}"/>
              </a:ext>
            </a:extLst>
          </p:cNvPr>
          <p:cNvSpPr>
            <a:spLocks noGrp="1"/>
          </p:cNvSpPr>
          <p:nvPr>
            <p:ph type="ctrTitle"/>
          </p:nvPr>
        </p:nvSpPr>
        <p:spPr/>
        <p:txBody>
          <a:bodyPr/>
          <a:lstStyle/>
          <a:p>
            <a:r>
              <a:rPr lang="en-US" dirty="0"/>
              <a:t>Thank You</a:t>
            </a:r>
            <a:endParaRPr lang="en-IN" dirty="0"/>
          </a:p>
        </p:txBody>
      </p:sp>
      <p:sp>
        <p:nvSpPr>
          <p:cNvPr id="3" name="Subtitle 2">
            <a:extLst>
              <a:ext uri="{FF2B5EF4-FFF2-40B4-BE49-F238E27FC236}">
                <a16:creationId xmlns:a16="http://schemas.microsoft.com/office/drawing/2014/main" id="{A3C54AC4-AFD7-076A-2504-CF3E397BDF41}"/>
              </a:ext>
            </a:extLst>
          </p:cNvPr>
          <p:cNvSpPr>
            <a:spLocks noGrp="1"/>
          </p:cNvSpPr>
          <p:nvPr>
            <p:ph type="subTitle" idx="1"/>
          </p:nvPr>
        </p:nvSpPr>
        <p:spPr/>
        <p:txBody>
          <a:bodyPr/>
          <a:lstStyle/>
          <a:p>
            <a:endParaRPr lang="en-IN" dirty="0"/>
          </a:p>
        </p:txBody>
      </p:sp>
      <p:sp>
        <p:nvSpPr>
          <p:cNvPr id="5" name="Date Placeholder 4">
            <a:extLst>
              <a:ext uri="{FF2B5EF4-FFF2-40B4-BE49-F238E27FC236}">
                <a16:creationId xmlns:a16="http://schemas.microsoft.com/office/drawing/2014/main" id="{67D092BB-1EFD-C28A-82B0-71C787E07930}"/>
              </a:ext>
            </a:extLst>
          </p:cNvPr>
          <p:cNvSpPr>
            <a:spLocks noGrp="1"/>
          </p:cNvSpPr>
          <p:nvPr>
            <p:ph type="dt" sz="half" idx="10"/>
          </p:nvPr>
        </p:nvSpPr>
        <p:spPr/>
        <p:txBody>
          <a:bodyPr/>
          <a:lstStyle/>
          <a:p>
            <a:fld id="{6126CE81-EE05-4D2D-BB40-C8B4563C12A5}" type="datetime1">
              <a:rPr lang="en-IN" smtClean="0"/>
              <a:t>20-09-2025</a:t>
            </a:fld>
            <a:endParaRPr lang="en-IN"/>
          </a:p>
        </p:txBody>
      </p:sp>
      <p:sp>
        <p:nvSpPr>
          <p:cNvPr id="4" name="Footer Placeholder 3">
            <a:extLst>
              <a:ext uri="{FF2B5EF4-FFF2-40B4-BE49-F238E27FC236}">
                <a16:creationId xmlns:a16="http://schemas.microsoft.com/office/drawing/2014/main" id="{8C8E2C7A-732C-1873-34D4-B85DDBA70418}"/>
              </a:ext>
            </a:extLst>
          </p:cNvPr>
          <p:cNvSpPr>
            <a:spLocks noGrp="1"/>
          </p:cNvSpPr>
          <p:nvPr>
            <p:ph type="ftr" sz="quarter" idx="11"/>
          </p:nvPr>
        </p:nvSpPr>
        <p:spPr/>
        <p:txBody>
          <a:bodyPr/>
          <a:lstStyle/>
          <a:p>
            <a:r>
              <a:rPr lang="en-IN"/>
              <a:t>Copyright by LIVS AI</a:t>
            </a:r>
          </a:p>
        </p:txBody>
      </p:sp>
      <p:sp>
        <p:nvSpPr>
          <p:cNvPr id="6" name="Slide Number Placeholder 5">
            <a:extLst>
              <a:ext uri="{FF2B5EF4-FFF2-40B4-BE49-F238E27FC236}">
                <a16:creationId xmlns:a16="http://schemas.microsoft.com/office/drawing/2014/main" id="{883622CE-B52C-C598-85B9-4EED63FD8115}"/>
              </a:ext>
            </a:extLst>
          </p:cNvPr>
          <p:cNvSpPr>
            <a:spLocks noGrp="1"/>
          </p:cNvSpPr>
          <p:nvPr>
            <p:ph type="sldNum" sz="quarter" idx="12"/>
          </p:nvPr>
        </p:nvSpPr>
        <p:spPr/>
        <p:txBody>
          <a:bodyPr/>
          <a:lstStyle/>
          <a:p>
            <a:fld id="{BC84CBAD-C965-4D89-BCBB-ACF66ED60435}" type="slidenum">
              <a:rPr lang="en-IN" smtClean="0"/>
              <a:t>17</a:t>
            </a:fld>
            <a:endParaRPr lang="en-IN"/>
          </a:p>
        </p:txBody>
      </p:sp>
    </p:spTree>
    <p:extLst>
      <p:ext uri="{BB962C8B-B14F-4D97-AF65-F5344CB8AC3E}">
        <p14:creationId xmlns:p14="http://schemas.microsoft.com/office/powerpoint/2010/main" val="3344676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48791-409F-4F00-9AE6-BDBB0A8B6DD6}"/>
              </a:ext>
            </a:extLst>
          </p:cNvPr>
          <p:cNvSpPr>
            <a:spLocks noGrp="1"/>
          </p:cNvSpPr>
          <p:nvPr>
            <p:ph type="title"/>
          </p:nvPr>
        </p:nvSpPr>
        <p:spPr>
          <a:xfrm>
            <a:off x="2304288" y="493133"/>
            <a:ext cx="7729728" cy="1188720"/>
          </a:xfrm>
        </p:spPr>
        <p:txBody>
          <a:bodyPr/>
          <a:lstStyle/>
          <a:p>
            <a:r>
              <a:rPr lang="en-US" b="1" dirty="0"/>
              <a:t>Project Overview:</a:t>
            </a:r>
            <a:endParaRPr lang="en-IN" b="1" dirty="0"/>
          </a:p>
        </p:txBody>
      </p:sp>
      <p:sp>
        <p:nvSpPr>
          <p:cNvPr id="3" name="Content Placeholder 2">
            <a:extLst>
              <a:ext uri="{FF2B5EF4-FFF2-40B4-BE49-F238E27FC236}">
                <a16:creationId xmlns:a16="http://schemas.microsoft.com/office/drawing/2014/main" id="{75DDF3A9-D897-7848-0740-FDBCCACCF032}"/>
              </a:ext>
            </a:extLst>
          </p:cNvPr>
          <p:cNvSpPr>
            <a:spLocks noGrp="1"/>
          </p:cNvSpPr>
          <p:nvPr>
            <p:ph idx="1"/>
          </p:nvPr>
        </p:nvSpPr>
        <p:spPr>
          <a:xfrm>
            <a:off x="1030224" y="2556731"/>
            <a:ext cx="10515600" cy="3679477"/>
          </a:xfrm>
        </p:spPr>
        <p:txBody>
          <a:bodyPr>
            <a:normAutofit/>
          </a:bodyPr>
          <a:lstStyle/>
          <a:p>
            <a:r>
              <a:rPr lang="en-US" sz="1600" dirty="0"/>
              <a:t>LZ Finance, a Non-Banking Financial Company (NBFC) based in India, has partnered with LIVIS ai, a leading AI service provider, to develop a sophisticated credit risk model. </a:t>
            </a:r>
          </a:p>
          <a:p>
            <a:r>
              <a:rPr lang="en-US" sz="1600" dirty="0"/>
              <a:t>This model has included a credit scorecard that categorizes loan applications into Poor, Average, Good and Excellent categories based on criteria similar to the CIBIL scoring system</a:t>
            </a:r>
          </a:p>
          <a:p>
            <a:r>
              <a:rPr lang="en-US" sz="1600" dirty="0"/>
              <a:t>LZ Finance is NBFC(Non-Banking Financial Company) incorporated in 2010.</a:t>
            </a:r>
          </a:p>
          <a:p>
            <a:r>
              <a:rPr lang="en-US" sz="1600" b="1" dirty="0">
                <a:solidFill>
                  <a:schemeClr val="tx1"/>
                </a:solidFill>
              </a:rPr>
              <a:t>Success Criteria of developed model:</a:t>
            </a:r>
          </a:p>
          <a:p>
            <a:pPr marL="742950" lvl="1" indent="-514350">
              <a:buAutoNum type="arabicPeriod"/>
            </a:pPr>
            <a:r>
              <a:rPr lang="en-US" sz="1400" dirty="0">
                <a:solidFill>
                  <a:schemeClr val="tx1"/>
                </a:solidFill>
              </a:rPr>
              <a:t>AUC, Gini &gt; 85</a:t>
            </a:r>
          </a:p>
          <a:p>
            <a:pPr marL="742950" lvl="1" indent="-514350">
              <a:buAutoNum type="arabicPeriod"/>
            </a:pPr>
            <a:r>
              <a:rPr lang="en-US" sz="1400" dirty="0">
                <a:solidFill>
                  <a:schemeClr val="tx1"/>
                </a:solidFill>
              </a:rPr>
              <a:t>KS statistic &gt; 40</a:t>
            </a:r>
          </a:p>
          <a:p>
            <a:pPr marL="742950" lvl="1" indent="-514350">
              <a:buAutoNum type="arabicPeriod"/>
            </a:pPr>
            <a:r>
              <a:rPr lang="en-US" sz="1400" dirty="0">
                <a:solidFill>
                  <a:schemeClr val="tx1"/>
                </a:solidFill>
              </a:rPr>
              <a:t>Max KS stat in first 3 deciles</a:t>
            </a:r>
          </a:p>
          <a:p>
            <a:pPr marL="742950" lvl="1" indent="-514350">
              <a:buAutoNum type="arabicPeriod"/>
            </a:pPr>
            <a:r>
              <a:rPr lang="en-US" sz="1400" dirty="0">
                <a:solidFill>
                  <a:schemeClr val="tx1"/>
                </a:solidFill>
              </a:rPr>
              <a:t>Model interpretation</a:t>
            </a:r>
          </a:p>
        </p:txBody>
      </p:sp>
      <p:sp>
        <p:nvSpPr>
          <p:cNvPr id="5" name="Date Placeholder 4">
            <a:extLst>
              <a:ext uri="{FF2B5EF4-FFF2-40B4-BE49-F238E27FC236}">
                <a16:creationId xmlns:a16="http://schemas.microsoft.com/office/drawing/2014/main" id="{1BB41BF8-94E2-3F9F-D6C6-7135945F5765}"/>
              </a:ext>
            </a:extLst>
          </p:cNvPr>
          <p:cNvSpPr>
            <a:spLocks noGrp="1"/>
          </p:cNvSpPr>
          <p:nvPr>
            <p:ph type="dt" sz="half" idx="10"/>
          </p:nvPr>
        </p:nvSpPr>
        <p:spPr/>
        <p:txBody>
          <a:bodyPr/>
          <a:lstStyle/>
          <a:p>
            <a:fld id="{C65D954E-01C8-4E30-9F3C-3807488900AD}" type="datetime1">
              <a:rPr lang="en-IN" smtClean="0"/>
              <a:t>20-09-2025</a:t>
            </a:fld>
            <a:endParaRPr lang="en-IN"/>
          </a:p>
        </p:txBody>
      </p:sp>
      <p:sp>
        <p:nvSpPr>
          <p:cNvPr id="4" name="Footer Placeholder 3">
            <a:extLst>
              <a:ext uri="{FF2B5EF4-FFF2-40B4-BE49-F238E27FC236}">
                <a16:creationId xmlns:a16="http://schemas.microsoft.com/office/drawing/2014/main" id="{00A8A2B5-B8AF-FDD2-DEBF-4D23E051D681}"/>
              </a:ext>
            </a:extLst>
          </p:cNvPr>
          <p:cNvSpPr>
            <a:spLocks noGrp="1"/>
          </p:cNvSpPr>
          <p:nvPr>
            <p:ph type="ftr" sz="quarter" idx="11"/>
          </p:nvPr>
        </p:nvSpPr>
        <p:spPr/>
        <p:txBody>
          <a:bodyPr/>
          <a:lstStyle/>
          <a:p>
            <a:r>
              <a:rPr lang="en-IN"/>
              <a:t>Copyright by LIVS AI</a:t>
            </a:r>
          </a:p>
        </p:txBody>
      </p:sp>
      <p:sp>
        <p:nvSpPr>
          <p:cNvPr id="6" name="Slide Number Placeholder 5">
            <a:extLst>
              <a:ext uri="{FF2B5EF4-FFF2-40B4-BE49-F238E27FC236}">
                <a16:creationId xmlns:a16="http://schemas.microsoft.com/office/drawing/2014/main" id="{FE2068BC-D514-9EA5-7F48-9BC33782D9F3}"/>
              </a:ext>
            </a:extLst>
          </p:cNvPr>
          <p:cNvSpPr>
            <a:spLocks noGrp="1"/>
          </p:cNvSpPr>
          <p:nvPr>
            <p:ph type="sldNum" sz="quarter" idx="12"/>
          </p:nvPr>
        </p:nvSpPr>
        <p:spPr/>
        <p:txBody>
          <a:bodyPr/>
          <a:lstStyle/>
          <a:p>
            <a:fld id="{BC84CBAD-C965-4D89-BCBB-ACF66ED60435}" type="slidenum">
              <a:rPr lang="en-IN" smtClean="0"/>
              <a:t>2</a:t>
            </a:fld>
            <a:endParaRPr lang="en-IN"/>
          </a:p>
        </p:txBody>
      </p:sp>
    </p:spTree>
    <p:extLst>
      <p:ext uri="{BB962C8B-B14F-4D97-AF65-F5344CB8AC3E}">
        <p14:creationId xmlns:p14="http://schemas.microsoft.com/office/powerpoint/2010/main" val="972808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7F02-2BC7-5FBC-B041-3FD32788DFA0}"/>
              </a:ext>
            </a:extLst>
          </p:cNvPr>
          <p:cNvSpPr>
            <a:spLocks noGrp="1"/>
          </p:cNvSpPr>
          <p:nvPr>
            <p:ph type="title"/>
          </p:nvPr>
        </p:nvSpPr>
        <p:spPr>
          <a:xfrm>
            <a:off x="2295144" y="443484"/>
            <a:ext cx="7729728" cy="1188720"/>
          </a:xfrm>
        </p:spPr>
        <p:txBody>
          <a:bodyPr/>
          <a:lstStyle/>
          <a:p>
            <a:r>
              <a:rPr lang="en-US" b="1" dirty="0"/>
              <a:t>Why this Project?</a:t>
            </a:r>
            <a:endParaRPr lang="en-IN" b="1" dirty="0"/>
          </a:p>
        </p:txBody>
      </p:sp>
      <p:sp>
        <p:nvSpPr>
          <p:cNvPr id="3" name="Content Placeholder 2">
            <a:extLst>
              <a:ext uri="{FF2B5EF4-FFF2-40B4-BE49-F238E27FC236}">
                <a16:creationId xmlns:a16="http://schemas.microsoft.com/office/drawing/2014/main" id="{F4044DD1-327C-D9E5-4358-857407BEC6C0}"/>
              </a:ext>
            </a:extLst>
          </p:cNvPr>
          <p:cNvSpPr>
            <a:spLocks noGrp="1"/>
          </p:cNvSpPr>
          <p:nvPr>
            <p:ph idx="1"/>
          </p:nvPr>
        </p:nvSpPr>
        <p:spPr>
          <a:xfrm>
            <a:off x="585216" y="2413064"/>
            <a:ext cx="5257801" cy="3628962"/>
          </a:xfrm>
        </p:spPr>
        <p:txBody>
          <a:bodyPr>
            <a:normAutofit/>
          </a:bodyPr>
          <a:lstStyle/>
          <a:p>
            <a:r>
              <a:rPr lang="en-US" sz="1600" dirty="0">
                <a:solidFill>
                  <a:srgbClr val="FF0000"/>
                </a:solidFill>
              </a:rPr>
              <a:t>As-Is Business Process of Loan approval:</a:t>
            </a:r>
          </a:p>
          <a:p>
            <a:pPr lvl="1"/>
            <a:r>
              <a:rPr lang="en-US" sz="1600" dirty="0"/>
              <a:t>User fill loan application in system.</a:t>
            </a:r>
          </a:p>
          <a:p>
            <a:pPr lvl="1"/>
            <a:r>
              <a:rPr lang="en-US" sz="1600" dirty="0"/>
              <a:t>Underwriter assess application manually.</a:t>
            </a:r>
          </a:p>
          <a:p>
            <a:pPr lvl="1"/>
            <a:r>
              <a:rPr lang="en-US" sz="1600" dirty="0"/>
              <a:t>Underwriter score individual loan application based on business rules.</a:t>
            </a:r>
          </a:p>
          <a:p>
            <a:pPr lvl="1"/>
            <a:r>
              <a:rPr lang="en-US" sz="1600" dirty="0"/>
              <a:t>Underwriter approve or reject Loan application.</a:t>
            </a:r>
            <a:endParaRPr lang="en-IN" sz="1600" dirty="0"/>
          </a:p>
        </p:txBody>
      </p:sp>
      <p:sp>
        <p:nvSpPr>
          <p:cNvPr id="5" name="Date Placeholder 4">
            <a:extLst>
              <a:ext uri="{FF2B5EF4-FFF2-40B4-BE49-F238E27FC236}">
                <a16:creationId xmlns:a16="http://schemas.microsoft.com/office/drawing/2014/main" id="{AD848FC9-7991-4BFA-44EC-26B3DC270148}"/>
              </a:ext>
            </a:extLst>
          </p:cNvPr>
          <p:cNvSpPr>
            <a:spLocks noGrp="1"/>
          </p:cNvSpPr>
          <p:nvPr>
            <p:ph type="dt" sz="half" idx="10"/>
          </p:nvPr>
        </p:nvSpPr>
        <p:spPr/>
        <p:txBody>
          <a:bodyPr/>
          <a:lstStyle/>
          <a:p>
            <a:fld id="{52C1C8A8-E844-4F1F-A3D5-FB397CCD68B5}" type="datetime1">
              <a:rPr lang="en-IN" smtClean="0"/>
              <a:t>20-09-2025</a:t>
            </a:fld>
            <a:endParaRPr lang="en-IN"/>
          </a:p>
        </p:txBody>
      </p:sp>
      <p:sp>
        <p:nvSpPr>
          <p:cNvPr id="4" name="Footer Placeholder 3">
            <a:extLst>
              <a:ext uri="{FF2B5EF4-FFF2-40B4-BE49-F238E27FC236}">
                <a16:creationId xmlns:a16="http://schemas.microsoft.com/office/drawing/2014/main" id="{68C180A0-5FA4-934A-2F43-04DBCD48BB5E}"/>
              </a:ext>
            </a:extLst>
          </p:cNvPr>
          <p:cNvSpPr>
            <a:spLocks noGrp="1"/>
          </p:cNvSpPr>
          <p:nvPr>
            <p:ph type="ftr" sz="quarter" idx="11"/>
          </p:nvPr>
        </p:nvSpPr>
        <p:spPr/>
        <p:txBody>
          <a:bodyPr/>
          <a:lstStyle/>
          <a:p>
            <a:r>
              <a:rPr lang="en-IN"/>
              <a:t>Copyright by LIVS AI</a:t>
            </a:r>
          </a:p>
        </p:txBody>
      </p:sp>
      <p:sp>
        <p:nvSpPr>
          <p:cNvPr id="6" name="Slide Number Placeholder 5">
            <a:extLst>
              <a:ext uri="{FF2B5EF4-FFF2-40B4-BE49-F238E27FC236}">
                <a16:creationId xmlns:a16="http://schemas.microsoft.com/office/drawing/2014/main" id="{34558E0E-935E-BB8A-4B48-5C25F89D79DB}"/>
              </a:ext>
            </a:extLst>
          </p:cNvPr>
          <p:cNvSpPr>
            <a:spLocks noGrp="1"/>
          </p:cNvSpPr>
          <p:nvPr>
            <p:ph type="sldNum" sz="quarter" idx="12"/>
          </p:nvPr>
        </p:nvSpPr>
        <p:spPr/>
        <p:txBody>
          <a:bodyPr/>
          <a:lstStyle/>
          <a:p>
            <a:fld id="{BC84CBAD-C965-4D89-BCBB-ACF66ED60435}" type="slidenum">
              <a:rPr lang="en-IN" smtClean="0"/>
              <a:t>3</a:t>
            </a:fld>
            <a:endParaRPr lang="en-IN"/>
          </a:p>
        </p:txBody>
      </p:sp>
      <p:sp>
        <p:nvSpPr>
          <p:cNvPr id="7" name="Content Placeholder 2">
            <a:extLst>
              <a:ext uri="{FF2B5EF4-FFF2-40B4-BE49-F238E27FC236}">
                <a16:creationId xmlns:a16="http://schemas.microsoft.com/office/drawing/2014/main" id="{CAD0F5AC-7C54-190A-2F80-AB66044E97EF}"/>
              </a:ext>
            </a:extLst>
          </p:cNvPr>
          <p:cNvSpPr txBox="1">
            <a:spLocks/>
          </p:cNvSpPr>
          <p:nvPr/>
        </p:nvSpPr>
        <p:spPr>
          <a:xfrm>
            <a:off x="6348985" y="2413064"/>
            <a:ext cx="5443728" cy="36951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00B050"/>
                </a:solidFill>
              </a:rPr>
              <a:t>To Be Business Process of Loan approval:</a:t>
            </a:r>
          </a:p>
          <a:p>
            <a:pPr lvl="1"/>
            <a:r>
              <a:rPr lang="en-US" sz="1600" dirty="0"/>
              <a:t>User fill Loan application in system.</a:t>
            </a:r>
          </a:p>
          <a:p>
            <a:pPr lvl="1"/>
            <a:r>
              <a:rPr lang="en-US" sz="1600" dirty="0"/>
              <a:t>Model assess application and provide score instantly.</a:t>
            </a:r>
          </a:p>
          <a:p>
            <a:pPr lvl="2"/>
            <a:r>
              <a:rPr lang="en-US" sz="1600" dirty="0"/>
              <a:t>If application is approved by system -Underwriter review application before final sanction of loan.</a:t>
            </a:r>
          </a:p>
          <a:p>
            <a:pPr lvl="1"/>
            <a:endParaRPr lang="en-IN" dirty="0"/>
          </a:p>
        </p:txBody>
      </p:sp>
    </p:spTree>
    <p:extLst>
      <p:ext uri="{BB962C8B-B14F-4D97-AF65-F5344CB8AC3E}">
        <p14:creationId xmlns:p14="http://schemas.microsoft.com/office/powerpoint/2010/main" val="3833516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44EC8A-4035-0D9B-C124-5F7E21CD32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A5DB57-26B7-338F-D800-67DBBC327415}"/>
              </a:ext>
            </a:extLst>
          </p:cNvPr>
          <p:cNvSpPr>
            <a:spLocks noGrp="1"/>
          </p:cNvSpPr>
          <p:nvPr>
            <p:ph type="title"/>
          </p:nvPr>
        </p:nvSpPr>
        <p:spPr>
          <a:xfrm>
            <a:off x="655320" y="136525"/>
            <a:ext cx="10515600" cy="915035"/>
          </a:xfrm>
        </p:spPr>
        <p:txBody>
          <a:bodyPr/>
          <a:lstStyle/>
          <a:p>
            <a:r>
              <a:rPr lang="en-US" b="1" dirty="0"/>
              <a:t>Business Requirements:</a:t>
            </a:r>
            <a:endParaRPr lang="en-IN" b="1" dirty="0"/>
          </a:p>
        </p:txBody>
      </p:sp>
      <p:sp>
        <p:nvSpPr>
          <p:cNvPr id="3" name="Content Placeholder 2">
            <a:extLst>
              <a:ext uri="{FF2B5EF4-FFF2-40B4-BE49-F238E27FC236}">
                <a16:creationId xmlns:a16="http://schemas.microsoft.com/office/drawing/2014/main" id="{2B0DE17E-ADEB-38E8-E21D-FC3ED7546008}"/>
              </a:ext>
            </a:extLst>
          </p:cNvPr>
          <p:cNvSpPr>
            <a:spLocks noGrp="1"/>
          </p:cNvSpPr>
          <p:nvPr>
            <p:ph idx="1"/>
          </p:nvPr>
        </p:nvSpPr>
        <p:spPr>
          <a:xfrm>
            <a:off x="347472" y="1324610"/>
            <a:ext cx="11731752" cy="5231638"/>
          </a:xfrm>
        </p:spPr>
        <p:txBody>
          <a:bodyPr>
            <a:normAutofit fontScale="55000" lnSpcReduction="20000"/>
          </a:bodyPr>
          <a:lstStyle/>
          <a:p>
            <a:pPr>
              <a:lnSpc>
                <a:spcPct val="120000"/>
              </a:lnSpc>
            </a:pPr>
            <a:r>
              <a:rPr lang="en-US" sz="2500" b="1" dirty="0"/>
              <a:t>Current Business Problem:</a:t>
            </a:r>
          </a:p>
          <a:p>
            <a:pPr lvl="1" algn="just">
              <a:lnSpc>
                <a:spcPct val="120000"/>
              </a:lnSpc>
            </a:pPr>
            <a:r>
              <a:rPr lang="en-US" sz="2700" dirty="0"/>
              <a:t>Underwriter takes lot of time to review loan application and sanction loan to customer, loosing opportunities in competitive market.</a:t>
            </a:r>
          </a:p>
          <a:p>
            <a:pPr lvl="1" algn="just">
              <a:lnSpc>
                <a:spcPct val="120000"/>
              </a:lnSpc>
            </a:pPr>
            <a:r>
              <a:rPr lang="en-US" sz="2700" dirty="0"/>
              <a:t>Application review process is error prone as it involves lot of manual efforts.</a:t>
            </a:r>
            <a:endParaRPr lang="en-US" dirty="0"/>
          </a:p>
          <a:p>
            <a:pPr>
              <a:lnSpc>
                <a:spcPct val="120000"/>
              </a:lnSpc>
            </a:pPr>
            <a:r>
              <a:rPr lang="en-US" sz="2500" b="1" dirty="0"/>
              <a:t>The Proposed Solution:</a:t>
            </a:r>
          </a:p>
          <a:p>
            <a:pPr lvl="1" algn="just">
              <a:lnSpc>
                <a:spcPct val="120000"/>
              </a:lnSpc>
            </a:pPr>
            <a:r>
              <a:rPr lang="en-US" sz="2700" dirty="0"/>
              <a:t>LIVIS ai would like to introduce machine learning model capabilities which will provide instant scorecard for each customer that categorizes loan applications into Poor, Average, Good and Excellent categories based on criteria similar to the CIBIL scoring system.</a:t>
            </a:r>
            <a:endParaRPr lang="en-US" dirty="0"/>
          </a:p>
          <a:p>
            <a:pPr>
              <a:lnSpc>
                <a:spcPct val="120000"/>
              </a:lnSpc>
            </a:pPr>
            <a:r>
              <a:rPr lang="en-US" sz="2500" b="1" dirty="0"/>
              <a:t>System Impacted: </a:t>
            </a:r>
            <a:r>
              <a:rPr lang="en-US" dirty="0"/>
              <a:t>Nil</a:t>
            </a:r>
          </a:p>
          <a:p>
            <a:pPr>
              <a:lnSpc>
                <a:spcPct val="120000"/>
              </a:lnSpc>
            </a:pPr>
            <a:r>
              <a:rPr lang="en-US" sz="2500" b="1" dirty="0"/>
              <a:t>Assumptions/Dependencies: </a:t>
            </a:r>
            <a:r>
              <a:rPr lang="en-US" sz="2700" dirty="0"/>
              <a:t>Last 5 years Customer Dataset, Loan Dataset and Bureau Dataset is required for each customer  </a:t>
            </a:r>
            <a:endParaRPr lang="en-US" sz="2100" dirty="0"/>
          </a:p>
          <a:p>
            <a:pPr>
              <a:lnSpc>
                <a:spcPct val="120000"/>
              </a:lnSpc>
            </a:pPr>
            <a:r>
              <a:rPr lang="en-US" sz="2500" b="1" dirty="0"/>
              <a:t>Business requirements:</a:t>
            </a:r>
          </a:p>
          <a:p>
            <a:pPr lvl="1">
              <a:lnSpc>
                <a:spcPct val="120000"/>
              </a:lnSpc>
            </a:pPr>
            <a:r>
              <a:rPr lang="en-US" sz="2200" b="1" dirty="0"/>
              <a:t>Phase 1: Development and Implementation </a:t>
            </a:r>
          </a:p>
          <a:p>
            <a:pPr marL="1371600" lvl="2" indent="-457200" algn="just">
              <a:lnSpc>
                <a:spcPct val="120000"/>
              </a:lnSpc>
              <a:buFont typeface="+mj-lt"/>
              <a:buAutoNum type="arabicPeriod"/>
            </a:pPr>
            <a:r>
              <a:rPr lang="en-US" sz="2700" dirty="0"/>
              <a:t>Model Development: Build a predictive model using LZ Finance’s dataset which includes historical loan data and default indicators. </a:t>
            </a:r>
          </a:p>
          <a:p>
            <a:pPr marL="1371600" lvl="2" indent="-457200" algn="just">
              <a:lnSpc>
                <a:spcPct val="120000"/>
              </a:lnSpc>
              <a:buFont typeface="+mj-lt"/>
              <a:buAutoNum type="arabicPeriod"/>
            </a:pPr>
            <a:r>
              <a:rPr lang="en-US" sz="2700" dirty="0"/>
              <a:t>Scorecard Creation: Develop a scoring system that categorizes credit scores into Poor, Average, Good, and Excellent. </a:t>
            </a:r>
          </a:p>
          <a:p>
            <a:pPr marL="1371600" lvl="2" indent="-457200" algn="just">
              <a:lnSpc>
                <a:spcPct val="120000"/>
              </a:lnSpc>
              <a:buFont typeface="+mj-lt"/>
              <a:buAutoNum type="arabicPeriod"/>
            </a:pPr>
            <a:r>
              <a:rPr lang="en-US" sz="2700" dirty="0" err="1"/>
              <a:t>Streamlit</a:t>
            </a:r>
            <a:r>
              <a:rPr lang="en-US" sz="2700" dirty="0"/>
              <a:t> UI Application: Develop a user-friendly interface where loan officers can input borrower demographics, loan details and bureau information (such as credit utilization and open accounts) to obtain predictions on default probabilities and credit ratings. </a:t>
            </a:r>
            <a:endParaRPr lang="en-IN" sz="2700" dirty="0"/>
          </a:p>
        </p:txBody>
      </p:sp>
      <p:sp>
        <p:nvSpPr>
          <p:cNvPr id="5" name="Date Placeholder 4">
            <a:extLst>
              <a:ext uri="{FF2B5EF4-FFF2-40B4-BE49-F238E27FC236}">
                <a16:creationId xmlns:a16="http://schemas.microsoft.com/office/drawing/2014/main" id="{168A9921-42BB-E67E-2BA9-A98D5F553B94}"/>
              </a:ext>
            </a:extLst>
          </p:cNvPr>
          <p:cNvSpPr>
            <a:spLocks noGrp="1"/>
          </p:cNvSpPr>
          <p:nvPr>
            <p:ph type="dt" sz="half" idx="10"/>
          </p:nvPr>
        </p:nvSpPr>
        <p:spPr/>
        <p:txBody>
          <a:bodyPr/>
          <a:lstStyle/>
          <a:p>
            <a:fld id="{E4178408-9660-49DA-ABE6-910A42F39D74}" type="datetime1">
              <a:rPr lang="en-IN" smtClean="0"/>
              <a:t>20-09-2025</a:t>
            </a:fld>
            <a:endParaRPr lang="en-IN"/>
          </a:p>
        </p:txBody>
      </p:sp>
      <p:sp>
        <p:nvSpPr>
          <p:cNvPr id="4" name="Footer Placeholder 3">
            <a:extLst>
              <a:ext uri="{FF2B5EF4-FFF2-40B4-BE49-F238E27FC236}">
                <a16:creationId xmlns:a16="http://schemas.microsoft.com/office/drawing/2014/main" id="{9996354C-2F46-09FF-77D1-DAC73A07D33D}"/>
              </a:ext>
            </a:extLst>
          </p:cNvPr>
          <p:cNvSpPr>
            <a:spLocks noGrp="1"/>
          </p:cNvSpPr>
          <p:nvPr>
            <p:ph type="ftr" sz="quarter" idx="11"/>
          </p:nvPr>
        </p:nvSpPr>
        <p:spPr/>
        <p:txBody>
          <a:bodyPr/>
          <a:lstStyle/>
          <a:p>
            <a:r>
              <a:rPr lang="en-IN"/>
              <a:t>Copyright by LIVS AI</a:t>
            </a:r>
          </a:p>
        </p:txBody>
      </p:sp>
      <p:sp>
        <p:nvSpPr>
          <p:cNvPr id="6" name="Slide Number Placeholder 5">
            <a:extLst>
              <a:ext uri="{FF2B5EF4-FFF2-40B4-BE49-F238E27FC236}">
                <a16:creationId xmlns:a16="http://schemas.microsoft.com/office/drawing/2014/main" id="{1A1DBD48-341B-AF5E-9129-5E4EA7F80B76}"/>
              </a:ext>
            </a:extLst>
          </p:cNvPr>
          <p:cNvSpPr>
            <a:spLocks noGrp="1"/>
          </p:cNvSpPr>
          <p:nvPr>
            <p:ph type="sldNum" sz="quarter" idx="12"/>
          </p:nvPr>
        </p:nvSpPr>
        <p:spPr/>
        <p:txBody>
          <a:bodyPr/>
          <a:lstStyle/>
          <a:p>
            <a:fld id="{BC84CBAD-C965-4D89-BCBB-ACF66ED60435}" type="slidenum">
              <a:rPr lang="en-IN" smtClean="0"/>
              <a:t>4</a:t>
            </a:fld>
            <a:endParaRPr lang="en-IN"/>
          </a:p>
        </p:txBody>
      </p:sp>
    </p:spTree>
    <p:extLst>
      <p:ext uri="{BB962C8B-B14F-4D97-AF65-F5344CB8AC3E}">
        <p14:creationId xmlns:p14="http://schemas.microsoft.com/office/powerpoint/2010/main" val="3025462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57B4E-A3A8-43AB-3719-82665B9773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FEEE76-82A9-0F24-1260-6CF16B772E9E}"/>
              </a:ext>
            </a:extLst>
          </p:cNvPr>
          <p:cNvSpPr>
            <a:spLocks noGrp="1"/>
          </p:cNvSpPr>
          <p:nvPr>
            <p:ph type="title"/>
          </p:nvPr>
        </p:nvSpPr>
        <p:spPr>
          <a:xfrm>
            <a:off x="2231136" y="268988"/>
            <a:ext cx="7729728" cy="1188720"/>
          </a:xfrm>
        </p:spPr>
        <p:txBody>
          <a:bodyPr/>
          <a:lstStyle/>
          <a:p>
            <a:r>
              <a:rPr lang="en-US" dirty="0"/>
              <a:t>Modelling steps</a:t>
            </a:r>
            <a:br>
              <a:rPr lang="en-US" dirty="0"/>
            </a:br>
            <a:r>
              <a:rPr lang="en-US" dirty="0"/>
              <a:t>(High Level Architecture):</a:t>
            </a:r>
            <a:endParaRPr lang="en-IN" dirty="0"/>
          </a:p>
        </p:txBody>
      </p:sp>
      <p:sp>
        <p:nvSpPr>
          <p:cNvPr id="5" name="Date Placeholder 4">
            <a:extLst>
              <a:ext uri="{FF2B5EF4-FFF2-40B4-BE49-F238E27FC236}">
                <a16:creationId xmlns:a16="http://schemas.microsoft.com/office/drawing/2014/main" id="{4A1B0BC3-0CDE-9EB5-EEEB-811889B35B2E}"/>
              </a:ext>
            </a:extLst>
          </p:cNvPr>
          <p:cNvSpPr>
            <a:spLocks noGrp="1"/>
          </p:cNvSpPr>
          <p:nvPr>
            <p:ph type="dt" sz="half" idx="10"/>
          </p:nvPr>
        </p:nvSpPr>
        <p:spPr/>
        <p:txBody>
          <a:bodyPr/>
          <a:lstStyle/>
          <a:p>
            <a:fld id="{048B77B3-727C-42B7-95F0-F625DCF1D16E}" type="datetime1">
              <a:rPr lang="en-IN" smtClean="0"/>
              <a:t>20-09-2025</a:t>
            </a:fld>
            <a:endParaRPr lang="en-IN"/>
          </a:p>
        </p:txBody>
      </p:sp>
      <p:sp>
        <p:nvSpPr>
          <p:cNvPr id="4" name="Footer Placeholder 3">
            <a:extLst>
              <a:ext uri="{FF2B5EF4-FFF2-40B4-BE49-F238E27FC236}">
                <a16:creationId xmlns:a16="http://schemas.microsoft.com/office/drawing/2014/main" id="{BD4EBD57-FA29-C0C0-0202-D942218AC434}"/>
              </a:ext>
            </a:extLst>
          </p:cNvPr>
          <p:cNvSpPr>
            <a:spLocks noGrp="1"/>
          </p:cNvSpPr>
          <p:nvPr>
            <p:ph type="ftr" sz="quarter" idx="11"/>
          </p:nvPr>
        </p:nvSpPr>
        <p:spPr/>
        <p:txBody>
          <a:bodyPr/>
          <a:lstStyle/>
          <a:p>
            <a:r>
              <a:rPr lang="en-IN"/>
              <a:t>Copyright by LIVS AI</a:t>
            </a:r>
          </a:p>
        </p:txBody>
      </p:sp>
      <p:sp>
        <p:nvSpPr>
          <p:cNvPr id="6" name="Slide Number Placeholder 5">
            <a:extLst>
              <a:ext uri="{FF2B5EF4-FFF2-40B4-BE49-F238E27FC236}">
                <a16:creationId xmlns:a16="http://schemas.microsoft.com/office/drawing/2014/main" id="{05D56720-AD53-B85D-2EDD-824C2DEAB4E1}"/>
              </a:ext>
            </a:extLst>
          </p:cNvPr>
          <p:cNvSpPr>
            <a:spLocks noGrp="1"/>
          </p:cNvSpPr>
          <p:nvPr>
            <p:ph type="sldNum" sz="quarter" idx="12"/>
          </p:nvPr>
        </p:nvSpPr>
        <p:spPr/>
        <p:txBody>
          <a:bodyPr/>
          <a:lstStyle/>
          <a:p>
            <a:fld id="{BC84CBAD-C965-4D89-BCBB-ACF66ED60435}" type="slidenum">
              <a:rPr lang="en-IN" smtClean="0"/>
              <a:t>5</a:t>
            </a:fld>
            <a:endParaRPr lang="en-IN"/>
          </a:p>
        </p:txBody>
      </p:sp>
      <p:pic>
        <p:nvPicPr>
          <p:cNvPr id="7" name="Picture 6">
            <a:extLst>
              <a:ext uri="{FF2B5EF4-FFF2-40B4-BE49-F238E27FC236}">
                <a16:creationId xmlns:a16="http://schemas.microsoft.com/office/drawing/2014/main" id="{93DE8482-4B62-16D0-C85C-A02D9EA55444}"/>
              </a:ext>
            </a:extLst>
          </p:cNvPr>
          <p:cNvPicPr>
            <a:picLocks noChangeAspect="1"/>
          </p:cNvPicPr>
          <p:nvPr/>
        </p:nvPicPr>
        <p:blipFill>
          <a:blip r:embed="rId2"/>
          <a:stretch>
            <a:fillRect/>
          </a:stretch>
        </p:blipFill>
        <p:spPr>
          <a:xfrm>
            <a:off x="0" y="1752720"/>
            <a:ext cx="12192000" cy="3185039"/>
          </a:xfrm>
          <a:prstGeom prst="rect">
            <a:avLst/>
          </a:prstGeom>
        </p:spPr>
      </p:pic>
    </p:spTree>
    <p:extLst>
      <p:ext uri="{BB962C8B-B14F-4D97-AF65-F5344CB8AC3E}">
        <p14:creationId xmlns:p14="http://schemas.microsoft.com/office/powerpoint/2010/main" val="2908947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FE9791-476F-B3FC-02E1-0B4F2A9E7B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0BA519-C9AA-335E-F913-ED6313EA6121}"/>
              </a:ext>
            </a:extLst>
          </p:cNvPr>
          <p:cNvSpPr>
            <a:spLocks noGrp="1"/>
          </p:cNvSpPr>
          <p:nvPr>
            <p:ph type="title"/>
          </p:nvPr>
        </p:nvSpPr>
        <p:spPr>
          <a:xfrm>
            <a:off x="2231136" y="564994"/>
            <a:ext cx="7729728" cy="1188720"/>
          </a:xfrm>
        </p:spPr>
        <p:txBody>
          <a:bodyPr/>
          <a:lstStyle/>
          <a:p>
            <a:r>
              <a:rPr lang="en-US" dirty="0"/>
              <a:t>Data SOURCE</a:t>
            </a:r>
            <a:endParaRPr lang="en-IN" dirty="0"/>
          </a:p>
        </p:txBody>
      </p:sp>
      <p:sp>
        <p:nvSpPr>
          <p:cNvPr id="5" name="Date Placeholder 4">
            <a:extLst>
              <a:ext uri="{FF2B5EF4-FFF2-40B4-BE49-F238E27FC236}">
                <a16:creationId xmlns:a16="http://schemas.microsoft.com/office/drawing/2014/main" id="{BAF6F87C-1DD0-7F79-2FA1-76F5AE6E9B47}"/>
              </a:ext>
            </a:extLst>
          </p:cNvPr>
          <p:cNvSpPr>
            <a:spLocks noGrp="1"/>
          </p:cNvSpPr>
          <p:nvPr>
            <p:ph type="dt" sz="half" idx="10"/>
          </p:nvPr>
        </p:nvSpPr>
        <p:spPr/>
        <p:txBody>
          <a:bodyPr/>
          <a:lstStyle/>
          <a:p>
            <a:fld id="{C1ED1E2B-21EF-459E-91F5-74AE41765BFC}" type="datetime1">
              <a:rPr lang="en-IN" smtClean="0"/>
              <a:t>20-09-2025</a:t>
            </a:fld>
            <a:endParaRPr lang="en-IN"/>
          </a:p>
        </p:txBody>
      </p:sp>
      <p:sp>
        <p:nvSpPr>
          <p:cNvPr id="4" name="Footer Placeholder 3">
            <a:extLst>
              <a:ext uri="{FF2B5EF4-FFF2-40B4-BE49-F238E27FC236}">
                <a16:creationId xmlns:a16="http://schemas.microsoft.com/office/drawing/2014/main" id="{F8504A56-C7B3-E5CE-07E4-578B2C8FA31C}"/>
              </a:ext>
            </a:extLst>
          </p:cNvPr>
          <p:cNvSpPr>
            <a:spLocks noGrp="1"/>
          </p:cNvSpPr>
          <p:nvPr>
            <p:ph type="ftr" sz="quarter" idx="11"/>
          </p:nvPr>
        </p:nvSpPr>
        <p:spPr/>
        <p:txBody>
          <a:bodyPr/>
          <a:lstStyle/>
          <a:p>
            <a:r>
              <a:rPr lang="en-IN"/>
              <a:t>Copyright by LIVS AI</a:t>
            </a:r>
          </a:p>
        </p:txBody>
      </p:sp>
      <p:sp>
        <p:nvSpPr>
          <p:cNvPr id="6" name="Slide Number Placeholder 5">
            <a:extLst>
              <a:ext uri="{FF2B5EF4-FFF2-40B4-BE49-F238E27FC236}">
                <a16:creationId xmlns:a16="http://schemas.microsoft.com/office/drawing/2014/main" id="{3CACCF67-0952-064C-AFA4-8E370F1D710C}"/>
              </a:ext>
            </a:extLst>
          </p:cNvPr>
          <p:cNvSpPr>
            <a:spLocks noGrp="1"/>
          </p:cNvSpPr>
          <p:nvPr>
            <p:ph type="sldNum" sz="quarter" idx="12"/>
          </p:nvPr>
        </p:nvSpPr>
        <p:spPr/>
        <p:txBody>
          <a:bodyPr/>
          <a:lstStyle/>
          <a:p>
            <a:fld id="{BC84CBAD-C965-4D89-BCBB-ACF66ED60435}" type="slidenum">
              <a:rPr lang="en-IN" smtClean="0"/>
              <a:t>6</a:t>
            </a:fld>
            <a:endParaRPr lang="en-IN"/>
          </a:p>
        </p:txBody>
      </p:sp>
      <p:sp>
        <p:nvSpPr>
          <p:cNvPr id="3" name="TextBox 2">
            <a:extLst>
              <a:ext uri="{FF2B5EF4-FFF2-40B4-BE49-F238E27FC236}">
                <a16:creationId xmlns:a16="http://schemas.microsoft.com/office/drawing/2014/main" id="{30100DDD-399D-2B05-017D-E144002F2FA9}"/>
              </a:ext>
            </a:extLst>
          </p:cNvPr>
          <p:cNvSpPr txBox="1"/>
          <p:nvPr/>
        </p:nvSpPr>
        <p:spPr>
          <a:xfrm>
            <a:off x="212083" y="2069931"/>
            <a:ext cx="11767834" cy="523220"/>
          </a:xfrm>
          <a:prstGeom prst="rect">
            <a:avLst/>
          </a:prstGeom>
          <a:noFill/>
        </p:spPr>
        <p:txBody>
          <a:bodyPr wrap="square">
            <a:spAutoFit/>
          </a:bodyPr>
          <a:lstStyle/>
          <a:p>
            <a:r>
              <a:rPr lang="en-US" sz="2800" b="1" dirty="0"/>
              <a:t>Source: Past Five year’s data from LZ Finance</a:t>
            </a:r>
          </a:p>
        </p:txBody>
      </p:sp>
      <p:sp>
        <p:nvSpPr>
          <p:cNvPr id="7" name="Rectangle: Rounded Corners 6">
            <a:extLst>
              <a:ext uri="{FF2B5EF4-FFF2-40B4-BE49-F238E27FC236}">
                <a16:creationId xmlns:a16="http://schemas.microsoft.com/office/drawing/2014/main" id="{26E4AB21-5CB2-3B1C-0AF2-C91E407D5BD2}"/>
              </a:ext>
            </a:extLst>
          </p:cNvPr>
          <p:cNvSpPr/>
          <p:nvPr/>
        </p:nvSpPr>
        <p:spPr>
          <a:xfrm>
            <a:off x="259404" y="3246438"/>
            <a:ext cx="8204268" cy="523220"/>
          </a:xfrm>
          <a:prstGeom prst="roundRect">
            <a:avLst/>
          </a:prstGeom>
          <a:solidFill>
            <a:schemeClr val="bg1">
              <a:lumMod val="50000"/>
            </a:schemeClr>
          </a:solidFill>
          <a:ln>
            <a:solidFill>
              <a:schemeClr val="tx1">
                <a:lumMod val="85000"/>
                <a:lumOff val="15000"/>
              </a:schemeClr>
            </a:solidFill>
          </a:ln>
          <a:effectLst>
            <a:outerShdw blurRad="50800" dist="88900" dir="5400000" sx="101000" sy="101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Feb 2022 to  Feb 2024</a:t>
            </a:r>
          </a:p>
        </p:txBody>
      </p:sp>
      <p:sp>
        <p:nvSpPr>
          <p:cNvPr id="8" name="Rectangle: Rounded Corners 7">
            <a:extLst>
              <a:ext uri="{FF2B5EF4-FFF2-40B4-BE49-F238E27FC236}">
                <a16:creationId xmlns:a16="http://schemas.microsoft.com/office/drawing/2014/main" id="{88ABF467-AB27-BC1B-30EB-D8FAAE677247}"/>
              </a:ext>
            </a:extLst>
          </p:cNvPr>
          <p:cNvSpPr/>
          <p:nvPr/>
        </p:nvSpPr>
        <p:spPr>
          <a:xfrm>
            <a:off x="8453944" y="3246437"/>
            <a:ext cx="3420286" cy="523220"/>
          </a:xfrm>
          <a:prstGeom prst="roundRect">
            <a:avLst/>
          </a:prstGeom>
          <a:solidFill>
            <a:schemeClr val="accent4">
              <a:lumMod val="75000"/>
            </a:schemeClr>
          </a:solidFill>
          <a:ln>
            <a:solidFill>
              <a:schemeClr val="tx1">
                <a:lumMod val="85000"/>
                <a:lumOff val="15000"/>
              </a:schemeClr>
            </a:solidFill>
          </a:ln>
          <a:effectLst>
            <a:outerShdw blurRad="50800" dist="88900" dir="5400000" sx="101000" sy="101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Mar 2024 to May 2024</a:t>
            </a:r>
            <a:endParaRPr lang="en-US" sz="2000" dirty="0">
              <a:solidFill>
                <a:schemeClr val="bg1"/>
              </a:solidFill>
            </a:endParaRPr>
          </a:p>
        </p:txBody>
      </p:sp>
      <p:sp>
        <p:nvSpPr>
          <p:cNvPr id="9" name="TextBox 8">
            <a:extLst>
              <a:ext uri="{FF2B5EF4-FFF2-40B4-BE49-F238E27FC236}">
                <a16:creationId xmlns:a16="http://schemas.microsoft.com/office/drawing/2014/main" id="{10AB0284-67F5-9803-77F4-FC2EB72FA16E}"/>
              </a:ext>
            </a:extLst>
          </p:cNvPr>
          <p:cNvSpPr txBox="1"/>
          <p:nvPr/>
        </p:nvSpPr>
        <p:spPr>
          <a:xfrm>
            <a:off x="8453944" y="3915543"/>
            <a:ext cx="3404073" cy="369332"/>
          </a:xfrm>
          <a:prstGeom prst="rect">
            <a:avLst/>
          </a:prstGeom>
          <a:solidFill>
            <a:schemeClr val="tx1">
              <a:lumMod val="95000"/>
              <a:lumOff val="5000"/>
            </a:schemeClr>
          </a:solidFill>
          <a:ln>
            <a:solidFill>
              <a:schemeClr val="tx1">
                <a:lumMod val="75000"/>
                <a:lumOff val="25000"/>
              </a:schemeClr>
            </a:solidFill>
          </a:ln>
        </p:spPr>
        <p:txBody>
          <a:bodyPr wrap="square">
            <a:spAutoFit/>
          </a:bodyPr>
          <a:lstStyle/>
          <a:p>
            <a:pPr algn="ctr"/>
            <a:r>
              <a:rPr lang="en-US" sz="1800" dirty="0">
                <a:solidFill>
                  <a:schemeClr val="bg1">
                    <a:lumMod val="85000"/>
                  </a:schemeClr>
                </a:solidFill>
              </a:rPr>
              <a:t>Out of Time</a:t>
            </a:r>
            <a:endParaRPr lang="en-US" dirty="0"/>
          </a:p>
        </p:txBody>
      </p:sp>
      <p:sp>
        <p:nvSpPr>
          <p:cNvPr id="10" name="TextBox 9">
            <a:extLst>
              <a:ext uri="{FF2B5EF4-FFF2-40B4-BE49-F238E27FC236}">
                <a16:creationId xmlns:a16="http://schemas.microsoft.com/office/drawing/2014/main" id="{B8AB2D10-31BB-444D-EA9B-5F0DE7E2A41F}"/>
              </a:ext>
            </a:extLst>
          </p:cNvPr>
          <p:cNvSpPr txBox="1"/>
          <p:nvPr/>
        </p:nvSpPr>
        <p:spPr>
          <a:xfrm>
            <a:off x="259405" y="3915543"/>
            <a:ext cx="8194540" cy="369332"/>
          </a:xfrm>
          <a:prstGeom prst="rect">
            <a:avLst/>
          </a:prstGeom>
          <a:solidFill>
            <a:schemeClr val="tx1">
              <a:lumMod val="95000"/>
              <a:lumOff val="5000"/>
            </a:schemeClr>
          </a:solidFill>
          <a:ln>
            <a:solidFill>
              <a:schemeClr val="tx1">
                <a:lumMod val="75000"/>
                <a:lumOff val="25000"/>
              </a:schemeClr>
            </a:solidFill>
          </a:ln>
        </p:spPr>
        <p:txBody>
          <a:bodyPr wrap="square">
            <a:spAutoFit/>
          </a:bodyPr>
          <a:lstStyle>
            <a:defPPr>
              <a:defRPr lang="en-US"/>
            </a:defPPr>
            <a:lvl1pPr algn="ctr">
              <a:defRPr>
                <a:solidFill>
                  <a:schemeClr val="bg1">
                    <a:lumMod val="85000"/>
                  </a:schemeClr>
                </a:solidFill>
              </a:defRPr>
            </a:lvl1pPr>
          </a:lstStyle>
          <a:p>
            <a:r>
              <a:rPr lang="en-US" dirty="0"/>
              <a:t>Training and Validation</a:t>
            </a:r>
          </a:p>
        </p:txBody>
      </p:sp>
    </p:spTree>
    <p:extLst>
      <p:ext uri="{BB962C8B-B14F-4D97-AF65-F5344CB8AC3E}">
        <p14:creationId xmlns:p14="http://schemas.microsoft.com/office/powerpoint/2010/main" val="4247473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9F23C1-0EF9-FEA1-F9AB-FCB433BB4F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EFDE83-CD2C-DD44-6D3C-4EA6DE4F7E6D}"/>
              </a:ext>
            </a:extLst>
          </p:cNvPr>
          <p:cNvSpPr>
            <a:spLocks noGrp="1"/>
          </p:cNvSpPr>
          <p:nvPr>
            <p:ph type="title"/>
          </p:nvPr>
        </p:nvSpPr>
        <p:spPr>
          <a:xfrm>
            <a:off x="2231136" y="564994"/>
            <a:ext cx="7729728" cy="1188720"/>
          </a:xfrm>
        </p:spPr>
        <p:txBody>
          <a:bodyPr/>
          <a:lstStyle/>
          <a:p>
            <a:r>
              <a:rPr lang="en-US" dirty="0"/>
              <a:t>Data collection 1:</a:t>
            </a:r>
            <a:br>
              <a:rPr lang="en-US" dirty="0"/>
            </a:br>
            <a:r>
              <a:rPr lang="en-US" dirty="0"/>
              <a:t>Customer Dataset </a:t>
            </a:r>
            <a:endParaRPr lang="en-IN" dirty="0"/>
          </a:p>
        </p:txBody>
      </p:sp>
      <p:sp>
        <p:nvSpPr>
          <p:cNvPr id="5" name="Date Placeholder 4">
            <a:extLst>
              <a:ext uri="{FF2B5EF4-FFF2-40B4-BE49-F238E27FC236}">
                <a16:creationId xmlns:a16="http://schemas.microsoft.com/office/drawing/2014/main" id="{F3D1A458-59E5-6430-4D6B-AB2146CF8529}"/>
              </a:ext>
            </a:extLst>
          </p:cNvPr>
          <p:cNvSpPr>
            <a:spLocks noGrp="1"/>
          </p:cNvSpPr>
          <p:nvPr>
            <p:ph type="dt" sz="half" idx="10"/>
          </p:nvPr>
        </p:nvSpPr>
        <p:spPr/>
        <p:txBody>
          <a:bodyPr/>
          <a:lstStyle/>
          <a:p>
            <a:fld id="{C1ED1E2B-21EF-459E-91F5-74AE41765BFC}" type="datetime1">
              <a:rPr lang="en-IN" smtClean="0"/>
              <a:t>20-09-2025</a:t>
            </a:fld>
            <a:endParaRPr lang="en-IN"/>
          </a:p>
        </p:txBody>
      </p:sp>
      <p:sp>
        <p:nvSpPr>
          <p:cNvPr id="4" name="Footer Placeholder 3">
            <a:extLst>
              <a:ext uri="{FF2B5EF4-FFF2-40B4-BE49-F238E27FC236}">
                <a16:creationId xmlns:a16="http://schemas.microsoft.com/office/drawing/2014/main" id="{2EE5A7F4-6FEB-B27B-50FA-57AC19424C89}"/>
              </a:ext>
            </a:extLst>
          </p:cNvPr>
          <p:cNvSpPr>
            <a:spLocks noGrp="1"/>
          </p:cNvSpPr>
          <p:nvPr>
            <p:ph type="ftr" sz="quarter" idx="11"/>
          </p:nvPr>
        </p:nvSpPr>
        <p:spPr/>
        <p:txBody>
          <a:bodyPr/>
          <a:lstStyle/>
          <a:p>
            <a:r>
              <a:rPr lang="en-IN"/>
              <a:t>Copyright by LIVS AI</a:t>
            </a:r>
          </a:p>
        </p:txBody>
      </p:sp>
      <p:sp>
        <p:nvSpPr>
          <p:cNvPr id="6" name="Slide Number Placeholder 5">
            <a:extLst>
              <a:ext uri="{FF2B5EF4-FFF2-40B4-BE49-F238E27FC236}">
                <a16:creationId xmlns:a16="http://schemas.microsoft.com/office/drawing/2014/main" id="{5CAE6256-7421-6C31-B0B6-E66E7F3775B1}"/>
              </a:ext>
            </a:extLst>
          </p:cNvPr>
          <p:cNvSpPr>
            <a:spLocks noGrp="1"/>
          </p:cNvSpPr>
          <p:nvPr>
            <p:ph type="sldNum" sz="quarter" idx="12"/>
          </p:nvPr>
        </p:nvSpPr>
        <p:spPr/>
        <p:txBody>
          <a:bodyPr/>
          <a:lstStyle/>
          <a:p>
            <a:fld id="{BC84CBAD-C965-4D89-BCBB-ACF66ED60435}" type="slidenum">
              <a:rPr lang="en-IN" smtClean="0"/>
              <a:t>7</a:t>
            </a:fld>
            <a:endParaRPr lang="en-IN"/>
          </a:p>
        </p:txBody>
      </p:sp>
      <p:pic>
        <p:nvPicPr>
          <p:cNvPr id="11" name="Picture 10">
            <a:extLst>
              <a:ext uri="{FF2B5EF4-FFF2-40B4-BE49-F238E27FC236}">
                <a16:creationId xmlns:a16="http://schemas.microsoft.com/office/drawing/2014/main" id="{78D445A1-6FCD-94A3-708E-29D1CBAA52CB}"/>
              </a:ext>
            </a:extLst>
          </p:cNvPr>
          <p:cNvPicPr>
            <a:picLocks noChangeAspect="1"/>
          </p:cNvPicPr>
          <p:nvPr/>
        </p:nvPicPr>
        <p:blipFill>
          <a:blip r:embed="rId2"/>
          <a:stretch>
            <a:fillRect/>
          </a:stretch>
        </p:blipFill>
        <p:spPr>
          <a:xfrm>
            <a:off x="74509" y="2346784"/>
            <a:ext cx="12117491" cy="2943636"/>
          </a:xfrm>
          <a:prstGeom prst="rect">
            <a:avLst/>
          </a:prstGeom>
        </p:spPr>
      </p:pic>
    </p:spTree>
    <p:extLst>
      <p:ext uri="{BB962C8B-B14F-4D97-AF65-F5344CB8AC3E}">
        <p14:creationId xmlns:p14="http://schemas.microsoft.com/office/powerpoint/2010/main" val="35147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99638-9433-0334-9729-90724E90C0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6B3342-9580-D27E-9B91-CE037F949D29}"/>
              </a:ext>
            </a:extLst>
          </p:cNvPr>
          <p:cNvSpPr>
            <a:spLocks noGrp="1"/>
          </p:cNvSpPr>
          <p:nvPr>
            <p:ph type="title"/>
          </p:nvPr>
        </p:nvSpPr>
        <p:spPr>
          <a:xfrm>
            <a:off x="2368296" y="141732"/>
            <a:ext cx="7729728" cy="1188720"/>
          </a:xfrm>
        </p:spPr>
        <p:txBody>
          <a:bodyPr/>
          <a:lstStyle/>
          <a:p>
            <a:r>
              <a:rPr lang="en-US" dirty="0"/>
              <a:t>Data collection 1i:</a:t>
            </a:r>
            <a:br>
              <a:rPr lang="en-US" dirty="0"/>
            </a:br>
            <a:r>
              <a:rPr lang="en-US" dirty="0"/>
              <a:t>Loan Dataset</a:t>
            </a:r>
            <a:endParaRPr lang="en-IN" dirty="0"/>
          </a:p>
        </p:txBody>
      </p:sp>
      <p:sp>
        <p:nvSpPr>
          <p:cNvPr id="5" name="Date Placeholder 4">
            <a:extLst>
              <a:ext uri="{FF2B5EF4-FFF2-40B4-BE49-F238E27FC236}">
                <a16:creationId xmlns:a16="http://schemas.microsoft.com/office/drawing/2014/main" id="{9B9388F9-0498-CD21-AA97-8664D033581E}"/>
              </a:ext>
            </a:extLst>
          </p:cNvPr>
          <p:cNvSpPr>
            <a:spLocks noGrp="1"/>
          </p:cNvSpPr>
          <p:nvPr>
            <p:ph type="dt" sz="half" idx="10"/>
          </p:nvPr>
        </p:nvSpPr>
        <p:spPr/>
        <p:txBody>
          <a:bodyPr/>
          <a:lstStyle/>
          <a:p>
            <a:fld id="{F7FC7C2F-0397-4C77-9E20-6C0CDAC96FE8}" type="datetime1">
              <a:rPr lang="en-IN" smtClean="0"/>
              <a:t>20-09-2025</a:t>
            </a:fld>
            <a:endParaRPr lang="en-IN"/>
          </a:p>
        </p:txBody>
      </p:sp>
      <p:sp>
        <p:nvSpPr>
          <p:cNvPr id="4" name="Footer Placeholder 3">
            <a:extLst>
              <a:ext uri="{FF2B5EF4-FFF2-40B4-BE49-F238E27FC236}">
                <a16:creationId xmlns:a16="http://schemas.microsoft.com/office/drawing/2014/main" id="{E3333AE3-4129-6758-6EF6-AFD45F412780}"/>
              </a:ext>
            </a:extLst>
          </p:cNvPr>
          <p:cNvSpPr>
            <a:spLocks noGrp="1"/>
          </p:cNvSpPr>
          <p:nvPr>
            <p:ph type="ftr" sz="quarter" idx="11"/>
          </p:nvPr>
        </p:nvSpPr>
        <p:spPr/>
        <p:txBody>
          <a:bodyPr/>
          <a:lstStyle/>
          <a:p>
            <a:r>
              <a:rPr lang="en-IN"/>
              <a:t>Copyright by LIVS AI</a:t>
            </a:r>
          </a:p>
        </p:txBody>
      </p:sp>
      <p:sp>
        <p:nvSpPr>
          <p:cNvPr id="6" name="Slide Number Placeholder 5">
            <a:extLst>
              <a:ext uri="{FF2B5EF4-FFF2-40B4-BE49-F238E27FC236}">
                <a16:creationId xmlns:a16="http://schemas.microsoft.com/office/drawing/2014/main" id="{F31AC247-ADA8-2242-9EC2-A0E2CAF8C7DA}"/>
              </a:ext>
            </a:extLst>
          </p:cNvPr>
          <p:cNvSpPr>
            <a:spLocks noGrp="1"/>
          </p:cNvSpPr>
          <p:nvPr>
            <p:ph type="sldNum" sz="quarter" idx="12"/>
          </p:nvPr>
        </p:nvSpPr>
        <p:spPr/>
        <p:txBody>
          <a:bodyPr/>
          <a:lstStyle/>
          <a:p>
            <a:fld id="{BC84CBAD-C965-4D89-BCBB-ACF66ED60435}" type="slidenum">
              <a:rPr lang="en-IN" smtClean="0"/>
              <a:t>8</a:t>
            </a:fld>
            <a:endParaRPr lang="en-IN"/>
          </a:p>
        </p:txBody>
      </p:sp>
      <p:pic>
        <p:nvPicPr>
          <p:cNvPr id="12" name="Picture 11">
            <a:extLst>
              <a:ext uri="{FF2B5EF4-FFF2-40B4-BE49-F238E27FC236}">
                <a16:creationId xmlns:a16="http://schemas.microsoft.com/office/drawing/2014/main" id="{6116480F-357A-A044-8D38-F5E0F29AA8CD}"/>
              </a:ext>
            </a:extLst>
          </p:cNvPr>
          <p:cNvPicPr>
            <a:picLocks noChangeAspect="1"/>
          </p:cNvPicPr>
          <p:nvPr/>
        </p:nvPicPr>
        <p:blipFill>
          <a:blip r:embed="rId2"/>
          <a:stretch>
            <a:fillRect/>
          </a:stretch>
        </p:blipFill>
        <p:spPr>
          <a:xfrm>
            <a:off x="275411" y="1433162"/>
            <a:ext cx="11641175" cy="2896004"/>
          </a:xfrm>
          <a:prstGeom prst="rect">
            <a:avLst/>
          </a:prstGeom>
        </p:spPr>
      </p:pic>
      <p:pic>
        <p:nvPicPr>
          <p:cNvPr id="16" name="Picture 15">
            <a:extLst>
              <a:ext uri="{FF2B5EF4-FFF2-40B4-BE49-F238E27FC236}">
                <a16:creationId xmlns:a16="http://schemas.microsoft.com/office/drawing/2014/main" id="{238485E1-8B00-B587-10CE-C89F32303983}"/>
              </a:ext>
            </a:extLst>
          </p:cNvPr>
          <p:cNvPicPr>
            <a:picLocks noChangeAspect="1"/>
          </p:cNvPicPr>
          <p:nvPr/>
        </p:nvPicPr>
        <p:blipFill>
          <a:blip r:embed="rId3"/>
          <a:stretch>
            <a:fillRect/>
          </a:stretch>
        </p:blipFill>
        <p:spPr>
          <a:xfrm>
            <a:off x="3576285" y="4431877"/>
            <a:ext cx="5039428" cy="2124371"/>
          </a:xfrm>
          <a:prstGeom prst="rect">
            <a:avLst/>
          </a:prstGeom>
        </p:spPr>
      </p:pic>
    </p:spTree>
    <p:extLst>
      <p:ext uri="{BB962C8B-B14F-4D97-AF65-F5344CB8AC3E}">
        <p14:creationId xmlns:p14="http://schemas.microsoft.com/office/powerpoint/2010/main" val="3159449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B1D012-CAEE-A237-7E7B-D737AD372E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E70D5A-0539-11B4-F585-2D138DE03580}"/>
              </a:ext>
            </a:extLst>
          </p:cNvPr>
          <p:cNvSpPr>
            <a:spLocks noGrp="1"/>
          </p:cNvSpPr>
          <p:nvPr>
            <p:ph type="title"/>
          </p:nvPr>
        </p:nvSpPr>
        <p:spPr>
          <a:xfrm>
            <a:off x="2231135" y="434340"/>
            <a:ext cx="7729728" cy="1188720"/>
          </a:xfrm>
        </p:spPr>
        <p:txBody>
          <a:bodyPr/>
          <a:lstStyle/>
          <a:p>
            <a:r>
              <a:rPr lang="en-US" dirty="0"/>
              <a:t>Data collection iii:</a:t>
            </a:r>
            <a:br>
              <a:rPr lang="en-US" dirty="0"/>
            </a:br>
            <a:r>
              <a:rPr lang="en-US" dirty="0"/>
              <a:t>Bureau Dataset</a:t>
            </a:r>
            <a:endParaRPr lang="en-IN" dirty="0"/>
          </a:p>
        </p:txBody>
      </p:sp>
      <p:sp>
        <p:nvSpPr>
          <p:cNvPr id="5" name="Date Placeholder 4">
            <a:extLst>
              <a:ext uri="{FF2B5EF4-FFF2-40B4-BE49-F238E27FC236}">
                <a16:creationId xmlns:a16="http://schemas.microsoft.com/office/drawing/2014/main" id="{ADF130F6-FCA0-BAA7-A484-25B60DD2B6B9}"/>
              </a:ext>
            </a:extLst>
          </p:cNvPr>
          <p:cNvSpPr>
            <a:spLocks noGrp="1"/>
          </p:cNvSpPr>
          <p:nvPr>
            <p:ph type="dt" sz="half" idx="10"/>
          </p:nvPr>
        </p:nvSpPr>
        <p:spPr/>
        <p:txBody>
          <a:bodyPr/>
          <a:lstStyle/>
          <a:p>
            <a:fld id="{304818F0-555D-4FFB-A570-8DCD0EE871B3}" type="datetime1">
              <a:rPr lang="en-IN" smtClean="0"/>
              <a:t>20-09-2025</a:t>
            </a:fld>
            <a:endParaRPr lang="en-IN"/>
          </a:p>
        </p:txBody>
      </p:sp>
      <p:sp>
        <p:nvSpPr>
          <p:cNvPr id="4" name="Footer Placeholder 3">
            <a:extLst>
              <a:ext uri="{FF2B5EF4-FFF2-40B4-BE49-F238E27FC236}">
                <a16:creationId xmlns:a16="http://schemas.microsoft.com/office/drawing/2014/main" id="{75D2267F-6DCB-22E3-A7FA-32BF4FDB975C}"/>
              </a:ext>
            </a:extLst>
          </p:cNvPr>
          <p:cNvSpPr>
            <a:spLocks noGrp="1"/>
          </p:cNvSpPr>
          <p:nvPr>
            <p:ph type="ftr" sz="quarter" idx="11"/>
          </p:nvPr>
        </p:nvSpPr>
        <p:spPr/>
        <p:txBody>
          <a:bodyPr/>
          <a:lstStyle/>
          <a:p>
            <a:r>
              <a:rPr lang="en-IN"/>
              <a:t>Copyright by LIVS AI</a:t>
            </a:r>
          </a:p>
        </p:txBody>
      </p:sp>
      <p:sp>
        <p:nvSpPr>
          <p:cNvPr id="6" name="Slide Number Placeholder 5">
            <a:extLst>
              <a:ext uri="{FF2B5EF4-FFF2-40B4-BE49-F238E27FC236}">
                <a16:creationId xmlns:a16="http://schemas.microsoft.com/office/drawing/2014/main" id="{AE8FF68F-F41E-8C91-078E-0375C850F894}"/>
              </a:ext>
            </a:extLst>
          </p:cNvPr>
          <p:cNvSpPr>
            <a:spLocks noGrp="1"/>
          </p:cNvSpPr>
          <p:nvPr>
            <p:ph type="sldNum" sz="quarter" idx="12"/>
          </p:nvPr>
        </p:nvSpPr>
        <p:spPr/>
        <p:txBody>
          <a:bodyPr/>
          <a:lstStyle/>
          <a:p>
            <a:fld id="{BC84CBAD-C965-4D89-BCBB-ACF66ED60435}" type="slidenum">
              <a:rPr lang="en-IN" smtClean="0"/>
              <a:t>9</a:t>
            </a:fld>
            <a:endParaRPr lang="en-IN"/>
          </a:p>
        </p:txBody>
      </p:sp>
      <p:pic>
        <p:nvPicPr>
          <p:cNvPr id="10" name="Picture 9">
            <a:extLst>
              <a:ext uri="{FF2B5EF4-FFF2-40B4-BE49-F238E27FC236}">
                <a16:creationId xmlns:a16="http://schemas.microsoft.com/office/drawing/2014/main" id="{3C4FCB85-7B85-2579-CD3C-AB729BED504E}"/>
              </a:ext>
            </a:extLst>
          </p:cNvPr>
          <p:cNvPicPr>
            <a:picLocks noChangeAspect="1"/>
          </p:cNvPicPr>
          <p:nvPr/>
        </p:nvPicPr>
        <p:blipFill>
          <a:blip r:embed="rId2"/>
          <a:stretch>
            <a:fillRect/>
          </a:stretch>
        </p:blipFill>
        <p:spPr>
          <a:xfrm>
            <a:off x="332569" y="2042712"/>
            <a:ext cx="11526859" cy="3010320"/>
          </a:xfrm>
          <a:prstGeom prst="rect">
            <a:avLst/>
          </a:prstGeom>
        </p:spPr>
      </p:pic>
    </p:spTree>
    <p:extLst>
      <p:ext uri="{BB962C8B-B14F-4D97-AF65-F5344CB8AC3E}">
        <p14:creationId xmlns:p14="http://schemas.microsoft.com/office/powerpoint/2010/main" val="211980155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557</TotalTime>
  <Words>803</Words>
  <Application>Microsoft Office PowerPoint</Application>
  <PresentationFormat>Widescreen</PresentationFormat>
  <Paragraphs>156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Gill Sans MT</vt:lpstr>
      <vt:lpstr>Parcel</vt:lpstr>
      <vt:lpstr>Development of Credit Risk Model for ‘LZ Finance’</vt:lpstr>
      <vt:lpstr>Project Overview:</vt:lpstr>
      <vt:lpstr>Why this Project?</vt:lpstr>
      <vt:lpstr>Business Requirements:</vt:lpstr>
      <vt:lpstr>Modelling steps (High Level Architecture):</vt:lpstr>
      <vt:lpstr>Data SOURCE</vt:lpstr>
      <vt:lpstr>Data collection 1: Customer Dataset </vt:lpstr>
      <vt:lpstr>Data collection 1i: Loan Dataset</vt:lpstr>
      <vt:lpstr>Data collection iii: Bureau Dataset</vt:lpstr>
      <vt:lpstr>Data Preparation &amp;  EXPLORATORY DATA ANALYSIS:</vt:lpstr>
      <vt:lpstr>FEATURE ENGINEERING&amp; feature selection</vt:lpstr>
      <vt:lpstr>FINAL SELECTED FEATURES &amp; FEATURE IMPORTANCE</vt:lpstr>
      <vt:lpstr>Model Training&amp; Fine TUNING</vt:lpstr>
      <vt:lpstr>Model Evaluation</vt:lpstr>
      <vt:lpstr>Trail and Performance</vt:lpstr>
      <vt:lpstr>MODEL EVALUATION: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vishant1203</dc:creator>
  <cp:lastModifiedBy>vishant1203</cp:lastModifiedBy>
  <cp:revision>5</cp:revision>
  <dcterms:created xsi:type="dcterms:W3CDTF">2025-09-18T03:00:52Z</dcterms:created>
  <dcterms:modified xsi:type="dcterms:W3CDTF">2025-09-20T11:46:52Z</dcterms:modified>
</cp:coreProperties>
</file>