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2" r:id="rId4"/>
    <p:sldId id="259" r:id="rId5"/>
    <p:sldId id="260" r:id="rId6"/>
    <p:sldId id="263" r:id="rId7"/>
    <p:sldId id="264" r:id="rId8"/>
    <p:sldId id="265" r:id="rId9"/>
    <p:sldId id="261" r:id="rId10"/>
    <p:sldId id="269" r:id="rId11"/>
    <p:sldId id="270" r:id="rId12"/>
    <p:sldId id="271" r:id="rId13"/>
    <p:sldId id="272" r:id="rId14"/>
    <p:sldId id="274" r:id="rId15"/>
    <p:sldId id="275" r:id="rId16"/>
    <p:sldId id="266" r:id="rId17"/>
    <p:sldId id="267" r:id="rId18"/>
    <p:sldId id="273"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80795" autoAdjust="0"/>
  </p:normalViewPr>
  <p:slideViewPr>
    <p:cSldViewPr snapToGrid="0">
      <p:cViewPr varScale="1">
        <p:scale>
          <a:sx n="66" d="100"/>
          <a:sy n="66" d="100"/>
        </p:scale>
        <p:origin x="14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09T12:18:15.781"/>
    </inkml:context>
    <inkml:brush xml:id="br0">
      <inkml:brushProperty name="width" value="0.05292" units="cm"/>
      <inkml:brushProperty name="height" value="0.05292" units="cm"/>
      <inkml:brushProperty name="color" value="#0070C0"/>
    </inkml:brush>
  </inkml:definitions>
  <inkml:trace contextRef="#ctx0" brushRef="#br0">24144 9631 0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91567-3E35-4C20-A90F-5B0A637A0D14}" type="datetimeFigureOut">
              <a:rPr lang="en-IN" smtClean="0"/>
              <a:t>09-05-2023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41DD9-54AA-4854-92EA-0BC3D25CD049}" type="slidenum">
              <a:rPr lang="en-IN" smtClean="0"/>
              <a:t>‹#›</a:t>
            </a:fld>
            <a:endParaRPr lang="en-IN"/>
          </a:p>
        </p:txBody>
      </p:sp>
    </p:spTree>
    <p:extLst>
      <p:ext uri="{BB962C8B-B14F-4D97-AF65-F5344CB8AC3E}">
        <p14:creationId xmlns:p14="http://schemas.microsoft.com/office/powerpoint/2010/main" val="2414715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41DD9-54AA-4854-92EA-0BC3D25CD049}" type="slidenum">
              <a:rPr lang="en-IN" smtClean="0"/>
              <a:t>1</a:t>
            </a:fld>
            <a:endParaRPr lang="en-IN"/>
          </a:p>
        </p:txBody>
      </p:sp>
    </p:spTree>
    <p:extLst>
      <p:ext uri="{BB962C8B-B14F-4D97-AF65-F5344CB8AC3E}">
        <p14:creationId xmlns:p14="http://schemas.microsoft.com/office/powerpoint/2010/main" val="295530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41DD9-54AA-4854-92EA-0BC3D25CD049}" type="slidenum">
              <a:rPr lang="en-IN" smtClean="0"/>
              <a:t>6</a:t>
            </a:fld>
            <a:endParaRPr lang="en-IN"/>
          </a:p>
        </p:txBody>
      </p:sp>
    </p:spTree>
    <p:extLst>
      <p:ext uri="{BB962C8B-B14F-4D97-AF65-F5344CB8AC3E}">
        <p14:creationId xmlns:p14="http://schemas.microsoft.com/office/powerpoint/2010/main" val="259424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41DD9-54AA-4854-92EA-0BC3D25CD049}" type="slidenum">
              <a:rPr lang="en-IN" smtClean="0"/>
              <a:t>12</a:t>
            </a:fld>
            <a:endParaRPr lang="en-IN"/>
          </a:p>
        </p:txBody>
      </p:sp>
    </p:spTree>
    <p:extLst>
      <p:ext uri="{BB962C8B-B14F-4D97-AF65-F5344CB8AC3E}">
        <p14:creationId xmlns:p14="http://schemas.microsoft.com/office/powerpoint/2010/main" val="339213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41DD9-54AA-4854-92EA-0BC3D25CD049}" type="slidenum">
              <a:rPr lang="en-IN" smtClean="0"/>
              <a:t>13</a:t>
            </a:fld>
            <a:endParaRPr lang="en-IN"/>
          </a:p>
        </p:txBody>
      </p:sp>
    </p:spTree>
    <p:extLst>
      <p:ext uri="{BB962C8B-B14F-4D97-AF65-F5344CB8AC3E}">
        <p14:creationId xmlns:p14="http://schemas.microsoft.com/office/powerpoint/2010/main" val="271584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41DD9-54AA-4854-92EA-0BC3D25CD049}" type="slidenum">
              <a:rPr lang="en-IN" smtClean="0"/>
              <a:t>14</a:t>
            </a:fld>
            <a:endParaRPr lang="en-IN"/>
          </a:p>
        </p:txBody>
      </p:sp>
    </p:spTree>
    <p:extLst>
      <p:ext uri="{BB962C8B-B14F-4D97-AF65-F5344CB8AC3E}">
        <p14:creationId xmlns:p14="http://schemas.microsoft.com/office/powerpoint/2010/main" val="308378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41DD9-54AA-4854-92EA-0BC3D25CD049}" type="slidenum">
              <a:rPr lang="en-IN" smtClean="0"/>
              <a:t>15</a:t>
            </a:fld>
            <a:endParaRPr lang="en-IN"/>
          </a:p>
        </p:txBody>
      </p:sp>
    </p:spTree>
    <p:extLst>
      <p:ext uri="{BB962C8B-B14F-4D97-AF65-F5344CB8AC3E}">
        <p14:creationId xmlns:p14="http://schemas.microsoft.com/office/powerpoint/2010/main" val="262233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41DD9-54AA-4854-92EA-0BC3D25CD049}" type="slidenum">
              <a:rPr lang="en-IN" smtClean="0"/>
              <a:t>16</a:t>
            </a:fld>
            <a:endParaRPr lang="en-IN"/>
          </a:p>
        </p:txBody>
      </p:sp>
    </p:spTree>
    <p:extLst>
      <p:ext uri="{BB962C8B-B14F-4D97-AF65-F5344CB8AC3E}">
        <p14:creationId xmlns:p14="http://schemas.microsoft.com/office/powerpoint/2010/main" val="126562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41DD9-54AA-4854-92EA-0BC3D25CD049}" type="slidenum">
              <a:rPr lang="en-IN" smtClean="0"/>
              <a:t>18</a:t>
            </a:fld>
            <a:endParaRPr lang="en-IN"/>
          </a:p>
        </p:txBody>
      </p:sp>
    </p:spTree>
    <p:extLst>
      <p:ext uri="{BB962C8B-B14F-4D97-AF65-F5344CB8AC3E}">
        <p14:creationId xmlns:p14="http://schemas.microsoft.com/office/powerpoint/2010/main" val="876618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41DD9-54AA-4854-92EA-0BC3D25CD049}" type="slidenum">
              <a:rPr lang="en-IN" smtClean="0"/>
              <a:t>19</a:t>
            </a:fld>
            <a:endParaRPr lang="en-IN"/>
          </a:p>
        </p:txBody>
      </p:sp>
    </p:spTree>
    <p:extLst>
      <p:ext uri="{BB962C8B-B14F-4D97-AF65-F5344CB8AC3E}">
        <p14:creationId xmlns:p14="http://schemas.microsoft.com/office/powerpoint/2010/main" val="272999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E261-5AB0-6561-A53B-4AE63B701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A4E346-E6BC-30E9-1F8F-B43663E71A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CD85ED-61C9-4713-DFFE-847D7BB26137}"/>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5" name="Footer Placeholder 4">
            <a:extLst>
              <a:ext uri="{FF2B5EF4-FFF2-40B4-BE49-F238E27FC236}">
                <a16:creationId xmlns:a16="http://schemas.microsoft.com/office/drawing/2014/main" id="{4557EAE2-A7B0-1533-23A4-3A69EA63D0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CA485-CA61-6E42-D2DC-176C9E8422BB}"/>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104475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A501-AF97-8BA9-BFBD-BA9BEC2BAB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4FA096-AF65-0892-5345-922BC8141A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DF8887-9B69-A2CE-BE9D-E5F750BA8282}"/>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5" name="Footer Placeholder 4">
            <a:extLst>
              <a:ext uri="{FF2B5EF4-FFF2-40B4-BE49-F238E27FC236}">
                <a16:creationId xmlns:a16="http://schemas.microsoft.com/office/drawing/2014/main" id="{E6E4381F-3EEE-5F69-DCE3-E555809CB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3E7C0-7DEB-114D-647A-CFB648C928FA}"/>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403977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449A0-FEB5-7524-EEA2-833377EE4F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B39194-4CEA-F7CB-97CC-C157A25B0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10EC1-F092-08AC-FF54-10A08860E45B}"/>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5" name="Footer Placeholder 4">
            <a:extLst>
              <a:ext uri="{FF2B5EF4-FFF2-40B4-BE49-F238E27FC236}">
                <a16:creationId xmlns:a16="http://schemas.microsoft.com/office/drawing/2014/main" id="{1A1ECBAC-67C6-B34D-F193-EF308CB9A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15F26-F229-5EE2-DE3B-D06C8BF1D99E}"/>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386169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565A-AAE4-E762-E577-EC2ABA0563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2F37-9689-07C4-D238-0B8F57360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0392CA-F43B-EC9B-6F97-91BF33698506}"/>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5" name="Footer Placeholder 4">
            <a:extLst>
              <a:ext uri="{FF2B5EF4-FFF2-40B4-BE49-F238E27FC236}">
                <a16:creationId xmlns:a16="http://schemas.microsoft.com/office/drawing/2014/main" id="{4E35719E-8B30-7EA3-7AB8-037550865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EE8AB-66CB-8EBF-967C-48C7EB0C7DD2}"/>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90417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67C5-861A-4F4A-822D-5A7FE99BE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2A5FEC-2E4F-C42F-FC54-B69F426B2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8F767-0A21-9232-84DD-479A097EF77F}"/>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5" name="Footer Placeholder 4">
            <a:extLst>
              <a:ext uri="{FF2B5EF4-FFF2-40B4-BE49-F238E27FC236}">
                <a16:creationId xmlns:a16="http://schemas.microsoft.com/office/drawing/2014/main" id="{C0A5FCA3-A736-4F76-DAEE-92EEFA028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7DE03-DF6E-5C51-20A1-918007C8F464}"/>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396740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39D9-D49D-17D0-7AB6-0A7C8BE046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70DBD2-6F67-E1F1-27F8-B83DECA9B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ED641C-2ED4-D66D-A1BB-56F24C04F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265534-09A5-340C-5A2F-E33A00A79B07}"/>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6" name="Footer Placeholder 5">
            <a:extLst>
              <a:ext uri="{FF2B5EF4-FFF2-40B4-BE49-F238E27FC236}">
                <a16:creationId xmlns:a16="http://schemas.microsoft.com/office/drawing/2014/main" id="{0106B281-B34C-86AC-3281-76446863CC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6E6CF3-4163-CB13-55CE-6757798B6E2A}"/>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248179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8E62-6CC1-CFC2-2B88-1DA7C41840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B8E754-109B-BE5D-2DEE-3BADE91E21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DC1DE4-32E8-9BDD-8EB6-94C1574ED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2243FA-64D0-1BA2-2E24-46B863BED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9E041-F5F6-FC91-1166-094D49644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828DDE-4FCF-04FE-0108-EBCE63E54421}"/>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8" name="Footer Placeholder 7">
            <a:extLst>
              <a:ext uri="{FF2B5EF4-FFF2-40B4-BE49-F238E27FC236}">
                <a16:creationId xmlns:a16="http://schemas.microsoft.com/office/drawing/2014/main" id="{4F064014-6722-7171-850D-6DD4DB6AE4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A34DB9-F49D-9055-8E34-3A0DFBDF228E}"/>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383941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E2ED-5872-E8DE-DFE1-01D897C931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C3507A-CFF0-757E-8555-FB1C6696AF63}"/>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4" name="Footer Placeholder 3">
            <a:extLst>
              <a:ext uri="{FF2B5EF4-FFF2-40B4-BE49-F238E27FC236}">
                <a16:creationId xmlns:a16="http://schemas.microsoft.com/office/drawing/2014/main" id="{CE764A42-F76D-AC3C-C7DE-FAD7727025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79E3C0-7626-78D9-DEBE-A45D25926764}"/>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401195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7E9FE-2ED6-1F8B-F63B-02458739EA11}"/>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3" name="Footer Placeholder 2">
            <a:extLst>
              <a:ext uri="{FF2B5EF4-FFF2-40B4-BE49-F238E27FC236}">
                <a16:creationId xmlns:a16="http://schemas.microsoft.com/office/drawing/2014/main" id="{710DFDEB-C8B3-D961-503B-DACBB8F91E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5C39CB-088D-15F9-C40C-CCC9BE8C28B2}"/>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107106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8FC4-7B83-2C13-9940-72D6D06F8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78207-888B-656D-A3AB-51C232F43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6984A0-2BE9-8CBC-8299-6F0E13E4C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F738E-C400-869A-4110-66441A67D907}"/>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6" name="Footer Placeholder 5">
            <a:extLst>
              <a:ext uri="{FF2B5EF4-FFF2-40B4-BE49-F238E27FC236}">
                <a16:creationId xmlns:a16="http://schemas.microsoft.com/office/drawing/2014/main" id="{C46A05E8-3715-42EC-15C5-2332F56F1D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298DC0-E352-B5E1-62F7-D13AAAAC4917}"/>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203354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115F-1555-F067-D6FC-604FDCB3C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AFCF91-AE28-1A92-764C-DD1EE953C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D0DB95-0888-AF99-CE2D-EACEDD8A2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48703-A82A-D2F1-615B-4ACEBDFD7864}"/>
              </a:ext>
            </a:extLst>
          </p:cNvPr>
          <p:cNvSpPr>
            <a:spLocks noGrp="1"/>
          </p:cNvSpPr>
          <p:nvPr>
            <p:ph type="dt" sz="half" idx="10"/>
          </p:nvPr>
        </p:nvSpPr>
        <p:spPr/>
        <p:txBody>
          <a:bodyPr/>
          <a:lstStyle/>
          <a:p>
            <a:fld id="{FE531D63-67C3-447D-A2D0-4C96627C8B5F}" type="datetimeFigureOut">
              <a:rPr lang="en-IN" smtClean="0"/>
              <a:t>09-05-2023</a:t>
            </a:fld>
            <a:endParaRPr lang="en-IN"/>
          </a:p>
        </p:txBody>
      </p:sp>
      <p:sp>
        <p:nvSpPr>
          <p:cNvPr id="6" name="Footer Placeholder 5">
            <a:extLst>
              <a:ext uri="{FF2B5EF4-FFF2-40B4-BE49-F238E27FC236}">
                <a16:creationId xmlns:a16="http://schemas.microsoft.com/office/drawing/2014/main" id="{5966E098-21C7-1916-987D-584F164477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4045EA-F04C-B9BE-8110-033595DD10F9}"/>
              </a:ext>
            </a:extLst>
          </p:cNvPr>
          <p:cNvSpPr>
            <a:spLocks noGrp="1"/>
          </p:cNvSpPr>
          <p:nvPr>
            <p:ph type="sldNum" sz="quarter" idx="12"/>
          </p:nvPr>
        </p:nvSpPr>
        <p:spPr/>
        <p:txBody>
          <a:bodyPr/>
          <a:lstStyle/>
          <a:p>
            <a:fld id="{C09889CD-CC03-4BFD-AA83-98C5AD0E287B}" type="slidenum">
              <a:rPr lang="en-IN" smtClean="0"/>
              <a:t>‹#›</a:t>
            </a:fld>
            <a:endParaRPr lang="en-IN"/>
          </a:p>
        </p:txBody>
      </p:sp>
    </p:spTree>
    <p:extLst>
      <p:ext uri="{BB962C8B-B14F-4D97-AF65-F5344CB8AC3E}">
        <p14:creationId xmlns:p14="http://schemas.microsoft.com/office/powerpoint/2010/main" val="36030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8B9FB-2B13-E6C0-94C1-E2F409728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5FAEE7-0ACF-82FD-6A33-DB3B26A10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BDD143-C8E0-F508-449D-D4389B8F7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31D63-67C3-447D-A2D0-4C96627C8B5F}" type="datetimeFigureOut">
              <a:rPr lang="en-IN" smtClean="0"/>
              <a:t>09-05-2023</a:t>
            </a:fld>
            <a:endParaRPr lang="en-IN"/>
          </a:p>
        </p:txBody>
      </p:sp>
      <p:sp>
        <p:nvSpPr>
          <p:cNvPr id="5" name="Footer Placeholder 4">
            <a:extLst>
              <a:ext uri="{FF2B5EF4-FFF2-40B4-BE49-F238E27FC236}">
                <a16:creationId xmlns:a16="http://schemas.microsoft.com/office/drawing/2014/main" id="{EA61E110-AA19-6558-C6E1-B5A5FB2FF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AF8B50-2C99-08E4-FC55-059C9D984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889CD-CC03-4BFD-AA83-98C5AD0E287B}" type="slidenum">
              <a:rPr lang="en-IN" smtClean="0"/>
              <a:t>‹#›</a:t>
            </a:fld>
            <a:endParaRPr lang="en-IN"/>
          </a:p>
        </p:txBody>
      </p:sp>
    </p:spTree>
    <p:extLst>
      <p:ext uri="{BB962C8B-B14F-4D97-AF65-F5344CB8AC3E}">
        <p14:creationId xmlns:p14="http://schemas.microsoft.com/office/powerpoint/2010/main" val="2249926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C969-9815-B4B0-9A47-B179511085B7}"/>
              </a:ext>
            </a:extLst>
          </p:cNvPr>
          <p:cNvSpPr>
            <a:spLocks noGrp="1"/>
          </p:cNvSpPr>
          <p:nvPr>
            <p:ph type="ctrTitle"/>
          </p:nvPr>
        </p:nvSpPr>
        <p:spPr>
          <a:xfrm>
            <a:off x="0" y="226817"/>
            <a:ext cx="11906054" cy="2387600"/>
          </a:xfrm>
        </p:spPr>
        <p:txBody>
          <a:bodyPr/>
          <a:lstStyle/>
          <a:p>
            <a:r>
              <a:rPr lang="en-IN" b="1" dirty="0">
                <a:solidFill>
                  <a:srgbClr val="C00000"/>
                </a:solidFill>
                <a:latin typeface="Arial Black" panose="020B0A04020102020204" pitchFamily="34" charset="0"/>
              </a:rPr>
              <a:t>CAPSTONE PROJECT(EDA)</a:t>
            </a:r>
          </a:p>
        </p:txBody>
      </p:sp>
      <p:sp>
        <p:nvSpPr>
          <p:cNvPr id="3" name="Subtitle 2">
            <a:extLst>
              <a:ext uri="{FF2B5EF4-FFF2-40B4-BE49-F238E27FC236}">
                <a16:creationId xmlns:a16="http://schemas.microsoft.com/office/drawing/2014/main" id="{16275B6C-4ABC-7A8B-A731-59AD60C32389}"/>
              </a:ext>
            </a:extLst>
          </p:cNvPr>
          <p:cNvSpPr>
            <a:spLocks noGrp="1"/>
          </p:cNvSpPr>
          <p:nvPr>
            <p:ph type="subTitle" idx="1"/>
          </p:nvPr>
        </p:nvSpPr>
        <p:spPr>
          <a:xfrm>
            <a:off x="1381026" y="2614417"/>
            <a:ext cx="9544639" cy="2466630"/>
          </a:xfrm>
        </p:spPr>
        <p:txBody>
          <a:bodyPr>
            <a:normAutofit/>
          </a:bodyPr>
          <a:lstStyle/>
          <a:p>
            <a:r>
              <a:rPr lang="en-IN" sz="4400" b="1" dirty="0">
                <a:solidFill>
                  <a:srgbClr val="002060"/>
                </a:solidFill>
                <a:latin typeface="Arial Black" panose="020B0A04020102020204" pitchFamily="34" charset="0"/>
              </a:rPr>
              <a:t>Hotel Booking Analysis</a:t>
            </a:r>
          </a:p>
          <a:p>
            <a:r>
              <a:rPr lang="en-IN" sz="4400" b="1" dirty="0">
                <a:solidFill>
                  <a:srgbClr val="002060"/>
                </a:solidFill>
                <a:latin typeface="Arial Black" panose="020B0A04020102020204" pitchFamily="34" charset="0"/>
              </a:rPr>
              <a:t>By </a:t>
            </a:r>
          </a:p>
          <a:p>
            <a:r>
              <a:rPr lang="en-IN" sz="4400" b="1" dirty="0">
                <a:solidFill>
                  <a:srgbClr val="002060"/>
                </a:solidFill>
                <a:latin typeface="Arial Black" panose="020B0A04020102020204" pitchFamily="34" charset="0"/>
              </a:rPr>
              <a:t>Vishant Kumar</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DC124CA-CAE7-33C0-6577-E1BDF477D4E4}"/>
                  </a:ext>
                </a:extLst>
              </p14:cNvPr>
              <p14:cNvContentPartPr/>
              <p14:nvPr/>
            </p14:nvContentPartPr>
            <p14:xfrm>
              <a:off x="8691840" y="3467160"/>
              <a:ext cx="360" cy="360"/>
            </p14:xfrm>
          </p:contentPart>
        </mc:Choice>
        <mc:Fallback>
          <p:pic>
            <p:nvPicPr>
              <p:cNvPr id="4" name="Ink 3">
                <a:extLst>
                  <a:ext uri="{FF2B5EF4-FFF2-40B4-BE49-F238E27FC236}">
                    <a16:creationId xmlns:a16="http://schemas.microsoft.com/office/drawing/2014/main" id="{7DC124CA-CAE7-33C0-6577-E1BDF477D4E4}"/>
                  </a:ext>
                </a:extLst>
              </p:cNvPr>
              <p:cNvPicPr/>
              <p:nvPr/>
            </p:nvPicPr>
            <p:blipFill>
              <a:blip r:embed="rId4"/>
              <a:stretch>
                <a:fillRect/>
              </a:stretch>
            </p:blipFill>
            <p:spPr>
              <a:xfrm>
                <a:off x="8682480" y="3457800"/>
                <a:ext cx="19080" cy="19080"/>
              </a:xfrm>
              <a:prstGeom prst="rect">
                <a:avLst/>
              </a:prstGeom>
            </p:spPr>
          </p:pic>
        </mc:Fallback>
      </mc:AlternateContent>
    </p:spTree>
    <p:extLst>
      <p:ext uri="{BB962C8B-B14F-4D97-AF65-F5344CB8AC3E}">
        <p14:creationId xmlns:p14="http://schemas.microsoft.com/office/powerpoint/2010/main" val="3736294168"/>
      </p:ext>
    </p:extLst>
  </p:cSld>
  <p:clrMapOvr>
    <a:masterClrMapping/>
  </p:clrMapOvr>
  <mc:AlternateContent xmlns:mc="http://schemas.openxmlformats.org/markup-compatibility/2006">
    <mc:Choice xmlns:p14="http://schemas.microsoft.com/office/powerpoint/2010/main" Requires="p14">
      <p:transition spd="slow" p14:dur="2000" advTm="6783"/>
    </mc:Choice>
    <mc:Fallback>
      <p:transition spd="slow" advTm="67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7B4D-AB64-D7AA-613E-58B963A66486}"/>
              </a:ext>
            </a:extLst>
          </p:cNvPr>
          <p:cNvSpPr>
            <a:spLocks noGrp="1"/>
          </p:cNvSpPr>
          <p:nvPr>
            <p:ph type="title"/>
          </p:nvPr>
        </p:nvSpPr>
        <p:spPr/>
        <p:txBody>
          <a:bodyPr/>
          <a:lstStyle/>
          <a:p>
            <a:r>
              <a:rPr lang="en-IN" b="1" dirty="0">
                <a:solidFill>
                  <a:srgbClr val="C00000"/>
                </a:solidFill>
                <a:latin typeface="Arial Black" panose="020B0A04020102020204" pitchFamily="34" charset="0"/>
              </a:rPr>
              <a:t>Analysis and observations</a:t>
            </a:r>
            <a:br>
              <a:rPr lang="en-IN" b="1" dirty="0">
                <a:solidFill>
                  <a:srgbClr val="C00000"/>
                </a:solidFill>
                <a:latin typeface="Arial Black" panose="020B0A04020102020204" pitchFamily="34" charset="0"/>
              </a:rPr>
            </a:br>
            <a:endParaRPr lang="en-IN" dirty="0"/>
          </a:p>
        </p:txBody>
      </p:sp>
      <p:sp>
        <p:nvSpPr>
          <p:cNvPr id="3" name="Content Placeholder 2">
            <a:extLst>
              <a:ext uri="{FF2B5EF4-FFF2-40B4-BE49-F238E27FC236}">
                <a16:creationId xmlns:a16="http://schemas.microsoft.com/office/drawing/2014/main" id="{17D9A486-A0C6-6954-83CF-8E737CBD6A4E}"/>
              </a:ext>
            </a:extLst>
          </p:cNvPr>
          <p:cNvSpPr>
            <a:spLocks noGrp="1"/>
          </p:cNvSpPr>
          <p:nvPr>
            <p:ph idx="1"/>
          </p:nvPr>
        </p:nvSpPr>
        <p:spPr>
          <a:xfrm>
            <a:off x="838200" y="1825625"/>
            <a:ext cx="4129726" cy="4351338"/>
          </a:xfrm>
        </p:spPr>
        <p:txBody>
          <a:bodyPr>
            <a:normAutofit/>
          </a:bodyPr>
          <a:lstStyle/>
          <a:p>
            <a:pPr>
              <a:lnSpc>
                <a:spcPct val="100000"/>
              </a:lnSpc>
            </a:pPr>
            <a:r>
              <a:rPr lang="en-IN" sz="2000" dirty="0">
                <a:solidFill>
                  <a:srgbClr val="002060"/>
                </a:solidFill>
                <a:latin typeface="Arial Black" panose="020B0A04020102020204" pitchFamily="34" charset="0"/>
              </a:rPr>
              <a:t>We can see that most of the guests are coming from Portugal followed by UK and France. Hence, hotel facilities should be more focused on Europe clients.</a:t>
            </a:r>
          </a:p>
          <a:p>
            <a:pPr>
              <a:lnSpc>
                <a:spcPct val="100000"/>
              </a:lnSpc>
            </a:pPr>
            <a:r>
              <a:rPr lang="en-IN" sz="2000" dirty="0">
                <a:solidFill>
                  <a:srgbClr val="002060"/>
                </a:solidFill>
                <a:latin typeface="Arial Black" panose="020B0A04020102020204" pitchFamily="34" charset="0"/>
              </a:rPr>
              <a:t>We can see most of the guest like to come as a pair of 2.</a:t>
            </a:r>
          </a:p>
          <a:p>
            <a:endParaRPr lang="en-IN" dirty="0"/>
          </a:p>
        </p:txBody>
      </p:sp>
      <p:pic>
        <p:nvPicPr>
          <p:cNvPr id="7172" name="Picture 4">
            <a:extLst>
              <a:ext uri="{FF2B5EF4-FFF2-40B4-BE49-F238E27FC236}">
                <a16:creationId xmlns:a16="http://schemas.microsoft.com/office/drawing/2014/main" id="{8863CA07-78F7-961D-CE0B-6F6E87842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733" y="1122176"/>
            <a:ext cx="5610225" cy="307275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32F864B7-EF51-2A48-F6DA-3F1046C8F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80788"/>
            <a:ext cx="5494208" cy="267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80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75D9-48A3-87B8-5ECA-2A8AE26D24B4}"/>
              </a:ext>
            </a:extLst>
          </p:cNvPr>
          <p:cNvSpPr>
            <a:spLocks noGrp="1"/>
          </p:cNvSpPr>
          <p:nvPr>
            <p:ph type="title"/>
          </p:nvPr>
        </p:nvSpPr>
        <p:spPr>
          <a:xfrm>
            <a:off x="763646" y="71458"/>
            <a:ext cx="10515600" cy="1325563"/>
          </a:xfrm>
        </p:spPr>
        <p:txBody>
          <a:bodyPr/>
          <a:lstStyle/>
          <a:p>
            <a:r>
              <a:rPr lang="en-IN" b="1" dirty="0">
                <a:solidFill>
                  <a:srgbClr val="C00000"/>
                </a:solidFill>
                <a:latin typeface="Arial Black" panose="020B0A04020102020204" pitchFamily="34" charset="0"/>
              </a:rPr>
              <a:t>Analysis and observations</a:t>
            </a:r>
            <a:endParaRPr lang="en-IN" dirty="0"/>
          </a:p>
        </p:txBody>
      </p:sp>
      <p:sp>
        <p:nvSpPr>
          <p:cNvPr id="3" name="Content Placeholder 2">
            <a:extLst>
              <a:ext uri="{FF2B5EF4-FFF2-40B4-BE49-F238E27FC236}">
                <a16:creationId xmlns:a16="http://schemas.microsoft.com/office/drawing/2014/main" id="{57EE49AA-E0AA-B59F-54DD-4D3A278A2F7F}"/>
              </a:ext>
            </a:extLst>
          </p:cNvPr>
          <p:cNvSpPr>
            <a:spLocks noGrp="1"/>
          </p:cNvSpPr>
          <p:nvPr>
            <p:ph idx="1"/>
          </p:nvPr>
        </p:nvSpPr>
        <p:spPr>
          <a:xfrm>
            <a:off x="838200" y="2042441"/>
            <a:ext cx="4677905" cy="5470722"/>
          </a:xfrm>
        </p:spPr>
        <p:txBody>
          <a:bodyPr/>
          <a:lstStyle/>
          <a:p>
            <a:r>
              <a:rPr lang="en-IN" sz="2400" dirty="0">
                <a:solidFill>
                  <a:srgbClr val="002060"/>
                </a:solidFill>
                <a:latin typeface="Arial Black" panose="020B0A04020102020204" pitchFamily="34" charset="0"/>
              </a:rPr>
              <a:t>We can see that agent 9.0 has done most of the bookings.</a:t>
            </a:r>
          </a:p>
          <a:p>
            <a:r>
              <a:rPr lang="en-IN" sz="2400" dirty="0">
                <a:solidFill>
                  <a:srgbClr val="002060"/>
                </a:solidFill>
                <a:latin typeface="Arial Black" panose="020B0A04020102020204" pitchFamily="34" charset="0"/>
              </a:rPr>
              <a:t>We can see that most preferred room in type A</a:t>
            </a:r>
          </a:p>
          <a:p>
            <a:endParaRPr lang="en-IN" dirty="0"/>
          </a:p>
        </p:txBody>
      </p:sp>
      <p:pic>
        <p:nvPicPr>
          <p:cNvPr id="8200" name="Picture 8">
            <a:extLst>
              <a:ext uri="{FF2B5EF4-FFF2-40B4-BE49-F238E27FC236}">
                <a16:creationId xmlns:a16="http://schemas.microsoft.com/office/drawing/2014/main" id="{C7C9373A-157D-4234-A3F6-6082FFE0A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1069103"/>
            <a:ext cx="4405312" cy="2812226"/>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C0BDA027-3973-BDE3-81FA-C00931160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3881330"/>
            <a:ext cx="4479866" cy="290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73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0AF1-368E-C539-DE8E-07A4E8520B9D}"/>
              </a:ext>
            </a:extLst>
          </p:cNvPr>
          <p:cNvSpPr>
            <a:spLocks noGrp="1"/>
          </p:cNvSpPr>
          <p:nvPr>
            <p:ph type="title"/>
          </p:nvPr>
        </p:nvSpPr>
        <p:spPr>
          <a:xfrm>
            <a:off x="357432" y="261856"/>
            <a:ext cx="10515600" cy="1325563"/>
          </a:xfrm>
        </p:spPr>
        <p:txBody>
          <a:bodyPr/>
          <a:lstStyle/>
          <a:p>
            <a:r>
              <a:rPr lang="en-IN" b="1" dirty="0">
                <a:solidFill>
                  <a:srgbClr val="C00000"/>
                </a:solidFill>
                <a:latin typeface="Arial Black" panose="020B0A04020102020204" pitchFamily="34" charset="0"/>
              </a:rPr>
              <a:t>Stay length analysis</a:t>
            </a:r>
            <a:endParaRPr lang="en-IN" dirty="0"/>
          </a:p>
        </p:txBody>
      </p:sp>
      <p:sp>
        <p:nvSpPr>
          <p:cNvPr id="3" name="Content Placeholder 2">
            <a:extLst>
              <a:ext uri="{FF2B5EF4-FFF2-40B4-BE49-F238E27FC236}">
                <a16:creationId xmlns:a16="http://schemas.microsoft.com/office/drawing/2014/main" id="{CF693069-9960-8585-7302-126FFB93AF0A}"/>
              </a:ext>
            </a:extLst>
          </p:cNvPr>
          <p:cNvSpPr>
            <a:spLocks noGrp="1"/>
          </p:cNvSpPr>
          <p:nvPr>
            <p:ph idx="1"/>
          </p:nvPr>
        </p:nvSpPr>
        <p:spPr>
          <a:xfrm>
            <a:off x="113122" y="1844478"/>
            <a:ext cx="4519367" cy="4351338"/>
          </a:xfrm>
        </p:spPr>
        <p:txBody>
          <a:bodyPr>
            <a:normAutofit/>
          </a:bodyPr>
          <a:lstStyle/>
          <a:p>
            <a:r>
              <a:rPr lang="en-IN" sz="2000" dirty="0">
                <a:solidFill>
                  <a:srgbClr val="002060"/>
                </a:solidFill>
                <a:latin typeface="Arial Black" panose="020B0A04020102020204" pitchFamily="34" charset="0"/>
              </a:rPr>
              <a:t>We can see that most common stays are 3 days for city hotel and 1 day for resorts, also people prefer resort over city hotel for longer stay.</a:t>
            </a:r>
          </a:p>
          <a:p>
            <a:endParaRPr lang="en-IN" sz="2000" dirty="0">
              <a:solidFill>
                <a:srgbClr val="002060"/>
              </a:solidFill>
              <a:latin typeface="Arial Black" panose="020B0A04020102020204" pitchFamily="34" charset="0"/>
            </a:endParaRPr>
          </a:p>
          <a:p>
            <a:r>
              <a:rPr lang="en-IN" sz="2000" dirty="0">
                <a:solidFill>
                  <a:srgbClr val="002060"/>
                </a:solidFill>
                <a:latin typeface="Arial Black" panose="020B0A04020102020204" pitchFamily="34" charset="0"/>
              </a:rPr>
              <a:t>We can see that most people prefer city hotels over resorts irrespective of weekend and week nights.</a:t>
            </a:r>
          </a:p>
          <a:p>
            <a:pPr marL="0" indent="0">
              <a:buNone/>
            </a:pPr>
            <a:endParaRPr lang="en-IN" dirty="0"/>
          </a:p>
        </p:txBody>
      </p:sp>
      <p:pic>
        <p:nvPicPr>
          <p:cNvPr id="9222" name="Picture 6">
            <a:extLst>
              <a:ext uri="{FF2B5EF4-FFF2-40B4-BE49-F238E27FC236}">
                <a16:creationId xmlns:a16="http://schemas.microsoft.com/office/drawing/2014/main" id="{AE2F133B-5DA3-3481-55B6-AD328A1F3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746" y="4285653"/>
            <a:ext cx="6890994" cy="25598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0053CD33-0A98-73A9-B97B-8C7C9B569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574" y="1104725"/>
            <a:ext cx="6890994" cy="318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5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726D-9585-CAC4-0AA0-24059D911339}"/>
              </a:ext>
            </a:extLst>
          </p:cNvPr>
          <p:cNvSpPr>
            <a:spLocks noGrp="1"/>
          </p:cNvSpPr>
          <p:nvPr>
            <p:ph type="title"/>
          </p:nvPr>
        </p:nvSpPr>
        <p:spPr>
          <a:xfrm>
            <a:off x="838200" y="214654"/>
            <a:ext cx="10515600" cy="1325563"/>
          </a:xfrm>
        </p:spPr>
        <p:txBody>
          <a:bodyPr/>
          <a:lstStyle/>
          <a:p>
            <a:r>
              <a:rPr lang="en-IN" b="1" dirty="0">
                <a:solidFill>
                  <a:srgbClr val="C00000"/>
                </a:solidFill>
                <a:latin typeface="Arial Black" panose="020B0A04020102020204" pitchFamily="34" charset="0"/>
              </a:rPr>
              <a:t>Stay length analysis(contd.)</a:t>
            </a:r>
            <a:endParaRPr lang="en-IN" dirty="0"/>
          </a:p>
        </p:txBody>
      </p:sp>
      <p:sp>
        <p:nvSpPr>
          <p:cNvPr id="3" name="Content Placeholder 2">
            <a:extLst>
              <a:ext uri="{FF2B5EF4-FFF2-40B4-BE49-F238E27FC236}">
                <a16:creationId xmlns:a16="http://schemas.microsoft.com/office/drawing/2014/main" id="{94B101B3-554B-EB7D-DBCC-A045C005887E}"/>
              </a:ext>
            </a:extLst>
          </p:cNvPr>
          <p:cNvSpPr>
            <a:spLocks noGrp="1"/>
          </p:cNvSpPr>
          <p:nvPr>
            <p:ph idx="1"/>
          </p:nvPr>
        </p:nvSpPr>
        <p:spPr>
          <a:xfrm>
            <a:off x="636609" y="4892184"/>
            <a:ext cx="10717192" cy="1600692"/>
          </a:xfrm>
        </p:spPr>
        <p:txBody>
          <a:bodyPr>
            <a:normAutofit/>
          </a:bodyPr>
          <a:lstStyle/>
          <a:p>
            <a:pPr marL="0" indent="0" algn="l">
              <a:buNone/>
            </a:pPr>
            <a:r>
              <a:rPr lang="en-IN" sz="1800" dirty="0">
                <a:solidFill>
                  <a:srgbClr val="002060"/>
                </a:solidFill>
                <a:latin typeface="Arial Black" panose="020B0A04020102020204" pitchFamily="34" charset="0"/>
              </a:rPr>
              <a:t>We can see that after 2 days </a:t>
            </a:r>
            <a:r>
              <a:rPr lang="en-IN" sz="1800" dirty="0" err="1">
                <a:solidFill>
                  <a:srgbClr val="002060"/>
                </a:solidFill>
                <a:latin typeface="Arial Black" panose="020B0A04020102020204" pitchFamily="34" charset="0"/>
              </a:rPr>
              <a:t>average_daily_rate</a:t>
            </a:r>
            <a:r>
              <a:rPr lang="en-IN" sz="1800" dirty="0">
                <a:solidFill>
                  <a:srgbClr val="002060"/>
                </a:solidFill>
                <a:latin typeface="Arial Black" panose="020B0A04020102020204" pitchFamily="34" charset="0"/>
              </a:rPr>
              <a:t> for both city hotel and resort is in the range of 100 to 130. To get minimum </a:t>
            </a:r>
            <a:r>
              <a:rPr lang="en-IN" sz="1800" dirty="0" err="1">
                <a:solidFill>
                  <a:srgbClr val="002060"/>
                </a:solidFill>
                <a:latin typeface="Arial Black" panose="020B0A04020102020204" pitchFamily="34" charset="0"/>
              </a:rPr>
              <a:t>average_daily_rate</a:t>
            </a:r>
            <a:r>
              <a:rPr lang="en-IN" sz="1800" dirty="0">
                <a:solidFill>
                  <a:srgbClr val="002060"/>
                </a:solidFill>
                <a:latin typeface="Arial Black" panose="020B0A04020102020204" pitchFamily="34" charset="0"/>
              </a:rPr>
              <a:t> for in both city and resort hotels we should plan our stay for </a:t>
            </a:r>
            <a:r>
              <a:rPr lang="en-IN" sz="1800" dirty="0" err="1">
                <a:solidFill>
                  <a:srgbClr val="002060"/>
                </a:solidFill>
                <a:latin typeface="Arial Black" panose="020B0A04020102020204" pitchFamily="34" charset="0"/>
              </a:rPr>
              <a:t>atleast</a:t>
            </a:r>
            <a:r>
              <a:rPr lang="en-IN" sz="1800" dirty="0">
                <a:solidFill>
                  <a:srgbClr val="002060"/>
                </a:solidFill>
                <a:latin typeface="Arial Black" panose="020B0A04020102020204" pitchFamily="34" charset="0"/>
              </a:rPr>
              <a:t> 6-7 </a:t>
            </a:r>
            <a:r>
              <a:rPr lang="en-IN" sz="1800" dirty="0" err="1">
                <a:solidFill>
                  <a:srgbClr val="002060"/>
                </a:solidFill>
                <a:latin typeface="Arial Black" panose="020B0A04020102020204" pitchFamily="34" charset="0"/>
              </a:rPr>
              <a:t>days,also</a:t>
            </a:r>
            <a:r>
              <a:rPr lang="en-IN" sz="1800" dirty="0">
                <a:solidFill>
                  <a:srgbClr val="002060"/>
                </a:solidFill>
                <a:latin typeface="Arial Black" panose="020B0A04020102020204" pitchFamily="34" charset="0"/>
              </a:rPr>
              <a:t> </a:t>
            </a:r>
            <a:r>
              <a:rPr lang="en-IN" sz="1800" dirty="0" err="1">
                <a:solidFill>
                  <a:srgbClr val="002060"/>
                </a:solidFill>
                <a:latin typeface="Arial Black" panose="020B0A04020102020204" pitchFamily="34" charset="0"/>
              </a:rPr>
              <a:t>average_daily_rate</a:t>
            </a:r>
            <a:r>
              <a:rPr lang="en-IN" sz="1800" dirty="0">
                <a:solidFill>
                  <a:srgbClr val="002060"/>
                </a:solidFill>
                <a:latin typeface="Arial Black" panose="020B0A04020102020204" pitchFamily="34" charset="0"/>
              </a:rPr>
              <a:t> decreases after 14 days.</a:t>
            </a:r>
          </a:p>
        </p:txBody>
      </p:sp>
      <p:pic>
        <p:nvPicPr>
          <p:cNvPr id="10242" name="Picture 2">
            <a:extLst>
              <a:ext uri="{FF2B5EF4-FFF2-40B4-BE49-F238E27FC236}">
                <a16:creationId xmlns:a16="http://schemas.microsoft.com/office/drawing/2014/main" id="{B8C2E1BE-137A-78A3-7ABB-D4657DD4E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53" y="1300900"/>
            <a:ext cx="10139423" cy="345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63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8938-BA11-EA36-65D9-0EF77E396253}"/>
              </a:ext>
            </a:extLst>
          </p:cNvPr>
          <p:cNvSpPr>
            <a:spLocks noGrp="1"/>
          </p:cNvSpPr>
          <p:nvPr>
            <p:ph type="title"/>
          </p:nvPr>
        </p:nvSpPr>
        <p:spPr/>
        <p:txBody>
          <a:bodyPr/>
          <a:lstStyle/>
          <a:p>
            <a:r>
              <a:rPr lang="en-IN" b="1" dirty="0">
                <a:solidFill>
                  <a:srgbClr val="C00000"/>
                </a:solidFill>
                <a:latin typeface="Arial Black" panose="020B0A04020102020204" pitchFamily="34" charset="0"/>
              </a:rPr>
              <a:t>Cancellation Analysis</a:t>
            </a:r>
            <a:endParaRPr lang="en-IN" dirty="0"/>
          </a:p>
        </p:txBody>
      </p:sp>
      <p:sp>
        <p:nvSpPr>
          <p:cNvPr id="3" name="Content Placeholder 2">
            <a:extLst>
              <a:ext uri="{FF2B5EF4-FFF2-40B4-BE49-F238E27FC236}">
                <a16:creationId xmlns:a16="http://schemas.microsoft.com/office/drawing/2014/main" id="{602BA5DF-F991-56CF-F5D1-CCAFC892E2D2}"/>
              </a:ext>
            </a:extLst>
          </p:cNvPr>
          <p:cNvSpPr>
            <a:spLocks noGrp="1"/>
          </p:cNvSpPr>
          <p:nvPr>
            <p:ph idx="1"/>
          </p:nvPr>
        </p:nvSpPr>
        <p:spPr>
          <a:xfrm>
            <a:off x="680013" y="1825625"/>
            <a:ext cx="4702215" cy="4351338"/>
          </a:xfrm>
        </p:spPr>
        <p:txBody>
          <a:bodyPr/>
          <a:lstStyle/>
          <a:p>
            <a:pPr marL="0" indent="0">
              <a:buNone/>
            </a:pPr>
            <a:r>
              <a:rPr lang="en-IN" sz="3200" dirty="0">
                <a:solidFill>
                  <a:srgbClr val="002060"/>
                </a:solidFill>
                <a:latin typeface="Arial Black" panose="020B0A04020102020204" pitchFamily="34" charset="0"/>
              </a:rPr>
              <a:t>We can see that most bookings are 'No deposit' and most cancellation are 'No deposit' as well.</a:t>
            </a:r>
          </a:p>
          <a:p>
            <a:pPr marL="0" indent="0">
              <a:buNone/>
            </a:pPr>
            <a:endParaRPr lang="en-IN" dirty="0"/>
          </a:p>
        </p:txBody>
      </p:sp>
      <p:pic>
        <p:nvPicPr>
          <p:cNvPr id="13318" name="Picture 6">
            <a:extLst>
              <a:ext uri="{FF2B5EF4-FFF2-40B4-BE49-F238E27FC236}">
                <a16:creationId xmlns:a16="http://schemas.microsoft.com/office/drawing/2014/main" id="{4A9E2068-E0CB-62AB-60F0-B985A2E17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215" y="1396206"/>
            <a:ext cx="6129759"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73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7B33-6401-CAB7-CB97-7E9D8A8572A6}"/>
              </a:ext>
            </a:extLst>
          </p:cNvPr>
          <p:cNvSpPr>
            <a:spLocks noGrp="1"/>
          </p:cNvSpPr>
          <p:nvPr>
            <p:ph type="title"/>
          </p:nvPr>
        </p:nvSpPr>
        <p:spPr/>
        <p:txBody>
          <a:bodyPr/>
          <a:lstStyle/>
          <a:p>
            <a:r>
              <a:rPr lang="en-IN" b="1" dirty="0">
                <a:solidFill>
                  <a:srgbClr val="C00000"/>
                </a:solidFill>
                <a:latin typeface="Arial Black" panose="020B0A04020102020204" pitchFamily="34" charset="0"/>
              </a:rPr>
              <a:t>Cancellation Analysis(contd.)</a:t>
            </a:r>
            <a:endParaRPr lang="en-IN" dirty="0"/>
          </a:p>
        </p:txBody>
      </p:sp>
      <p:sp>
        <p:nvSpPr>
          <p:cNvPr id="3" name="Content Placeholder 2">
            <a:extLst>
              <a:ext uri="{FF2B5EF4-FFF2-40B4-BE49-F238E27FC236}">
                <a16:creationId xmlns:a16="http://schemas.microsoft.com/office/drawing/2014/main" id="{C6972658-B180-3658-4B1C-B7878F72D2F3}"/>
              </a:ext>
            </a:extLst>
          </p:cNvPr>
          <p:cNvSpPr>
            <a:spLocks noGrp="1"/>
          </p:cNvSpPr>
          <p:nvPr>
            <p:ph idx="1"/>
          </p:nvPr>
        </p:nvSpPr>
        <p:spPr>
          <a:xfrm>
            <a:off x="321198" y="1794076"/>
            <a:ext cx="4713790" cy="4606201"/>
          </a:xfrm>
        </p:spPr>
        <p:txBody>
          <a:bodyPr/>
          <a:lstStyle/>
          <a:p>
            <a:pPr algn="l"/>
            <a:r>
              <a:rPr lang="en-IN" sz="3200" dirty="0">
                <a:solidFill>
                  <a:srgbClr val="002060"/>
                </a:solidFill>
                <a:latin typeface="Arial Black" panose="020B0A04020102020204" pitchFamily="34" charset="0"/>
              </a:rPr>
              <a:t>We can see that cancellation is higher in the city hotels than in the resorts.</a:t>
            </a:r>
          </a:p>
          <a:p>
            <a:pPr algn="l"/>
            <a:r>
              <a:rPr lang="en-IN" sz="3200" dirty="0">
                <a:solidFill>
                  <a:srgbClr val="002060"/>
                </a:solidFill>
                <a:latin typeface="Arial Black" panose="020B0A04020102020204" pitchFamily="34" charset="0"/>
              </a:rPr>
              <a:t>Also with more </a:t>
            </a:r>
            <a:r>
              <a:rPr lang="en-IN" sz="3200" dirty="0" err="1">
                <a:solidFill>
                  <a:srgbClr val="002060"/>
                </a:solidFill>
                <a:latin typeface="Arial Black" panose="020B0A04020102020204" pitchFamily="34" charset="0"/>
              </a:rPr>
              <a:t>leadtime</a:t>
            </a:r>
            <a:r>
              <a:rPr lang="en-IN" sz="3200" dirty="0">
                <a:solidFill>
                  <a:srgbClr val="002060"/>
                </a:solidFill>
                <a:latin typeface="Arial Black" panose="020B0A04020102020204" pitchFamily="34" charset="0"/>
              </a:rPr>
              <a:t> there is higher possibility of cancellation</a:t>
            </a:r>
            <a:r>
              <a:rPr lang="en-IN" b="0" i="0" dirty="0">
                <a:solidFill>
                  <a:srgbClr val="D5D5D5"/>
                </a:solidFill>
                <a:effectLst/>
                <a:latin typeface="Roboto" panose="02000000000000000000" pitchFamily="2" charset="0"/>
              </a:rPr>
              <a:t>.</a:t>
            </a:r>
          </a:p>
          <a:p>
            <a:pPr marL="0" indent="0">
              <a:buNone/>
            </a:pPr>
            <a:endParaRPr lang="en-IN" dirty="0"/>
          </a:p>
        </p:txBody>
      </p:sp>
      <p:pic>
        <p:nvPicPr>
          <p:cNvPr id="14338" name="Picture 2">
            <a:extLst>
              <a:ext uri="{FF2B5EF4-FFF2-40B4-BE49-F238E27FC236}">
                <a16:creationId xmlns:a16="http://schemas.microsoft.com/office/drawing/2014/main" id="{3BC1E37D-9F59-2FE0-5B06-D77E4799A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094" y="1713837"/>
            <a:ext cx="7083708"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985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48FC-0216-291B-56CD-A55884464429}"/>
              </a:ext>
            </a:extLst>
          </p:cNvPr>
          <p:cNvSpPr>
            <a:spLocks noGrp="1"/>
          </p:cNvSpPr>
          <p:nvPr>
            <p:ph type="title"/>
          </p:nvPr>
        </p:nvSpPr>
        <p:spPr>
          <a:xfrm>
            <a:off x="786516" y="550290"/>
            <a:ext cx="3932237" cy="2057400"/>
          </a:xfrm>
        </p:spPr>
        <p:txBody>
          <a:bodyPr>
            <a:noAutofit/>
          </a:bodyPr>
          <a:lstStyle/>
          <a:p>
            <a:r>
              <a:rPr lang="en-IN" b="1" dirty="0">
                <a:solidFill>
                  <a:srgbClr val="C00000"/>
                </a:solidFill>
                <a:latin typeface="Arial Black" panose="020B0A04020102020204" pitchFamily="34" charset="0"/>
              </a:rPr>
              <a:t>Hotel wise booking data on date, month and year</a:t>
            </a:r>
            <a:br>
              <a:rPr lang="en-IN" b="0" i="0" dirty="0">
                <a:solidFill>
                  <a:srgbClr val="D5D5D5"/>
                </a:solidFill>
                <a:effectLst/>
                <a:latin typeface="Roboto" panose="02000000000000000000" pitchFamily="2" charset="0"/>
              </a:rPr>
            </a:br>
            <a:endParaRPr lang="en-IN" dirty="0"/>
          </a:p>
        </p:txBody>
      </p:sp>
      <p:sp>
        <p:nvSpPr>
          <p:cNvPr id="4" name="Text Placeholder 3">
            <a:extLst>
              <a:ext uri="{FF2B5EF4-FFF2-40B4-BE49-F238E27FC236}">
                <a16:creationId xmlns:a16="http://schemas.microsoft.com/office/drawing/2014/main" id="{E0E12B89-403D-0C3B-AD96-D85F750F01D4}"/>
              </a:ext>
            </a:extLst>
          </p:cNvPr>
          <p:cNvSpPr>
            <a:spLocks noGrp="1"/>
          </p:cNvSpPr>
          <p:nvPr>
            <p:ph type="body" sz="half" idx="2"/>
          </p:nvPr>
        </p:nvSpPr>
        <p:spPr>
          <a:xfrm>
            <a:off x="710152" y="2715594"/>
            <a:ext cx="3932237" cy="3314324"/>
          </a:xfrm>
        </p:spPr>
        <p:txBody>
          <a:bodyPr/>
          <a:lstStyle/>
          <a:p>
            <a:pPr marL="285750" indent="-285750" algn="just">
              <a:buFont typeface="Arial" panose="020B0604020202020204" pitchFamily="34" charset="0"/>
              <a:buChar char="•"/>
            </a:pPr>
            <a:r>
              <a:rPr lang="en-IN" sz="2000" dirty="0">
                <a:solidFill>
                  <a:srgbClr val="002060"/>
                </a:solidFill>
                <a:latin typeface="Arial Black" panose="020B0A04020102020204" pitchFamily="34" charset="0"/>
              </a:rPr>
              <a:t>We can see that most of the guests arrived in 2016 and least number of guests arrived in 2015 for both resort and city hotels.</a:t>
            </a:r>
          </a:p>
          <a:p>
            <a:pPr marL="285750" indent="-285750" algn="just">
              <a:buFont typeface="Arial" panose="020B0604020202020204" pitchFamily="34" charset="0"/>
              <a:buChar char="•"/>
            </a:pPr>
            <a:r>
              <a:rPr lang="en-IN" sz="2000" dirty="0">
                <a:solidFill>
                  <a:srgbClr val="002060"/>
                </a:solidFill>
                <a:latin typeface="Arial Black" panose="020B0A04020102020204" pitchFamily="34" charset="0"/>
              </a:rPr>
              <a:t>We can see that no of guests decreases by the end of the month</a:t>
            </a:r>
          </a:p>
          <a:p>
            <a:endParaRPr lang="en-IN" dirty="0"/>
          </a:p>
        </p:txBody>
      </p:sp>
      <p:pic>
        <p:nvPicPr>
          <p:cNvPr id="5130" name="Picture 10">
            <a:extLst>
              <a:ext uri="{FF2B5EF4-FFF2-40B4-BE49-F238E27FC236}">
                <a16:creationId xmlns:a16="http://schemas.microsoft.com/office/drawing/2014/main" id="{0FDB5CDD-CC81-B877-A346-8ADBE553E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272" y="38881"/>
            <a:ext cx="5990158" cy="320642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7381C24C-397F-12F0-C940-989BFF0D62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888" y="3042094"/>
            <a:ext cx="6333542" cy="37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6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3D83-FF2B-3560-1A89-763631D98CB1}"/>
              </a:ext>
            </a:extLst>
          </p:cNvPr>
          <p:cNvSpPr>
            <a:spLocks noGrp="1"/>
          </p:cNvSpPr>
          <p:nvPr>
            <p:ph type="title"/>
          </p:nvPr>
        </p:nvSpPr>
        <p:spPr>
          <a:xfrm>
            <a:off x="1045369" y="1257300"/>
            <a:ext cx="3932237" cy="1600200"/>
          </a:xfrm>
        </p:spPr>
        <p:txBody>
          <a:bodyPr>
            <a:noAutofit/>
          </a:bodyPr>
          <a:lstStyle/>
          <a:p>
            <a:r>
              <a:rPr lang="en-IN" b="1" dirty="0">
                <a:solidFill>
                  <a:srgbClr val="C00000"/>
                </a:solidFill>
                <a:latin typeface="Arial Black" panose="020B0A04020102020204" pitchFamily="34" charset="0"/>
              </a:rPr>
              <a:t>Hotel wise booking data on date, month and year(contd.)</a:t>
            </a:r>
            <a:br>
              <a:rPr lang="en-IN" b="0" i="0" dirty="0">
                <a:solidFill>
                  <a:srgbClr val="D5D5D5"/>
                </a:solidFill>
                <a:effectLst/>
                <a:latin typeface="Roboto" panose="02000000000000000000" pitchFamily="2" charset="0"/>
              </a:rPr>
            </a:br>
            <a:endParaRPr lang="en-IN" dirty="0"/>
          </a:p>
        </p:txBody>
      </p:sp>
      <p:sp>
        <p:nvSpPr>
          <p:cNvPr id="4" name="Text Placeholder 3">
            <a:extLst>
              <a:ext uri="{FF2B5EF4-FFF2-40B4-BE49-F238E27FC236}">
                <a16:creationId xmlns:a16="http://schemas.microsoft.com/office/drawing/2014/main" id="{4BD4D9FA-8F1F-EBD8-7293-6F56CFB69E03}"/>
              </a:ext>
            </a:extLst>
          </p:cNvPr>
          <p:cNvSpPr>
            <a:spLocks noGrp="1"/>
          </p:cNvSpPr>
          <p:nvPr>
            <p:ph type="body" sz="half" idx="2"/>
          </p:nvPr>
        </p:nvSpPr>
        <p:spPr>
          <a:xfrm>
            <a:off x="868069" y="2857500"/>
            <a:ext cx="3932237" cy="3811588"/>
          </a:xfrm>
        </p:spPr>
        <p:txBody>
          <a:bodyPr/>
          <a:lstStyle/>
          <a:p>
            <a:r>
              <a:rPr lang="en-IN" sz="2000" dirty="0">
                <a:solidFill>
                  <a:srgbClr val="002060"/>
                </a:solidFill>
                <a:latin typeface="Arial Black" panose="020B0A04020102020204" pitchFamily="34" charset="0"/>
              </a:rPr>
              <a:t>We can see that May, June, July and August are the busiest of months for both resorts and city hotels.</a:t>
            </a:r>
          </a:p>
          <a:p>
            <a:endParaRPr lang="en-IN" dirty="0"/>
          </a:p>
        </p:txBody>
      </p:sp>
      <p:pic>
        <p:nvPicPr>
          <p:cNvPr id="6148" name="Picture 4">
            <a:extLst>
              <a:ext uri="{FF2B5EF4-FFF2-40B4-BE49-F238E27FC236}">
                <a16:creationId xmlns:a16="http://schemas.microsoft.com/office/drawing/2014/main" id="{FC03A5F4-875C-EEB0-E493-07232DE94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214" y="974742"/>
            <a:ext cx="706647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74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4183-EB59-5DEC-07E2-FAA99B88984D}"/>
              </a:ext>
            </a:extLst>
          </p:cNvPr>
          <p:cNvSpPr>
            <a:spLocks noGrp="1"/>
          </p:cNvSpPr>
          <p:nvPr>
            <p:ph type="title"/>
          </p:nvPr>
        </p:nvSpPr>
        <p:spPr/>
        <p:txBody>
          <a:bodyPr>
            <a:normAutofit fontScale="90000"/>
          </a:bodyPr>
          <a:lstStyle/>
          <a:p>
            <a:r>
              <a:rPr lang="en-IN" b="1" dirty="0">
                <a:solidFill>
                  <a:srgbClr val="C00000"/>
                </a:solidFill>
                <a:latin typeface="Arial Black" panose="020B0A04020102020204" pitchFamily="34" charset="0"/>
              </a:rPr>
              <a:t>Hotel wise booking data on date, month and year(contd.)</a:t>
            </a:r>
            <a:endParaRPr lang="en-IN" dirty="0"/>
          </a:p>
        </p:txBody>
      </p:sp>
      <p:sp>
        <p:nvSpPr>
          <p:cNvPr id="4" name="Text Placeholder 3">
            <a:extLst>
              <a:ext uri="{FF2B5EF4-FFF2-40B4-BE49-F238E27FC236}">
                <a16:creationId xmlns:a16="http://schemas.microsoft.com/office/drawing/2014/main" id="{AECFC9F3-DC34-13BA-A99A-957632F25919}"/>
              </a:ext>
            </a:extLst>
          </p:cNvPr>
          <p:cNvSpPr>
            <a:spLocks noGrp="1"/>
          </p:cNvSpPr>
          <p:nvPr>
            <p:ph type="body" sz="half" idx="2"/>
          </p:nvPr>
        </p:nvSpPr>
        <p:spPr>
          <a:xfrm>
            <a:off x="839788" y="2574744"/>
            <a:ext cx="3932237" cy="3811588"/>
          </a:xfrm>
        </p:spPr>
        <p:txBody>
          <a:bodyPr/>
          <a:lstStyle/>
          <a:p>
            <a:r>
              <a:rPr lang="en-IN" sz="2000" dirty="0">
                <a:solidFill>
                  <a:srgbClr val="002060"/>
                </a:solidFill>
                <a:latin typeface="Arial Black" panose="020B0A04020102020204" pitchFamily="34" charset="0"/>
              </a:rPr>
              <a:t>We can see that for resorts the average rate is more expensive during August, July and September while for city hotels average rate  is more expensive during august, July, June and may.</a:t>
            </a:r>
          </a:p>
          <a:p>
            <a:endParaRPr lang="en-IN" dirty="0"/>
          </a:p>
        </p:txBody>
      </p:sp>
      <p:pic>
        <p:nvPicPr>
          <p:cNvPr id="12290" name="Picture 2">
            <a:extLst>
              <a:ext uri="{FF2B5EF4-FFF2-40B4-BE49-F238E27FC236}">
                <a16:creationId xmlns:a16="http://schemas.microsoft.com/office/drawing/2014/main" id="{FA458EBE-3D90-BB53-CADD-7268CBAA807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3188" y="902825"/>
            <a:ext cx="6819759" cy="524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48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8877-97E9-F57C-B10E-579EA4451E63}"/>
              </a:ext>
            </a:extLst>
          </p:cNvPr>
          <p:cNvSpPr>
            <a:spLocks noGrp="1"/>
          </p:cNvSpPr>
          <p:nvPr>
            <p:ph type="title"/>
          </p:nvPr>
        </p:nvSpPr>
        <p:spPr/>
        <p:txBody>
          <a:bodyPr/>
          <a:lstStyle/>
          <a:p>
            <a:r>
              <a:rPr lang="en-IN" b="1" dirty="0">
                <a:solidFill>
                  <a:srgbClr val="C00000"/>
                </a:solidFill>
                <a:latin typeface="Arial Black" panose="020B0A04020102020204" pitchFamily="34" charset="0"/>
              </a:rPr>
              <a:t>Conclusions </a:t>
            </a:r>
            <a:endParaRPr lang="en-IN" dirty="0"/>
          </a:p>
        </p:txBody>
      </p:sp>
      <p:sp>
        <p:nvSpPr>
          <p:cNvPr id="3" name="Content Placeholder 2">
            <a:extLst>
              <a:ext uri="{FF2B5EF4-FFF2-40B4-BE49-F238E27FC236}">
                <a16:creationId xmlns:a16="http://schemas.microsoft.com/office/drawing/2014/main" id="{8BB72D4F-D6CA-7BE8-75FB-BB28197446AC}"/>
              </a:ext>
            </a:extLst>
          </p:cNvPr>
          <p:cNvSpPr>
            <a:spLocks noGrp="1"/>
          </p:cNvSpPr>
          <p:nvPr>
            <p:ph idx="1"/>
          </p:nvPr>
        </p:nvSpPr>
        <p:spPr>
          <a:xfrm>
            <a:off x="838200" y="1597306"/>
            <a:ext cx="10515600" cy="4768770"/>
          </a:xfrm>
        </p:spPr>
        <p:txBody>
          <a:bodyPr>
            <a:normAutofit fontScale="85000" lnSpcReduction="10000"/>
          </a:bodyPr>
          <a:lstStyle/>
          <a:p>
            <a:pPr marL="514350" indent="-514350" algn="l">
              <a:buFont typeface="+mj-lt"/>
              <a:buAutoNum type="arabicPeriod"/>
            </a:pPr>
            <a:r>
              <a:rPr lang="en-IN" sz="2600" dirty="0">
                <a:solidFill>
                  <a:srgbClr val="002060"/>
                </a:solidFill>
                <a:latin typeface="Arial Black" panose="020B0A04020102020204" pitchFamily="34" charset="0"/>
              </a:rPr>
              <a:t>Around 60% bookings are for City hotel and 40% bookings are for Resort hotel, therefore city Hotel is busier than Resorts.</a:t>
            </a:r>
          </a:p>
          <a:p>
            <a:pPr marL="514350" indent="-514350" algn="l">
              <a:buFont typeface="+mj-lt"/>
              <a:buAutoNum type="arabicPeriod"/>
            </a:pPr>
            <a:r>
              <a:rPr lang="en-IN" sz="2600" dirty="0">
                <a:solidFill>
                  <a:srgbClr val="002060"/>
                </a:solidFill>
                <a:latin typeface="Arial Black" panose="020B0A04020102020204" pitchFamily="34" charset="0"/>
              </a:rPr>
              <a:t>Most of the bookings are from May to Aug, incentives for attracting guests in this period can gain significant profits.</a:t>
            </a:r>
          </a:p>
          <a:p>
            <a:pPr marL="514350" indent="-514350" algn="l">
              <a:buFont typeface="+mj-lt"/>
              <a:buAutoNum type="arabicPeriod"/>
            </a:pPr>
            <a:r>
              <a:rPr lang="en-IN" sz="2600" dirty="0">
                <a:solidFill>
                  <a:srgbClr val="002060"/>
                </a:solidFill>
                <a:latin typeface="Arial Black" panose="020B0A04020102020204" pitchFamily="34" charset="0"/>
              </a:rPr>
              <a:t>There are very less repeat customers therefore hotels should focus more on providing better service or incentives so that this number can be improved.</a:t>
            </a:r>
          </a:p>
          <a:p>
            <a:pPr marL="514350" indent="-514350" algn="l">
              <a:buFont typeface="+mj-lt"/>
              <a:buAutoNum type="arabicPeriod"/>
            </a:pPr>
            <a:r>
              <a:rPr lang="en-IN" sz="2600" dirty="0">
                <a:solidFill>
                  <a:srgbClr val="002060"/>
                </a:solidFill>
                <a:latin typeface="Arial Black" panose="020B0A04020102020204" pitchFamily="34" charset="0"/>
              </a:rPr>
              <a:t>Most bookings are done by TA/TO.</a:t>
            </a:r>
          </a:p>
          <a:p>
            <a:pPr marL="514350" indent="-514350" algn="l">
              <a:buFont typeface="+mj-lt"/>
              <a:buAutoNum type="arabicPeriod"/>
            </a:pPr>
            <a:r>
              <a:rPr lang="en-IN" sz="2600" dirty="0">
                <a:solidFill>
                  <a:srgbClr val="002060"/>
                </a:solidFill>
                <a:latin typeface="Arial Black" panose="020B0A04020102020204" pitchFamily="34" charset="0"/>
              </a:rPr>
              <a:t>Most common stay length is less than 4 days and generally people prefer city hotel for short stay, but for long stays, Resorts are preferred.</a:t>
            </a:r>
          </a:p>
          <a:p>
            <a:pPr marL="514350" indent="-514350" algn="l">
              <a:buFont typeface="+mj-lt"/>
              <a:buAutoNum type="arabicPeriod"/>
            </a:pPr>
            <a:r>
              <a:rPr lang="en-IN" sz="2600" dirty="0">
                <a:solidFill>
                  <a:srgbClr val="002060"/>
                </a:solidFill>
                <a:latin typeface="Arial Black" panose="020B0A04020102020204" pitchFamily="34" charset="0"/>
              </a:rPr>
              <a:t>Least bookings are done in November, December, January and February therefore it is beneficial for the guests to book the hotel in these months for easy bookings and lower prices.</a:t>
            </a:r>
          </a:p>
          <a:p>
            <a:pPr marL="0" indent="0">
              <a:buNone/>
            </a:pPr>
            <a:endParaRPr lang="en-IN" dirty="0"/>
          </a:p>
        </p:txBody>
      </p:sp>
    </p:spTree>
    <p:extLst>
      <p:ext uri="{BB962C8B-B14F-4D97-AF65-F5344CB8AC3E}">
        <p14:creationId xmlns:p14="http://schemas.microsoft.com/office/powerpoint/2010/main" val="71329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66E9-2150-381F-67D8-6B8BE4037CC5}"/>
              </a:ext>
            </a:extLst>
          </p:cNvPr>
          <p:cNvSpPr>
            <a:spLocks noGrp="1"/>
          </p:cNvSpPr>
          <p:nvPr>
            <p:ph type="title"/>
          </p:nvPr>
        </p:nvSpPr>
        <p:spPr/>
        <p:txBody>
          <a:bodyPr/>
          <a:lstStyle/>
          <a:p>
            <a:r>
              <a:rPr lang="en-IN" b="1" dirty="0">
                <a:solidFill>
                  <a:srgbClr val="C00000"/>
                </a:solidFill>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78CA28CD-263D-FBE3-D4B0-C79CC4A73C1E}"/>
              </a:ext>
            </a:extLst>
          </p:cNvPr>
          <p:cNvSpPr>
            <a:spLocks noGrp="1"/>
          </p:cNvSpPr>
          <p:nvPr>
            <p:ph idx="1"/>
          </p:nvPr>
        </p:nvSpPr>
        <p:spPr/>
        <p:txBody>
          <a:bodyPr/>
          <a:lstStyle/>
          <a:p>
            <a:pPr algn="just"/>
            <a:r>
              <a:rPr lang="en-IN" dirty="0">
                <a:solidFill>
                  <a:srgbClr val="002060"/>
                </a:solidFill>
                <a:latin typeface="Arial Black" panose="020B0A04020102020204" pitchFamily="34" charset="0"/>
              </a:rPr>
              <a:t>We are give a hotel booking dataset and this dataset contains booking information for a city hotel and a resort hotel, and includes information such as when the booking was made, length of stay, the number of adults, children, and/or babies, and the number of available parking spaces, among other things.</a:t>
            </a:r>
          </a:p>
          <a:p>
            <a:pPr algn="just"/>
            <a:r>
              <a:rPr lang="en-IN" dirty="0">
                <a:solidFill>
                  <a:srgbClr val="002060"/>
                </a:solidFill>
                <a:latin typeface="Arial Black" panose="020B0A04020102020204" pitchFamily="34" charset="0"/>
              </a:rPr>
              <a:t>Our main aim here is to analyse the Hotel booking dataset that contains information about thousands of guests across the globe and gain some insight.</a:t>
            </a:r>
          </a:p>
          <a:p>
            <a:endParaRPr lang="en-IN"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1070798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E1178-D023-60FB-0960-BED5B14ACC82}"/>
              </a:ext>
            </a:extLst>
          </p:cNvPr>
          <p:cNvSpPr>
            <a:spLocks noGrp="1"/>
          </p:cNvSpPr>
          <p:nvPr>
            <p:ph idx="1"/>
          </p:nvPr>
        </p:nvSpPr>
        <p:spPr>
          <a:xfrm>
            <a:off x="838200" y="2179306"/>
            <a:ext cx="10515600" cy="4351338"/>
          </a:xfrm>
        </p:spPr>
        <p:txBody>
          <a:bodyPr>
            <a:normAutofit/>
          </a:bodyPr>
          <a:lstStyle/>
          <a:p>
            <a:pPr marL="0" indent="0" algn="ctr">
              <a:buNone/>
            </a:pPr>
            <a:r>
              <a:rPr lang="en-IN" sz="8800" dirty="0">
                <a:solidFill>
                  <a:srgbClr val="002060"/>
                </a:solidFill>
                <a:latin typeface="Arial Black" panose="020B0A04020102020204" pitchFamily="34" charset="0"/>
              </a:rPr>
              <a:t>THANK YOU</a:t>
            </a:r>
          </a:p>
        </p:txBody>
      </p:sp>
    </p:spTree>
    <p:extLst>
      <p:ext uri="{BB962C8B-B14F-4D97-AF65-F5344CB8AC3E}">
        <p14:creationId xmlns:p14="http://schemas.microsoft.com/office/powerpoint/2010/main" val="66844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FC96-FE9A-859C-44AF-18953DEA3272}"/>
              </a:ext>
            </a:extLst>
          </p:cNvPr>
          <p:cNvSpPr>
            <a:spLocks noGrp="1"/>
          </p:cNvSpPr>
          <p:nvPr>
            <p:ph type="title"/>
          </p:nvPr>
        </p:nvSpPr>
        <p:spPr/>
        <p:txBody>
          <a:bodyPr/>
          <a:lstStyle/>
          <a:p>
            <a:r>
              <a:rPr lang="en-IN" b="1" dirty="0">
                <a:solidFill>
                  <a:srgbClr val="C00000"/>
                </a:solidFill>
                <a:latin typeface="Arial Black" panose="020B0A04020102020204" pitchFamily="34" charset="0"/>
              </a:rPr>
              <a:t>Understanding the data</a:t>
            </a:r>
          </a:p>
        </p:txBody>
      </p:sp>
      <p:sp>
        <p:nvSpPr>
          <p:cNvPr id="3" name="Content Placeholder 2">
            <a:extLst>
              <a:ext uri="{FF2B5EF4-FFF2-40B4-BE49-F238E27FC236}">
                <a16:creationId xmlns:a16="http://schemas.microsoft.com/office/drawing/2014/main" id="{C7DC5E81-1E0D-8F4E-EECC-DB1E61F8A35F}"/>
              </a:ext>
            </a:extLst>
          </p:cNvPr>
          <p:cNvSpPr>
            <a:spLocks noGrp="1"/>
          </p:cNvSpPr>
          <p:nvPr>
            <p:ph idx="1"/>
          </p:nvPr>
        </p:nvSpPr>
        <p:spPr/>
        <p:txBody>
          <a:bodyPr/>
          <a:lstStyle/>
          <a:p>
            <a:r>
              <a:rPr lang="en-IN" dirty="0">
                <a:solidFill>
                  <a:srgbClr val="002060"/>
                </a:solidFill>
                <a:latin typeface="Arial Black" panose="020B0A04020102020204" pitchFamily="34" charset="0"/>
              </a:rPr>
              <a:t>To increase the efficiency of our analysis we will first have to understand our data and also check if there are any corruptions and if any found try to treat it.</a:t>
            </a:r>
          </a:p>
          <a:p>
            <a:r>
              <a:rPr lang="en-IN" dirty="0">
                <a:solidFill>
                  <a:srgbClr val="002060"/>
                </a:solidFill>
                <a:latin typeface="Arial Black" panose="020B0A04020102020204" pitchFamily="34" charset="0"/>
              </a:rPr>
              <a:t>Our dataset has 119390 rows and 32 columns.</a:t>
            </a:r>
          </a:p>
          <a:p>
            <a:r>
              <a:rPr lang="en-IN" dirty="0">
                <a:solidFill>
                  <a:srgbClr val="002060"/>
                </a:solidFill>
                <a:latin typeface="Arial Black" panose="020B0A04020102020204" pitchFamily="34" charset="0"/>
              </a:rPr>
              <a:t>Each observation includes information about an individual booking from the guests.</a:t>
            </a:r>
          </a:p>
          <a:p>
            <a:r>
              <a:rPr lang="en-IN" dirty="0">
                <a:solidFill>
                  <a:srgbClr val="002060"/>
                </a:solidFill>
                <a:latin typeface="Arial Black" panose="020B0A04020102020204" pitchFamily="34" charset="0"/>
              </a:rPr>
              <a:t>Let’s see some of the features.</a:t>
            </a:r>
          </a:p>
          <a:p>
            <a:endParaRPr lang="en-IN" dirty="0"/>
          </a:p>
        </p:txBody>
      </p:sp>
    </p:spTree>
    <p:extLst>
      <p:ext uri="{BB962C8B-B14F-4D97-AF65-F5344CB8AC3E}">
        <p14:creationId xmlns:p14="http://schemas.microsoft.com/office/powerpoint/2010/main" val="363151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B35B-958B-9CC3-11B1-ADFA11642652}"/>
              </a:ext>
            </a:extLst>
          </p:cNvPr>
          <p:cNvSpPr>
            <a:spLocks noGrp="1"/>
          </p:cNvSpPr>
          <p:nvPr>
            <p:ph type="title"/>
          </p:nvPr>
        </p:nvSpPr>
        <p:spPr>
          <a:xfrm>
            <a:off x="838200" y="278091"/>
            <a:ext cx="10515600" cy="1325563"/>
          </a:xfrm>
        </p:spPr>
        <p:txBody>
          <a:bodyPr/>
          <a:lstStyle/>
          <a:p>
            <a:r>
              <a:rPr lang="en-IN" b="1" dirty="0">
                <a:solidFill>
                  <a:srgbClr val="C00000"/>
                </a:solidFill>
                <a:latin typeface="Arial Black" panose="020B0A04020102020204" pitchFamily="34" charset="0"/>
              </a:rPr>
              <a:t>Features in the Dataset</a:t>
            </a:r>
          </a:p>
        </p:txBody>
      </p:sp>
      <p:sp>
        <p:nvSpPr>
          <p:cNvPr id="3" name="Content Placeholder 2">
            <a:extLst>
              <a:ext uri="{FF2B5EF4-FFF2-40B4-BE49-F238E27FC236}">
                <a16:creationId xmlns:a16="http://schemas.microsoft.com/office/drawing/2014/main" id="{012CE9F9-A00F-58C0-1392-36E65F625B75}"/>
              </a:ext>
            </a:extLst>
          </p:cNvPr>
          <p:cNvSpPr>
            <a:spLocks noGrp="1"/>
          </p:cNvSpPr>
          <p:nvPr>
            <p:ph idx="1"/>
          </p:nvPr>
        </p:nvSpPr>
        <p:spPr>
          <a:xfrm>
            <a:off x="838200" y="1734532"/>
            <a:ext cx="10515600" cy="4949072"/>
          </a:xfrm>
        </p:spPr>
        <p:txBody>
          <a:bodyPr>
            <a:normAutofit fontScale="70000" lnSpcReduction="20000"/>
          </a:bodyPr>
          <a:lstStyle/>
          <a:p>
            <a:pPr marL="0" indent="0" algn="just">
              <a:lnSpc>
                <a:spcPct val="100000"/>
              </a:lnSpc>
              <a:buNone/>
            </a:pPr>
            <a:r>
              <a:rPr lang="en-IN" sz="3000" dirty="0">
                <a:solidFill>
                  <a:srgbClr val="002060"/>
                </a:solidFill>
                <a:latin typeface="Arial Black" panose="020B0A04020102020204" pitchFamily="34" charset="0"/>
              </a:rPr>
              <a:t>The dataset has a lot of features some of them are described below:</a:t>
            </a:r>
          </a:p>
          <a:p>
            <a:pPr marL="0" indent="0" algn="just">
              <a:lnSpc>
                <a:spcPct val="100000"/>
              </a:lnSpc>
              <a:buNone/>
            </a:pPr>
            <a:endParaRPr lang="en-IN" sz="3000" dirty="0">
              <a:solidFill>
                <a:srgbClr val="002060"/>
              </a:solidFill>
              <a:latin typeface="Arial Black" panose="020B0A04020102020204" pitchFamily="34" charset="0"/>
            </a:endParaRPr>
          </a:p>
          <a:p>
            <a:pPr algn="just">
              <a:lnSpc>
                <a:spcPct val="100000"/>
              </a:lnSpc>
            </a:pPr>
            <a:r>
              <a:rPr lang="en-IN" sz="3000" dirty="0">
                <a:solidFill>
                  <a:srgbClr val="C00000"/>
                </a:solidFill>
                <a:latin typeface="Arial Black" panose="020B0A04020102020204" pitchFamily="34" charset="0"/>
              </a:rPr>
              <a:t>hotel: </a:t>
            </a:r>
            <a:r>
              <a:rPr lang="en-IN" sz="3000" dirty="0">
                <a:solidFill>
                  <a:srgbClr val="002060"/>
                </a:solidFill>
                <a:latin typeface="Arial Black" panose="020B0A04020102020204" pitchFamily="34" charset="0"/>
              </a:rPr>
              <a:t>The category of hotels, which are two resort hotel and city hotel.</a:t>
            </a:r>
          </a:p>
          <a:p>
            <a:pPr algn="just">
              <a:lnSpc>
                <a:spcPct val="100000"/>
              </a:lnSpc>
            </a:pPr>
            <a:r>
              <a:rPr lang="en-IN" sz="3000" dirty="0" err="1">
                <a:solidFill>
                  <a:srgbClr val="C00000"/>
                </a:solidFill>
                <a:latin typeface="Arial Black" panose="020B0A04020102020204" pitchFamily="34" charset="0"/>
              </a:rPr>
              <a:t>is_cancelled</a:t>
            </a:r>
            <a:r>
              <a:rPr lang="en-IN" sz="3000" dirty="0">
                <a:solidFill>
                  <a:srgbClr val="C00000"/>
                </a:solidFill>
                <a:latin typeface="Arial Black" panose="020B0A04020102020204" pitchFamily="34" charset="0"/>
              </a:rPr>
              <a:t>: </a:t>
            </a:r>
            <a:r>
              <a:rPr lang="en-IN" sz="3000" dirty="0">
                <a:solidFill>
                  <a:srgbClr val="002060"/>
                </a:solidFill>
                <a:latin typeface="Arial Black" panose="020B0A04020102020204" pitchFamily="34" charset="0"/>
              </a:rPr>
              <a:t>The value of column show the cancellation type. If the booking was cancelled or not. Values[0,1], where 0 indicates not cancelled.</a:t>
            </a:r>
          </a:p>
          <a:p>
            <a:pPr algn="just">
              <a:lnSpc>
                <a:spcPct val="100000"/>
              </a:lnSpc>
            </a:pPr>
            <a:r>
              <a:rPr lang="en-IN" sz="3000" dirty="0" err="1">
                <a:solidFill>
                  <a:srgbClr val="C00000"/>
                </a:solidFill>
                <a:latin typeface="Arial Black" panose="020B0A04020102020204" pitchFamily="34" charset="0"/>
              </a:rPr>
              <a:t>lead_time</a:t>
            </a:r>
            <a:r>
              <a:rPr lang="en-IN" sz="3000" dirty="0">
                <a:solidFill>
                  <a:srgbClr val="C00000"/>
                </a:solidFill>
                <a:latin typeface="Arial Black" panose="020B0A04020102020204" pitchFamily="34" charset="0"/>
              </a:rPr>
              <a:t>: </a:t>
            </a:r>
            <a:r>
              <a:rPr lang="en-IN" sz="3000" dirty="0">
                <a:solidFill>
                  <a:srgbClr val="002060"/>
                </a:solidFill>
                <a:latin typeface="Arial Black" panose="020B0A04020102020204" pitchFamily="34" charset="0"/>
              </a:rPr>
              <a:t>The time between reservation and actual arrival.</a:t>
            </a:r>
          </a:p>
          <a:p>
            <a:pPr algn="just">
              <a:lnSpc>
                <a:spcPct val="100000"/>
              </a:lnSpc>
            </a:pPr>
            <a:r>
              <a:rPr lang="en-IN" sz="3000" dirty="0" err="1">
                <a:solidFill>
                  <a:srgbClr val="C00000"/>
                </a:solidFill>
                <a:latin typeface="Arial Black" panose="020B0A04020102020204" pitchFamily="34" charset="0"/>
              </a:rPr>
              <a:t>stayed_in_weekend_nights</a:t>
            </a:r>
            <a:r>
              <a:rPr lang="en-IN" sz="3000" dirty="0">
                <a:solidFill>
                  <a:srgbClr val="C00000"/>
                </a:solidFill>
                <a:latin typeface="Arial Black" panose="020B0A04020102020204" pitchFamily="34" charset="0"/>
              </a:rPr>
              <a:t>: </a:t>
            </a:r>
            <a:r>
              <a:rPr lang="en-IN" sz="3000" dirty="0">
                <a:solidFill>
                  <a:srgbClr val="002060"/>
                </a:solidFill>
                <a:latin typeface="Arial Black" panose="020B0A04020102020204" pitchFamily="34" charset="0"/>
              </a:rPr>
              <a:t>The number of weekend nights stay per reservation</a:t>
            </a:r>
          </a:p>
          <a:p>
            <a:pPr algn="just">
              <a:lnSpc>
                <a:spcPct val="100000"/>
              </a:lnSpc>
            </a:pPr>
            <a:r>
              <a:rPr lang="en-IN" sz="3000" dirty="0" err="1">
                <a:solidFill>
                  <a:srgbClr val="C00000"/>
                </a:solidFill>
                <a:latin typeface="Arial Black" panose="020B0A04020102020204" pitchFamily="34" charset="0"/>
              </a:rPr>
              <a:t>stayed_in_weekday_nights</a:t>
            </a:r>
            <a:r>
              <a:rPr lang="en-IN" sz="3000" dirty="0">
                <a:solidFill>
                  <a:srgbClr val="C00000"/>
                </a:solidFill>
                <a:latin typeface="Arial Black" panose="020B0A04020102020204" pitchFamily="34" charset="0"/>
              </a:rPr>
              <a:t>: </a:t>
            </a:r>
            <a:r>
              <a:rPr lang="en-IN" sz="3000" dirty="0">
                <a:solidFill>
                  <a:srgbClr val="002060"/>
                </a:solidFill>
                <a:latin typeface="Arial Black" panose="020B0A04020102020204" pitchFamily="34" charset="0"/>
              </a:rPr>
              <a:t>The number of weekday nights stay per reservation.</a:t>
            </a:r>
          </a:p>
          <a:p>
            <a:pPr algn="just">
              <a:lnSpc>
                <a:spcPct val="100000"/>
              </a:lnSpc>
            </a:pPr>
            <a:r>
              <a:rPr lang="en-IN" sz="3000" dirty="0">
                <a:solidFill>
                  <a:srgbClr val="C00000"/>
                </a:solidFill>
                <a:latin typeface="Arial Black" panose="020B0A04020102020204" pitchFamily="34" charset="0"/>
              </a:rPr>
              <a:t>meal: </a:t>
            </a:r>
            <a:r>
              <a:rPr lang="en-IN" sz="3000" dirty="0">
                <a:solidFill>
                  <a:srgbClr val="002060"/>
                </a:solidFill>
                <a:latin typeface="Arial Black" panose="020B0A04020102020204" pitchFamily="34" charset="0"/>
              </a:rPr>
              <a:t>Meal preferences per reservation.[</a:t>
            </a:r>
            <a:r>
              <a:rPr lang="en-IN" sz="3000" dirty="0" err="1">
                <a:solidFill>
                  <a:srgbClr val="002060"/>
                </a:solidFill>
                <a:latin typeface="Arial Black" panose="020B0A04020102020204" pitchFamily="34" charset="0"/>
              </a:rPr>
              <a:t>BB,FB,HB,SC,Undefined</a:t>
            </a:r>
            <a:r>
              <a:rPr lang="en-IN" sz="3000" dirty="0">
                <a:solidFill>
                  <a:srgbClr val="002060"/>
                </a:solidFill>
                <a:latin typeface="Arial Black" panose="020B0A04020102020204" pitchFamily="34" charset="0"/>
              </a:rPr>
              <a:t>] </a:t>
            </a:r>
          </a:p>
          <a:p>
            <a:pPr algn="just">
              <a:lnSpc>
                <a:spcPct val="100000"/>
              </a:lnSpc>
            </a:pPr>
            <a:r>
              <a:rPr lang="en-IN" sz="3000" dirty="0">
                <a:solidFill>
                  <a:srgbClr val="C00000"/>
                </a:solidFill>
                <a:latin typeface="Arial Black" panose="020B0A04020102020204" pitchFamily="34" charset="0"/>
              </a:rPr>
              <a:t>Country: </a:t>
            </a:r>
            <a:r>
              <a:rPr lang="en-IN" sz="3000" dirty="0">
                <a:solidFill>
                  <a:srgbClr val="002060"/>
                </a:solidFill>
                <a:latin typeface="Arial Black" panose="020B0A04020102020204" pitchFamily="34" charset="0"/>
              </a:rPr>
              <a:t>The origin country of guest</a:t>
            </a:r>
          </a:p>
          <a:p>
            <a:pPr marL="0" indent="0">
              <a:buNone/>
            </a:pPr>
            <a:endParaRPr lang="en-IN" dirty="0"/>
          </a:p>
        </p:txBody>
      </p:sp>
    </p:spTree>
    <p:extLst>
      <p:ext uri="{BB962C8B-B14F-4D97-AF65-F5344CB8AC3E}">
        <p14:creationId xmlns:p14="http://schemas.microsoft.com/office/powerpoint/2010/main" val="204773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FE84-996D-BAF7-1BB0-C28F1B923B62}"/>
              </a:ext>
            </a:extLst>
          </p:cNvPr>
          <p:cNvSpPr>
            <a:spLocks noGrp="1"/>
          </p:cNvSpPr>
          <p:nvPr>
            <p:ph type="title"/>
          </p:nvPr>
        </p:nvSpPr>
        <p:spPr/>
        <p:txBody>
          <a:bodyPr/>
          <a:lstStyle/>
          <a:p>
            <a:r>
              <a:rPr lang="en-IN" b="1" dirty="0">
                <a:solidFill>
                  <a:srgbClr val="C00000"/>
                </a:solidFill>
                <a:latin typeface="Arial Black" panose="020B0A04020102020204" pitchFamily="34" charset="0"/>
              </a:rPr>
              <a:t>Features in the Dataset(Cont.)</a:t>
            </a:r>
            <a:endParaRPr lang="en-IN" dirty="0"/>
          </a:p>
        </p:txBody>
      </p:sp>
      <p:sp>
        <p:nvSpPr>
          <p:cNvPr id="3" name="Content Placeholder 2">
            <a:extLst>
              <a:ext uri="{FF2B5EF4-FFF2-40B4-BE49-F238E27FC236}">
                <a16:creationId xmlns:a16="http://schemas.microsoft.com/office/drawing/2014/main" id="{D0EF5F9D-7E62-BF66-AA88-B487036EA946}"/>
              </a:ext>
            </a:extLst>
          </p:cNvPr>
          <p:cNvSpPr>
            <a:spLocks noGrp="1"/>
          </p:cNvSpPr>
          <p:nvPr>
            <p:ph idx="1"/>
          </p:nvPr>
        </p:nvSpPr>
        <p:spPr>
          <a:xfrm>
            <a:off x="838200" y="1769063"/>
            <a:ext cx="10515600" cy="4905113"/>
          </a:xfrm>
        </p:spPr>
        <p:txBody>
          <a:bodyPr>
            <a:normAutofit/>
          </a:bodyPr>
          <a:lstStyle/>
          <a:p>
            <a:pPr algn="just">
              <a:lnSpc>
                <a:spcPct val="80000"/>
              </a:lnSpc>
            </a:pPr>
            <a:r>
              <a:rPr lang="en-IN" sz="2300" dirty="0" err="1">
                <a:solidFill>
                  <a:srgbClr val="C00000"/>
                </a:solidFill>
                <a:latin typeface="Arial Black" panose="020B0A04020102020204" pitchFamily="34" charset="0"/>
              </a:rPr>
              <a:t>market_segment</a:t>
            </a:r>
            <a:r>
              <a:rPr lang="en-IN" sz="2300" dirty="0">
                <a:solidFill>
                  <a:srgbClr val="C00000"/>
                </a:solidFill>
                <a:latin typeface="Arial Black" panose="020B0A04020102020204" pitchFamily="34" charset="0"/>
              </a:rPr>
              <a:t>: </a:t>
            </a:r>
            <a:r>
              <a:rPr lang="en-IN" sz="2300" dirty="0">
                <a:solidFill>
                  <a:srgbClr val="002060"/>
                </a:solidFill>
                <a:latin typeface="Arial Black" panose="020B0A04020102020204" pitchFamily="34" charset="0"/>
              </a:rPr>
              <a:t>This column show how reservation was made and what is the purpose of reservation. </a:t>
            </a:r>
            <a:r>
              <a:rPr lang="en-IN" sz="2300" dirty="0" err="1">
                <a:solidFill>
                  <a:srgbClr val="002060"/>
                </a:solidFill>
                <a:latin typeface="Arial Black" panose="020B0A04020102020204" pitchFamily="34" charset="0"/>
              </a:rPr>
              <a:t>Eg</a:t>
            </a:r>
            <a:r>
              <a:rPr lang="en-IN" sz="2300" dirty="0">
                <a:solidFill>
                  <a:srgbClr val="002060"/>
                </a:solidFill>
                <a:latin typeface="Arial Black" panose="020B0A04020102020204" pitchFamily="34" charset="0"/>
              </a:rPr>
              <a:t>, corporate means corporate trip, TA for travel agency. </a:t>
            </a:r>
          </a:p>
          <a:p>
            <a:pPr algn="just">
              <a:lnSpc>
                <a:spcPct val="80000"/>
              </a:lnSpc>
            </a:pPr>
            <a:r>
              <a:rPr lang="en-IN" sz="2300" dirty="0" err="1">
                <a:solidFill>
                  <a:srgbClr val="C00000"/>
                </a:solidFill>
                <a:latin typeface="Arial Black" panose="020B0A04020102020204" pitchFamily="34" charset="0"/>
              </a:rPr>
              <a:t>distribution_channel</a:t>
            </a:r>
            <a:r>
              <a:rPr lang="en-IN" sz="2300" dirty="0">
                <a:solidFill>
                  <a:srgbClr val="C00000"/>
                </a:solidFill>
                <a:latin typeface="Arial Black" panose="020B0A04020102020204" pitchFamily="34" charset="0"/>
              </a:rPr>
              <a:t>: </a:t>
            </a:r>
            <a:r>
              <a:rPr lang="en-IN" sz="2300" dirty="0">
                <a:solidFill>
                  <a:srgbClr val="002060"/>
                </a:solidFill>
                <a:latin typeface="Arial Black" panose="020B0A04020102020204" pitchFamily="34" charset="0"/>
              </a:rPr>
              <a:t>The medium through booking was made.[</a:t>
            </a:r>
            <a:r>
              <a:rPr lang="en-IN" sz="2300" dirty="0" err="1">
                <a:solidFill>
                  <a:srgbClr val="002060"/>
                </a:solidFill>
                <a:latin typeface="Arial Black" panose="020B0A04020102020204" pitchFamily="34" charset="0"/>
              </a:rPr>
              <a:t>Direct,Corporate,TA</a:t>
            </a:r>
            <a:r>
              <a:rPr lang="en-IN" sz="2300" dirty="0">
                <a:solidFill>
                  <a:srgbClr val="002060"/>
                </a:solidFill>
                <a:latin typeface="Arial Black" panose="020B0A04020102020204" pitchFamily="34" charset="0"/>
              </a:rPr>
              <a:t>/</a:t>
            </a:r>
            <a:r>
              <a:rPr lang="en-IN" sz="2300" dirty="0" err="1">
                <a:solidFill>
                  <a:srgbClr val="002060"/>
                </a:solidFill>
                <a:latin typeface="Arial Black" panose="020B0A04020102020204" pitchFamily="34" charset="0"/>
              </a:rPr>
              <a:t>TO,undefined,GDS</a:t>
            </a:r>
            <a:r>
              <a:rPr lang="en-IN" sz="2300" dirty="0">
                <a:solidFill>
                  <a:srgbClr val="002060"/>
                </a:solidFill>
                <a:latin typeface="Arial Black" panose="020B0A04020102020204" pitchFamily="34" charset="0"/>
              </a:rPr>
              <a:t>.] </a:t>
            </a:r>
          </a:p>
          <a:p>
            <a:pPr algn="just">
              <a:lnSpc>
                <a:spcPct val="80000"/>
              </a:lnSpc>
            </a:pPr>
            <a:r>
              <a:rPr lang="en-IN" sz="2300" dirty="0" err="1">
                <a:solidFill>
                  <a:srgbClr val="C00000"/>
                </a:solidFill>
                <a:latin typeface="Arial Black" panose="020B0A04020102020204" pitchFamily="34" charset="0"/>
              </a:rPr>
              <a:t>Is_repeated_guest</a:t>
            </a:r>
            <a:r>
              <a:rPr lang="en-IN" sz="2300" dirty="0">
                <a:solidFill>
                  <a:srgbClr val="C00000"/>
                </a:solidFill>
                <a:latin typeface="Arial Black" panose="020B0A04020102020204" pitchFamily="34" charset="0"/>
              </a:rPr>
              <a:t>: </a:t>
            </a:r>
            <a:r>
              <a:rPr lang="en-IN" sz="2300" dirty="0">
                <a:solidFill>
                  <a:srgbClr val="002060"/>
                </a:solidFill>
                <a:latin typeface="Arial Black" panose="020B0A04020102020204" pitchFamily="34" charset="0"/>
              </a:rPr>
              <a:t>Shows if the guest is who has arrived earlier or </a:t>
            </a:r>
            <a:r>
              <a:rPr lang="en-IN" sz="2300" dirty="0" err="1">
                <a:solidFill>
                  <a:srgbClr val="002060"/>
                </a:solidFill>
                <a:latin typeface="Arial Black" panose="020B0A04020102020204" pitchFamily="34" charset="0"/>
              </a:rPr>
              <a:t>not.Boolean</a:t>
            </a:r>
            <a:r>
              <a:rPr lang="en-IN" sz="2300" dirty="0">
                <a:solidFill>
                  <a:srgbClr val="002060"/>
                </a:solidFill>
                <a:latin typeface="Arial Black" panose="020B0A04020102020204" pitchFamily="34" charset="0"/>
              </a:rPr>
              <a:t> values[0,1]--&gt;0 indicates no and 1 indicated yes person is repeated guest. </a:t>
            </a:r>
          </a:p>
          <a:p>
            <a:pPr algn="just">
              <a:lnSpc>
                <a:spcPct val="80000"/>
              </a:lnSpc>
            </a:pPr>
            <a:r>
              <a:rPr lang="en-IN" sz="2300" dirty="0" err="1">
                <a:solidFill>
                  <a:srgbClr val="C00000"/>
                </a:solidFill>
                <a:latin typeface="Arial Black" panose="020B0A04020102020204" pitchFamily="34" charset="0"/>
              </a:rPr>
              <a:t>days_in_waiting_list</a:t>
            </a:r>
            <a:r>
              <a:rPr lang="en-IN" sz="2300" dirty="0">
                <a:solidFill>
                  <a:srgbClr val="C00000"/>
                </a:solidFill>
                <a:latin typeface="Arial Black" panose="020B0A04020102020204" pitchFamily="34" charset="0"/>
              </a:rPr>
              <a:t>: </a:t>
            </a:r>
            <a:r>
              <a:rPr lang="en-IN" sz="2300" dirty="0">
                <a:solidFill>
                  <a:srgbClr val="002060"/>
                </a:solidFill>
                <a:latin typeface="Arial Black" panose="020B0A04020102020204" pitchFamily="34" charset="0"/>
              </a:rPr>
              <a:t>Number of days between actual booking and transact. </a:t>
            </a:r>
          </a:p>
          <a:p>
            <a:pPr algn="just">
              <a:lnSpc>
                <a:spcPct val="80000"/>
              </a:lnSpc>
            </a:pPr>
            <a:r>
              <a:rPr lang="en-IN" sz="2300" dirty="0" err="1">
                <a:solidFill>
                  <a:srgbClr val="C00000"/>
                </a:solidFill>
                <a:latin typeface="Arial Black" panose="020B0A04020102020204" pitchFamily="34" charset="0"/>
              </a:rPr>
              <a:t>customer_type</a:t>
            </a:r>
            <a:r>
              <a:rPr lang="en-IN" sz="2300" dirty="0">
                <a:solidFill>
                  <a:srgbClr val="C00000"/>
                </a:solidFill>
                <a:latin typeface="Arial Black" panose="020B0A04020102020204" pitchFamily="34" charset="0"/>
              </a:rPr>
              <a:t>: </a:t>
            </a:r>
            <a:r>
              <a:rPr lang="en-IN" sz="2300" dirty="0">
                <a:solidFill>
                  <a:srgbClr val="002060"/>
                </a:solidFill>
                <a:latin typeface="Arial Black" panose="020B0A04020102020204" pitchFamily="34" charset="0"/>
              </a:rPr>
              <a:t>Type of customers( Transient, group, etc.)</a:t>
            </a:r>
          </a:p>
          <a:p>
            <a:pPr marL="0" indent="0">
              <a:buNone/>
            </a:pPr>
            <a:endParaRPr lang="en-IN" dirty="0"/>
          </a:p>
        </p:txBody>
      </p:sp>
    </p:spTree>
    <p:extLst>
      <p:ext uri="{BB962C8B-B14F-4D97-AF65-F5344CB8AC3E}">
        <p14:creationId xmlns:p14="http://schemas.microsoft.com/office/powerpoint/2010/main" val="76174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0BB6-D00D-FAE6-1623-F72770774D41}"/>
              </a:ext>
            </a:extLst>
          </p:cNvPr>
          <p:cNvSpPr>
            <a:spLocks noGrp="1"/>
          </p:cNvSpPr>
          <p:nvPr>
            <p:ph type="title"/>
          </p:nvPr>
        </p:nvSpPr>
        <p:spPr/>
        <p:txBody>
          <a:bodyPr/>
          <a:lstStyle/>
          <a:p>
            <a:r>
              <a:rPr lang="en-IN" b="1" dirty="0">
                <a:solidFill>
                  <a:srgbClr val="C00000"/>
                </a:solidFill>
                <a:latin typeface="Arial Black" panose="020B0A04020102020204" pitchFamily="34" charset="0"/>
              </a:rPr>
              <a:t>Steps involved</a:t>
            </a:r>
          </a:p>
        </p:txBody>
      </p:sp>
      <p:sp>
        <p:nvSpPr>
          <p:cNvPr id="3" name="Content Placeholder 2">
            <a:extLst>
              <a:ext uri="{FF2B5EF4-FFF2-40B4-BE49-F238E27FC236}">
                <a16:creationId xmlns:a16="http://schemas.microsoft.com/office/drawing/2014/main" id="{F16B5332-51CD-E6A0-FE66-0DB19E27ED97}"/>
              </a:ext>
            </a:extLst>
          </p:cNvPr>
          <p:cNvSpPr>
            <a:spLocks noGrp="1"/>
          </p:cNvSpPr>
          <p:nvPr>
            <p:ph idx="1"/>
          </p:nvPr>
        </p:nvSpPr>
        <p:spPr>
          <a:xfrm>
            <a:off x="838200" y="1825625"/>
            <a:ext cx="10515600" cy="4207530"/>
          </a:xfrm>
        </p:spPr>
        <p:txBody>
          <a:bodyPr/>
          <a:lstStyle/>
          <a:p>
            <a:r>
              <a:rPr lang="en-IN" sz="2300" dirty="0">
                <a:solidFill>
                  <a:srgbClr val="C00000"/>
                </a:solidFill>
                <a:latin typeface="Arial Black" panose="020B0A04020102020204" pitchFamily="34" charset="0"/>
              </a:rPr>
              <a:t>Dealing with null values- </a:t>
            </a:r>
            <a:r>
              <a:rPr lang="en-IN" sz="2300" dirty="0">
                <a:solidFill>
                  <a:srgbClr val="002060"/>
                </a:solidFill>
                <a:latin typeface="Arial Black" panose="020B0A04020102020204" pitchFamily="34" charset="0"/>
              </a:rPr>
              <a:t>There are two main ways of dealing with the null values, one is to delete the null values and the other is to impute with some meaningful values. In this case I have just deleted the observations with the null values since they are not many and deleting them would not affect our analysis much.</a:t>
            </a:r>
          </a:p>
          <a:p>
            <a:r>
              <a:rPr lang="en-IN" sz="2300" dirty="0">
                <a:solidFill>
                  <a:srgbClr val="C00000"/>
                </a:solidFill>
                <a:latin typeface="Arial Black" panose="020B0A04020102020204" pitchFamily="34" charset="0"/>
              </a:rPr>
              <a:t>Dealing with duplicated values- </a:t>
            </a:r>
            <a:r>
              <a:rPr lang="en-IN" sz="2300" dirty="0">
                <a:solidFill>
                  <a:srgbClr val="002060"/>
                </a:solidFill>
                <a:latin typeface="Arial Black" panose="020B0A04020102020204" pitchFamily="34" charset="0"/>
              </a:rPr>
              <a:t>Duplicated values can be detrimental to our analysis therefore I have deleted the duplicated values.</a:t>
            </a:r>
          </a:p>
          <a:p>
            <a:r>
              <a:rPr lang="en-IN" sz="2300" dirty="0">
                <a:solidFill>
                  <a:srgbClr val="C00000"/>
                </a:solidFill>
                <a:latin typeface="Arial Black" panose="020B0A04020102020204" pitchFamily="34" charset="0"/>
              </a:rPr>
              <a:t>Feature selection- </a:t>
            </a:r>
            <a:r>
              <a:rPr lang="en-IN" sz="2300" dirty="0">
                <a:solidFill>
                  <a:srgbClr val="002060"/>
                </a:solidFill>
                <a:latin typeface="Arial Black" panose="020B0A04020102020204" pitchFamily="34" charset="0"/>
              </a:rPr>
              <a:t>I have deleted columns that I believe won’t add any value to our analysis.</a:t>
            </a:r>
          </a:p>
          <a:p>
            <a:endParaRPr lang="en-IN" sz="2300"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364663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E580-EC38-FCB9-CF43-D2ADE2D93315}"/>
              </a:ext>
            </a:extLst>
          </p:cNvPr>
          <p:cNvSpPr>
            <a:spLocks noGrp="1"/>
          </p:cNvSpPr>
          <p:nvPr>
            <p:ph type="title"/>
          </p:nvPr>
        </p:nvSpPr>
        <p:spPr/>
        <p:txBody>
          <a:bodyPr/>
          <a:lstStyle/>
          <a:p>
            <a:r>
              <a:rPr lang="en-IN" b="1" dirty="0">
                <a:solidFill>
                  <a:srgbClr val="C00000"/>
                </a:solidFill>
                <a:latin typeface="Arial Black" panose="020B0A04020102020204" pitchFamily="34" charset="0"/>
              </a:rPr>
              <a:t>Steps involved(</a:t>
            </a:r>
            <a:r>
              <a:rPr lang="en-IN" b="1" dirty="0" err="1">
                <a:solidFill>
                  <a:srgbClr val="C00000"/>
                </a:solidFill>
                <a:latin typeface="Arial Black" panose="020B0A04020102020204" pitchFamily="34" charset="0"/>
              </a:rPr>
              <a:t>contd</a:t>
            </a:r>
            <a:r>
              <a:rPr lang="en-IN" b="1" dirty="0">
                <a:solidFill>
                  <a:srgbClr val="C00000"/>
                </a:solidFill>
                <a:latin typeface="Arial Black" panose="020B0A04020102020204" pitchFamily="34" charset="0"/>
              </a:rPr>
              <a:t>)</a:t>
            </a:r>
            <a:endParaRPr lang="en-IN" dirty="0"/>
          </a:p>
        </p:txBody>
      </p:sp>
      <p:sp>
        <p:nvSpPr>
          <p:cNvPr id="3" name="Content Placeholder 2">
            <a:extLst>
              <a:ext uri="{FF2B5EF4-FFF2-40B4-BE49-F238E27FC236}">
                <a16:creationId xmlns:a16="http://schemas.microsoft.com/office/drawing/2014/main" id="{AA192189-58BC-8214-22AE-E3E93CACB385}"/>
              </a:ext>
            </a:extLst>
          </p:cNvPr>
          <p:cNvSpPr>
            <a:spLocks noGrp="1"/>
          </p:cNvSpPr>
          <p:nvPr>
            <p:ph idx="1"/>
          </p:nvPr>
        </p:nvSpPr>
        <p:spPr/>
        <p:txBody>
          <a:bodyPr>
            <a:normAutofit fontScale="92500" lnSpcReduction="10000"/>
          </a:bodyPr>
          <a:lstStyle/>
          <a:p>
            <a:r>
              <a:rPr lang="en-IN" sz="2800" dirty="0">
                <a:solidFill>
                  <a:srgbClr val="C00000"/>
                </a:solidFill>
                <a:latin typeface="Arial Black" panose="020B0A04020102020204" pitchFamily="34" charset="0"/>
              </a:rPr>
              <a:t>Outliers removal: </a:t>
            </a:r>
            <a:r>
              <a:rPr lang="en-IN" sz="2800" dirty="0">
                <a:solidFill>
                  <a:srgbClr val="002060"/>
                </a:solidFill>
                <a:latin typeface="Arial Black" panose="020B0A04020102020204" pitchFamily="34" charset="0"/>
              </a:rPr>
              <a:t>Removed outliers from the few of the columns and created a few columns for better analysis.(</a:t>
            </a:r>
            <a:r>
              <a:rPr lang="en-IN" sz="2800" dirty="0" err="1">
                <a:solidFill>
                  <a:srgbClr val="002060"/>
                </a:solidFill>
                <a:latin typeface="Arial Black" panose="020B0A04020102020204" pitchFamily="34" charset="0"/>
              </a:rPr>
              <a:t>average_daily_rate,total_members</a:t>
            </a:r>
            <a:r>
              <a:rPr lang="en-IN" sz="2800" dirty="0">
                <a:solidFill>
                  <a:srgbClr val="002060"/>
                </a:solidFill>
                <a:latin typeface="Arial Black" panose="020B0A04020102020204" pitchFamily="34" charset="0"/>
              </a:rPr>
              <a:t>).</a:t>
            </a:r>
          </a:p>
          <a:p>
            <a:r>
              <a:rPr lang="en-IN" sz="2800" dirty="0">
                <a:solidFill>
                  <a:srgbClr val="C00000"/>
                </a:solidFill>
                <a:latin typeface="Arial Black" panose="020B0A04020102020204" pitchFamily="34" charset="0"/>
              </a:rPr>
              <a:t>Figuring out the correlation: </a:t>
            </a:r>
            <a:r>
              <a:rPr lang="en-IN" sz="2800" dirty="0">
                <a:solidFill>
                  <a:srgbClr val="002060"/>
                </a:solidFill>
                <a:latin typeface="Arial Black" panose="020B0A04020102020204" pitchFamily="34" charset="0"/>
              </a:rPr>
              <a:t>I have tried to figure out the correlation between variables by plotting correlation between variables by plotting correlation matrix using a heat map we have got few insights as mentioned.</a:t>
            </a:r>
          </a:p>
          <a:p>
            <a:r>
              <a:rPr lang="en-IN" b="1" dirty="0">
                <a:solidFill>
                  <a:srgbClr val="C00000"/>
                </a:solidFill>
                <a:latin typeface="Arial Black" panose="020B0A04020102020204" pitchFamily="34" charset="0"/>
              </a:rPr>
              <a:t>Analysis and observations</a:t>
            </a:r>
            <a:r>
              <a:rPr lang="en-IN" sz="2800" dirty="0">
                <a:solidFill>
                  <a:srgbClr val="C00000"/>
                </a:solidFill>
                <a:latin typeface="Arial Black" panose="020B0A04020102020204" pitchFamily="34" charset="0"/>
              </a:rPr>
              <a:t> : </a:t>
            </a:r>
            <a:r>
              <a:rPr lang="en-IN" dirty="0">
                <a:solidFill>
                  <a:srgbClr val="002060"/>
                </a:solidFill>
                <a:latin typeface="Arial Black" panose="020B0A04020102020204" pitchFamily="34" charset="0"/>
              </a:rPr>
              <a:t>Here I will present some of the basic as well as advanced observations that are retrieved from the dataset from visualization of the data.</a:t>
            </a:r>
          </a:p>
          <a:p>
            <a:endParaRPr lang="en-IN" dirty="0"/>
          </a:p>
        </p:txBody>
      </p:sp>
    </p:spTree>
    <p:extLst>
      <p:ext uri="{BB962C8B-B14F-4D97-AF65-F5344CB8AC3E}">
        <p14:creationId xmlns:p14="http://schemas.microsoft.com/office/powerpoint/2010/main" val="300586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5358-AF2D-947C-C354-5D1DDBB3F123}"/>
              </a:ext>
            </a:extLst>
          </p:cNvPr>
          <p:cNvSpPr>
            <a:spLocks noGrp="1"/>
          </p:cNvSpPr>
          <p:nvPr>
            <p:ph type="title"/>
          </p:nvPr>
        </p:nvSpPr>
        <p:spPr>
          <a:xfrm>
            <a:off x="833837" y="908508"/>
            <a:ext cx="3932237" cy="2249471"/>
          </a:xfrm>
        </p:spPr>
        <p:txBody>
          <a:bodyPr>
            <a:normAutofit fontScale="90000"/>
          </a:bodyPr>
          <a:lstStyle/>
          <a:p>
            <a:r>
              <a:rPr lang="en-IN" sz="4400" b="1" dirty="0">
                <a:solidFill>
                  <a:srgbClr val="C00000"/>
                </a:solidFill>
                <a:latin typeface="Arial Black" panose="020B0A04020102020204" pitchFamily="34" charset="0"/>
              </a:rPr>
              <a:t>The visualization of correlation matrix</a:t>
            </a:r>
          </a:p>
        </p:txBody>
      </p:sp>
      <p:sp>
        <p:nvSpPr>
          <p:cNvPr id="4" name="Text Placeholder 3">
            <a:extLst>
              <a:ext uri="{FF2B5EF4-FFF2-40B4-BE49-F238E27FC236}">
                <a16:creationId xmlns:a16="http://schemas.microsoft.com/office/drawing/2014/main" id="{3F7B5B76-979A-C97D-998E-34A69A868E86}"/>
              </a:ext>
            </a:extLst>
          </p:cNvPr>
          <p:cNvSpPr>
            <a:spLocks noGrp="1"/>
          </p:cNvSpPr>
          <p:nvPr>
            <p:ph type="body" sz="half" idx="2"/>
          </p:nvPr>
        </p:nvSpPr>
        <p:spPr>
          <a:xfrm>
            <a:off x="431260" y="3506770"/>
            <a:ext cx="4448649" cy="2865748"/>
          </a:xfrm>
        </p:spPr>
        <p:txBody>
          <a:bodyPr>
            <a:normAutofit fontScale="62500" lnSpcReduction="20000"/>
          </a:bodyPr>
          <a:lstStyle/>
          <a:p>
            <a:pPr marL="457200" indent="-457200" algn="l">
              <a:buFont typeface="Arial" panose="020B0604020202020204" pitchFamily="34" charset="0"/>
              <a:buChar char="•"/>
            </a:pPr>
            <a:r>
              <a:rPr lang="en-IN" sz="2700" dirty="0">
                <a:solidFill>
                  <a:srgbClr val="002060"/>
                </a:solidFill>
                <a:latin typeface="Arial Black" panose="020B0A04020102020204" pitchFamily="34" charset="0"/>
              </a:rPr>
              <a:t>We can see that there is correlation between </a:t>
            </a:r>
            <a:r>
              <a:rPr lang="en-IN" sz="2700" dirty="0" err="1">
                <a:solidFill>
                  <a:srgbClr val="002060"/>
                </a:solidFill>
                <a:latin typeface="Arial Black" panose="020B0A04020102020204" pitchFamily="34" charset="0"/>
              </a:rPr>
              <a:t>total_members</a:t>
            </a:r>
            <a:r>
              <a:rPr lang="en-IN" sz="2700" dirty="0">
                <a:solidFill>
                  <a:srgbClr val="002060"/>
                </a:solidFill>
                <a:latin typeface="Arial Black" panose="020B0A04020102020204" pitchFamily="34" charset="0"/>
              </a:rPr>
              <a:t> and </a:t>
            </a:r>
            <a:r>
              <a:rPr lang="en-IN" sz="2700" dirty="0" err="1">
                <a:solidFill>
                  <a:srgbClr val="002060"/>
                </a:solidFill>
                <a:latin typeface="Arial Black" panose="020B0A04020102020204" pitchFamily="34" charset="0"/>
              </a:rPr>
              <a:t>average_daily_rate</a:t>
            </a:r>
            <a:r>
              <a:rPr lang="en-IN" sz="2700" dirty="0">
                <a:solidFill>
                  <a:srgbClr val="002060"/>
                </a:solidFill>
                <a:latin typeface="Arial Black" panose="020B0A04020102020204" pitchFamily="34" charset="0"/>
              </a:rPr>
              <a:t> which means higher the number of people higher the revenue and hence the </a:t>
            </a:r>
            <a:r>
              <a:rPr lang="en-IN" sz="2700" dirty="0" err="1">
                <a:solidFill>
                  <a:srgbClr val="002060"/>
                </a:solidFill>
                <a:latin typeface="Arial Black" panose="020B0A04020102020204" pitchFamily="34" charset="0"/>
              </a:rPr>
              <a:t>average_daily_rate</a:t>
            </a:r>
            <a:r>
              <a:rPr lang="en-IN" sz="2700" dirty="0">
                <a:solidFill>
                  <a:srgbClr val="002060"/>
                </a:solidFill>
                <a:latin typeface="Arial Black" panose="020B0A04020102020204" pitchFamily="34" charset="0"/>
              </a:rPr>
              <a:t>.</a:t>
            </a:r>
          </a:p>
          <a:p>
            <a:pPr marL="457200" indent="-457200" algn="just">
              <a:buFont typeface="Arial" panose="020B0604020202020204" pitchFamily="34" charset="0"/>
              <a:buChar char="•"/>
            </a:pPr>
            <a:r>
              <a:rPr lang="en-IN" sz="2800" dirty="0">
                <a:solidFill>
                  <a:srgbClr val="002060"/>
                </a:solidFill>
                <a:latin typeface="Arial Black" panose="020B0A04020102020204" pitchFamily="34" charset="0"/>
              </a:rPr>
              <a:t>We can see that there is correlation between </a:t>
            </a:r>
            <a:r>
              <a:rPr lang="en-IN" sz="2800" dirty="0" err="1">
                <a:solidFill>
                  <a:srgbClr val="002060"/>
                </a:solidFill>
                <a:latin typeface="Arial Black" panose="020B0A04020102020204" pitchFamily="34" charset="0"/>
              </a:rPr>
              <a:t>full_stay</a:t>
            </a:r>
            <a:r>
              <a:rPr lang="en-IN" sz="2800" dirty="0">
                <a:solidFill>
                  <a:srgbClr val="002060"/>
                </a:solidFill>
                <a:latin typeface="Arial Black" panose="020B0A04020102020204" pitchFamily="34" charset="0"/>
              </a:rPr>
              <a:t> and </a:t>
            </a:r>
            <a:r>
              <a:rPr lang="en-IN" sz="2800" dirty="0" err="1">
                <a:solidFill>
                  <a:srgbClr val="002060"/>
                </a:solidFill>
                <a:latin typeface="Arial Black" panose="020B0A04020102020204" pitchFamily="34" charset="0"/>
              </a:rPr>
              <a:t>lead_time</a:t>
            </a:r>
            <a:r>
              <a:rPr lang="en-IN" sz="2800" dirty="0">
                <a:solidFill>
                  <a:srgbClr val="002060"/>
                </a:solidFill>
                <a:latin typeface="Arial Black" panose="020B0A04020102020204" pitchFamily="34" charset="0"/>
              </a:rPr>
              <a:t>, which means people who are planning to stay in hotels for a longer time actually like to make the hotel booking beforehand.</a:t>
            </a:r>
          </a:p>
          <a:p>
            <a:endParaRPr lang="en-IN" dirty="0"/>
          </a:p>
        </p:txBody>
      </p:sp>
      <p:pic>
        <p:nvPicPr>
          <p:cNvPr id="3074" name="Picture 2">
            <a:extLst>
              <a:ext uri="{FF2B5EF4-FFF2-40B4-BE49-F238E27FC236}">
                <a16:creationId xmlns:a16="http://schemas.microsoft.com/office/drawing/2014/main" id="{1A682B03-CF3B-DC96-C502-56CFA6763E8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0154" b="10154"/>
          <a:stretch>
            <a:fillRect/>
          </a:stretch>
        </p:blipFill>
        <p:spPr bwMode="auto">
          <a:xfrm>
            <a:off x="5183188" y="245097"/>
            <a:ext cx="6172200" cy="5825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4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D59F09-1FB4-2710-B5B4-9437E2BBB1E2}"/>
              </a:ext>
            </a:extLst>
          </p:cNvPr>
          <p:cNvSpPr>
            <a:spLocks noGrp="1"/>
          </p:cNvSpPr>
          <p:nvPr>
            <p:ph idx="1"/>
          </p:nvPr>
        </p:nvSpPr>
        <p:spPr>
          <a:xfrm>
            <a:off x="742049" y="1610314"/>
            <a:ext cx="3679596" cy="5891752"/>
          </a:xfrm>
        </p:spPr>
        <p:txBody>
          <a:bodyPr>
            <a:normAutofit/>
          </a:bodyPr>
          <a:lstStyle/>
          <a:p>
            <a:pPr algn="l"/>
            <a:r>
              <a:rPr lang="en-IN" sz="1400" dirty="0">
                <a:solidFill>
                  <a:srgbClr val="002060"/>
                </a:solidFill>
                <a:latin typeface="Arial Black" panose="020B0A04020102020204" pitchFamily="34" charset="0"/>
              </a:rPr>
              <a:t>We can see that 61% of guests prefer the City Hotel and 39% guests prefer the Resort.</a:t>
            </a:r>
          </a:p>
          <a:p>
            <a:pPr algn="l"/>
            <a:r>
              <a:rPr lang="en-IN" sz="1400" dirty="0">
                <a:solidFill>
                  <a:srgbClr val="002060"/>
                </a:solidFill>
                <a:latin typeface="Arial Black" panose="020B0A04020102020204" pitchFamily="34" charset="0"/>
              </a:rPr>
              <a:t>We can see that most of the guests (78%) prefer breakfast in bed as meal type.</a:t>
            </a:r>
          </a:p>
          <a:p>
            <a:pPr algn="l"/>
            <a:r>
              <a:rPr lang="en-IN" sz="1400" dirty="0">
                <a:solidFill>
                  <a:srgbClr val="002060"/>
                </a:solidFill>
                <a:latin typeface="Arial Black" panose="020B0A04020102020204" pitchFamily="34" charset="0"/>
              </a:rPr>
              <a:t>We can see that most of the guests used TA/TO (79%) for booking the hotel.</a:t>
            </a:r>
          </a:p>
          <a:p>
            <a:pPr algn="l"/>
            <a:r>
              <a:rPr lang="en-IN" sz="1400" dirty="0">
                <a:solidFill>
                  <a:srgbClr val="002060"/>
                </a:solidFill>
                <a:latin typeface="Arial Black" panose="020B0A04020102020204" pitchFamily="34" charset="0"/>
              </a:rPr>
              <a:t>We can see that only 4% of the guests are repeat customers.</a:t>
            </a:r>
          </a:p>
          <a:p>
            <a:pPr algn="l"/>
            <a:r>
              <a:rPr lang="en-IN" sz="1400" dirty="0">
                <a:solidFill>
                  <a:srgbClr val="002060"/>
                </a:solidFill>
                <a:latin typeface="Arial Black" panose="020B0A04020102020204" pitchFamily="34" charset="0"/>
              </a:rPr>
              <a:t>We can see that most of the customers (82%) are transient type customers.</a:t>
            </a:r>
          </a:p>
          <a:p>
            <a:pPr algn="l"/>
            <a:r>
              <a:rPr lang="en-IN" sz="1400" dirty="0">
                <a:solidFill>
                  <a:srgbClr val="002060"/>
                </a:solidFill>
                <a:latin typeface="Arial Black" panose="020B0A04020102020204" pitchFamily="34" charset="0"/>
              </a:rPr>
              <a:t>We can see that only 8% of the customers require car parking</a:t>
            </a:r>
          </a:p>
          <a:p>
            <a:pPr marL="0" indent="0">
              <a:buNone/>
            </a:pPr>
            <a:endParaRPr lang="en-IN" dirty="0"/>
          </a:p>
        </p:txBody>
      </p:sp>
      <p:sp>
        <p:nvSpPr>
          <p:cNvPr id="4" name="Title 1">
            <a:extLst>
              <a:ext uri="{FF2B5EF4-FFF2-40B4-BE49-F238E27FC236}">
                <a16:creationId xmlns:a16="http://schemas.microsoft.com/office/drawing/2014/main" id="{4639657D-F01A-1816-DB63-353EA3D02ECC}"/>
              </a:ext>
            </a:extLst>
          </p:cNvPr>
          <p:cNvSpPr txBox="1">
            <a:spLocks/>
          </p:cNvSpPr>
          <p:nvPr/>
        </p:nvSpPr>
        <p:spPr>
          <a:xfrm>
            <a:off x="990600" y="623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C00000"/>
                </a:solidFill>
                <a:latin typeface="Arial Black" panose="020B0A04020102020204" pitchFamily="34" charset="0"/>
              </a:rPr>
              <a:t>Analysis and observations</a:t>
            </a:r>
          </a:p>
        </p:txBody>
      </p:sp>
      <p:pic>
        <p:nvPicPr>
          <p:cNvPr id="4102" name="Picture 6">
            <a:extLst>
              <a:ext uri="{FF2B5EF4-FFF2-40B4-BE49-F238E27FC236}">
                <a16:creationId xmlns:a16="http://schemas.microsoft.com/office/drawing/2014/main" id="{FBA0F853-0069-023F-ED5E-D738F25FB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420" y="1029469"/>
            <a:ext cx="6421437" cy="577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831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1351</Words>
  <Application>Microsoft Office PowerPoint</Application>
  <PresentationFormat>Widescreen</PresentationFormat>
  <Paragraphs>87</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Calibri Light</vt:lpstr>
      <vt:lpstr>Roboto</vt:lpstr>
      <vt:lpstr>Office Theme</vt:lpstr>
      <vt:lpstr>CAPSTONE PROJECT(EDA)</vt:lpstr>
      <vt:lpstr>Problem Statement</vt:lpstr>
      <vt:lpstr>Understanding the data</vt:lpstr>
      <vt:lpstr>Features in the Dataset</vt:lpstr>
      <vt:lpstr>Features in the Dataset(Cont.)</vt:lpstr>
      <vt:lpstr>Steps involved</vt:lpstr>
      <vt:lpstr>Steps involved(contd)</vt:lpstr>
      <vt:lpstr>The visualization of correlation matrix</vt:lpstr>
      <vt:lpstr>PowerPoint Presentation</vt:lpstr>
      <vt:lpstr>Analysis and observations </vt:lpstr>
      <vt:lpstr>Analysis and observations</vt:lpstr>
      <vt:lpstr>Stay length analysis</vt:lpstr>
      <vt:lpstr>Stay length analysis(contd.)</vt:lpstr>
      <vt:lpstr>Cancellation Analysis</vt:lpstr>
      <vt:lpstr>Cancellation Analysis(contd.)</vt:lpstr>
      <vt:lpstr>Hotel wise booking data on date, month and year </vt:lpstr>
      <vt:lpstr>Hotel wise booking data on date, month and year(contd.) </vt:lpstr>
      <vt:lpstr>Hotel wise booking data on date, month and year(contd.)</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PROJECT(EDA)</dc:title>
  <dc:creator>Vishant Kumar</dc:creator>
  <cp:lastModifiedBy>Vishant Kumar</cp:lastModifiedBy>
  <cp:revision>1</cp:revision>
  <dcterms:created xsi:type="dcterms:W3CDTF">2023-05-09T08:51:56Z</dcterms:created>
  <dcterms:modified xsi:type="dcterms:W3CDTF">2023-05-09T16:39:57Z</dcterms:modified>
</cp:coreProperties>
</file>