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60"/>
  </p:normalViewPr>
  <p:slideViewPr>
    <p:cSldViewPr snapToGrid="0">
      <p:cViewPr>
        <p:scale>
          <a:sx n="66" d="100"/>
          <a:sy n="66" d="100"/>
        </p:scale>
        <p:origin x="78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Presentation Subtitle</a:t>
            </a:r>
          </a:p>
        </p:txBody>
      </p:sp>
      <p:sp>
        <p:nvSpPr>
          <p:cNvPr id="14" name="Slide Number"/>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idx="21" hasCustomPrompt="1"/>
          </p:nvPr>
        </p:nvSpPr>
        <p:spPr>
          <a:xfrm>
            <a:off x="698500" y="999065"/>
            <a:ext cx="11607800" cy="5210915"/>
          </a:xfrm>
          <a:prstGeom prst="rect">
            <a:avLst/>
          </a:prstGeom>
        </p:spPr>
        <p:txBody>
          <a:bodyPr anchor="b"/>
          <a:lstStyle/>
          <a:p>
            <a:pPr marL="0" lvl="4" indent="1207008" algn="ctr" defTabSz="762929">
              <a:lnSpc>
                <a:spcPct val="80000"/>
              </a:lnSpc>
              <a:spcBef>
                <a:spcPts val="0"/>
              </a:spcBef>
              <a:buSzTx/>
              <a:buNone/>
              <a:defRPr sz="7744" b="1" spc="-77"/>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114300">
              <a:spcBef>
                <a:spcPts val="0"/>
              </a:spcBef>
              <a:buSzTx/>
              <a:buNone/>
              <a:defRPr sz="6000" spc="-119">
                <a:latin typeface="Helvetica Neue Medium"/>
                <a:ea typeface="Helvetica Neue Medium"/>
                <a:cs typeface="Helvetica Neue Medium"/>
                <a:sym typeface="Helvetica Neue Medium"/>
              </a:defRPr>
            </a:lvl2pPr>
            <a:lvl3pPr marL="342900" indent="114300">
              <a:spcBef>
                <a:spcPts val="0"/>
              </a:spcBef>
              <a:buSzTx/>
              <a:buNone/>
              <a:defRPr sz="6000" spc="-119">
                <a:latin typeface="Helvetica Neue Medium"/>
                <a:ea typeface="Helvetica Neue Medium"/>
                <a:cs typeface="Helvetica Neue Medium"/>
                <a:sym typeface="Helvetica Neue Medium"/>
              </a:defRPr>
            </a:lvl3pPr>
            <a:lvl4pPr marL="342900" indent="114300">
              <a:spcBef>
                <a:spcPts val="0"/>
              </a:spcBef>
              <a:buSzTx/>
              <a:buNone/>
              <a:defRPr sz="6000" spc="-119">
                <a:latin typeface="Helvetica Neue Medium"/>
                <a:ea typeface="Helvetica Neue Medium"/>
                <a:cs typeface="Helvetica Neue Medium"/>
                <a:sym typeface="Helvetica Neue Medium"/>
              </a:defRPr>
            </a:lvl4pPr>
            <a:lvl5pPr marL="342900" indent="1143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Attribution</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376767" y="-915894"/>
            <a:ext cx="17835653" cy="1068219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sz="2300" b="1"/>
            </a:lvl1pPr>
          </a:lstStyle>
          <a:p>
            <a:r>
              <a:t>Author and Date</a:t>
            </a:r>
          </a:p>
        </p:txBody>
      </p:sp>
      <p:sp>
        <p:nvSpPr>
          <p:cNvPr id="25" name="Slide Number"/>
          <p:cNvSpPr txBox="1">
            <a:spLocks noGrp="1"/>
          </p:cNvSpPr>
          <p:nvPr>
            <p:ph type="sldNum" sz="quarter" idx="2"/>
          </p:nvPr>
        </p:nvSpPr>
        <p:spPr>
          <a:xfrm>
            <a:off x="6349999"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3"/>
            <a:ext cx="5105400" cy="4387467"/>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Body Level One…"/>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698500" y="3480196"/>
            <a:ext cx="5105400" cy="5593162"/>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library/subprocess.html" TargetMode="External"/><Relationship Id="rId2" Type="http://schemas.openxmlformats.org/officeDocument/2006/relationships/hyperlink" Target="https://developer.android.com/studio/command-line/adb" TargetMode="External"/><Relationship Id="rId1" Type="http://schemas.openxmlformats.org/officeDocument/2006/relationships/slideLayout" Target="../slideLayouts/slideLayout15.xml"/><Relationship Id="rId6" Type="http://schemas.openxmlformats.org/officeDocument/2006/relationships/hyperlink" Target="https://docs.python.org/3/" TargetMode="External"/><Relationship Id="rId5" Type="http://schemas.openxmlformats.org/officeDocument/2006/relationships/hyperlink" Target="https://developer.android.com/studio/command-line/sdkmanager" TargetMode="External"/><Relationship Id="rId4" Type="http://schemas.openxmlformats.org/officeDocument/2006/relationships/hyperlink" Target="https://docs.python.org/3/library/csv.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52"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153"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154"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155" name="Line"/>
          <p:cNvSpPr/>
          <p:nvPr/>
        </p:nvSpPr>
        <p:spPr>
          <a:xfrm>
            <a:off x="365857" y="3027833"/>
            <a:ext cx="12273086" cy="1"/>
          </a:xfrm>
          <a:prstGeom prst="line">
            <a:avLst/>
          </a:prstGeom>
          <a:ln w="25400">
            <a:solidFill>
              <a:srgbClr val="000000"/>
            </a:solidFill>
            <a:miter lim="400000"/>
          </a:ln>
        </p:spPr>
        <p:txBody>
          <a:bodyPr lIns="45718" tIns="45718" rIns="45718" bIns="45718"/>
          <a:lstStyle/>
          <a:p>
            <a:endParaRPr/>
          </a:p>
        </p:txBody>
      </p:sp>
      <p:sp>
        <p:nvSpPr>
          <p:cNvPr id="156" name="CLOUD COMPUTING SERVICE MODELS"/>
          <p:cNvSpPr txBox="1"/>
          <p:nvPr/>
        </p:nvSpPr>
        <p:spPr>
          <a:xfrm>
            <a:off x="606871" y="3519228"/>
            <a:ext cx="11791058"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300" spc="957">
                <a:solidFill>
                  <a:srgbClr val="FF2600"/>
                </a:solidFill>
                <a:latin typeface="Avenir Next Regular"/>
                <a:ea typeface="Avenir Next Regular"/>
                <a:cs typeface="Avenir Next Regular"/>
                <a:sym typeface="Avenir Next Regular"/>
              </a:defRPr>
            </a:pPr>
            <a:r>
              <a:rPr dirty="0">
                <a:solidFill>
                  <a:srgbClr val="002060"/>
                </a:solidFill>
                <a:ea typeface="Cascadia Mono SemiBold" panose="020B0609020000020004" pitchFamily="49" charset="0"/>
                <a:cs typeface="Cascadia Mono SemiBold" panose="020B0609020000020004" pitchFamily="49" charset="0"/>
              </a:rPr>
              <a:t>WHATSAPP AUTOMATION USING </a:t>
            </a:r>
          </a:p>
          <a:p>
            <a:pPr>
              <a:defRPr sz="3300" spc="957">
                <a:solidFill>
                  <a:srgbClr val="FF2600"/>
                </a:solidFill>
                <a:latin typeface="Avenir Next Regular"/>
                <a:ea typeface="Avenir Next Regular"/>
                <a:cs typeface="Avenir Next Regular"/>
                <a:sym typeface="Avenir Next Regular"/>
              </a:defRPr>
            </a:pPr>
            <a:r>
              <a:rPr dirty="0">
                <a:solidFill>
                  <a:srgbClr val="002060"/>
                </a:solidFill>
                <a:ea typeface="Cascadia Mono SemiBold" panose="020B0609020000020004" pitchFamily="49" charset="0"/>
                <a:cs typeface="Cascadia Mono SemiBold" panose="020B0609020000020004" pitchFamily="49" charset="0"/>
              </a:rPr>
              <a:t>ANDROID DEBUGGING BRIDGE</a:t>
            </a:r>
          </a:p>
        </p:txBody>
      </p:sp>
      <p:pic>
        <p:nvPicPr>
          <p:cNvPr id="157" name="Picture 8" descr="Picture 8"/>
          <p:cNvPicPr>
            <a:picLocks noChangeAspect="1"/>
          </p:cNvPicPr>
          <p:nvPr/>
        </p:nvPicPr>
        <p:blipFill>
          <a:blip r:embed="rId2"/>
          <a:stretch>
            <a:fillRect/>
          </a:stretch>
        </p:blipFill>
        <p:spPr>
          <a:xfrm>
            <a:off x="420528" y="488023"/>
            <a:ext cx="12163744" cy="2454089"/>
          </a:xfrm>
          <a:prstGeom prst="rect">
            <a:avLst/>
          </a:prstGeom>
          <a:ln w="12700">
            <a:miter lim="400000"/>
          </a:ln>
        </p:spPr>
      </p:pic>
      <p:sp>
        <p:nvSpPr>
          <p:cNvPr id="158" name="object 8"/>
          <p:cNvSpPr txBox="1"/>
          <p:nvPr/>
        </p:nvSpPr>
        <p:spPr>
          <a:xfrm>
            <a:off x="2969264" y="5116176"/>
            <a:ext cx="7066272" cy="2115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gn="l" defTabSz="914400">
              <a:lnSpc>
                <a:spcPct val="120000"/>
              </a:lnSpc>
              <a:defRPr sz="2200" spc="22">
                <a:solidFill>
                  <a:srgbClr val="212121"/>
                </a:solidFill>
                <a:latin typeface="Avenir Next Regular"/>
                <a:ea typeface="Avenir Next Regular"/>
                <a:cs typeface="Avenir Next Regular"/>
                <a:sym typeface="Avenir Next Regular"/>
              </a:defRPr>
            </a:pPr>
            <a:r>
              <a:rPr dirty="0"/>
              <a:t>Name of the supervisor</a:t>
            </a:r>
            <a:r>
              <a:rPr lang="en-IN" dirty="0"/>
              <a:t>    </a:t>
            </a:r>
            <a:r>
              <a:rPr dirty="0"/>
              <a:t> : </a:t>
            </a:r>
            <a:r>
              <a:rPr lang="en-IN" dirty="0"/>
              <a:t>Dr. S. </a:t>
            </a:r>
            <a:r>
              <a:rPr lang="en-IN" dirty="0" err="1"/>
              <a:t>Prayla</a:t>
            </a:r>
            <a:r>
              <a:rPr lang="en-IN" dirty="0"/>
              <a:t> </a:t>
            </a:r>
            <a:r>
              <a:rPr lang="en-IN" dirty="0" err="1"/>
              <a:t>Shyry</a:t>
            </a:r>
            <a:endParaRPr lang="en-IN" dirty="0"/>
          </a:p>
          <a:p>
            <a:pPr algn="l" defTabSz="914400">
              <a:lnSpc>
                <a:spcPct val="120000"/>
              </a:lnSpc>
              <a:defRPr sz="2500" spc="25">
                <a:solidFill>
                  <a:srgbClr val="212121"/>
                </a:solidFill>
                <a:latin typeface="Avenir Next Regular"/>
                <a:ea typeface="Avenir Next Regular"/>
                <a:cs typeface="Avenir Next Regular"/>
                <a:sym typeface="Avenir Next Regular"/>
              </a:defRPr>
            </a:pPr>
            <a:endParaRPr lang="en-IN" dirty="0"/>
          </a:p>
          <a:p>
            <a:pPr indent="12700" algn="l" defTabSz="914400">
              <a:lnSpc>
                <a:spcPct val="120000"/>
              </a:lnSpc>
              <a:tabLst>
                <a:tab pos="2679700" algn="l"/>
              </a:tabLst>
              <a:defRPr sz="2200" spc="22">
                <a:solidFill>
                  <a:srgbClr val="212121"/>
                </a:solidFill>
                <a:latin typeface="Avenir Next Regular"/>
                <a:ea typeface="Avenir Next Regular"/>
                <a:cs typeface="Avenir Next Regular"/>
                <a:sym typeface="Avenir Next Regular"/>
              </a:defRPr>
            </a:pPr>
            <a:r>
              <a:rPr dirty="0"/>
              <a:t>Name of the student	      : </a:t>
            </a:r>
            <a:r>
              <a:rPr lang="en-IN" dirty="0"/>
              <a:t>Vishanthan shree R</a:t>
            </a:r>
            <a:endParaRPr dirty="0"/>
          </a:p>
          <a:p>
            <a:pPr algn="l" defTabSz="914400">
              <a:lnSpc>
                <a:spcPct val="120000"/>
              </a:lnSpc>
              <a:defRPr sz="2500" spc="25">
                <a:solidFill>
                  <a:srgbClr val="212121"/>
                </a:solidFill>
                <a:latin typeface="Avenir Next Regular"/>
                <a:ea typeface="Avenir Next Regular"/>
                <a:cs typeface="Avenir Next Regular"/>
                <a:sym typeface="Avenir Next Regular"/>
              </a:defRPr>
            </a:pPr>
            <a:endParaRPr dirty="0"/>
          </a:p>
          <a:p>
            <a:pPr indent="12700" algn="l" defTabSz="914400">
              <a:lnSpc>
                <a:spcPct val="120000"/>
              </a:lnSpc>
              <a:tabLst>
                <a:tab pos="2705100" algn="l"/>
              </a:tabLst>
              <a:defRPr sz="2200" spc="22">
                <a:solidFill>
                  <a:srgbClr val="212121"/>
                </a:solidFill>
                <a:latin typeface="Avenir Next Regular"/>
                <a:ea typeface="Avenir Next Regular"/>
                <a:cs typeface="Avenir Next Regular"/>
                <a:sym typeface="Avenir Next Regular"/>
              </a:defRPr>
            </a:pPr>
            <a:r>
              <a:rPr dirty="0"/>
              <a:t>Register number	      : 39111</a:t>
            </a:r>
            <a:r>
              <a:rPr lang="en-IN" dirty="0"/>
              <a:t>10</a:t>
            </a:r>
            <a:r>
              <a:rPr dirty="0"/>
              <a:t>7</a:t>
            </a:r>
          </a:p>
        </p:txBody>
      </p:sp>
      <p:sp>
        <p:nvSpPr>
          <p:cNvPr id="159"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35" name="Line"/>
          <p:cNvSpPr/>
          <p:nvPr/>
        </p:nvSpPr>
        <p:spPr>
          <a:xfrm>
            <a:off x="365857" y="1626253"/>
            <a:ext cx="12273086" cy="1"/>
          </a:xfrm>
          <a:prstGeom prst="line">
            <a:avLst/>
          </a:prstGeom>
          <a:ln w="25400">
            <a:solidFill>
              <a:srgbClr val="000000"/>
            </a:solidFill>
            <a:miter lim="400000"/>
          </a:ln>
        </p:spPr>
        <p:txBody>
          <a:bodyPr lIns="45718" tIns="45718" rIns="45718" bIns="45718"/>
          <a:lstStyle/>
          <a:p>
            <a:endParaRPr/>
          </a:p>
        </p:txBody>
      </p:sp>
      <p:sp>
        <p:nvSpPr>
          <p:cNvPr id="236"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10</a:t>
            </a:r>
          </a:p>
        </p:txBody>
      </p:sp>
      <p:sp>
        <p:nvSpPr>
          <p:cNvPr id="237"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38"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39"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40" name="DISCUSSION"/>
          <p:cNvSpPr txBox="1"/>
          <p:nvPr/>
        </p:nvSpPr>
        <p:spPr>
          <a:xfrm>
            <a:off x="2278811" y="684910"/>
            <a:ext cx="8447178"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241" name="TextBox 8"/>
          <p:cNvSpPr txBox="1"/>
          <p:nvPr/>
        </p:nvSpPr>
        <p:spPr>
          <a:xfrm>
            <a:off x="1252220" y="2713355"/>
            <a:ext cx="10500360" cy="3920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914400">
              <a:lnSpc>
                <a:spcPct val="150000"/>
              </a:lnSpc>
              <a:defRPr sz="2100">
                <a:solidFill>
                  <a:srgbClr val="000000"/>
                </a:solidFill>
                <a:latin typeface="Avenir Next Regular"/>
                <a:ea typeface="Avenir Next Regular"/>
                <a:cs typeface="Avenir Next Regular"/>
                <a:sym typeface="Avenir Next Regular"/>
              </a:defRPr>
            </a:pPr>
            <a:r>
              <a:rPr dirty="0"/>
              <a:t>- Get the co-ordinates of the contact name of WhatsApp using co-</a:t>
            </a:r>
            <a:r>
              <a:rPr dirty="0" err="1"/>
              <a:t>ords</a:t>
            </a:r>
            <a:r>
              <a:rPr dirty="0"/>
              <a:t> app and save the co-</a:t>
            </a:r>
            <a:r>
              <a:rPr lang="en-IN" dirty="0"/>
              <a:t>   </a:t>
            </a:r>
            <a:r>
              <a:rPr dirty="0"/>
              <a:t>ordinates in a variable and pass it in click function.</a:t>
            </a:r>
          </a:p>
          <a:p>
            <a:pPr marL="166877" indent="-166877" algn="just" defTabSz="914400">
              <a:lnSpc>
                <a:spcPct val="150000"/>
              </a:lnSpc>
              <a:buSzPct val="100000"/>
              <a:buChar char="-"/>
              <a:defRPr sz="2100">
                <a:solidFill>
                  <a:srgbClr val="000000"/>
                </a:solidFill>
                <a:latin typeface="Avenir Next Regular"/>
                <a:ea typeface="Avenir Next Regular"/>
                <a:cs typeface="Avenir Next Regular"/>
                <a:sym typeface="Avenir Next Regular"/>
              </a:defRPr>
            </a:pPr>
            <a:r>
              <a:rPr dirty="0"/>
              <a:t>Get the co-ordinates of the Send icon of WhatsApp using co-</a:t>
            </a:r>
            <a:r>
              <a:rPr dirty="0" err="1"/>
              <a:t>ords</a:t>
            </a:r>
            <a:r>
              <a:rPr dirty="0"/>
              <a:t> app and save the</a:t>
            </a:r>
            <a:endParaRPr lang="en-IN" dirty="0"/>
          </a:p>
          <a:p>
            <a:pPr algn="just" defTabSz="914400">
              <a:lnSpc>
                <a:spcPct val="150000"/>
              </a:lnSpc>
              <a:buSzPct val="100000"/>
              <a:defRPr sz="2100">
                <a:solidFill>
                  <a:srgbClr val="000000"/>
                </a:solidFill>
                <a:latin typeface="Avenir Next Regular"/>
                <a:ea typeface="Avenir Next Regular"/>
                <a:cs typeface="Avenir Next Regular"/>
                <a:sym typeface="Avenir Next Regular"/>
              </a:defRPr>
            </a:pPr>
            <a:r>
              <a:rPr dirty="0"/>
              <a:t>coordinates in a variable and pass it in click function.</a:t>
            </a:r>
          </a:p>
          <a:p>
            <a:pPr marL="166877" indent="-166877" algn="just" defTabSz="914400">
              <a:lnSpc>
                <a:spcPct val="150000"/>
              </a:lnSpc>
              <a:buSzPct val="100000"/>
              <a:buChar char="-"/>
              <a:defRPr sz="2100">
                <a:solidFill>
                  <a:srgbClr val="000000"/>
                </a:solidFill>
                <a:latin typeface="Avenir Next Regular"/>
                <a:ea typeface="Avenir Next Regular"/>
                <a:cs typeface="Avenir Next Regular"/>
                <a:sym typeface="Avenir Next Regular"/>
              </a:defRPr>
            </a:pPr>
            <a:r>
              <a:rPr dirty="0"/>
              <a:t> Get the co-ordinates of the Text box of WhatsApp using co-</a:t>
            </a:r>
            <a:r>
              <a:rPr dirty="0" err="1"/>
              <a:t>ords</a:t>
            </a:r>
            <a:r>
              <a:rPr dirty="0"/>
              <a:t> app and save the co</a:t>
            </a:r>
            <a:endParaRPr lang="en-IN" dirty="0"/>
          </a:p>
          <a:p>
            <a:pPr algn="just" defTabSz="914400">
              <a:lnSpc>
                <a:spcPct val="150000"/>
              </a:lnSpc>
              <a:buSzPct val="100000"/>
              <a:defRPr sz="2100">
                <a:solidFill>
                  <a:srgbClr val="000000"/>
                </a:solidFill>
                <a:latin typeface="Avenir Next Regular"/>
                <a:ea typeface="Avenir Next Regular"/>
                <a:cs typeface="Avenir Next Regular"/>
                <a:sym typeface="Avenir Next Regular"/>
              </a:defRPr>
            </a:pPr>
            <a:r>
              <a:rPr dirty="0"/>
              <a:t>ordinates in a variable and pass it in click function..</a:t>
            </a:r>
          </a:p>
          <a:p>
            <a:pPr algn="just" defTabSz="914400">
              <a:lnSpc>
                <a:spcPct val="150000"/>
              </a:lnSpc>
              <a:defRPr sz="2100">
                <a:solidFill>
                  <a:srgbClr val="000000"/>
                </a:solidFill>
                <a:latin typeface="Avenir Next Regular"/>
                <a:ea typeface="Avenir Next Regular"/>
                <a:cs typeface="Avenir Next Regular"/>
                <a:sym typeface="Avenir Next Regular"/>
              </a:defRPr>
            </a:pPr>
            <a:r>
              <a:rPr dirty="0"/>
              <a:t>- Get the co-ordinates of the Send icon of WhatsApp using co-</a:t>
            </a:r>
            <a:r>
              <a:rPr dirty="0" err="1"/>
              <a:t>ords</a:t>
            </a:r>
            <a:r>
              <a:rPr dirty="0"/>
              <a:t> app and save the co-</a:t>
            </a:r>
            <a:r>
              <a:rPr lang="en-IN" dirty="0"/>
              <a:t> </a:t>
            </a:r>
            <a:r>
              <a:rPr dirty="0"/>
              <a:t>ordinates in a variable and pass it in click function.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44"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45"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11</a:t>
            </a:r>
          </a:p>
        </p:txBody>
      </p:sp>
      <p:sp>
        <p:nvSpPr>
          <p:cNvPr id="246"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47"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48"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49" name="DISCUSSION"/>
          <p:cNvSpPr txBox="1"/>
          <p:nvPr/>
        </p:nvSpPr>
        <p:spPr>
          <a:xfrm>
            <a:off x="2278811" y="830791"/>
            <a:ext cx="844717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250" name="Defined functions are,…"/>
          <p:cNvSpPr txBox="1"/>
          <p:nvPr/>
        </p:nvSpPr>
        <p:spPr>
          <a:xfrm>
            <a:off x="834353" y="2923768"/>
            <a:ext cx="11336094" cy="4337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50000"/>
              </a:lnSpc>
              <a:defRPr sz="2100">
                <a:solidFill>
                  <a:srgbClr val="000000"/>
                </a:solidFill>
                <a:latin typeface="Avenir Next Regular"/>
                <a:ea typeface="Avenir Next Regular"/>
                <a:cs typeface="Avenir Next Regular"/>
                <a:sym typeface="Avenir Next Regular"/>
              </a:defRPr>
            </a:pPr>
            <a:r>
              <a:t> Defined functions are,</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1. def click(tap_x, tap_y)</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2. def adb(command)</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3. def send_msg(phone,message)</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4. def send_img(name,img_name,img_path)</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5. def csv_to_dict(csv_file)</a:t>
            </a:r>
          </a:p>
          <a:p>
            <a:pPr algn="just" defTabSz="914400">
              <a:lnSpc>
                <a:spcPct val="150000"/>
              </a:lnSpc>
              <a:defRPr sz="2100">
                <a:solidFill>
                  <a:srgbClr val="000000"/>
                </a:solidFill>
                <a:latin typeface="Avenir Next Regular"/>
                <a:ea typeface="Avenir Next Regular"/>
                <a:cs typeface="Avenir Next Regular"/>
                <a:sym typeface="Avenir Next Regular"/>
              </a:defRPr>
            </a:pPr>
            <a:r>
              <a:t>- The above methods request multiple APIs and yield a response, which are again stored in variables and rendered in the respective templates.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53"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54"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12</a:t>
            </a:r>
          </a:p>
        </p:txBody>
      </p:sp>
      <p:sp>
        <p:nvSpPr>
          <p:cNvPr id="255"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56"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57"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58" name="DISCUSSION"/>
          <p:cNvSpPr txBox="1"/>
          <p:nvPr/>
        </p:nvSpPr>
        <p:spPr>
          <a:xfrm>
            <a:off x="2278811" y="830791"/>
            <a:ext cx="844717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12" name="TextBox 11">
            <a:extLst>
              <a:ext uri="{FF2B5EF4-FFF2-40B4-BE49-F238E27FC236}">
                <a16:creationId xmlns:a16="http://schemas.microsoft.com/office/drawing/2014/main" id="{8F5B1D67-6761-4394-9B9C-77785D5E0865}"/>
              </a:ext>
            </a:extLst>
          </p:cNvPr>
          <p:cNvSpPr txBox="1"/>
          <p:nvPr/>
        </p:nvSpPr>
        <p:spPr>
          <a:xfrm>
            <a:off x="797518" y="2241804"/>
            <a:ext cx="11418394" cy="568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defTabSz="914400">
              <a:lnSpc>
                <a:spcPct val="150000"/>
              </a:lnSpc>
              <a:buSzPct val="100000"/>
              <a:buFont typeface="Arial"/>
              <a:buChar char="•"/>
              <a:defRPr sz="2300">
                <a:solidFill>
                  <a:srgbClr val="FF2F92"/>
                </a:solidFill>
                <a:latin typeface="Avenir Next Regular"/>
                <a:ea typeface="Avenir Next Regular"/>
                <a:cs typeface="Avenir Next Regular"/>
                <a:sym typeface="Avenir Next Regular"/>
              </a:defRPr>
            </a:pPr>
            <a:r>
              <a:rPr lang="en-GB" dirty="0"/>
              <a:t>4.1 PERFORMANCE ANALYSIS:</a:t>
            </a:r>
          </a:p>
        </p:txBody>
      </p:sp>
      <p:sp>
        <p:nvSpPr>
          <p:cNvPr id="14" name="TextBox 13">
            <a:extLst>
              <a:ext uri="{FF2B5EF4-FFF2-40B4-BE49-F238E27FC236}">
                <a16:creationId xmlns:a16="http://schemas.microsoft.com/office/drawing/2014/main" id="{B0325999-811A-4479-8A5A-83E37335E124}"/>
              </a:ext>
            </a:extLst>
          </p:cNvPr>
          <p:cNvSpPr txBox="1"/>
          <p:nvPr/>
        </p:nvSpPr>
        <p:spPr>
          <a:xfrm>
            <a:off x="1082844" y="2810164"/>
            <a:ext cx="11133068" cy="23529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914400">
              <a:lnSpc>
                <a:spcPct val="150000"/>
              </a:lnSpc>
              <a:defRPr sz="2000">
                <a:solidFill>
                  <a:srgbClr val="000000"/>
                </a:solidFill>
                <a:latin typeface="Avenir Next Regular"/>
                <a:ea typeface="Avenir Next Regular"/>
                <a:cs typeface="Avenir Next Regular"/>
                <a:sym typeface="Avenir Next Regular"/>
              </a:defRPr>
            </a:pPr>
            <a:r>
              <a:rPr lang="en-IN" dirty="0"/>
              <a:t> </a:t>
            </a:r>
            <a:r>
              <a:rPr lang="en-GB" dirty="0"/>
              <a:t>The performance of this script is very efficient on stable processing speeds (i3 Recommended).</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lang="en-GB" dirty="0"/>
              <a:t>	- On i5 processors CPU typically takes less than 30 seconds to complete one loop.</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lang="en-GB" dirty="0"/>
              <a:t>	- On i3 processors CPU typically takes less than 45 seconds to complete one loop.</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lang="en-GB" dirty="0"/>
              <a:t>	- The script scored 8.49 points in </a:t>
            </a:r>
            <a:r>
              <a:rPr lang="en-GB" dirty="0" err="1"/>
              <a:t>pylint</a:t>
            </a:r>
            <a:r>
              <a:rPr lang="en-GB" dirty="0"/>
              <a:t> python testing tool.</a:t>
            </a:r>
          </a:p>
          <a:p>
            <a:pPr algn="just" defTabSz="914400">
              <a:lnSpc>
                <a:spcPct val="150000"/>
              </a:lnSpc>
              <a:defRPr sz="2000">
                <a:solidFill>
                  <a:srgbClr val="000000"/>
                </a:solidFill>
                <a:latin typeface="Avenir Next Regular"/>
                <a:ea typeface="Avenir Next Regular"/>
                <a:cs typeface="Avenir Next Regular"/>
                <a:sym typeface="Avenir Next Regular"/>
              </a:defRPr>
            </a:pPr>
            <a:endParaRPr lang="en-IN" dirty="0"/>
          </a:p>
        </p:txBody>
      </p:sp>
      <p:pic>
        <p:nvPicPr>
          <p:cNvPr id="15" name="Picture 14">
            <a:extLst>
              <a:ext uri="{FF2B5EF4-FFF2-40B4-BE49-F238E27FC236}">
                <a16:creationId xmlns:a16="http://schemas.microsoft.com/office/drawing/2014/main" id="{222E9B20-D453-4A5B-89E7-2872B796F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810" y="5227077"/>
            <a:ext cx="8447177" cy="2434388"/>
          </a:xfrm>
          <a:prstGeom prst="rect">
            <a:avLst/>
          </a:prstGeom>
        </p:spPr>
      </p:pic>
      <p:pic>
        <p:nvPicPr>
          <p:cNvPr id="16" name="Picture 15">
            <a:extLst>
              <a:ext uri="{FF2B5EF4-FFF2-40B4-BE49-F238E27FC236}">
                <a16:creationId xmlns:a16="http://schemas.microsoft.com/office/drawing/2014/main" id="{16FFB7BB-B009-49E2-BD6A-ACA91E814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726" y="7313984"/>
            <a:ext cx="4604320" cy="23241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61"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62"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13</a:t>
            </a:r>
          </a:p>
        </p:txBody>
      </p:sp>
      <p:sp>
        <p:nvSpPr>
          <p:cNvPr id="263"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64"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65"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66" name="DISCUSSION"/>
          <p:cNvSpPr txBox="1"/>
          <p:nvPr/>
        </p:nvSpPr>
        <p:spPr>
          <a:xfrm>
            <a:off x="4105896" y="830791"/>
            <a:ext cx="479300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METHODOLOGY</a:t>
            </a:r>
          </a:p>
        </p:txBody>
      </p:sp>
      <p:sp>
        <p:nvSpPr>
          <p:cNvPr id="267" name="Waterfall Model is the method of approach behind this."/>
          <p:cNvSpPr txBox="1">
            <a:spLocks noGrp="1"/>
          </p:cNvSpPr>
          <p:nvPr>
            <p:ph type="body" sz="quarter" idx="4294967295"/>
          </p:nvPr>
        </p:nvSpPr>
        <p:spPr>
          <a:xfrm>
            <a:off x="398913" y="2321893"/>
            <a:ext cx="10583286" cy="1282948"/>
          </a:xfrm>
          <a:prstGeom prst="rect">
            <a:avLst/>
          </a:prstGeom>
        </p:spPr>
        <p:txBody>
          <a:bodyPr lIns="45719" tIns="45719" rIns="45719" bIns="45719">
            <a:normAutofit/>
          </a:bodyPr>
          <a:lstStyle/>
          <a:p>
            <a:pPr marL="853439" lvl="2" indent="-91439" algn="just" defTabSz="365760">
              <a:lnSpc>
                <a:spcPct val="100000"/>
              </a:lnSpc>
              <a:spcBef>
                <a:spcPts val="400"/>
              </a:spcBef>
              <a:buSzPct val="100000"/>
              <a:buFont typeface="Arial"/>
              <a:defRPr sz="1920">
                <a:latin typeface="Avenir Next Regular"/>
                <a:ea typeface="Avenir Next Regular"/>
                <a:cs typeface="Avenir Next Regular"/>
                <a:sym typeface="Avenir Next Regular"/>
              </a:defRPr>
            </a:pPr>
            <a:r>
              <a:rPr sz="2400" dirty="0"/>
              <a:t>Waterfall Model is the method of approach behind this.</a:t>
            </a:r>
          </a:p>
          <a:p>
            <a:pPr marL="91440" indent="-91440" algn="just" defTabSz="365760">
              <a:spcBef>
                <a:spcPts val="400"/>
              </a:spcBef>
              <a:buSzPct val="100000"/>
              <a:buFont typeface="Arial"/>
              <a:defRPr sz="1120">
                <a:latin typeface="Arial"/>
                <a:ea typeface="Arial"/>
                <a:cs typeface="Arial"/>
                <a:sym typeface="Arial"/>
              </a:defRPr>
            </a:pPr>
            <a:endParaRPr dirty="0"/>
          </a:p>
          <a:p>
            <a:pPr marL="0" indent="0" algn="just" defTabSz="365760">
              <a:spcBef>
                <a:spcPts val="400"/>
              </a:spcBef>
              <a:buSzTx/>
              <a:buFont typeface="Arial"/>
              <a:buNone/>
              <a:defRPr sz="1120">
                <a:latin typeface="Arial"/>
                <a:ea typeface="Arial"/>
                <a:cs typeface="Arial"/>
                <a:sym typeface="Arial"/>
              </a:defRPr>
            </a:pPr>
            <a:r>
              <a:rPr dirty="0"/>
              <a:t>    </a:t>
            </a:r>
          </a:p>
          <a:p>
            <a:pPr marL="0" indent="0" defTabSz="365760">
              <a:spcBef>
                <a:spcPts val="400"/>
              </a:spcBef>
              <a:buSzTx/>
              <a:buFont typeface="Arial"/>
              <a:buNone/>
              <a:defRPr sz="1120">
                <a:latin typeface="Calibri"/>
                <a:ea typeface="Calibri"/>
                <a:cs typeface="Calibri"/>
                <a:sym typeface="Calibri"/>
              </a:defRPr>
            </a:pPr>
            <a:r>
              <a:rPr dirty="0"/>
              <a:t>  </a:t>
            </a:r>
          </a:p>
        </p:txBody>
      </p:sp>
      <p:grpSp>
        <p:nvGrpSpPr>
          <p:cNvPr id="288" name="Diagram 18"/>
          <p:cNvGrpSpPr/>
          <p:nvPr/>
        </p:nvGrpSpPr>
        <p:grpSpPr>
          <a:xfrm>
            <a:off x="4651537" y="3928630"/>
            <a:ext cx="3701726" cy="3524645"/>
            <a:chOff x="0" y="0"/>
            <a:chExt cx="3701725" cy="3524644"/>
          </a:xfrm>
        </p:grpSpPr>
        <p:grpSp>
          <p:nvGrpSpPr>
            <p:cNvPr id="270" name="Group"/>
            <p:cNvGrpSpPr/>
            <p:nvPr/>
          </p:nvGrpSpPr>
          <p:grpSpPr>
            <a:xfrm>
              <a:off x="356780" y="-1"/>
              <a:ext cx="3344946" cy="561629"/>
              <a:chOff x="0" y="0"/>
              <a:chExt cx="3344945" cy="561627"/>
            </a:xfrm>
          </p:grpSpPr>
          <p:sp>
            <p:nvSpPr>
              <p:cNvPr id="268" name="Shape"/>
              <p:cNvSpPr/>
              <p:nvPr/>
            </p:nvSpPr>
            <p:spPr>
              <a:xfrm rot="10800000">
                <a:off x="-1" y="0"/>
                <a:ext cx="3344947" cy="561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87" y="0"/>
                    </a:lnTo>
                    <a:lnTo>
                      <a:pt x="21600" y="10800"/>
                    </a:lnTo>
                    <a:lnTo>
                      <a:pt x="19787" y="21600"/>
                    </a:lnTo>
                    <a:lnTo>
                      <a:pt x="0" y="21600"/>
                    </a:lnTo>
                    <a:close/>
                  </a:path>
                </a:pathLst>
              </a:custGeom>
              <a:solidFill>
                <a:srgbClr val="4472C4"/>
              </a:solidFill>
              <a:ln w="12700" cap="flat">
                <a:solidFill>
                  <a:srgbClr val="FFFFFF"/>
                </a:solidFill>
                <a:prstDash val="solid"/>
                <a:miter lim="800000"/>
              </a:ln>
              <a:effectLst/>
            </p:spPr>
            <p:txBody>
              <a:bodyPr wrap="square" lIns="45719" tIns="45719" rIns="45719" bIns="45719" numCol="1" anchor="ctr">
                <a:noAutofit/>
              </a:bodyPr>
              <a:lstStyle/>
              <a:p>
                <a:pPr defTabSz="889000">
                  <a:lnSpc>
                    <a:spcPct val="90000"/>
                  </a:lnSpc>
                  <a:spcBef>
                    <a:spcPts val="700"/>
                  </a:spcBef>
                  <a:defRPr sz="2000">
                    <a:solidFill>
                      <a:srgbClr val="FFFFFF"/>
                    </a:solidFill>
                    <a:latin typeface="Calibri"/>
                    <a:ea typeface="Calibri"/>
                    <a:cs typeface="Calibri"/>
                    <a:sym typeface="Calibri"/>
                  </a:defRPr>
                </a:pPr>
                <a:endParaRPr/>
              </a:p>
            </p:txBody>
          </p:sp>
          <p:sp>
            <p:nvSpPr>
              <p:cNvPr id="269" name="Requirements"/>
              <p:cNvSpPr txBox="1"/>
              <p:nvPr/>
            </p:nvSpPr>
            <p:spPr>
              <a:xfrm>
                <a:off x="682280" y="80242"/>
                <a:ext cx="2596626" cy="401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latin typeface="Calibri"/>
                    <a:ea typeface="Calibri"/>
                    <a:cs typeface="Calibri"/>
                    <a:sym typeface="Calibri"/>
                  </a:defRPr>
                </a:lvl1pPr>
              </a:lstStyle>
              <a:p>
                <a:r>
                  <a:t>Requirements</a:t>
                </a:r>
              </a:p>
            </p:txBody>
          </p:sp>
        </p:grpSp>
        <p:sp>
          <p:nvSpPr>
            <p:cNvPr id="271" name="Oval"/>
            <p:cNvSpPr/>
            <p:nvPr/>
          </p:nvSpPr>
          <p:spPr>
            <a:xfrm>
              <a:off x="18894" y="0"/>
              <a:ext cx="613657" cy="514255"/>
            </a:xfrm>
            <a:prstGeom prst="ellipse">
              <a:avLst/>
            </a:prstGeom>
            <a:solidFill>
              <a:srgbClr val="8FAADC"/>
            </a:solidFill>
            <a:ln w="12700" cap="flat">
              <a:solidFill>
                <a:srgbClr val="FFFFFF"/>
              </a:solidFill>
              <a:prstDash val="solid"/>
              <a:miter lim="800000"/>
            </a:ln>
            <a:effectLst/>
          </p:spPr>
          <p:txBody>
            <a:bodyPr wrap="square" lIns="45719" tIns="45719" rIns="45719" bIns="45719" numCol="1" anchor="t">
              <a:noAutofit/>
            </a:bodyPr>
            <a:lstStyle/>
            <a:p>
              <a:pPr algn="l" defTabSz="914400">
                <a:defRPr sz="1800">
                  <a:solidFill>
                    <a:srgbClr val="000000"/>
                  </a:solidFill>
                  <a:latin typeface="Calibri"/>
                  <a:ea typeface="Calibri"/>
                  <a:cs typeface="Calibri"/>
                  <a:sym typeface="Calibri"/>
                </a:defRPr>
              </a:pPr>
              <a:endParaRPr/>
            </a:p>
          </p:txBody>
        </p:sp>
        <p:grpSp>
          <p:nvGrpSpPr>
            <p:cNvPr id="274" name="Group"/>
            <p:cNvGrpSpPr/>
            <p:nvPr/>
          </p:nvGrpSpPr>
          <p:grpSpPr>
            <a:xfrm>
              <a:off x="345762" y="729621"/>
              <a:ext cx="3344946" cy="561629"/>
              <a:chOff x="0" y="0"/>
              <a:chExt cx="3344945" cy="561627"/>
            </a:xfrm>
          </p:grpSpPr>
          <p:sp>
            <p:nvSpPr>
              <p:cNvPr id="272" name="Shape"/>
              <p:cNvSpPr/>
              <p:nvPr/>
            </p:nvSpPr>
            <p:spPr>
              <a:xfrm rot="10800000">
                <a:off x="-1" y="0"/>
                <a:ext cx="3344947" cy="561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87" y="0"/>
                    </a:lnTo>
                    <a:lnTo>
                      <a:pt x="21600" y="10800"/>
                    </a:lnTo>
                    <a:lnTo>
                      <a:pt x="19787" y="21600"/>
                    </a:lnTo>
                    <a:lnTo>
                      <a:pt x="0" y="21600"/>
                    </a:lnTo>
                    <a:close/>
                  </a:path>
                </a:pathLst>
              </a:custGeom>
              <a:solidFill>
                <a:srgbClr val="4472C4"/>
              </a:solidFill>
              <a:ln w="12700" cap="flat">
                <a:solidFill>
                  <a:srgbClr val="FFFFFF"/>
                </a:solidFill>
                <a:prstDash val="solid"/>
                <a:miter lim="800000"/>
              </a:ln>
              <a:effectLst/>
            </p:spPr>
            <p:txBody>
              <a:bodyPr wrap="square" lIns="45719" tIns="45719" rIns="45719" bIns="45719" numCol="1" anchor="ctr">
                <a:noAutofit/>
              </a:bodyPr>
              <a:lstStyle/>
              <a:p>
                <a:pPr defTabSz="889000">
                  <a:lnSpc>
                    <a:spcPct val="90000"/>
                  </a:lnSpc>
                  <a:spcBef>
                    <a:spcPts val="700"/>
                  </a:spcBef>
                  <a:defRPr sz="2000">
                    <a:solidFill>
                      <a:srgbClr val="FFFFFF"/>
                    </a:solidFill>
                    <a:latin typeface="Calibri"/>
                    <a:ea typeface="Calibri"/>
                    <a:cs typeface="Calibri"/>
                    <a:sym typeface="Calibri"/>
                  </a:defRPr>
                </a:pPr>
                <a:endParaRPr/>
              </a:p>
            </p:txBody>
          </p:sp>
          <p:sp>
            <p:nvSpPr>
              <p:cNvPr id="273" name="Design"/>
              <p:cNvSpPr txBox="1"/>
              <p:nvPr/>
            </p:nvSpPr>
            <p:spPr>
              <a:xfrm>
                <a:off x="682280" y="80242"/>
                <a:ext cx="2596626" cy="401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latin typeface="Calibri"/>
                    <a:ea typeface="Calibri"/>
                    <a:cs typeface="Calibri"/>
                    <a:sym typeface="Calibri"/>
                  </a:defRPr>
                </a:lvl1pPr>
              </a:lstStyle>
              <a:p>
                <a:r>
                  <a:t>Design</a:t>
                </a:r>
              </a:p>
            </p:txBody>
          </p:sp>
        </p:grpSp>
        <p:sp>
          <p:nvSpPr>
            <p:cNvPr id="275" name="Oval"/>
            <p:cNvSpPr/>
            <p:nvPr/>
          </p:nvSpPr>
          <p:spPr>
            <a:xfrm>
              <a:off x="9643" y="760751"/>
              <a:ext cx="613657" cy="514255"/>
            </a:xfrm>
            <a:prstGeom prst="ellipse">
              <a:avLst/>
            </a:prstGeom>
            <a:solidFill>
              <a:srgbClr val="8FAADC"/>
            </a:solidFill>
            <a:ln w="12700" cap="flat">
              <a:solidFill>
                <a:srgbClr val="FFFFFF"/>
              </a:solidFill>
              <a:prstDash val="solid"/>
              <a:miter lim="800000"/>
            </a:ln>
            <a:effectLst/>
          </p:spPr>
          <p:txBody>
            <a:bodyPr wrap="square" lIns="45719" tIns="45719" rIns="45719" bIns="45719" numCol="1" anchor="t">
              <a:noAutofit/>
            </a:bodyPr>
            <a:lstStyle/>
            <a:p>
              <a:pPr algn="l" defTabSz="914400">
                <a:defRPr sz="1800">
                  <a:solidFill>
                    <a:srgbClr val="000000"/>
                  </a:solidFill>
                  <a:latin typeface="Calibri"/>
                  <a:ea typeface="Calibri"/>
                  <a:cs typeface="Calibri"/>
                  <a:sym typeface="Calibri"/>
                </a:defRPr>
              </a:pPr>
              <a:endParaRPr/>
            </a:p>
          </p:txBody>
        </p:sp>
        <p:grpSp>
          <p:nvGrpSpPr>
            <p:cNvPr id="278" name="Group"/>
            <p:cNvGrpSpPr/>
            <p:nvPr/>
          </p:nvGrpSpPr>
          <p:grpSpPr>
            <a:xfrm>
              <a:off x="356739" y="1461233"/>
              <a:ext cx="3344946" cy="561629"/>
              <a:chOff x="0" y="0"/>
              <a:chExt cx="3344945" cy="561627"/>
            </a:xfrm>
          </p:grpSpPr>
          <p:sp>
            <p:nvSpPr>
              <p:cNvPr id="276" name="Shape"/>
              <p:cNvSpPr/>
              <p:nvPr/>
            </p:nvSpPr>
            <p:spPr>
              <a:xfrm rot="10800000">
                <a:off x="-1" y="0"/>
                <a:ext cx="3344947" cy="561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87" y="0"/>
                    </a:lnTo>
                    <a:lnTo>
                      <a:pt x="21600" y="10800"/>
                    </a:lnTo>
                    <a:lnTo>
                      <a:pt x="19787" y="21600"/>
                    </a:lnTo>
                    <a:lnTo>
                      <a:pt x="0" y="21600"/>
                    </a:lnTo>
                    <a:close/>
                  </a:path>
                </a:pathLst>
              </a:custGeom>
              <a:solidFill>
                <a:srgbClr val="4472C4"/>
              </a:solidFill>
              <a:ln w="12700" cap="flat">
                <a:solidFill>
                  <a:srgbClr val="FFFFFF"/>
                </a:solidFill>
                <a:prstDash val="solid"/>
                <a:miter lim="800000"/>
              </a:ln>
              <a:effectLst/>
            </p:spPr>
            <p:txBody>
              <a:bodyPr wrap="square" lIns="45719" tIns="45719" rIns="45719" bIns="45719" numCol="1" anchor="ctr">
                <a:noAutofit/>
              </a:bodyPr>
              <a:lstStyle/>
              <a:p>
                <a:pPr defTabSz="889000">
                  <a:lnSpc>
                    <a:spcPct val="90000"/>
                  </a:lnSpc>
                  <a:spcBef>
                    <a:spcPts val="700"/>
                  </a:spcBef>
                  <a:defRPr sz="2000">
                    <a:solidFill>
                      <a:srgbClr val="FFFFFF"/>
                    </a:solidFill>
                    <a:latin typeface="Calibri"/>
                    <a:ea typeface="Calibri"/>
                    <a:cs typeface="Calibri"/>
                    <a:sym typeface="Calibri"/>
                  </a:defRPr>
                </a:pPr>
                <a:endParaRPr/>
              </a:p>
            </p:txBody>
          </p:sp>
          <p:sp>
            <p:nvSpPr>
              <p:cNvPr id="277" name="Development"/>
              <p:cNvSpPr txBox="1"/>
              <p:nvPr/>
            </p:nvSpPr>
            <p:spPr>
              <a:xfrm>
                <a:off x="682280" y="80242"/>
                <a:ext cx="2596626" cy="401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latin typeface="Calibri"/>
                    <a:ea typeface="Calibri"/>
                    <a:cs typeface="Calibri"/>
                    <a:sym typeface="Calibri"/>
                  </a:defRPr>
                </a:lvl1pPr>
              </a:lstStyle>
              <a:p>
                <a:r>
                  <a:t>Development</a:t>
                </a:r>
              </a:p>
            </p:txBody>
          </p:sp>
        </p:grpSp>
        <p:sp>
          <p:nvSpPr>
            <p:cNvPr id="279" name="Oval"/>
            <p:cNvSpPr/>
            <p:nvPr/>
          </p:nvSpPr>
          <p:spPr>
            <a:xfrm>
              <a:off x="14465" y="1492363"/>
              <a:ext cx="613657" cy="514255"/>
            </a:xfrm>
            <a:prstGeom prst="ellipse">
              <a:avLst/>
            </a:prstGeom>
            <a:solidFill>
              <a:srgbClr val="8FAADC"/>
            </a:solidFill>
            <a:ln w="12700" cap="flat">
              <a:solidFill>
                <a:srgbClr val="FFFFFF"/>
              </a:solidFill>
              <a:prstDash val="solid"/>
              <a:miter lim="800000"/>
            </a:ln>
            <a:effectLst/>
          </p:spPr>
          <p:txBody>
            <a:bodyPr wrap="square" lIns="45719" tIns="45719" rIns="45719" bIns="45719" numCol="1" anchor="t">
              <a:noAutofit/>
            </a:bodyPr>
            <a:lstStyle/>
            <a:p>
              <a:pPr algn="l" defTabSz="914400">
                <a:defRPr sz="1800">
                  <a:solidFill>
                    <a:srgbClr val="000000"/>
                  </a:solidFill>
                  <a:latin typeface="Calibri"/>
                  <a:ea typeface="Calibri"/>
                  <a:cs typeface="Calibri"/>
                  <a:sym typeface="Calibri"/>
                </a:defRPr>
              </a:pPr>
              <a:endParaRPr/>
            </a:p>
          </p:txBody>
        </p:sp>
        <p:grpSp>
          <p:nvGrpSpPr>
            <p:cNvPr id="282" name="Group"/>
            <p:cNvGrpSpPr/>
            <p:nvPr/>
          </p:nvGrpSpPr>
          <p:grpSpPr>
            <a:xfrm>
              <a:off x="345762" y="2220107"/>
              <a:ext cx="3344946" cy="561629"/>
              <a:chOff x="0" y="0"/>
              <a:chExt cx="3344945" cy="561627"/>
            </a:xfrm>
          </p:grpSpPr>
          <p:sp>
            <p:nvSpPr>
              <p:cNvPr id="280" name="Shape"/>
              <p:cNvSpPr/>
              <p:nvPr/>
            </p:nvSpPr>
            <p:spPr>
              <a:xfrm rot="10800000">
                <a:off x="-1" y="0"/>
                <a:ext cx="3344947" cy="561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87" y="0"/>
                    </a:lnTo>
                    <a:lnTo>
                      <a:pt x="21600" y="10800"/>
                    </a:lnTo>
                    <a:lnTo>
                      <a:pt x="19787" y="21600"/>
                    </a:lnTo>
                    <a:lnTo>
                      <a:pt x="0" y="21600"/>
                    </a:lnTo>
                    <a:close/>
                  </a:path>
                </a:pathLst>
              </a:custGeom>
              <a:solidFill>
                <a:srgbClr val="4472C4"/>
              </a:solidFill>
              <a:ln w="12700" cap="flat">
                <a:solidFill>
                  <a:srgbClr val="FFFFFF"/>
                </a:solidFill>
                <a:prstDash val="solid"/>
                <a:miter lim="800000"/>
              </a:ln>
              <a:effectLst/>
            </p:spPr>
            <p:txBody>
              <a:bodyPr wrap="square" lIns="45719" tIns="45719" rIns="45719" bIns="45719" numCol="1" anchor="ctr">
                <a:noAutofit/>
              </a:bodyPr>
              <a:lstStyle/>
              <a:p>
                <a:pPr defTabSz="889000">
                  <a:lnSpc>
                    <a:spcPct val="90000"/>
                  </a:lnSpc>
                  <a:spcBef>
                    <a:spcPts val="700"/>
                  </a:spcBef>
                  <a:defRPr sz="2000">
                    <a:solidFill>
                      <a:srgbClr val="FFFFFF"/>
                    </a:solidFill>
                    <a:latin typeface="Calibri"/>
                    <a:ea typeface="Calibri"/>
                    <a:cs typeface="Calibri"/>
                    <a:sym typeface="Calibri"/>
                  </a:defRPr>
                </a:pPr>
                <a:endParaRPr/>
              </a:p>
            </p:txBody>
          </p:sp>
          <p:sp>
            <p:nvSpPr>
              <p:cNvPr id="281" name="Testing"/>
              <p:cNvSpPr txBox="1"/>
              <p:nvPr/>
            </p:nvSpPr>
            <p:spPr>
              <a:xfrm>
                <a:off x="682280" y="80242"/>
                <a:ext cx="2596626" cy="401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latin typeface="Calibri"/>
                    <a:ea typeface="Calibri"/>
                    <a:cs typeface="Calibri"/>
                    <a:sym typeface="Calibri"/>
                  </a:defRPr>
                </a:lvl1pPr>
              </a:lstStyle>
              <a:p>
                <a:r>
                  <a:t>Testing</a:t>
                </a:r>
              </a:p>
            </p:txBody>
          </p:sp>
        </p:grpSp>
        <p:sp>
          <p:nvSpPr>
            <p:cNvPr id="283" name="Oval"/>
            <p:cNvSpPr/>
            <p:nvPr/>
          </p:nvSpPr>
          <p:spPr>
            <a:xfrm>
              <a:off x="0" y="2251237"/>
              <a:ext cx="613657" cy="514256"/>
            </a:xfrm>
            <a:prstGeom prst="ellipse">
              <a:avLst/>
            </a:prstGeom>
            <a:solidFill>
              <a:srgbClr val="8FAADC"/>
            </a:solidFill>
            <a:ln w="12700" cap="flat">
              <a:solidFill>
                <a:srgbClr val="FFFFFF"/>
              </a:solidFill>
              <a:prstDash val="solid"/>
              <a:miter lim="800000"/>
            </a:ln>
            <a:effectLst/>
          </p:spPr>
          <p:txBody>
            <a:bodyPr wrap="square" lIns="45719" tIns="45719" rIns="45719" bIns="45719" numCol="1" anchor="t">
              <a:noAutofit/>
            </a:bodyPr>
            <a:lstStyle/>
            <a:p>
              <a:pPr algn="l" defTabSz="914400">
                <a:defRPr sz="1800">
                  <a:solidFill>
                    <a:srgbClr val="000000"/>
                  </a:solidFill>
                  <a:latin typeface="Calibri"/>
                  <a:ea typeface="Calibri"/>
                  <a:cs typeface="Calibri"/>
                  <a:sym typeface="Calibri"/>
                </a:defRPr>
              </a:pPr>
              <a:endParaRPr/>
            </a:p>
          </p:txBody>
        </p:sp>
        <p:grpSp>
          <p:nvGrpSpPr>
            <p:cNvPr id="286" name="Group"/>
            <p:cNvGrpSpPr/>
            <p:nvPr/>
          </p:nvGrpSpPr>
          <p:grpSpPr>
            <a:xfrm>
              <a:off x="345762" y="2963016"/>
              <a:ext cx="3344946" cy="561629"/>
              <a:chOff x="0" y="0"/>
              <a:chExt cx="3344945" cy="561627"/>
            </a:xfrm>
          </p:grpSpPr>
          <p:sp>
            <p:nvSpPr>
              <p:cNvPr id="284" name="Shape"/>
              <p:cNvSpPr/>
              <p:nvPr/>
            </p:nvSpPr>
            <p:spPr>
              <a:xfrm rot="10800000">
                <a:off x="-1" y="0"/>
                <a:ext cx="3344947" cy="561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87" y="0"/>
                    </a:lnTo>
                    <a:lnTo>
                      <a:pt x="21600" y="10800"/>
                    </a:lnTo>
                    <a:lnTo>
                      <a:pt x="19787" y="21600"/>
                    </a:lnTo>
                    <a:lnTo>
                      <a:pt x="0" y="21600"/>
                    </a:lnTo>
                    <a:close/>
                  </a:path>
                </a:pathLst>
              </a:custGeom>
              <a:solidFill>
                <a:srgbClr val="4472C4"/>
              </a:solidFill>
              <a:ln w="12700" cap="flat">
                <a:solidFill>
                  <a:srgbClr val="FFFFFF"/>
                </a:solidFill>
                <a:prstDash val="solid"/>
                <a:miter lim="800000"/>
              </a:ln>
              <a:effectLst/>
            </p:spPr>
            <p:txBody>
              <a:bodyPr wrap="square" lIns="45719" tIns="45719" rIns="45719" bIns="45719" numCol="1" anchor="ctr">
                <a:noAutofit/>
              </a:bodyPr>
              <a:lstStyle/>
              <a:p>
                <a:pPr defTabSz="889000">
                  <a:lnSpc>
                    <a:spcPct val="90000"/>
                  </a:lnSpc>
                  <a:spcBef>
                    <a:spcPts val="700"/>
                  </a:spcBef>
                  <a:defRPr sz="2000">
                    <a:solidFill>
                      <a:srgbClr val="FFFFFF"/>
                    </a:solidFill>
                    <a:latin typeface="Calibri"/>
                    <a:ea typeface="Calibri"/>
                    <a:cs typeface="Calibri"/>
                    <a:sym typeface="Calibri"/>
                  </a:defRPr>
                </a:pPr>
                <a:endParaRPr/>
              </a:p>
            </p:txBody>
          </p:sp>
          <p:sp>
            <p:nvSpPr>
              <p:cNvPr id="285" name="Deployment"/>
              <p:cNvSpPr txBox="1"/>
              <p:nvPr/>
            </p:nvSpPr>
            <p:spPr>
              <a:xfrm>
                <a:off x="682280" y="80242"/>
                <a:ext cx="2596626" cy="401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defTabSz="889000">
                  <a:lnSpc>
                    <a:spcPct val="90000"/>
                  </a:lnSpc>
                  <a:spcBef>
                    <a:spcPts val="800"/>
                  </a:spcBef>
                  <a:defRPr sz="2000">
                    <a:solidFill>
                      <a:srgbClr val="FFFFFF"/>
                    </a:solidFill>
                    <a:latin typeface="Calibri"/>
                    <a:ea typeface="Calibri"/>
                    <a:cs typeface="Calibri"/>
                    <a:sym typeface="Calibri"/>
                  </a:defRPr>
                </a:lvl1pPr>
              </a:lstStyle>
              <a:p>
                <a:r>
                  <a:t>Deployment</a:t>
                </a:r>
              </a:p>
            </p:txBody>
          </p:sp>
        </p:grpSp>
        <p:sp>
          <p:nvSpPr>
            <p:cNvPr id="287" name="Oval"/>
            <p:cNvSpPr/>
            <p:nvPr/>
          </p:nvSpPr>
          <p:spPr>
            <a:xfrm>
              <a:off x="0" y="2994146"/>
              <a:ext cx="613657" cy="514255"/>
            </a:xfrm>
            <a:prstGeom prst="ellipse">
              <a:avLst/>
            </a:prstGeom>
            <a:solidFill>
              <a:srgbClr val="8FAADC"/>
            </a:solidFill>
            <a:ln w="12700" cap="flat">
              <a:solidFill>
                <a:srgbClr val="FFFFFF"/>
              </a:solidFill>
              <a:prstDash val="solid"/>
              <a:miter lim="800000"/>
            </a:ln>
            <a:effectLst/>
          </p:spPr>
          <p:txBody>
            <a:bodyPr wrap="square" lIns="45719" tIns="45719" rIns="45719" bIns="45719" numCol="1" anchor="t">
              <a:noAutofit/>
            </a:bodyPr>
            <a:lstStyle/>
            <a:p>
              <a:pPr algn="l" defTabSz="914400">
                <a:defRPr sz="1800">
                  <a:solidFill>
                    <a:srgbClr val="000000"/>
                  </a:solidFill>
                  <a:latin typeface="Calibri"/>
                  <a:ea typeface="Calibri"/>
                  <a:cs typeface="Calibri"/>
                  <a:sym typeface="Calibri"/>
                </a:defRPr>
              </a:pPr>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91"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92"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14</a:t>
            </a:r>
          </a:p>
        </p:txBody>
      </p:sp>
      <p:sp>
        <p:nvSpPr>
          <p:cNvPr id="293"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94"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95" name="DISCUSSION"/>
          <p:cNvSpPr txBox="1"/>
          <p:nvPr/>
        </p:nvSpPr>
        <p:spPr>
          <a:xfrm>
            <a:off x="4105896" y="830791"/>
            <a:ext cx="479300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METHODOLOGY</a:t>
            </a:r>
          </a:p>
        </p:txBody>
      </p:sp>
      <p:sp>
        <p:nvSpPr>
          <p:cNvPr id="296"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97" name="TextBox 5"/>
          <p:cNvSpPr txBox="1"/>
          <p:nvPr/>
        </p:nvSpPr>
        <p:spPr>
          <a:xfrm>
            <a:off x="1225327" y="2523135"/>
            <a:ext cx="10554146" cy="5261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99" indent="-457199" algn="just" defTabSz="914400">
              <a:lnSpc>
                <a:spcPct val="150000"/>
              </a:lnSpc>
              <a:buSzPct val="100000"/>
              <a:buFont typeface="Arial"/>
              <a:buChar char="•"/>
              <a:defRPr sz="2200">
                <a:solidFill>
                  <a:srgbClr val="FF2F92"/>
                </a:solidFill>
                <a:latin typeface="Avenir Next Regular"/>
                <a:ea typeface="Avenir Next Regular"/>
                <a:cs typeface="Avenir Next Regular"/>
                <a:sym typeface="Avenir Next Regular"/>
              </a:defRPr>
            </a:pPr>
            <a:r>
              <a:rPr dirty="0"/>
              <a:t>Requirements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r>
              <a:rPr lang="en-IN" dirty="0"/>
              <a:t> </a:t>
            </a:r>
            <a:r>
              <a:rPr dirty="0"/>
              <a:t>- </a:t>
            </a:r>
            <a:r>
              <a:rPr dirty="0" err="1">
                <a:solidFill>
                  <a:schemeClr val="bg2"/>
                </a:solidFill>
              </a:rPr>
              <a:t>Adb</a:t>
            </a:r>
            <a:r>
              <a:rPr dirty="0">
                <a:solidFill>
                  <a:schemeClr val="bg2"/>
                </a:solidFill>
              </a:rPr>
              <a:t> key events, Student Dataset as .csv file and Images for sending.</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a:t>
            </a:r>
            <a:r>
              <a:rPr lang="en-IN" dirty="0">
                <a:solidFill>
                  <a:schemeClr val="bg2"/>
                </a:solidFill>
              </a:rPr>
              <a:t> </a:t>
            </a:r>
            <a:r>
              <a:rPr dirty="0">
                <a:solidFill>
                  <a:schemeClr val="bg2"/>
                </a:solidFill>
              </a:rPr>
              <a:t> - Easily accessible in all sort of devices and all levels of bandwidth.</a:t>
            </a:r>
          </a:p>
          <a:p>
            <a:pPr marL="342900" indent="-342900" algn="just" defTabSz="914400">
              <a:lnSpc>
                <a:spcPct val="150000"/>
              </a:lnSpc>
              <a:buSzPct val="100000"/>
              <a:buFont typeface="Arial"/>
              <a:buChar char="•"/>
              <a:defRPr sz="2200">
                <a:solidFill>
                  <a:srgbClr val="FF2F92"/>
                </a:solidFill>
                <a:latin typeface="Avenir Next Regular"/>
                <a:ea typeface="Avenir Next Regular"/>
                <a:cs typeface="Avenir Next Regular"/>
                <a:sym typeface="Avenir Next Regular"/>
              </a:defRPr>
            </a:pPr>
            <a:r>
              <a:rPr dirty="0"/>
              <a:t>Design:</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 Android Debugging Bridge is chosen as the Automation framework to use.</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a:t>
            </a:r>
            <a:r>
              <a:rPr lang="en-IN" dirty="0">
                <a:solidFill>
                  <a:schemeClr val="bg2"/>
                </a:solidFill>
              </a:rPr>
              <a:t> </a:t>
            </a:r>
            <a:r>
              <a:rPr dirty="0">
                <a:solidFill>
                  <a:schemeClr val="bg2"/>
                </a:solidFill>
              </a:rPr>
              <a:t> - Python is chosen for running the ADB commands in terminal using Subprocess.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a:t>
            </a:r>
            <a:r>
              <a:rPr lang="en-IN" dirty="0">
                <a:solidFill>
                  <a:schemeClr val="bg2"/>
                </a:solidFill>
              </a:rPr>
              <a:t> </a:t>
            </a:r>
            <a:r>
              <a:rPr dirty="0">
                <a:solidFill>
                  <a:schemeClr val="bg2"/>
                </a:solidFill>
              </a:rPr>
              <a:t> - CSV package is chosen for reading the data from the csv file.</a:t>
            </a:r>
          </a:p>
          <a:p>
            <a:pPr marL="377190" indent="-377190" algn="just" defTabSz="914400">
              <a:lnSpc>
                <a:spcPct val="150000"/>
              </a:lnSpc>
              <a:buSzPct val="100000"/>
              <a:buFont typeface="Arial"/>
              <a:buChar char="•"/>
              <a:defRPr sz="2000">
                <a:solidFill>
                  <a:srgbClr val="000000"/>
                </a:solidFill>
                <a:latin typeface="Avenir Next Regular"/>
                <a:ea typeface="Avenir Next Regular"/>
                <a:cs typeface="Avenir Next Regular"/>
                <a:sym typeface="Avenir Next Regular"/>
              </a:defRPr>
            </a:pPr>
            <a:r>
              <a:rPr sz="2200" dirty="0">
                <a:solidFill>
                  <a:srgbClr val="FF2F92"/>
                </a:solidFill>
              </a:rPr>
              <a:t>Development</a:t>
            </a:r>
            <a:r>
              <a:rPr dirty="0"/>
              <a:t> :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a:t>
            </a:r>
            <a:r>
              <a:rPr lang="en-IN" dirty="0">
                <a:solidFill>
                  <a:schemeClr val="bg2"/>
                </a:solidFill>
              </a:rPr>
              <a:t> </a:t>
            </a:r>
            <a:r>
              <a:rPr dirty="0">
                <a:solidFill>
                  <a:schemeClr val="bg2"/>
                </a:solidFill>
              </a:rPr>
              <a:t>-Develop the code in main.py file to process the ADB commands.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 Templates are coded for all created components.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solidFill>
                  <a:schemeClr val="bg2"/>
                </a:solidFill>
              </a:rPr>
              <a:t>          - Methods are created for the events like click, send image, send message, </a:t>
            </a:r>
            <a:r>
              <a:rPr dirty="0" err="1">
                <a:solidFill>
                  <a:schemeClr val="bg2"/>
                </a:solidFill>
              </a:rPr>
              <a:t>etc</a:t>
            </a:r>
            <a:r>
              <a:rPr dirty="0">
                <a:solidFill>
                  <a:schemeClr val="bg2"/>
                </a:solidFill>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300"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301"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15</a:t>
            </a:r>
          </a:p>
        </p:txBody>
      </p:sp>
      <p:sp>
        <p:nvSpPr>
          <p:cNvPr id="302"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303"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304" name="DISCUSSION"/>
          <p:cNvSpPr txBox="1"/>
          <p:nvPr/>
        </p:nvSpPr>
        <p:spPr>
          <a:xfrm>
            <a:off x="4105896" y="830791"/>
            <a:ext cx="479300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METHODOLOGY</a:t>
            </a:r>
          </a:p>
        </p:txBody>
      </p:sp>
      <p:sp>
        <p:nvSpPr>
          <p:cNvPr id="305"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306" name="TextBox 4"/>
          <p:cNvSpPr txBox="1"/>
          <p:nvPr/>
        </p:nvSpPr>
        <p:spPr>
          <a:xfrm>
            <a:off x="1234290" y="2303373"/>
            <a:ext cx="10536220" cy="4753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p>
          <a:p>
            <a:pPr marL="342900" indent="-342900" algn="just" defTabSz="914400">
              <a:lnSpc>
                <a:spcPct val="150000"/>
              </a:lnSpc>
              <a:buSzPct val="100000"/>
              <a:buFont typeface="Arial"/>
              <a:buChar char="•"/>
              <a:defRPr sz="2200">
                <a:solidFill>
                  <a:srgbClr val="FF2F92"/>
                </a:solidFill>
                <a:latin typeface="Avenir Next Regular"/>
                <a:ea typeface="Avenir Next Regular"/>
                <a:cs typeface="Avenir Next Regular"/>
                <a:sym typeface="Avenir Next Regular"/>
              </a:defRPr>
            </a:pPr>
            <a:r>
              <a:rPr dirty="0"/>
              <a:t>Testing :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The</a:t>
            </a:r>
            <a:r>
              <a:rPr lang="en-IN" dirty="0"/>
              <a:t> SCRIPT </a:t>
            </a:r>
            <a:r>
              <a:rPr dirty="0"/>
              <a:t>is first tested locally using a development server.</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a:t>
            </a:r>
            <a:r>
              <a:rPr lang="en-IN" dirty="0"/>
              <a:t>PYLINT</a:t>
            </a:r>
            <a:r>
              <a:rPr dirty="0"/>
              <a:t> tool is used to test the contrast issues.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lang="en-IN" dirty="0"/>
              <a:t>           </a:t>
            </a:r>
            <a:r>
              <a:rPr dirty="0"/>
              <a:t>- Website is tested with a real user on a wide array of devices.</a:t>
            </a:r>
            <a:endParaRPr lang="en-IN" dirty="0"/>
          </a:p>
          <a:p>
            <a:pPr algn="just" defTabSz="914400">
              <a:lnSpc>
                <a:spcPct val="150000"/>
              </a:lnSpc>
              <a:defRPr sz="2000">
                <a:solidFill>
                  <a:srgbClr val="000000"/>
                </a:solidFill>
                <a:latin typeface="Avenir Next Regular"/>
                <a:ea typeface="Avenir Next Regular"/>
                <a:cs typeface="Avenir Next Regular"/>
                <a:sym typeface="Avenir Next Regular"/>
              </a:defRPr>
            </a:pPr>
            <a:endParaRPr dirty="0"/>
          </a:p>
          <a:p>
            <a:pPr marL="342900" indent="-342900" algn="just" defTabSz="914400">
              <a:lnSpc>
                <a:spcPct val="150000"/>
              </a:lnSpc>
              <a:buSzPct val="100000"/>
              <a:buFont typeface="Arial"/>
              <a:buChar char="•"/>
              <a:defRPr sz="2200">
                <a:solidFill>
                  <a:srgbClr val="FF2F92"/>
                </a:solidFill>
                <a:latin typeface="Avenir Next Regular"/>
                <a:ea typeface="Avenir Next Regular"/>
                <a:cs typeface="Avenir Next Regular"/>
                <a:sym typeface="Avenir Next Regular"/>
              </a:defRPr>
            </a:pPr>
            <a:r>
              <a:rPr dirty="0"/>
              <a:t>Deployment :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The source files are then bundled using PyCharm IDE.</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The </a:t>
            </a:r>
            <a:r>
              <a:rPr dirty="0" err="1"/>
              <a:t>venv</a:t>
            </a:r>
            <a:r>
              <a:rPr dirty="0"/>
              <a:t> folder can be install the required packages for our project.</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309"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310"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16</a:t>
            </a:r>
          </a:p>
        </p:txBody>
      </p:sp>
      <p:sp>
        <p:nvSpPr>
          <p:cNvPr id="311"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312"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313" name="DISCUSSION"/>
          <p:cNvSpPr txBox="1"/>
          <p:nvPr/>
        </p:nvSpPr>
        <p:spPr>
          <a:xfrm>
            <a:off x="2384881" y="830791"/>
            <a:ext cx="823503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RESULTS AND DISCUSSION</a:t>
            </a:r>
          </a:p>
        </p:txBody>
      </p:sp>
      <p:sp>
        <p:nvSpPr>
          <p:cNvPr id="314"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pic>
        <p:nvPicPr>
          <p:cNvPr id="315" name="d99afcac-521b-4ba4-896c-8a0e8feb67ad.jpg" descr="d99afcac-521b-4ba4-896c-8a0e8feb67ad.jpg"/>
          <p:cNvPicPr>
            <a:picLocks noChangeAspect="1"/>
          </p:cNvPicPr>
          <p:nvPr/>
        </p:nvPicPr>
        <p:blipFill>
          <a:blip r:embed="rId2"/>
          <a:stretch>
            <a:fillRect/>
          </a:stretch>
        </p:blipFill>
        <p:spPr>
          <a:xfrm>
            <a:off x="1477274" y="2526191"/>
            <a:ext cx="3134203" cy="5571916"/>
          </a:xfrm>
          <a:prstGeom prst="rect">
            <a:avLst/>
          </a:prstGeom>
          <a:ln w="12700">
            <a:miter lim="400000"/>
          </a:ln>
        </p:spPr>
      </p:pic>
      <p:sp>
        <p:nvSpPr>
          <p:cNvPr id="316" name="Rounded Rectangle"/>
          <p:cNvSpPr/>
          <p:nvPr/>
        </p:nvSpPr>
        <p:spPr>
          <a:xfrm>
            <a:off x="1422399" y="2427389"/>
            <a:ext cx="3243872" cy="5769334"/>
          </a:xfrm>
          <a:prstGeom prst="roundRect">
            <a:avLst>
              <a:gd name="adj" fmla="val 15000"/>
            </a:avLst>
          </a:prstGeom>
          <a:ln w="165100">
            <a:solidFill>
              <a:srgbClr val="212121"/>
            </a:solidFill>
          </a:ln>
        </p:spPr>
        <p:txBody>
          <a:bodyPr lIns="50800" tIns="50800" rIns="50800" bIns="50800" anchor="ctr"/>
          <a:lstStyle/>
          <a:p>
            <a:endParaRPr/>
          </a:p>
        </p:txBody>
      </p:sp>
      <p:sp>
        <p:nvSpPr>
          <p:cNvPr id="317" name="Line"/>
          <p:cNvSpPr/>
          <p:nvPr/>
        </p:nvSpPr>
        <p:spPr>
          <a:xfrm>
            <a:off x="1719333" y="2509415"/>
            <a:ext cx="2650005" cy="1"/>
          </a:xfrm>
          <a:prstGeom prst="line">
            <a:avLst/>
          </a:prstGeom>
          <a:ln w="50800">
            <a:solidFill>
              <a:srgbClr val="212121"/>
            </a:solidFill>
          </a:ln>
        </p:spPr>
        <p:txBody>
          <a:bodyPr lIns="45718" tIns="45718" rIns="45718" bIns="45718"/>
          <a:lstStyle/>
          <a:p>
            <a:endParaRPr/>
          </a:p>
        </p:txBody>
      </p:sp>
      <p:sp>
        <p:nvSpPr>
          <p:cNvPr id="318" name="Line"/>
          <p:cNvSpPr/>
          <p:nvPr/>
        </p:nvSpPr>
        <p:spPr>
          <a:xfrm>
            <a:off x="1719333" y="8157869"/>
            <a:ext cx="2650005" cy="1"/>
          </a:xfrm>
          <a:prstGeom prst="line">
            <a:avLst/>
          </a:prstGeom>
          <a:ln w="127000">
            <a:solidFill>
              <a:srgbClr val="212121"/>
            </a:solidFill>
          </a:ln>
        </p:spPr>
        <p:txBody>
          <a:bodyPr lIns="45718" tIns="45718" rIns="45718" bIns="45718"/>
          <a:lstStyle/>
          <a:p>
            <a:endParaRPr/>
          </a:p>
        </p:txBody>
      </p:sp>
      <p:sp>
        <p:nvSpPr>
          <p:cNvPr id="319" name="FIG: 1.0 : HOMEPAGE…"/>
          <p:cNvSpPr txBox="1"/>
          <p:nvPr/>
        </p:nvSpPr>
        <p:spPr>
          <a:xfrm>
            <a:off x="5462937" y="3410230"/>
            <a:ext cx="6441069" cy="3803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lnSpc>
                <a:spcPct val="150000"/>
              </a:lnSpc>
              <a:defRPr sz="2200">
                <a:solidFill>
                  <a:srgbClr val="FF2F92"/>
                </a:solidFill>
                <a:latin typeface="Avenir Next Regular"/>
                <a:ea typeface="Avenir Next Regular"/>
                <a:cs typeface="Avenir Next Regular"/>
                <a:sym typeface="Avenir Next Regular"/>
              </a:defRPr>
            </a:pPr>
            <a:r>
              <a:t>FIG: 1.0 : HOMEPAGE </a:t>
            </a:r>
          </a:p>
          <a:p>
            <a:pPr algn="just">
              <a:lnSpc>
                <a:spcPct val="150000"/>
              </a:lnSpc>
              <a:defRPr sz="2100">
                <a:solidFill>
                  <a:srgbClr val="212121"/>
                </a:solidFill>
                <a:latin typeface="Avenir Next Regular"/>
                <a:ea typeface="Avenir Next Regular"/>
                <a:cs typeface="Avenir Next Regular"/>
                <a:sym typeface="Avenir Next Regular"/>
              </a:defRPr>
            </a:pPr>
            <a:r>
              <a:t>This is the first process of our project</a:t>
            </a:r>
          </a:p>
          <a:p>
            <a:pPr algn="just">
              <a:lnSpc>
                <a:spcPct val="150000"/>
              </a:lnSpc>
              <a:defRPr sz="2100">
                <a:solidFill>
                  <a:srgbClr val="212121"/>
                </a:solidFill>
                <a:latin typeface="Avenir Next Regular"/>
                <a:ea typeface="Avenir Next Regular"/>
                <a:cs typeface="Avenir Next Regular"/>
                <a:sym typeface="Avenir Next Regular"/>
              </a:defRPr>
            </a:pPr>
            <a:endParaRPr/>
          </a:p>
          <a:p>
            <a:pPr marL="200526" indent="-200526" algn="just">
              <a:lnSpc>
                <a:spcPct val="150000"/>
              </a:lnSpc>
              <a:buSzPct val="100000"/>
              <a:buChar char="-"/>
              <a:defRPr sz="2100">
                <a:solidFill>
                  <a:srgbClr val="212121"/>
                </a:solidFill>
                <a:latin typeface="Avenir Next Regular"/>
                <a:ea typeface="Avenir Next Regular"/>
                <a:cs typeface="Avenir Next Regular"/>
                <a:sym typeface="Avenir Next Regular"/>
              </a:defRPr>
            </a:pPr>
            <a:r>
              <a:t>The above output shows the final output of how the homepage looks and works </a:t>
            </a:r>
          </a:p>
          <a:p>
            <a:pPr marL="200526" indent="-200526" algn="just">
              <a:lnSpc>
                <a:spcPct val="150000"/>
              </a:lnSpc>
              <a:buSzPct val="100000"/>
              <a:buChar char="-"/>
              <a:defRPr sz="2100">
                <a:solidFill>
                  <a:srgbClr val="212121"/>
                </a:solidFill>
                <a:latin typeface="Avenir Next Regular"/>
                <a:ea typeface="Avenir Next Regular"/>
                <a:cs typeface="Avenir Next Regular"/>
                <a:sym typeface="Avenir Next Regular"/>
              </a:defRPr>
            </a:pPr>
            <a:r>
              <a:t>This image shows the app that we’ve automated using android debugging bridge</a:t>
            </a:r>
          </a:p>
        </p:txBody>
      </p:sp>
      <p:sp>
        <p:nvSpPr>
          <p:cNvPr id="320" name="Oval"/>
          <p:cNvSpPr/>
          <p:nvPr/>
        </p:nvSpPr>
        <p:spPr>
          <a:xfrm>
            <a:off x="1470352" y="5886191"/>
            <a:ext cx="716253" cy="823201"/>
          </a:xfrm>
          <a:prstGeom prst="ellipse">
            <a:avLst/>
          </a:prstGeom>
          <a:ln w="25400">
            <a:solidFill>
              <a:srgbClr val="FFFB00"/>
            </a:solidFill>
          </a:ln>
        </p:spPr>
        <p:txBody>
          <a:bodyPr lIns="50800" tIns="50800" rIns="50800" bIns="50800" anchor="ctr"/>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 name="780de30d-39a6-4ab5-9933-b23bc54049e4.jpg" descr="780de30d-39a6-4ab5-9933-b23bc54049e4.jpg"/>
          <p:cNvPicPr>
            <a:picLocks noChangeAspect="1"/>
          </p:cNvPicPr>
          <p:nvPr/>
        </p:nvPicPr>
        <p:blipFill>
          <a:blip r:embed="rId2"/>
          <a:stretch>
            <a:fillRect/>
          </a:stretch>
        </p:blipFill>
        <p:spPr>
          <a:xfrm>
            <a:off x="1453053" y="2523851"/>
            <a:ext cx="3136731" cy="5576410"/>
          </a:xfrm>
          <a:prstGeom prst="rect">
            <a:avLst/>
          </a:prstGeom>
          <a:ln w="12700">
            <a:miter lim="400000"/>
          </a:ln>
        </p:spPr>
      </p:pic>
      <p:sp>
        <p:nvSpPr>
          <p:cNvPr id="323"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324"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325"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17</a:t>
            </a:r>
          </a:p>
        </p:txBody>
      </p:sp>
      <p:sp>
        <p:nvSpPr>
          <p:cNvPr id="326"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327"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328" name="DISCUSSION"/>
          <p:cNvSpPr txBox="1"/>
          <p:nvPr/>
        </p:nvSpPr>
        <p:spPr>
          <a:xfrm>
            <a:off x="2384881" y="830791"/>
            <a:ext cx="823503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RESULTS AND DISCUSSION</a:t>
            </a:r>
          </a:p>
        </p:txBody>
      </p:sp>
      <p:sp>
        <p:nvSpPr>
          <p:cNvPr id="329"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330" name="Rounded Rectangle"/>
          <p:cNvSpPr/>
          <p:nvPr/>
        </p:nvSpPr>
        <p:spPr>
          <a:xfrm>
            <a:off x="1399483" y="2427389"/>
            <a:ext cx="3243872" cy="5769334"/>
          </a:xfrm>
          <a:prstGeom prst="roundRect">
            <a:avLst>
              <a:gd name="adj" fmla="val 15000"/>
            </a:avLst>
          </a:prstGeom>
          <a:ln w="165100">
            <a:solidFill>
              <a:srgbClr val="212121"/>
            </a:solidFill>
          </a:ln>
        </p:spPr>
        <p:txBody>
          <a:bodyPr lIns="50800" tIns="50800" rIns="50800" bIns="50800" anchor="ctr"/>
          <a:lstStyle/>
          <a:p>
            <a:endParaRPr/>
          </a:p>
        </p:txBody>
      </p:sp>
      <p:sp>
        <p:nvSpPr>
          <p:cNvPr id="331" name="Line"/>
          <p:cNvSpPr/>
          <p:nvPr/>
        </p:nvSpPr>
        <p:spPr>
          <a:xfrm>
            <a:off x="1719333" y="2509415"/>
            <a:ext cx="2650005" cy="1"/>
          </a:xfrm>
          <a:prstGeom prst="line">
            <a:avLst/>
          </a:prstGeom>
          <a:ln w="50800">
            <a:solidFill>
              <a:srgbClr val="212121"/>
            </a:solidFill>
          </a:ln>
        </p:spPr>
        <p:txBody>
          <a:bodyPr lIns="45718" tIns="45718" rIns="45718" bIns="45718"/>
          <a:lstStyle/>
          <a:p>
            <a:endParaRPr/>
          </a:p>
        </p:txBody>
      </p:sp>
      <p:sp>
        <p:nvSpPr>
          <p:cNvPr id="332" name="FIG : 1.1 WHATSAPP PAGE…"/>
          <p:cNvSpPr txBox="1"/>
          <p:nvPr/>
        </p:nvSpPr>
        <p:spPr>
          <a:xfrm>
            <a:off x="5108391" y="3092450"/>
            <a:ext cx="7127245" cy="3568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lnSpc>
                <a:spcPct val="150000"/>
              </a:lnSpc>
              <a:defRPr sz="2100">
                <a:solidFill>
                  <a:srgbClr val="FF2F92"/>
                </a:solidFill>
                <a:latin typeface="Avenir Next Regular"/>
                <a:ea typeface="Avenir Next Regular"/>
                <a:cs typeface="Avenir Next Regular"/>
                <a:sym typeface="Avenir Next Regular"/>
              </a:defRPr>
            </a:pPr>
            <a:r>
              <a:t>FIG : 1.1 WHATSAPP PAGE</a:t>
            </a:r>
          </a:p>
          <a:p>
            <a:pPr algn="just">
              <a:lnSpc>
                <a:spcPct val="150000"/>
              </a:lnSpc>
              <a:defRPr sz="2000">
                <a:latin typeface="Avenir Next Regular"/>
                <a:ea typeface="Avenir Next Regular"/>
                <a:cs typeface="Avenir Next Regular"/>
                <a:sym typeface="Avenir Next Regular"/>
              </a:defRPr>
            </a:pPr>
            <a:r>
              <a:t>This is the second major process In our automation</a:t>
            </a:r>
          </a:p>
          <a:p>
            <a:pPr algn="just">
              <a:lnSpc>
                <a:spcPct val="150000"/>
              </a:lnSpc>
              <a:defRPr sz="2000">
                <a:latin typeface="Avenir Next Regular"/>
                <a:ea typeface="Avenir Next Regular"/>
                <a:cs typeface="Avenir Next Regular"/>
                <a:sym typeface="Avenir Next Regular"/>
              </a:defRPr>
            </a:pPr>
            <a:endParaRPr/>
          </a:p>
          <a:p>
            <a:pPr marL="160421" indent="-160421" algn="just">
              <a:lnSpc>
                <a:spcPct val="150000"/>
              </a:lnSpc>
              <a:buSzPct val="100000"/>
              <a:buChar char="-"/>
              <a:defRPr sz="2000">
                <a:latin typeface="Avenir Next Regular"/>
                <a:ea typeface="Avenir Next Regular"/>
                <a:cs typeface="Avenir Next Regular"/>
                <a:sym typeface="Avenir Next Regular"/>
              </a:defRPr>
            </a:pPr>
            <a:r>
              <a:t>in this image the requested person is selected in WhatsApp.</a:t>
            </a:r>
          </a:p>
          <a:p>
            <a:pPr marL="160421" indent="-160421" algn="just">
              <a:lnSpc>
                <a:spcPct val="150000"/>
              </a:lnSpc>
              <a:buSzPct val="100000"/>
              <a:buChar char="-"/>
              <a:defRPr sz="2000">
                <a:latin typeface="Avenir Next Regular"/>
                <a:ea typeface="Avenir Next Regular"/>
                <a:cs typeface="Avenir Next Regular"/>
                <a:sym typeface="Avenir Next Regular"/>
              </a:defRPr>
            </a:pPr>
            <a:r>
              <a:t>The person’s name is typed and searched through an automation Script </a:t>
            </a:r>
          </a:p>
        </p:txBody>
      </p:sp>
      <p:sp>
        <p:nvSpPr>
          <p:cNvPr id="333" name="Oval"/>
          <p:cNvSpPr/>
          <p:nvPr/>
        </p:nvSpPr>
        <p:spPr>
          <a:xfrm>
            <a:off x="3882996" y="5002461"/>
            <a:ext cx="716254" cy="823201"/>
          </a:xfrm>
          <a:prstGeom prst="ellipse">
            <a:avLst/>
          </a:prstGeom>
          <a:ln w="25400">
            <a:solidFill>
              <a:srgbClr val="FFFB00"/>
            </a:solidFill>
          </a:ln>
        </p:spPr>
        <p:txBody>
          <a:bodyPr lIns="50800" tIns="50800" rIns="50800" bIns="50800" anchor="ctr"/>
          <a:lstStyle/>
          <a:p>
            <a:endParaRPr/>
          </a:p>
        </p:txBody>
      </p:sp>
      <p:sp>
        <p:nvSpPr>
          <p:cNvPr id="334" name="Oval"/>
          <p:cNvSpPr/>
          <p:nvPr/>
        </p:nvSpPr>
        <p:spPr>
          <a:xfrm>
            <a:off x="1425466" y="3260337"/>
            <a:ext cx="716253" cy="823201"/>
          </a:xfrm>
          <a:prstGeom prst="ellipse">
            <a:avLst/>
          </a:prstGeom>
          <a:ln w="25400">
            <a:solidFill>
              <a:srgbClr val="FFFB00"/>
            </a:solidFill>
          </a:ln>
        </p:spPr>
        <p:txBody>
          <a:bodyPr lIns="50800" tIns="50800" rIns="50800" bIns="50800" anchor="ctr"/>
          <a:lstStyle/>
          <a:p>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c782dc58-4498-4aba-8223-7e0e57d96926.jpg" descr="c782dc58-4498-4aba-8223-7e0e57d96926.jpg"/>
          <p:cNvPicPr>
            <a:picLocks noChangeAspect="1"/>
          </p:cNvPicPr>
          <p:nvPr/>
        </p:nvPicPr>
        <p:blipFill>
          <a:blip r:embed="rId2"/>
          <a:stretch>
            <a:fillRect/>
          </a:stretch>
        </p:blipFill>
        <p:spPr>
          <a:xfrm>
            <a:off x="1474013" y="2520372"/>
            <a:ext cx="3140645" cy="5583368"/>
          </a:xfrm>
          <a:prstGeom prst="rect">
            <a:avLst/>
          </a:prstGeom>
          <a:ln w="12700">
            <a:miter lim="400000"/>
          </a:ln>
        </p:spPr>
      </p:pic>
      <p:sp>
        <p:nvSpPr>
          <p:cNvPr id="337"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338"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339"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18</a:t>
            </a:r>
          </a:p>
        </p:txBody>
      </p:sp>
      <p:sp>
        <p:nvSpPr>
          <p:cNvPr id="340"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341"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342" name="DISCUSSION"/>
          <p:cNvSpPr txBox="1"/>
          <p:nvPr/>
        </p:nvSpPr>
        <p:spPr>
          <a:xfrm>
            <a:off x="2384881" y="830791"/>
            <a:ext cx="823503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RESULTS AND DISCUSSION</a:t>
            </a:r>
          </a:p>
        </p:txBody>
      </p:sp>
      <p:sp>
        <p:nvSpPr>
          <p:cNvPr id="343"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344" name="Rounded Rectangle"/>
          <p:cNvSpPr/>
          <p:nvPr/>
        </p:nvSpPr>
        <p:spPr>
          <a:xfrm>
            <a:off x="1422400" y="2427389"/>
            <a:ext cx="3243871" cy="5769334"/>
          </a:xfrm>
          <a:prstGeom prst="roundRect">
            <a:avLst>
              <a:gd name="adj" fmla="val 15000"/>
            </a:avLst>
          </a:prstGeom>
          <a:ln w="165100">
            <a:solidFill>
              <a:srgbClr val="212121"/>
            </a:solidFill>
          </a:ln>
        </p:spPr>
        <p:txBody>
          <a:bodyPr lIns="50800" tIns="50800" rIns="50800" bIns="50800" anchor="ctr"/>
          <a:lstStyle/>
          <a:p>
            <a:endParaRPr/>
          </a:p>
        </p:txBody>
      </p:sp>
      <p:sp>
        <p:nvSpPr>
          <p:cNvPr id="345" name="Line"/>
          <p:cNvSpPr/>
          <p:nvPr/>
        </p:nvSpPr>
        <p:spPr>
          <a:xfrm>
            <a:off x="1719333" y="2509415"/>
            <a:ext cx="2650005" cy="1"/>
          </a:xfrm>
          <a:prstGeom prst="line">
            <a:avLst/>
          </a:prstGeom>
          <a:ln w="50800">
            <a:solidFill>
              <a:srgbClr val="212121"/>
            </a:solidFill>
          </a:ln>
        </p:spPr>
        <p:txBody>
          <a:bodyPr lIns="45718" tIns="45718" rIns="45718" bIns="45718"/>
          <a:lstStyle/>
          <a:p>
            <a:endParaRPr/>
          </a:p>
        </p:txBody>
      </p:sp>
      <p:sp>
        <p:nvSpPr>
          <p:cNvPr id="346" name="FIG : 1.2 SEND SCREEN…"/>
          <p:cNvSpPr txBox="1"/>
          <p:nvPr/>
        </p:nvSpPr>
        <p:spPr>
          <a:xfrm>
            <a:off x="5105330" y="2756180"/>
            <a:ext cx="7022120" cy="5111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lnSpc>
                <a:spcPct val="150000"/>
              </a:lnSpc>
              <a:defRPr sz="2100">
                <a:solidFill>
                  <a:srgbClr val="FF2F92"/>
                </a:solidFill>
                <a:latin typeface="Avenir Next Regular"/>
                <a:ea typeface="Avenir Next Regular"/>
                <a:cs typeface="Avenir Next Regular"/>
                <a:sym typeface="Avenir Next Regular"/>
              </a:defRPr>
            </a:pPr>
            <a:r>
              <a:t>FIG : 1.2 SEND SCREEN</a:t>
            </a:r>
          </a:p>
          <a:p>
            <a:pPr algn="just">
              <a:lnSpc>
                <a:spcPct val="150000"/>
              </a:lnSpc>
              <a:defRPr sz="2000">
                <a:latin typeface="Avenir Next Regular"/>
                <a:ea typeface="Avenir Next Regular"/>
                <a:cs typeface="Avenir Next Regular"/>
                <a:sym typeface="Avenir Next Regular"/>
              </a:defRPr>
            </a:pPr>
            <a:r>
              <a:t>This is the third major process in our automation</a:t>
            </a:r>
          </a:p>
          <a:p>
            <a:pPr algn="just">
              <a:lnSpc>
                <a:spcPct val="150000"/>
              </a:lnSpc>
              <a:defRPr sz="2000">
                <a:latin typeface="Avenir Next Regular"/>
                <a:ea typeface="Avenir Next Regular"/>
                <a:cs typeface="Avenir Next Regular"/>
                <a:sym typeface="Avenir Next Regular"/>
              </a:defRPr>
            </a:pPr>
            <a:endParaRPr/>
          </a:p>
          <a:p>
            <a:pPr marL="188730" indent="-188730" algn="just">
              <a:lnSpc>
                <a:spcPct val="150000"/>
              </a:lnSpc>
              <a:buSzPct val="100000"/>
              <a:buChar char="-"/>
              <a:defRPr sz="2000">
                <a:latin typeface="Avenir Next Regular"/>
                <a:ea typeface="Avenir Next Regular"/>
                <a:cs typeface="Avenir Next Regular"/>
                <a:sym typeface="Avenir Next Regular"/>
              </a:defRPr>
            </a:pPr>
            <a:r>
              <a:t>This is the process where the requested image will be selected to the requested person.</a:t>
            </a:r>
          </a:p>
          <a:p>
            <a:pPr marL="188730" indent="-188730" algn="just">
              <a:lnSpc>
                <a:spcPct val="150000"/>
              </a:lnSpc>
              <a:buSzPct val="100000"/>
              <a:buChar char="-"/>
              <a:defRPr sz="2000">
                <a:latin typeface="Avenir Next Regular"/>
                <a:ea typeface="Avenir Next Regular"/>
                <a:cs typeface="Avenir Next Regular"/>
                <a:sym typeface="Avenir Next Regular"/>
              </a:defRPr>
            </a:pPr>
            <a:r>
              <a:t>And also the requested message will be typed through an automation script.</a:t>
            </a:r>
          </a:p>
          <a:p>
            <a:pPr marL="188730" indent="-188730" algn="just">
              <a:lnSpc>
                <a:spcPct val="150000"/>
              </a:lnSpc>
              <a:buSzPct val="100000"/>
              <a:buChar char="-"/>
              <a:defRPr sz="2000">
                <a:latin typeface="Avenir Next Regular"/>
                <a:ea typeface="Avenir Next Regular"/>
                <a:cs typeface="Avenir Next Regular"/>
                <a:sym typeface="Avenir Next Regular"/>
              </a:defRPr>
            </a:pPr>
            <a:r>
              <a:t>And also this is the process where the send button is pressed, so it is one of the most important processes of all.</a:t>
            </a:r>
          </a:p>
        </p:txBody>
      </p:sp>
      <p:sp>
        <p:nvSpPr>
          <p:cNvPr id="347" name="Oval"/>
          <p:cNvSpPr/>
          <p:nvPr/>
        </p:nvSpPr>
        <p:spPr>
          <a:xfrm>
            <a:off x="1414244" y="4999685"/>
            <a:ext cx="3260183" cy="823201"/>
          </a:xfrm>
          <a:prstGeom prst="ellipse">
            <a:avLst/>
          </a:prstGeom>
          <a:ln w="25400">
            <a:solidFill>
              <a:srgbClr val="FFFB00"/>
            </a:solidFill>
          </a:ln>
        </p:spPr>
        <p:txBody>
          <a:bodyPr lIns="50800" tIns="50800" rIns="50800" bIns="50800" anchor="ctr"/>
          <a:lstStyle/>
          <a:p>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e95ddba4-c608-448d-bccd-2a479c92cf36.jpg" descr="e95ddba4-c608-448d-bccd-2a479c92cf36.jpg"/>
          <p:cNvPicPr>
            <a:picLocks noChangeAspect="1"/>
          </p:cNvPicPr>
          <p:nvPr/>
        </p:nvPicPr>
        <p:blipFill>
          <a:blip r:embed="rId2"/>
          <a:stretch>
            <a:fillRect/>
          </a:stretch>
        </p:blipFill>
        <p:spPr>
          <a:xfrm>
            <a:off x="1482548" y="2535546"/>
            <a:ext cx="3123575" cy="5553020"/>
          </a:xfrm>
          <a:prstGeom prst="rect">
            <a:avLst/>
          </a:prstGeom>
          <a:ln w="12700">
            <a:miter lim="400000"/>
          </a:ln>
        </p:spPr>
      </p:pic>
      <p:sp>
        <p:nvSpPr>
          <p:cNvPr id="350"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351"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352"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19</a:t>
            </a:r>
          </a:p>
        </p:txBody>
      </p:sp>
      <p:sp>
        <p:nvSpPr>
          <p:cNvPr id="353"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354"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355" name="DISCUSSION"/>
          <p:cNvSpPr txBox="1"/>
          <p:nvPr/>
        </p:nvSpPr>
        <p:spPr>
          <a:xfrm>
            <a:off x="2384881" y="830791"/>
            <a:ext cx="823503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RESULTS AND DISCUSSION</a:t>
            </a:r>
          </a:p>
        </p:txBody>
      </p:sp>
      <p:sp>
        <p:nvSpPr>
          <p:cNvPr id="356"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357" name="Rounded Rectangle"/>
          <p:cNvSpPr/>
          <p:nvPr/>
        </p:nvSpPr>
        <p:spPr>
          <a:xfrm>
            <a:off x="1422400" y="2427389"/>
            <a:ext cx="3243871" cy="5769334"/>
          </a:xfrm>
          <a:prstGeom prst="roundRect">
            <a:avLst>
              <a:gd name="adj" fmla="val 15000"/>
            </a:avLst>
          </a:prstGeom>
          <a:ln w="165100">
            <a:solidFill>
              <a:srgbClr val="212121"/>
            </a:solidFill>
          </a:ln>
        </p:spPr>
        <p:txBody>
          <a:bodyPr lIns="50800" tIns="50800" rIns="50800" bIns="50800" anchor="ctr"/>
          <a:lstStyle/>
          <a:p>
            <a:endParaRPr/>
          </a:p>
        </p:txBody>
      </p:sp>
      <p:sp>
        <p:nvSpPr>
          <p:cNvPr id="358" name="Line"/>
          <p:cNvSpPr/>
          <p:nvPr/>
        </p:nvSpPr>
        <p:spPr>
          <a:xfrm>
            <a:off x="1719333" y="2509415"/>
            <a:ext cx="2650005" cy="1"/>
          </a:xfrm>
          <a:prstGeom prst="line">
            <a:avLst/>
          </a:prstGeom>
          <a:ln w="50800">
            <a:solidFill>
              <a:srgbClr val="212121"/>
            </a:solidFill>
          </a:ln>
        </p:spPr>
        <p:txBody>
          <a:bodyPr lIns="45718" tIns="45718" rIns="45718" bIns="45718"/>
          <a:lstStyle/>
          <a:p>
            <a:endParaRPr/>
          </a:p>
        </p:txBody>
      </p:sp>
      <p:sp>
        <p:nvSpPr>
          <p:cNvPr id="359" name="Line"/>
          <p:cNvSpPr/>
          <p:nvPr/>
        </p:nvSpPr>
        <p:spPr>
          <a:xfrm>
            <a:off x="1719333" y="8117110"/>
            <a:ext cx="2650005" cy="1"/>
          </a:xfrm>
          <a:prstGeom prst="line">
            <a:avLst/>
          </a:prstGeom>
          <a:ln w="63500">
            <a:solidFill>
              <a:srgbClr val="212121"/>
            </a:solidFill>
          </a:ln>
        </p:spPr>
        <p:txBody>
          <a:bodyPr lIns="45718" tIns="45718" rIns="45718" bIns="45718"/>
          <a:lstStyle/>
          <a:p>
            <a:endParaRPr/>
          </a:p>
        </p:txBody>
      </p:sp>
      <p:sp>
        <p:nvSpPr>
          <p:cNvPr id="360" name="FIG : 1.3 THE IMAGE HAS BEEN SENT SUCCESSFULLY…"/>
          <p:cNvSpPr txBox="1"/>
          <p:nvPr/>
        </p:nvSpPr>
        <p:spPr>
          <a:xfrm>
            <a:off x="5298755" y="3307943"/>
            <a:ext cx="6769433" cy="3568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lnSpc>
                <a:spcPct val="150000"/>
              </a:lnSpc>
              <a:defRPr sz="2100">
                <a:solidFill>
                  <a:srgbClr val="FF2F92"/>
                </a:solidFill>
                <a:latin typeface="Avenir Next Regular"/>
                <a:ea typeface="Avenir Next Regular"/>
                <a:cs typeface="Avenir Next Regular"/>
                <a:sym typeface="Avenir Next Regular"/>
              </a:defRPr>
            </a:pPr>
            <a:r>
              <a:rPr dirty="0"/>
              <a:t>FIG : 1.3 THE IMAGE HAS BEEN SENT SUCCESSFULLY</a:t>
            </a:r>
          </a:p>
          <a:p>
            <a:pPr algn="just">
              <a:lnSpc>
                <a:spcPct val="150000"/>
              </a:lnSpc>
              <a:defRPr sz="2000">
                <a:latin typeface="Avenir Next Regular"/>
                <a:ea typeface="Avenir Next Regular"/>
                <a:cs typeface="Avenir Next Regular"/>
                <a:sym typeface="Avenir Next Regular"/>
              </a:defRPr>
            </a:pPr>
            <a:r>
              <a:rPr dirty="0"/>
              <a:t>This is the fourth major process in our automation</a:t>
            </a:r>
          </a:p>
          <a:p>
            <a:pPr algn="just">
              <a:lnSpc>
                <a:spcPct val="150000"/>
              </a:lnSpc>
              <a:defRPr sz="2000">
                <a:latin typeface="Avenir Next Regular"/>
                <a:ea typeface="Avenir Next Regular"/>
                <a:cs typeface="Avenir Next Regular"/>
                <a:sym typeface="Avenir Next Regular"/>
              </a:defRPr>
            </a:pPr>
            <a:endParaRPr dirty="0"/>
          </a:p>
          <a:p>
            <a:pPr marL="188730" indent="-188730" algn="just">
              <a:lnSpc>
                <a:spcPct val="150000"/>
              </a:lnSpc>
              <a:buSzPct val="100000"/>
              <a:buChar char="-"/>
              <a:defRPr sz="2000">
                <a:latin typeface="Avenir Next Regular"/>
                <a:ea typeface="Avenir Next Regular"/>
                <a:cs typeface="Avenir Next Regular"/>
                <a:sym typeface="Avenir Next Regular"/>
              </a:defRPr>
            </a:pPr>
            <a:r>
              <a:rPr dirty="0"/>
              <a:t>In this part of the processes the requested image will be sent to requested person.</a:t>
            </a:r>
          </a:p>
          <a:p>
            <a:pPr marL="188730" indent="-188730" algn="just">
              <a:lnSpc>
                <a:spcPct val="150000"/>
              </a:lnSpc>
              <a:buSzPct val="100000"/>
              <a:buChar char="-"/>
              <a:defRPr sz="2000">
                <a:latin typeface="Avenir Next Regular"/>
                <a:ea typeface="Avenir Next Regular"/>
                <a:cs typeface="Avenir Next Regular"/>
                <a:sym typeface="Avenir Next Regular"/>
              </a:defRPr>
            </a:pPr>
            <a:r>
              <a:rPr dirty="0"/>
              <a:t>And the loop continues to the next person in request until  the end.</a:t>
            </a:r>
          </a:p>
        </p:txBody>
      </p:sp>
      <p:sp>
        <p:nvSpPr>
          <p:cNvPr id="361" name="Oval"/>
          <p:cNvSpPr/>
          <p:nvPr/>
        </p:nvSpPr>
        <p:spPr>
          <a:xfrm>
            <a:off x="3995212" y="7120568"/>
            <a:ext cx="716254" cy="823201"/>
          </a:xfrm>
          <a:prstGeom prst="ellipse">
            <a:avLst/>
          </a:prstGeom>
          <a:ln w="25400">
            <a:solidFill>
              <a:srgbClr val="FFFB00"/>
            </a:solidFill>
          </a:ln>
        </p:spPr>
        <p:txBody>
          <a:bodyPr lIns="50800" tIns="50800" rIns="50800" bIns="5080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62"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163"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2</a:t>
            </a:r>
          </a:p>
        </p:txBody>
      </p:sp>
      <p:sp>
        <p:nvSpPr>
          <p:cNvPr id="164"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165"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166"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167" name="PRESENTATION OUTLINE"/>
          <p:cNvSpPr txBox="1"/>
          <p:nvPr/>
        </p:nvSpPr>
        <p:spPr>
          <a:xfrm>
            <a:off x="1349157" y="912485"/>
            <a:ext cx="10306486"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PRESENTATION OUTLINE</a:t>
            </a:r>
          </a:p>
        </p:txBody>
      </p:sp>
      <p:sp>
        <p:nvSpPr>
          <p:cNvPr id="168" name="object 3"/>
          <p:cNvSpPr txBox="1"/>
          <p:nvPr/>
        </p:nvSpPr>
        <p:spPr>
          <a:xfrm>
            <a:off x="937847" y="2460049"/>
            <a:ext cx="5163868"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914400">
              <a:lnSpc>
                <a:spcPct val="90000"/>
              </a:lnSpc>
              <a:tabLst>
                <a:tab pos="330200" algn="l"/>
              </a:tabLst>
              <a:defRPr sz="2200" spc="192">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I</a:t>
            </a:r>
            <a:r>
              <a:rPr spc="4"/>
              <a:t>n</a:t>
            </a:r>
            <a:r>
              <a:rPr spc="-22"/>
              <a:t>t</a:t>
            </a:r>
            <a:r>
              <a:t>ro</a:t>
            </a:r>
            <a:r>
              <a:rPr spc="-11"/>
              <a:t>d</a:t>
            </a:r>
            <a:r>
              <a:rPr spc="4"/>
              <a:t>u</a:t>
            </a:r>
            <a:r>
              <a:t>ct</a:t>
            </a:r>
            <a:r>
              <a:rPr spc="-11"/>
              <a:t>i</a:t>
            </a:r>
            <a:r>
              <a:rPr spc="4"/>
              <a:t>o</a:t>
            </a:r>
            <a:r>
              <a:t>n</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Ob</a:t>
            </a:r>
            <a:r>
              <a:rPr spc="11"/>
              <a:t>j</a:t>
            </a:r>
            <a:r>
              <a:t>ectiv</a:t>
            </a:r>
            <a:r>
              <a:rPr spc="-11"/>
              <a:t>e</a:t>
            </a:r>
            <a:r>
              <a:t>s</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Syst</a:t>
            </a:r>
            <a:r>
              <a:rPr spc="11"/>
              <a:t>e</a:t>
            </a:r>
            <a:r>
              <a:t>m</a:t>
            </a:r>
            <a:r>
              <a:rPr spc="-33"/>
              <a:t> </a:t>
            </a:r>
            <a:r>
              <a:t>A</a:t>
            </a:r>
            <a:r>
              <a:rPr spc="4"/>
              <a:t>r</a:t>
            </a:r>
            <a:r>
              <a:rPr spc="-16"/>
              <a:t>c</a:t>
            </a:r>
            <a:r>
              <a:t>hite</a:t>
            </a:r>
            <a:r>
              <a:rPr spc="-11"/>
              <a:t>c</a:t>
            </a:r>
            <a:r>
              <a:t>ture</a:t>
            </a:r>
            <a:r>
              <a:rPr spc="11"/>
              <a:t> </a:t>
            </a:r>
            <a:r>
              <a:t>/</a:t>
            </a:r>
            <a:r>
              <a:rPr spc="-16"/>
              <a:t> </a:t>
            </a:r>
            <a:r>
              <a:t>I</a:t>
            </a:r>
            <a:r>
              <a:rPr spc="4"/>
              <a:t>d</a:t>
            </a:r>
            <a:r>
              <a:t>ea</a:t>
            </a:r>
            <a:r>
              <a:rPr spc="-11"/>
              <a:t>t</a:t>
            </a:r>
            <a:r>
              <a:t>i</a:t>
            </a:r>
            <a:r>
              <a:rPr spc="-16"/>
              <a:t>o</a:t>
            </a:r>
            <a:r>
              <a:t>n</a:t>
            </a:r>
            <a:r>
              <a:rPr spc="11"/>
              <a:t> </a:t>
            </a:r>
            <a:r>
              <a:t>M</a:t>
            </a:r>
            <a:r>
              <a:rPr spc="-11"/>
              <a:t>a</a:t>
            </a:r>
            <a:r>
              <a:t>p</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Mod</a:t>
            </a:r>
            <a:r>
              <a:rPr spc="4"/>
              <a:t>u</a:t>
            </a:r>
            <a:r>
              <a:t>le</a:t>
            </a:r>
            <a:r>
              <a:rPr spc="-27"/>
              <a:t> </a:t>
            </a:r>
            <a:r>
              <a:t>I</a:t>
            </a:r>
            <a:r>
              <a:rPr spc="-22"/>
              <a:t>m</a:t>
            </a:r>
            <a:r>
              <a:t>pl</a:t>
            </a:r>
            <a:r>
              <a:rPr spc="11"/>
              <a:t>e</a:t>
            </a:r>
            <a:r>
              <a:rPr spc="-16"/>
              <a:t>m</a:t>
            </a:r>
            <a:r>
              <a:t>enta</a:t>
            </a:r>
            <a:r>
              <a:rPr spc="-11"/>
              <a:t>t</a:t>
            </a:r>
            <a:r>
              <a:t>ion</a:t>
            </a:r>
          </a:p>
          <a:p>
            <a:pPr algn="l" defTabSz="914400">
              <a:lnSpc>
                <a:spcPct val="90000"/>
              </a:lnSpc>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Ap</a:t>
            </a:r>
            <a:r>
              <a:rPr spc="11"/>
              <a:t>p</a:t>
            </a:r>
            <a:r>
              <a:t>lica</a:t>
            </a:r>
            <a:r>
              <a:rPr spc="-11"/>
              <a:t>t</a:t>
            </a:r>
            <a:r>
              <a:t>ion</a:t>
            </a:r>
            <a:r>
              <a:rPr spc="-22"/>
              <a:t> </a:t>
            </a:r>
            <a:r>
              <a:rPr spc="-11"/>
              <a:t>S</a:t>
            </a:r>
            <a:r>
              <a:t>na</a:t>
            </a:r>
            <a:r>
              <a:rPr spc="4"/>
              <a:t>p</a:t>
            </a:r>
            <a:r>
              <a:rPr spc="-16"/>
              <a:t>s</a:t>
            </a:r>
            <a:r>
              <a:t>hots</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Res</a:t>
            </a:r>
            <a:r>
              <a:rPr spc="4"/>
              <a:t>u</a:t>
            </a:r>
            <a:r>
              <a:t>lts</a:t>
            </a:r>
            <a:r>
              <a:rPr spc="-16"/>
              <a:t> </a:t>
            </a:r>
            <a:r>
              <a:t>a</a:t>
            </a:r>
            <a:r>
              <a:rPr spc="-11"/>
              <a:t>n</a:t>
            </a:r>
            <a:r>
              <a:t>d</a:t>
            </a:r>
            <a:r>
              <a:rPr spc="-4"/>
              <a:t> </a:t>
            </a:r>
            <a:r>
              <a:t>D</a:t>
            </a:r>
            <a:r>
              <a:rPr spc="-16"/>
              <a:t>i</a:t>
            </a:r>
            <a:r>
              <a:t>scussions</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Co</a:t>
            </a:r>
            <a:r>
              <a:rPr spc="4"/>
              <a:t>n</a:t>
            </a:r>
            <a:r>
              <a:t>c</a:t>
            </a:r>
            <a:r>
              <a:rPr spc="-22"/>
              <a:t>l</a:t>
            </a:r>
            <a:r>
              <a:t>usi</a:t>
            </a:r>
            <a:r>
              <a:rPr spc="-16"/>
              <a:t>o</a:t>
            </a:r>
            <a:r>
              <a:t>n &amp;</a:t>
            </a:r>
            <a:r>
              <a:rPr spc="-11"/>
              <a:t> </a:t>
            </a:r>
            <a:r>
              <a:t>F</a:t>
            </a:r>
            <a:r>
              <a:rPr spc="4"/>
              <a:t>u</a:t>
            </a:r>
            <a:r>
              <a:t>t</a:t>
            </a:r>
            <a:r>
              <a:rPr spc="-16"/>
              <a:t>u</a:t>
            </a:r>
            <a:r>
              <a:t>re wo</a:t>
            </a:r>
            <a:r>
              <a:rPr spc="-11"/>
              <a:t>r</a:t>
            </a:r>
            <a:r>
              <a:t>k</a:t>
            </a:r>
          </a:p>
          <a:p>
            <a:pPr algn="l" defTabSz="914400">
              <a:lnSpc>
                <a:spcPct val="90000"/>
              </a:lnSpc>
              <a:buSzPct val="100000"/>
              <a:buFont typeface="Helvetica"/>
              <a:buChar char="•"/>
              <a:defRPr sz="2200">
                <a:solidFill>
                  <a:srgbClr val="212121"/>
                </a:solidFill>
                <a:latin typeface="Avenir Next Regular"/>
                <a:ea typeface="Avenir Next Regular"/>
                <a:cs typeface="Avenir Next Regular"/>
                <a:sym typeface="Avenir Next Regular"/>
              </a:defRPr>
            </a:pPr>
            <a:endParaRPr/>
          </a:p>
          <a:p>
            <a:pPr marL="398145" indent="-385445" algn="l" defTabSz="914400">
              <a:lnSpc>
                <a:spcPct val="90000"/>
              </a:lnSpc>
              <a:buSzPct val="100000"/>
              <a:buFont typeface="Helvetica"/>
              <a:buChar char="•"/>
              <a:tabLst>
                <a:tab pos="393700" algn="l"/>
              </a:tabLst>
              <a:defRPr sz="2200">
                <a:solidFill>
                  <a:srgbClr val="212121"/>
                </a:solidFill>
                <a:latin typeface="Avenir Next Regular"/>
                <a:ea typeface="Avenir Next Regular"/>
                <a:cs typeface="Avenir Next Regular"/>
                <a:sym typeface="Avenir Next Regular"/>
              </a:defRPr>
            </a:pPr>
            <a:r>
              <a:t>Refe</a:t>
            </a:r>
            <a:r>
              <a:rPr spc="4"/>
              <a:t>r</a:t>
            </a:r>
            <a:r>
              <a:rPr spc="-16"/>
              <a:t>e</a:t>
            </a:r>
            <a:r>
              <a:rPr spc="4"/>
              <a:t>n</a:t>
            </a:r>
            <a:r>
              <a:t>ces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Line"/>
          <p:cNvSpPr/>
          <p:nvPr/>
        </p:nvSpPr>
        <p:spPr>
          <a:xfrm flipV="1">
            <a:off x="367625" y="347301"/>
            <a:ext cx="2" cy="8986131"/>
          </a:xfrm>
          <a:prstGeom prst="line">
            <a:avLst/>
          </a:prstGeom>
          <a:ln w="38100">
            <a:solidFill>
              <a:srgbClr val="000000"/>
            </a:solidFill>
            <a:miter lim="400000"/>
          </a:ln>
        </p:spPr>
        <p:txBody>
          <a:bodyPr lIns="45718" tIns="45718" rIns="45718" bIns="45718"/>
          <a:lstStyle/>
          <a:p>
            <a:endParaRPr/>
          </a:p>
        </p:txBody>
      </p:sp>
      <p:sp>
        <p:nvSpPr>
          <p:cNvPr id="364" name="Line"/>
          <p:cNvSpPr/>
          <p:nvPr/>
        </p:nvSpPr>
        <p:spPr>
          <a:xfrm>
            <a:off x="365857" y="1879915"/>
            <a:ext cx="12273086" cy="1"/>
          </a:xfrm>
          <a:prstGeom prst="line">
            <a:avLst/>
          </a:prstGeom>
          <a:ln w="25400">
            <a:solidFill>
              <a:srgbClr val="000000"/>
            </a:solidFill>
            <a:miter lim="400000"/>
          </a:ln>
        </p:spPr>
        <p:txBody>
          <a:bodyPr lIns="45718" tIns="45718" rIns="45718" bIns="45718"/>
          <a:lstStyle/>
          <a:p>
            <a:endParaRPr/>
          </a:p>
        </p:txBody>
      </p:sp>
      <p:sp>
        <p:nvSpPr>
          <p:cNvPr id="365" name="13 November 2021                                                    Department of CSE                                                                   page : 1"/>
          <p:cNvSpPr txBox="1"/>
          <p:nvPr/>
        </p:nvSpPr>
        <p:spPr>
          <a:xfrm>
            <a:off x="797518" y="86600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20</a:t>
            </a:r>
          </a:p>
        </p:txBody>
      </p:sp>
      <p:sp>
        <p:nvSpPr>
          <p:cNvPr id="366" name="Line"/>
          <p:cNvSpPr/>
          <p:nvPr/>
        </p:nvSpPr>
        <p:spPr>
          <a:xfrm flipV="1">
            <a:off x="12637172" y="347301"/>
            <a:ext cx="2" cy="8986131"/>
          </a:xfrm>
          <a:prstGeom prst="line">
            <a:avLst/>
          </a:prstGeom>
          <a:ln w="38100">
            <a:solidFill>
              <a:srgbClr val="000000"/>
            </a:solidFill>
            <a:miter lim="400000"/>
          </a:ln>
        </p:spPr>
        <p:txBody>
          <a:bodyPr lIns="45718" tIns="45718" rIns="45718" bIns="45718"/>
          <a:lstStyle/>
          <a:p>
            <a:endParaRPr/>
          </a:p>
        </p:txBody>
      </p:sp>
      <p:sp>
        <p:nvSpPr>
          <p:cNvPr id="367" name="Line"/>
          <p:cNvSpPr/>
          <p:nvPr/>
        </p:nvSpPr>
        <p:spPr>
          <a:xfrm>
            <a:off x="370173" y="9317881"/>
            <a:ext cx="12273085" cy="1"/>
          </a:xfrm>
          <a:prstGeom prst="line">
            <a:avLst/>
          </a:prstGeom>
          <a:ln w="38100">
            <a:solidFill>
              <a:srgbClr val="000000"/>
            </a:solidFill>
            <a:miter lim="400000"/>
          </a:ln>
        </p:spPr>
        <p:txBody>
          <a:bodyPr lIns="45718" tIns="45718" rIns="45718" bIns="45718"/>
          <a:lstStyle/>
          <a:p>
            <a:endParaRPr/>
          </a:p>
        </p:txBody>
      </p:sp>
      <p:sp>
        <p:nvSpPr>
          <p:cNvPr id="368" name="CONCLUSION"/>
          <p:cNvSpPr txBox="1"/>
          <p:nvPr/>
        </p:nvSpPr>
        <p:spPr>
          <a:xfrm>
            <a:off x="4418761" y="792691"/>
            <a:ext cx="4167278"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CONCLUSION</a:t>
            </a:r>
          </a:p>
        </p:txBody>
      </p:sp>
      <p:sp>
        <p:nvSpPr>
          <p:cNvPr id="369" name="Line"/>
          <p:cNvSpPr/>
          <p:nvPr/>
        </p:nvSpPr>
        <p:spPr>
          <a:xfrm>
            <a:off x="370172" y="359517"/>
            <a:ext cx="12273085" cy="1"/>
          </a:xfrm>
          <a:prstGeom prst="line">
            <a:avLst/>
          </a:prstGeom>
          <a:ln w="38100">
            <a:solidFill>
              <a:srgbClr val="000000"/>
            </a:solidFill>
            <a:miter lim="400000"/>
          </a:ln>
        </p:spPr>
        <p:txBody>
          <a:bodyPr lIns="45718" tIns="45718" rIns="45718" bIns="45718"/>
          <a:lstStyle/>
          <a:p>
            <a:endParaRPr/>
          </a:p>
        </p:txBody>
      </p:sp>
      <p:sp>
        <p:nvSpPr>
          <p:cNvPr id="370" name="To summarize, this automation is built using ADB Framework, with python and csv as dependency.…"/>
          <p:cNvSpPr txBox="1">
            <a:spLocks noGrp="1"/>
          </p:cNvSpPr>
          <p:nvPr>
            <p:ph type="body" idx="4294967295"/>
          </p:nvPr>
        </p:nvSpPr>
        <p:spPr>
          <a:xfrm>
            <a:off x="1179605" y="2648897"/>
            <a:ext cx="10645590" cy="4810594"/>
          </a:xfrm>
          <a:prstGeom prst="rect">
            <a:avLst/>
          </a:prstGeom>
        </p:spPr>
        <p:txBody>
          <a:bodyPr lIns="45719" tIns="45719" rIns="45719" bIns="45719"/>
          <a:lstStyle/>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endParaRPr dirty="0"/>
          </a:p>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r>
              <a:rPr sz="2000" dirty="0">
                <a:solidFill>
                  <a:schemeClr val="tx1"/>
                </a:solidFill>
              </a:rPr>
              <a:t>To summarize, this automation is built using ADB Framework, with python and csv as dependency.</a:t>
            </a:r>
          </a:p>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r>
              <a:rPr sz="2000" dirty="0">
                <a:solidFill>
                  <a:schemeClr val="tx1"/>
                </a:solidFill>
              </a:rPr>
              <a:t>The automation poses as a one stop destination for sending multiple messages to multiple people.</a:t>
            </a:r>
          </a:p>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r>
              <a:rPr sz="2000" dirty="0">
                <a:solidFill>
                  <a:schemeClr val="tx1"/>
                </a:solidFill>
              </a:rPr>
              <a:t>The accessibility and responsiveness of the automation, guarantee a large user base on various android device levels.</a:t>
            </a:r>
          </a:p>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r>
              <a:rPr sz="2000" dirty="0">
                <a:solidFill>
                  <a:schemeClr val="tx1"/>
                </a:solidFill>
              </a:rPr>
              <a:t>The use of python, proves to be lightweight on the machine, and enables fast loading.</a:t>
            </a:r>
          </a:p>
          <a:p>
            <a:pPr marL="208026" indent="-208026" algn="just" defTabSz="832104">
              <a:lnSpc>
                <a:spcPct val="150000"/>
              </a:lnSpc>
              <a:spcBef>
                <a:spcPts val="900"/>
              </a:spcBef>
              <a:buSzPct val="100000"/>
              <a:buFont typeface="Arial"/>
              <a:defRPr sz="1820">
                <a:latin typeface="Avenir Next Regular"/>
                <a:ea typeface="Avenir Next Regular"/>
                <a:cs typeface="Avenir Next Regular"/>
                <a:sym typeface="Avenir Next Regular"/>
              </a:defRPr>
            </a:pPr>
            <a:r>
              <a:rPr sz="2000" dirty="0">
                <a:solidFill>
                  <a:schemeClr val="tx1"/>
                </a:solidFill>
              </a:rPr>
              <a:t>To conclude, the project meets the aim for which it was built. Proving to be positive in all aspects of managing the time in sending multiple WhatsApp messages </a:t>
            </a:r>
            <a:r>
              <a:rPr sz="2000" dirty="0"/>
              <a: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Line"/>
          <p:cNvSpPr/>
          <p:nvPr/>
        </p:nvSpPr>
        <p:spPr>
          <a:xfrm flipV="1">
            <a:off x="367625" y="347301"/>
            <a:ext cx="2" cy="8986131"/>
          </a:xfrm>
          <a:prstGeom prst="line">
            <a:avLst/>
          </a:prstGeom>
          <a:ln w="38100">
            <a:solidFill>
              <a:srgbClr val="000000"/>
            </a:solidFill>
            <a:miter lim="400000"/>
          </a:ln>
        </p:spPr>
        <p:txBody>
          <a:bodyPr lIns="45718" tIns="45718" rIns="45718" bIns="45718"/>
          <a:lstStyle/>
          <a:p>
            <a:endParaRPr/>
          </a:p>
        </p:txBody>
      </p:sp>
      <p:sp>
        <p:nvSpPr>
          <p:cNvPr id="373" name="Line"/>
          <p:cNvSpPr/>
          <p:nvPr/>
        </p:nvSpPr>
        <p:spPr>
          <a:xfrm>
            <a:off x="365857" y="1879915"/>
            <a:ext cx="12273086" cy="1"/>
          </a:xfrm>
          <a:prstGeom prst="line">
            <a:avLst/>
          </a:prstGeom>
          <a:ln w="25400">
            <a:solidFill>
              <a:srgbClr val="000000"/>
            </a:solidFill>
            <a:miter lim="400000"/>
          </a:ln>
        </p:spPr>
        <p:txBody>
          <a:bodyPr lIns="45718" tIns="45718" rIns="45718" bIns="45718"/>
          <a:lstStyle/>
          <a:p>
            <a:endParaRPr/>
          </a:p>
        </p:txBody>
      </p:sp>
      <p:sp>
        <p:nvSpPr>
          <p:cNvPr id="374" name="13 November 2021                                                    Department of CSE                                                                   page : 1"/>
          <p:cNvSpPr txBox="1"/>
          <p:nvPr/>
        </p:nvSpPr>
        <p:spPr>
          <a:xfrm>
            <a:off x="797518" y="86600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21</a:t>
            </a:r>
          </a:p>
        </p:txBody>
      </p:sp>
      <p:sp>
        <p:nvSpPr>
          <p:cNvPr id="375" name="Line"/>
          <p:cNvSpPr/>
          <p:nvPr/>
        </p:nvSpPr>
        <p:spPr>
          <a:xfrm flipV="1">
            <a:off x="12637172" y="347301"/>
            <a:ext cx="2" cy="8986131"/>
          </a:xfrm>
          <a:prstGeom prst="line">
            <a:avLst/>
          </a:prstGeom>
          <a:ln w="38100">
            <a:solidFill>
              <a:srgbClr val="000000"/>
            </a:solidFill>
            <a:miter lim="400000"/>
          </a:ln>
        </p:spPr>
        <p:txBody>
          <a:bodyPr lIns="45718" tIns="45718" rIns="45718" bIns="45718"/>
          <a:lstStyle/>
          <a:p>
            <a:endParaRPr/>
          </a:p>
        </p:txBody>
      </p:sp>
      <p:sp>
        <p:nvSpPr>
          <p:cNvPr id="376" name="Line"/>
          <p:cNvSpPr/>
          <p:nvPr/>
        </p:nvSpPr>
        <p:spPr>
          <a:xfrm>
            <a:off x="370173" y="9317881"/>
            <a:ext cx="12273085" cy="1"/>
          </a:xfrm>
          <a:prstGeom prst="line">
            <a:avLst/>
          </a:prstGeom>
          <a:ln w="38100">
            <a:solidFill>
              <a:srgbClr val="000000"/>
            </a:solidFill>
            <a:miter lim="400000"/>
          </a:ln>
        </p:spPr>
        <p:txBody>
          <a:bodyPr lIns="45718" tIns="45718" rIns="45718" bIns="45718"/>
          <a:lstStyle/>
          <a:p>
            <a:endParaRPr/>
          </a:p>
        </p:txBody>
      </p:sp>
      <p:sp>
        <p:nvSpPr>
          <p:cNvPr id="377" name="REFERENCES"/>
          <p:cNvSpPr txBox="1"/>
          <p:nvPr/>
        </p:nvSpPr>
        <p:spPr>
          <a:xfrm>
            <a:off x="4520361" y="792691"/>
            <a:ext cx="3964078"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REFERENCES</a:t>
            </a:r>
          </a:p>
        </p:txBody>
      </p:sp>
      <p:sp>
        <p:nvSpPr>
          <p:cNvPr id="378" name="Line"/>
          <p:cNvSpPr/>
          <p:nvPr/>
        </p:nvSpPr>
        <p:spPr>
          <a:xfrm>
            <a:off x="370172" y="359517"/>
            <a:ext cx="12273085" cy="1"/>
          </a:xfrm>
          <a:prstGeom prst="line">
            <a:avLst/>
          </a:prstGeom>
          <a:ln w="38100">
            <a:solidFill>
              <a:srgbClr val="000000"/>
            </a:solidFill>
            <a:miter lim="400000"/>
          </a:ln>
        </p:spPr>
        <p:txBody>
          <a:bodyPr lIns="45718" tIns="45718" rIns="45718" bIns="45718"/>
          <a:lstStyle/>
          <a:p>
            <a:endParaRPr/>
          </a:p>
        </p:txBody>
      </p:sp>
      <p:sp>
        <p:nvSpPr>
          <p:cNvPr id="379" name="https://developer.android.com/studio/command-line/adb : Official documentation for Android Debugging Bridge (ADB)…"/>
          <p:cNvSpPr txBox="1"/>
          <p:nvPr/>
        </p:nvSpPr>
        <p:spPr>
          <a:xfrm>
            <a:off x="788441" y="3180090"/>
            <a:ext cx="11427918" cy="374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267368" indent="-267368" algn="just">
              <a:lnSpc>
                <a:spcPct val="150000"/>
              </a:lnSpc>
              <a:buSzPct val="100000"/>
              <a:buAutoNum type="arabicPeriod"/>
              <a:defRPr sz="2000">
                <a:latin typeface="Avenir Next Regular"/>
                <a:ea typeface="Avenir Next Regular"/>
                <a:cs typeface="Avenir Next Regular"/>
                <a:sym typeface="Avenir Next Regular"/>
              </a:defRPr>
            </a:pPr>
            <a:r>
              <a:rPr u="sng"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rPr>
              <a:t>https://developer.android.com/studio/command-line/adb</a:t>
            </a:r>
            <a:r>
              <a:rPr u="sng" dirty="0">
                <a:solidFill>
                  <a:srgbClr val="0000FF"/>
                </a:solidFill>
              </a:rPr>
              <a:t> </a:t>
            </a:r>
            <a:r>
              <a:rPr dirty="0"/>
              <a:t>: Official documentation for Android Debugging Bridge (ADB)</a:t>
            </a:r>
          </a:p>
          <a:p>
            <a:pPr algn="just">
              <a:lnSpc>
                <a:spcPct val="150000"/>
              </a:lnSpc>
              <a:buSzPct val="100000"/>
              <a:defRPr sz="2000">
                <a:latin typeface="Avenir Next Regular"/>
                <a:ea typeface="Avenir Next Regular"/>
                <a:cs typeface="Avenir Next Regular"/>
                <a:sym typeface="Avenir Next Regular"/>
              </a:defRPr>
            </a:pPr>
            <a:r>
              <a:rPr lang="en-IN" dirty="0">
                <a:solidFill>
                  <a:srgbClr val="FF2F92"/>
                </a:solidFill>
                <a:uFill>
                  <a:solidFill>
                    <a:srgbClr val="0000FF"/>
                  </a:solidFill>
                </a:uFill>
                <a:hlinkClick r:id="rId3"/>
              </a:rPr>
              <a:t>2. </a:t>
            </a:r>
            <a:r>
              <a:rPr dirty="0">
                <a:solidFill>
                  <a:srgbClr val="FF2F92"/>
                </a:solidFill>
                <a:uFill>
                  <a:solidFill>
                    <a:srgbClr val="0000FF"/>
                  </a:solidFill>
                </a:uFill>
                <a:hlinkClick r:id="rId3"/>
              </a:rPr>
              <a:t>https://docs.python.org/3/library/subprocess.html</a:t>
            </a:r>
            <a:r>
              <a:rPr dirty="0"/>
              <a:t> : Official documentation for module Subprocess</a:t>
            </a:r>
          </a:p>
          <a:p>
            <a:pPr algn="just">
              <a:lnSpc>
                <a:spcPct val="150000"/>
              </a:lnSpc>
              <a:buSzPct val="100000"/>
              <a:defRPr sz="2000">
                <a:latin typeface="Avenir Next Regular"/>
                <a:ea typeface="Avenir Next Regular"/>
                <a:cs typeface="Avenir Next Regular"/>
                <a:sym typeface="Avenir Next Regular"/>
              </a:defRPr>
            </a:pPr>
            <a:r>
              <a:rPr lang="en-IN" dirty="0">
                <a:solidFill>
                  <a:srgbClr val="FF2F92"/>
                </a:solidFill>
                <a:uFill>
                  <a:solidFill>
                    <a:srgbClr val="0000FF"/>
                  </a:solidFill>
                </a:uFill>
                <a:hlinkClick r:id="rId4"/>
              </a:rPr>
              <a:t>3. </a:t>
            </a:r>
            <a:r>
              <a:rPr dirty="0">
                <a:solidFill>
                  <a:srgbClr val="FF2F92"/>
                </a:solidFill>
                <a:uFill>
                  <a:solidFill>
                    <a:srgbClr val="0000FF"/>
                  </a:solidFill>
                </a:uFill>
                <a:hlinkClick r:id="rId4"/>
              </a:rPr>
              <a:t>https://docs.python.org/3/library/csv.html</a:t>
            </a:r>
            <a:r>
              <a:rPr dirty="0"/>
              <a:t> : Official documentation for module Comma Separated Values (CSV)</a:t>
            </a:r>
          </a:p>
          <a:p>
            <a:pPr algn="just">
              <a:lnSpc>
                <a:spcPct val="150000"/>
              </a:lnSpc>
              <a:buSzPct val="100000"/>
              <a:defRPr sz="2000">
                <a:latin typeface="Avenir Next Regular"/>
                <a:ea typeface="Avenir Next Regular"/>
                <a:cs typeface="Avenir Next Regular"/>
                <a:sym typeface="Avenir Next Regular"/>
              </a:defRPr>
            </a:pPr>
            <a:r>
              <a:rPr lang="en-IN" dirty="0">
                <a:solidFill>
                  <a:srgbClr val="FF2F92"/>
                </a:solidFill>
                <a:uFill>
                  <a:solidFill>
                    <a:srgbClr val="0000FF"/>
                  </a:solidFill>
                </a:uFill>
                <a:hlinkClick r:id="rId5"/>
              </a:rPr>
              <a:t>4. </a:t>
            </a:r>
            <a:r>
              <a:rPr dirty="0">
                <a:solidFill>
                  <a:srgbClr val="FF2F92"/>
                </a:solidFill>
                <a:uFill>
                  <a:solidFill>
                    <a:srgbClr val="0000FF"/>
                  </a:solidFill>
                </a:uFill>
                <a:hlinkClick r:id="rId5"/>
              </a:rPr>
              <a:t>https://developer.android.com/studio/command-line/sdkmanager</a:t>
            </a:r>
            <a:r>
              <a:rPr dirty="0"/>
              <a:t> : Official documentation for Android SDK Manager</a:t>
            </a:r>
            <a:endParaRPr lang="en-IN" dirty="0"/>
          </a:p>
          <a:p>
            <a:pPr algn="just">
              <a:lnSpc>
                <a:spcPct val="150000"/>
              </a:lnSpc>
              <a:buSzPct val="100000"/>
              <a:defRPr sz="2000">
                <a:latin typeface="Avenir Next Regular"/>
                <a:ea typeface="Avenir Next Regular"/>
                <a:cs typeface="Avenir Next Regular"/>
                <a:sym typeface="Avenir Next Regular"/>
              </a:defRPr>
            </a:pPr>
            <a:r>
              <a:rPr lang="en-IN" dirty="0">
                <a:solidFill>
                  <a:srgbClr val="FF2F92"/>
                </a:solidFill>
                <a:uFill>
                  <a:solidFill>
                    <a:srgbClr val="0000FF"/>
                  </a:solidFill>
                </a:uFill>
                <a:hlinkClick r:id="rId6"/>
              </a:rPr>
              <a:t>5. https://docs.python.org/3/</a:t>
            </a:r>
            <a:r>
              <a:rPr lang="en-IN" dirty="0"/>
              <a:t> : Official documentation for python3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71"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172"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3</a:t>
            </a:r>
          </a:p>
        </p:txBody>
      </p:sp>
      <p:sp>
        <p:nvSpPr>
          <p:cNvPr id="173"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174"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175"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176" name="INTRODUCTION"/>
          <p:cNvSpPr txBox="1"/>
          <p:nvPr/>
        </p:nvSpPr>
        <p:spPr>
          <a:xfrm>
            <a:off x="4083202" y="912486"/>
            <a:ext cx="4838396"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INTRODUCTION</a:t>
            </a:r>
          </a:p>
        </p:txBody>
      </p:sp>
      <p:sp>
        <p:nvSpPr>
          <p:cNvPr id="177" name="Cloud services have been among the most popular platforms lately, with companies like Microsoft, Amazon, Google leading the way for technology growth.…"/>
          <p:cNvSpPr txBox="1"/>
          <p:nvPr/>
        </p:nvSpPr>
        <p:spPr>
          <a:xfrm>
            <a:off x="759359" y="2593256"/>
            <a:ext cx="11486082" cy="5293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algn="just" defTabSz="914400">
              <a:lnSpc>
                <a:spcPct val="150000"/>
              </a:lnSpc>
              <a:spcBef>
                <a:spcPts val="500"/>
              </a:spcBef>
              <a:buSzPct val="100000"/>
              <a:buFont typeface="Arial"/>
              <a:buChar char="•"/>
              <a:defRPr sz="2000">
                <a:solidFill>
                  <a:srgbClr val="212121"/>
                </a:solidFill>
                <a:latin typeface="Avenir Next Regular"/>
                <a:ea typeface="Avenir Next Regular"/>
                <a:cs typeface="Avenir Next Regular"/>
                <a:sym typeface="Avenir Next Regular"/>
              </a:defRPr>
            </a:pPr>
            <a:r>
              <a:t>Android Debug Bridge (adb) is a versatile command-line tool that lets you communicate with a device. The adb command facilitates a variety of device actions, such as installing and debugging apps, and it provides access to a Unix shell that you can use to run a variety of commands on a device. It is a client-server program that includes three components:</a:t>
            </a:r>
          </a:p>
          <a:p>
            <a:pPr marL="342900" indent="-342900" algn="just" defTabSz="914400">
              <a:lnSpc>
                <a:spcPct val="150000"/>
              </a:lnSpc>
              <a:spcBef>
                <a:spcPts val="500"/>
              </a:spcBef>
              <a:buSzPct val="100000"/>
              <a:buFont typeface="Arial"/>
              <a:buChar char="•"/>
              <a:defRPr sz="2000">
                <a:solidFill>
                  <a:srgbClr val="212121"/>
                </a:solidFill>
                <a:latin typeface="Avenir Next Regular"/>
                <a:ea typeface="Avenir Next Regular"/>
                <a:cs typeface="Avenir Next Regular"/>
                <a:sym typeface="Avenir Next Regular"/>
              </a:defRPr>
            </a:pPr>
            <a:r>
              <a:t>A client, which sends commands. The client runs on your development machine. You can invoke a client from a command-line terminal by issuing an adb command.</a:t>
            </a:r>
          </a:p>
          <a:p>
            <a:pPr marL="342900" indent="-342900" algn="just" defTabSz="914400">
              <a:lnSpc>
                <a:spcPct val="150000"/>
              </a:lnSpc>
              <a:spcBef>
                <a:spcPts val="500"/>
              </a:spcBef>
              <a:buSzPct val="100000"/>
              <a:buFont typeface="Arial"/>
              <a:buChar char="•"/>
              <a:defRPr sz="2000">
                <a:solidFill>
                  <a:srgbClr val="212121"/>
                </a:solidFill>
                <a:latin typeface="Avenir Next Regular"/>
                <a:ea typeface="Avenir Next Regular"/>
                <a:cs typeface="Avenir Next Regular"/>
                <a:sym typeface="Avenir Next Regular"/>
              </a:defRPr>
            </a:pPr>
            <a:r>
              <a:t>A daemon (adbd), which runs commands on a device. The daemon runs as a background process on each device.</a:t>
            </a:r>
          </a:p>
          <a:p>
            <a:pPr marL="342900" indent="-342900" algn="just" defTabSz="914400">
              <a:lnSpc>
                <a:spcPct val="150000"/>
              </a:lnSpc>
              <a:spcBef>
                <a:spcPts val="500"/>
              </a:spcBef>
              <a:buSzPct val="100000"/>
              <a:buFont typeface="Arial"/>
              <a:buChar char="•"/>
              <a:defRPr sz="2000">
                <a:solidFill>
                  <a:srgbClr val="212121"/>
                </a:solidFill>
                <a:latin typeface="Avenir Next Regular"/>
                <a:ea typeface="Avenir Next Regular"/>
                <a:cs typeface="Avenir Next Regular"/>
                <a:sym typeface="Avenir Next Regular"/>
              </a:defRPr>
            </a:pPr>
            <a:r>
              <a:t>A server, which manages communication between the client and the daemon. The server runs as a background process on your development machine.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80"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181"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4</a:t>
            </a:r>
          </a:p>
        </p:txBody>
      </p:sp>
      <p:sp>
        <p:nvSpPr>
          <p:cNvPr id="182"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183"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184"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185" name="OBJECTIVES"/>
          <p:cNvSpPr txBox="1"/>
          <p:nvPr/>
        </p:nvSpPr>
        <p:spPr>
          <a:xfrm>
            <a:off x="4577867" y="912486"/>
            <a:ext cx="3849066"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OBJECTIVES</a:t>
            </a:r>
          </a:p>
        </p:txBody>
      </p:sp>
      <p:sp>
        <p:nvSpPr>
          <p:cNvPr id="186" name="Project Objective :…"/>
          <p:cNvSpPr txBox="1"/>
          <p:nvPr/>
        </p:nvSpPr>
        <p:spPr>
          <a:xfrm>
            <a:off x="867226" y="3116182"/>
            <a:ext cx="11270348" cy="403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228600" indent="-228600" algn="just" defTabSz="914400">
              <a:lnSpc>
                <a:spcPct val="150000"/>
              </a:lnSpc>
              <a:spcBef>
                <a:spcPts val="1000"/>
              </a:spcBef>
              <a:buSzPct val="100000"/>
              <a:buFont typeface="Arial"/>
              <a:buChar char="•"/>
              <a:defRPr sz="2300">
                <a:solidFill>
                  <a:srgbClr val="FF2F92"/>
                </a:solidFill>
                <a:latin typeface="Avenir Next Regular"/>
                <a:ea typeface="Avenir Next Regular"/>
                <a:cs typeface="Avenir Next Regular"/>
                <a:sym typeface="Avenir Next Regular"/>
              </a:defRPr>
            </a:pPr>
            <a:r>
              <a:t>Project Objective :</a:t>
            </a:r>
          </a:p>
          <a:p>
            <a:pPr algn="just" defTabSz="914400">
              <a:lnSpc>
                <a:spcPct val="150000"/>
              </a:lnSpc>
              <a:spcBef>
                <a:spcPts val="1000"/>
              </a:spcBef>
              <a:buFont typeface="Arial"/>
              <a:defRPr sz="2600">
                <a:solidFill>
                  <a:srgbClr val="000000"/>
                </a:solidFill>
                <a:latin typeface="Avenir Next Regular"/>
                <a:ea typeface="Avenir Next Regular"/>
                <a:cs typeface="Avenir Next Regular"/>
                <a:sym typeface="Avenir Next Regular"/>
              </a:defRPr>
            </a:pPr>
            <a:r>
              <a:t>	</a:t>
            </a:r>
            <a:r>
              <a:rPr sz="2000"/>
              <a:t>- WhatsApp Messenger, or simply WhatsApp, is an internationally available American freeware, cross-platform centralised instant messaging and voice-over-IP service owned by Meta Platforms. WhatsApp is the common application used for sharing the messages and media. We are going to automate the WhatsApp Mobile application using ADB services and Python.</a:t>
            </a:r>
          </a:p>
          <a:p>
            <a:pPr algn="just" defTabSz="914400">
              <a:lnSpc>
                <a:spcPct val="150000"/>
              </a:lnSpc>
              <a:spcBef>
                <a:spcPts val="1000"/>
              </a:spcBef>
              <a:buFont typeface="Arial"/>
              <a:defRPr sz="2000">
                <a:solidFill>
                  <a:srgbClr val="000000"/>
                </a:solidFill>
                <a:latin typeface="Avenir Next Regular"/>
                <a:ea typeface="Avenir Next Regular"/>
                <a:cs typeface="Avenir Next Regular"/>
                <a:sym typeface="Avenir Next Regular"/>
              </a:defRPr>
            </a:pPr>
            <a:r>
              <a:t>	- To implement all these things in a single dictionary with some new features is the goal of this project.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89"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190"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5</a:t>
            </a:r>
          </a:p>
        </p:txBody>
      </p:sp>
      <p:sp>
        <p:nvSpPr>
          <p:cNvPr id="191"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192"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193"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194" name="OBJECTIVES"/>
          <p:cNvSpPr txBox="1"/>
          <p:nvPr/>
        </p:nvSpPr>
        <p:spPr>
          <a:xfrm>
            <a:off x="4577867" y="912486"/>
            <a:ext cx="3849066"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OBJECTIVES</a:t>
            </a:r>
          </a:p>
        </p:txBody>
      </p:sp>
      <p:sp>
        <p:nvSpPr>
          <p:cNvPr id="195" name="TextBox 4"/>
          <p:cNvSpPr txBox="1"/>
          <p:nvPr/>
        </p:nvSpPr>
        <p:spPr>
          <a:xfrm>
            <a:off x="1167055" y="3116580"/>
            <a:ext cx="10670690" cy="3634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gn="just" defTabSz="914400">
              <a:lnSpc>
                <a:spcPct val="150000"/>
              </a:lnSpc>
              <a:buSzPct val="100000"/>
              <a:buFont typeface="Arial"/>
              <a:buChar char="•"/>
              <a:defRPr sz="2400">
                <a:solidFill>
                  <a:srgbClr val="FF2F92"/>
                </a:solidFill>
                <a:latin typeface="Avenir Next Regular"/>
                <a:ea typeface="Avenir Next Regular"/>
                <a:cs typeface="Avenir Next Regular"/>
                <a:sym typeface="Avenir Next Regular"/>
              </a:defRPr>
            </a:pPr>
            <a:r>
              <a:t>Achieving Project Objectives :</a:t>
            </a:r>
          </a:p>
          <a:p>
            <a:pPr algn="just" defTabSz="914400">
              <a:lnSpc>
                <a:spcPct val="150000"/>
              </a:lnSpc>
              <a:defRPr sz="2000">
                <a:solidFill>
                  <a:srgbClr val="000000"/>
                </a:solidFill>
                <a:latin typeface="Avenir Next Regular"/>
                <a:ea typeface="Avenir Next Regular"/>
                <a:cs typeface="Avenir Next Regular"/>
                <a:sym typeface="Avenir Next Regular"/>
              </a:defRPr>
            </a:pPr>
            <a:r>
              <a:t>	- Configure the device for Android Debugging Bridge(ADB) using adb commands wirelessly.</a:t>
            </a:r>
          </a:p>
          <a:p>
            <a:pPr algn="just" defTabSz="914400">
              <a:lnSpc>
                <a:spcPct val="150000"/>
              </a:lnSpc>
              <a:defRPr sz="2000">
                <a:solidFill>
                  <a:srgbClr val="000000"/>
                </a:solidFill>
                <a:latin typeface="Avenir Next Regular"/>
                <a:ea typeface="Avenir Next Regular"/>
                <a:cs typeface="Avenir Next Regular"/>
                <a:sym typeface="Avenir Next Regular"/>
              </a:defRPr>
            </a:pPr>
            <a:r>
              <a:t>	- install adb on our computer in terminal using Command-Line-Interface(CLI).</a:t>
            </a:r>
          </a:p>
          <a:p>
            <a:pPr algn="just" defTabSz="914400">
              <a:lnSpc>
                <a:spcPct val="150000"/>
              </a:lnSpc>
              <a:defRPr sz="2000">
                <a:solidFill>
                  <a:srgbClr val="000000"/>
                </a:solidFill>
                <a:latin typeface="Avenir Next Regular"/>
                <a:ea typeface="Avenir Next Regular"/>
                <a:cs typeface="Avenir Next Regular"/>
                <a:sym typeface="Avenir Next Regular"/>
              </a:defRPr>
            </a:pPr>
            <a:r>
              <a:t>	- Using adb commands, code the automation script using Python IDE.</a:t>
            </a:r>
          </a:p>
          <a:p>
            <a:pPr algn="just" defTabSz="914400">
              <a:lnSpc>
                <a:spcPct val="150000"/>
              </a:lnSpc>
              <a:defRPr sz="2000">
                <a:solidFill>
                  <a:srgbClr val="000000"/>
                </a:solidFill>
                <a:latin typeface="Avenir Next Regular"/>
                <a:ea typeface="Avenir Next Regular"/>
                <a:cs typeface="Avenir Next Regular"/>
                <a:sym typeface="Avenir Next Regular"/>
              </a:defRPr>
            </a:pPr>
            <a:r>
              <a:t>	- Finally test our Script using some python testing tools.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198"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199"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6</a:t>
            </a:r>
          </a:p>
        </p:txBody>
      </p:sp>
      <p:sp>
        <p:nvSpPr>
          <p:cNvPr id="200"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201"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202"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203" name="IDEATION MAP"/>
          <p:cNvSpPr txBox="1"/>
          <p:nvPr/>
        </p:nvSpPr>
        <p:spPr>
          <a:xfrm>
            <a:off x="4196791" y="912486"/>
            <a:ext cx="4611218"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IDEATION MAP</a:t>
            </a:r>
          </a:p>
        </p:txBody>
      </p:sp>
      <p:pic>
        <p:nvPicPr>
          <p:cNvPr id="204" name="Picture 2" descr="Picture 2"/>
          <p:cNvPicPr>
            <a:picLocks noChangeAspect="1"/>
          </p:cNvPicPr>
          <p:nvPr/>
        </p:nvPicPr>
        <p:blipFill>
          <a:blip r:embed="rId2"/>
          <a:srcRect/>
          <a:stretch>
            <a:fillRect/>
          </a:stretch>
        </p:blipFill>
        <p:spPr>
          <a:xfrm>
            <a:off x="1124148" y="2653726"/>
            <a:ext cx="10756531" cy="5600851"/>
          </a:xfrm>
          <a:prstGeom prst="rect">
            <a:avLst/>
          </a:prstGeom>
          <a:ln w="12700">
            <a:miter lim="400000"/>
          </a:ln>
        </p:spPr>
      </p:pic>
      <p:sp>
        <p:nvSpPr>
          <p:cNvPr id="205" name="Square"/>
          <p:cNvSpPr/>
          <p:nvPr/>
        </p:nvSpPr>
        <p:spPr>
          <a:xfrm>
            <a:off x="10858209" y="7254732"/>
            <a:ext cx="1270001" cy="1270001"/>
          </a:xfrm>
          <a:prstGeom prst="rect">
            <a:avLst/>
          </a:prstGeom>
          <a:solidFill>
            <a:srgbClr val="FFFFFF"/>
          </a:solidFill>
          <a:ln w="12700">
            <a:miter lim="400000"/>
          </a:ln>
        </p:spPr>
        <p:txBody>
          <a:bodyPr lIns="50800" tIns="50800" rIns="50800" bIns="50800" anchor="ct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Line"/>
          <p:cNvSpPr/>
          <p:nvPr/>
        </p:nvSpPr>
        <p:spPr>
          <a:xfrm flipV="1">
            <a:off x="363310" y="383734"/>
            <a:ext cx="2" cy="8986131"/>
          </a:xfrm>
          <a:prstGeom prst="line">
            <a:avLst/>
          </a:prstGeom>
          <a:ln w="38100">
            <a:solidFill>
              <a:srgbClr val="000000"/>
            </a:solidFill>
            <a:miter lim="400000"/>
          </a:ln>
        </p:spPr>
        <p:txBody>
          <a:bodyPr lIns="45718" tIns="45718" rIns="45718" bIns="45718"/>
          <a:lstStyle/>
          <a:p>
            <a:endParaRPr/>
          </a:p>
        </p:txBody>
      </p:sp>
      <p:sp>
        <p:nvSpPr>
          <p:cNvPr id="208" name="Line"/>
          <p:cNvSpPr/>
          <p:nvPr/>
        </p:nvSpPr>
        <p:spPr>
          <a:xfrm>
            <a:off x="365857" y="2083071"/>
            <a:ext cx="12273086" cy="1"/>
          </a:xfrm>
          <a:prstGeom prst="line">
            <a:avLst/>
          </a:prstGeom>
          <a:ln w="25400">
            <a:solidFill>
              <a:srgbClr val="000000"/>
            </a:solidFill>
            <a:miter lim="400000"/>
          </a:ln>
        </p:spPr>
        <p:txBody>
          <a:bodyPr lIns="45718" tIns="45718" rIns="45718" bIns="45718"/>
          <a:lstStyle/>
          <a:p>
            <a:endParaRPr/>
          </a:p>
        </p:txBody>
      </p:sp>
      <p:sp>
        <p:nvSpPr>
          <p:cNvPr id="209" name="13 November 2021                                                    Department of CSE                                                                   page : 1"/>
          <p:cNvSpPr txBox="1"/>
          <p:nvPr/>
        </p:nvSpPr>
        <p:spPr>
          <a:xfrm>
            <a:off x="793203" y="8696491"/>
            <a:ext cx="11418394" cy="334035"/>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7</a:t>
            </a:r>
          </a:p>
        </p:txBody>
      </p:sp>
      <p:sp>
        <p:nvSpPr>
          <p:cNvPr id="210" name="Line"/>
          <p:cNvSpPr/>
          <p:nvPr/>
        </p:nvSpPr>
        <p:spPr>
          <a:xfrm flipV="1">
            <a:off x="12632858" y="383734"/>
            <a:ext cx="2" cy="8986131"/>
          </a:xfrm>
          <a:prstGeom prst="line">
            <a:avLst/>
          </a:prstGeom>
          <a:ln w="38100">
            <a:solidFill>
              <a:srgbClr val="000000"/>
            </a:solidFill>
            <a:miter lim="400000"/>
          </a:ln>
        </p:spPr>
        <p:txBody>
          <a:bodyPr lIns="45718" tIns="45718" rIns="45718" bIns="45718"/>
          <a:lstStyle/>
          <a:p>
            <a:endParaRPr/>
          </a:p>
        </p:txBody>
      </p:sp>
      <p:sp>
        <p:nvSpPr>
          <p:cNvPr id="211" name="Line"/>
          <p:cNvSpPr/>
          <p:nvPr/>
        </p:nvSpPr>
        <p:spPr>
          <a:xfrm>
            <a:off x="365857" y="395951"/>
            <a:ext cx="12273086" cy="1"/>
          </a:xfrm>
          <a:prstGeom prst="line">
            <a:avLst/>
          </a:prstGeom>
          <a:ln w="38100">
            <a:solidFill>
              <a:srgbClr val="000000"/>
            </a:solidFill>
            <a:miter lim="400000"/>
          </a:ln>
        </p:spPr>
        <p:txBody>
          <a:bodyPr lIns="45718" tIns="45718" rIns="45718" bIns="45718"/>
          <a:lstStyle/>
          <a:p>
            <a:endParaRPr/>
          </a:p>
        </p:txBody>
      </p:sp>
      <p:sp>
        <p:nvSpPr>
          <p:cNvPr id="212" name="Line"/>
          <p:cNvSpPr/>
          <p:nvPr/>
        </p:nvSpPr>
        <p:spPr>
          <a:xfrm>
            <a:off x="365858" y="9354315"/>
            <a:ext cx="12273085" cy="1"/>
          </a:xfrm>
          <a:prstGeom prst="line">
            <a:avLst/>
          </a:prstGeom>
          <a:ln w="38100">
            <a:solidFill>
              <a:srgbClr val="000000"/>
            </a:solidFill>
            <a:miter lim="400000"/>
          </a:ln>
        </p:spPr>
        <p:txBody>
          <a:bodyPr lIns="45718" tIns="45718" rIns="45718" bIns="45718"/>
          <a:lstStyle/>
          <a:p>
            <a:endParaRPr/>
          </a:p>
        </p:txBody>
      </p:sp>
      <p:sp>
        <p:nvSpPr>
          <p:cNvPr id="213" name="DISCUSSION"/>
          <p:cNvSpPr txBox="1"/>
          <p:nvPr/>
        </p:nvSpPr>
        <p:spPr>
          <a:xfrm>
            <a:off x="2278811" y="912486"/>
            <a:ext cx="844717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214" name="Dependencies:…"/>
          <p:cNvSpPr txBox="1">
            <a:spLocks noGrp="1"/>
          </p:cNvSpPr>
          <p:nvPr>
            <p:ph type="body" idx="4294967295"/>
          </p:nvPr>
        </p:nvSpPr>
        <p:spPr>
          <a:xfrm>
            <a:off x="1139264" y="2706631"/>
            <a:ext cx="10726272" cy="4851354"/>
          </a:xfrm>
          <a:prstGeom prst="rect">
            <a:avLst/>
          </a:prstGeom>
        </p:spPr>
        <p:txBody>
          <a:bodyPr lIns="45719" tIns="45719" rIns="45719" bIns="45719"/>
          <a:lstStyle/>
          <a:p>
            <a:pPr marL="228599" indent="-228599" algn="just" defTabSz="914400">
              <a:lnSpc>
                <a:spcPct val="150000"/>
              </a:lnSpc>
              <a:spcBef>
                <a:spcPts val="1000"/>
              </a:spcBef>
              <a:buSzPct val="100000"/>
              <a:buFont typeface="Arial"/>
              <a:defRPr sz="2300">
                <a:solidFill>
                  <a:srgbClr val="FF2F92"/>
                </a:solidFill>
                <a:latin typeface="Avenir Next Regular"/>
                <a:ea typeface="Avenir Next Regular"/>
                <a:cs typeface="Avenir Next Regular"/>
                <a:sym typeface="Avenir Next Regular"/>
              </a:defRPr>
            </a:pPr>
            <a:r>
              <a:t>Dependencies:</a:t>
            </a:r>
          </a:p>
          <a:p>
            <a:pPr marL="0" indent="0" algn="just" defTabSz="914400">
              <a:lnSpc>
                <a:spcPct val="150000"/>
              </a:lnSpc>
              <a:spcBef>
                <a:spcPts val="1000"/>
              </a:spcBef>
              <a:buSzTx/>
              <a:buFont typeface="Arial"/>
              <a:buNone/>
              <a:defRPr sz="2100">
                <a:latin typeface="Avenir Next Regular"/>
                <a:ea typeface="Avenir Next Regular"/>
                <a:cs typeface="Avenir Next Regular"/>
                <a:sym typeface="Avenir Next Regular"/>
              </a:defRPr>
            </a:pPr>
            <a:r>
              <a:t>          - The following dependencies are needed</a:t>
            </a:r>
          </a:p>
          <a:p>
            <a:pPr marL="1600200" lvl="3" indent="-228600" algn="just" defTabSz="914400">
              <a:lnSpc>
                <a:spcPct val="150000"/>
              </a:lnSpc>
              <a:spcBef>
                <a:spcPts val="500"/>
              </a:spcBef>
              <a:buSzPct val="100000"/>
              <a:buFont typeface="Arial"/>
              <a:defRPr sz="2100">
                <a:latin typeface="Avenir Next Regular"/>
                <a:ea typeface="Avenir Next Regular"/>
                <a:cs typeface="Avenir Next Regular"/>
                <a:sym typeface="Avenir Next Regular"/>
              </a:defRPr>
            </a:pPr>
            <a:r>
              <a:t>ADB</a:t>
            </a:r>
          </a:p>
          <a:p>
            <a:pPr marL="1600200" lvl="3" indent="-228600" algn="just" defTabSz="914400">
              <a:lnSpc>
                <a:spcPct val="150000"/>
              </a:lnSpc>
              <a:spcBef>
                <a:spcPts val="500"/>
              </a:spcBef>
              <a:buSzPct val="100000"/>
              <a:buFont typeface="Arial"/>
              <a:defRPr sz="2100">
                <a:latin typeface="Avenir Next Regular"/>
                <a:ea typeface="Avenir Next Regular"/>
                <a:cs typeface="Avenir Next Regular"/>
                <a:sym typeface="Avenir Next Regular"/>
              </a:defRPr>
            </a:pPr>
            <a:r>
              <a:t>CSV package</a:t>
            </a:r>
          </a:p>
          <a:p>
            <a:pPr marL="1600200" lvl="3" indent="-228600" algn="just" defTabSz="914400">
              <a:lnSpc>
                <a:spcPct val="150000"/>
              </a:lnSpc>
              <a:spcBef>
                <a:spcPts val="500"/>
              </a:spcBef>
              <a:buSzPct val="100000"/>
              <a:buFont typeface="Arial"/>
              <a:defRPr sz="2100">
                <a:latin typeface="Avenir Next Regular"/>
                <a:ea typeface="Avenir Next Regular"/>
                <a:cs typeface="Avenir Next Regular"/>
                <a:sym typeface="Avenir Next Regular"/>
              </a:defRPr>
            </a:pPr>
            <a:r>
              <a:t>Python</a:t>
            </a:r>
          </a:p>
          <a:p>
            <a:pPr marL="1600200" lvl="3" indent="-228600" algn="just" defTabSz="914400">
              <a:lnSpc>
                <a:spcPct val="150000"/>
              </a:lnSpc>
              <a:spcBef>
                <a:spcPts val="500"/>
              </a:spcBef>
              <a:buSzPct val="100000"/>
              <a:buFont typeface="Arial"/>
              <a:defRPr sz="2100">
                <a:latin typeface="Avenir Next Regular"/>
                <a:ea typeface="Avenir Next Regular"/>
                <a:cs typeface="Avenir Next Regular"/>
                <a:sym typeface="Avenir Next Regular"/>
              </a:defRPr>
            </a:pPr>
            <a:r>
              <a:t>Time Module</a:t>
            </a:r>
          </a:p>
          <a:p>
            <a:pPr marL="1600200" lvl="3" indent="-228600" algn="just" defTabSz="914400">
              <a:lnSpc>
                <a:spcPct val="150000"/>
              </a:lnSpc>
              <a:spcBef>
                <a:spcPts val="500"/>
              </a:spcBef>
              <a:buSzPct val="100000"/>
              <a:buFont typeface="Arial"/>
              <a:defRPr sz="2100">
                <a:latin typeface="Avenir Next Regular"/>
                <a:ea typeface="Avenir Next Regular"/>
                <a:cs typeface="Avenir Next Regular"/>
                <a:sym typeface="Avenir Next Regular"/>
              </a:defRPr>
            </a:pPr>
            <a:r>
              <a:t>subprocess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17"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18"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8</a:t>
            </a:r>
          </a:p>
        </p:txBody>
      </p:sp>
      <p:sp>
        <p:nvSpPr>
          <p:cNvPr id="219"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20"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21"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22" name="DISCUSSION"/>
          <p:cNvSpPr txBox="1"/>
          <p:nvPr/>
        </p:nvSpPr>
        <p:spPr>
          <a:xfrm>
            <a:off x="2278811" y="830791"/>
            <a:ext cx="8447177"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223" name="TextBox 4"/>
          <p:cNvSpPr txBox="1"/>
          <p:nvPr/>
        </p:nvSpPr>
        <p:spPr>
          <a:xfrm>
            <a:off x="1081890" y="2448059"/>
            <a:ext cx="10841020" cy="569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99" indent="-457199" algn="just" defTabSz="914400">
              <a:lnSpc>
                <a:spcPct val="150000"/>
              </a:lnSpc>
              <a:buSzPct val="100000"/>
              <a:buFont typeface="Arial"/>
              <a:buChar char="•"/>
              <a:defRPr sz="2400">
                <a:solidFill>
                  <a:srgbClr val="FF2F92"/>
                </a:solidFill>
                <a:latin typeface="Avenir Next Regular"/>
                <a:ea typeface="Avenir Next Regular"/>
                <a:cs typeface="Avenir Next Regular"/>
                <a:sym typeface="Avenir Next Regular"/>
              </a:defRPr>
            </a:pPr>
            <a:r>
              <a:rPr dirty="0"/>
              <a:t>Hardware and Software Requirements: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Hardware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PC/ Laptop</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Core i3 6</a:t>
            </a:r>
            <a:r>
              <a:rPr baseline="29600" dirty="0"/>
              <a:t>th </a:t>
            </a:r>
            <a:r>
              <a:rPr dirty="0"/>
              <a:t>gen processor</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Tablet/Mobile devices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Minimum 3G/</a:t>
            </a:r>
            <a:r>
              <a:rPr dirty="0" err="1"/>
              <a:t>WiFi</a:t>
            </a:r>
            <a:r>
              <a:rPr dirty="0"/>
              <a:t> stable internet connection.</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Software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Good Python IDE (PyCharm, </a:t>
            </a:r>
            <a:r>
              <a:rPr dirty="0" err="1"/>
              <a:t>VScode</a:t>
            </a:r>
            <a:r>
              <a:rPr dirty="0"/>
              <a:t>) recommended.</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Android 6.0 or later.</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Android SDK manager.</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Android Debugging Bridge(ADB).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Line"/>
          <p:cNvSpPr/>
          <p:nvPr/>
        </p:nvSpPr>
        <p:spPr>
          <a:xfrm flipV="1">
            <a:off x="367625" y="385401"/>
            <a:ext cx="2" cy="8986131"/>
          </a:xfrm>
          <a:prstGeom prst="line">
            <a:avLst/>
          </a:prstGeom>
          <a:ln w="38100">
            <a:solidFill>
              <a:srgbClr val="000000"/>
            </a:solidFill>
            <a:miter lim="400000"/>
          </a:ln>
        </p:spPr>
        <p:txBody>
          <a:bodyPr lIns="45718" tIns="45718" rIns="45718" bIns="45718"/>
          <a:lstStyle/>
          <a:p>
            <a:endParaRPr/>
          </a:p>
        </p:txBody>
      </p:sp>
      <p:sp>
        <p:nvSpPr>
          <p:cNvPr id="226" name="Line"/>
          <p:cNvSpPr/>
          <p:nvPr/>
        </p:nvSpPr>
        <p:spPr>
          <a:xfrm>
            <a:off x="365857" y="1918015"/>
            <a:ext cx="12273086" cy="1"/>
          </a:xfrm>
          <a:prstGeom prst="line">
            <a:avLst/>
          </a:prstGeom>
          <a:ln w="25400">
            <a:solidFill>
              <a:srgbClr val="000000"/>
            </a:solidFill>
            <a:miter lim="400000"/>
          </a:ln>
        </p:spPr>
        <p:txBody>
          <a:bodyPr lIns="45718" tIns="45718" rIns="45718" bIns="45718"/>
          <a:lstStyle/>
          <a:p>
            <a:endParaRPr/>
          </a:p>
        </p:txBody>
      </p:sp>
      <p:sp>
        <p:nvSpPr>
          <p:cNvPr id="227" name="13 November 2021                                                    Department of CSE                                                                   page : 1"/>
          <p:cNvSpPr txBox="1"/>
          <p:nvPr/>
        </p:nvSpPr>
        <p:spPr>
          <a:xfrm>
            <a:off x="797518" y="8698157"/>
            <a:ext cx="11418394" cy="334036"/>
          </a:xfrm>
          <a:prstGeom prst="rect">
            <a:avLst/>
          </a:prstGeom>
          <a:ln w="9524">
            <a:solidFill>
              <a:srgbClr val="21212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29 April 2022                                                     Department of CSE                                                                   page : 9</a:t>
            </a:r>
          </a:p>
        </p:txBody>
      </p:sp>
      <p:sp>
        <p:nvSpPr>
          <p:cNvPr id="228" name="Line"/>
          <p:cNvSpPr/>
          <p:nvPr/>
        </p:nvSpPr>
        <p:spPr>
          <a:xfrm flipV="1">
            <a:off x="12637172" y="385401"/>
            <a:ext cx="2" cy="8986131"/>
          </a:xfrm>
          <a:prstGeom prst="line">
            <a:avLst/>
          </a:prstGeom>
          <a:ln w="38100">
            <a:solidFill>
              <a:srgbClr val="000000"/>
            </a:solidFill>
            <a:miter lim="400000"/>
          </a:ln>
        </p:spPr>
        <p:txBody>
          <a:bodyPr lIns="45718" tIns="45718" rIns="45718" bIns="45718"/>
          <a:lstStyle/>
          <a:p>
            <a:endParaRPr/>
          </a:p>
        </p:txBody>
      </p:sp>
      <p:sp>
        <p:nvSpPr>
          <p:cNvPr id="229" name="Line"/>
          <p:cNvSpPr/>
          <p:nvPr/>
        </p:nvSpPr>
        <p:spPr>
          <a:xfrm>
            <a:off x="370172" y="397617"/>
            <a:ext cx="12273085" cy="1"/>
          </a:xfrm>
          <a:prstGeom prst="line">
            <a:avLst/>
          </a:prstGeom>
          <a:ln w="38100">
            <a:solidFill>
              <a:srgbClr val="000000"/>
            </a:solidFill>
            <a:miter lim="400000"/>
          </a:ln>
        </p:spPr>
        <p:txBody>
          <a:bodyPr lIns="45718" tIns="45718" rIns="45718" bIns="45718"/>
          <a:lstStyle/>
          <a:p>
            <a:endParaRPr/>
          </a:p>
        </p:txBody>
      </p:sp>
      <p:sp>
        <p:nvSpPr>
          <p:cNvPr id="230" name="Line"/>
          <p:cNvSpPr/>
          <p:nvPr/>
        </p:nvSpPr>
        <p:spPr>
          <a:xfrm>
            <a:off x="370173" y="9355981"/>
            <a:ext cx="12273085" cy="1"/>
          </a:xfrm>
          <a:prstGeom prst="line">
            <a:avLst/>
          </a:prstGeom>
          <a:ln w="38100">
            <a:solidFill>
              <a:srgbClr val="000000"/>
            </a:solidFill>
            <a:miter lim="400000"/>
          </a:ln>
        </p:spPr>
        <p:txBody>
          <a:bodyPr lIns="45718" tIns="45718" rIns="45718" bIns="45718"/>
          <a:lstStyle/>
          <a:p>
            <a:endParaRPr/>
          </a:p>
        </p:txBody>
      </p:sp>
      <p:sp>
        <p:nvSpPr>
          <p:cNvPr id="231" name="DISCUSSION"/>
          <p:cNvSpPr txBox="1"/>
          <p:nvPr/>
        </p:nvSpPr>
        <p:spPr>
          <a:xfrm>
            <a:off x="2405810" y="830791"/>
            <a:ext cx="8447178"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spc="1055">
                <a:solidFill>
                  <a:srgbClr val="FF2600"/>
                </a:solidFill>
                <a:latin typeface="Avenir Next Regular"/>
                <a:ea typeface="Avenir Next Regular"/>
                <a:cs typeface="Avenir Next Regular"/>
                <a:sym typeface="Avenir Next Regular"/>
              </a:defRPr>
            </a:lvl1pPr>
          </a:lstStyle>
          <a:p>
            <a:r>
              <a:t>PROJECT IMPLEMENTATION</a:t>
            </a:r>
          </a:p>
        </p:txBody>
      </p:sp>
      <p:sp>
        <p:nvSpPr>
          <p:cNvPr id="232" name="TextBox 4"/>
          <p:cNvSpPr txBox="1"/>
          <p:nvPr/>
        </p:nvSpPr>
        <p:spPr>
          <a:xfrm>
            <a:off x="985169" y="2703337"/>
            <a:ext cx="10948596" cy="47305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gn="just" defTabSz="914400">
              <a:lnSpc>
                <a:spcPct val="150000"/>
              </a:lnSpc>
              <a:buSzPct val="100000"/>
              <a:buFont typeface="Arial"/>
              <a:buChar char="•"/>
              <a:defRPr sz="2300">
                <a:solidFill>
                  <a:srgbClr val="FF2F92"/>
                </a:solidFill>
                <a:latin typeface="Avenir Next Regular"/>
                <a:ea typeface="Avenir Next Regular"/>
                <a:cs typeface="Avenir Next Regular"/>
                <a:sym typeface="Avenir Next Regular"/>
              </a:defRPr>
            </a:pPr>
            <a:r>
              <a:rPr dirty="0"/>
              <a:t>  Construction : </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Create a project and open main.py using PyCharm IDE.</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Import some required packages at the beginning and install the package.</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 Define a function for </a:t>
            </a:r>
            <a:r>
              <a:rPr dirty="0" err="1"/>
              <a:t>adb</a:t>
            </a:r>
            <a:r>
              <a:rPr dirty="0"/>
              <a:t> click event and pass the co-ordinates as arguments.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r>
              <a:rPr lang="en-IN" dirty="0"/>
              <a:t>    </a:t>
            </a:r>
            <a:r>
              <a:rPr dirty="0"/>
              <a:t> - Define a function for sending message and pass the Phone number and message as arguments.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r>
              <a:rPr lang="en-IN" dirty="0"/>
              <a:t>    </a:t>
            </a:r>
            <a:r>
              <a:rPr dirty="0"/>
              <a:t> - Define a function for sending message with image and pass the name, image name, image path as </a:t>
            </a:r>
            <a:r>
              <a:rPr lang="en-IN" dirty="0"/>
              <a:t> </a:t>
            </a:r>
            <a:r>
              <a:rPr dirty="0"/>
              <a:t>arguments.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r>
              <a:rPr lang="en-IN" dirty="0"/>
              <a:t>     </a:t>
            </a:r>
            <a:r>
              <a:rPr dirty="0"/>
              <a:t>- Define a function for running the </a:t>
            </a:r>
            <a:r>
              <a:rPr dirty="0" err="1"/>
              <a:t>adb</a:t>
            </a:r>
            <a:r>
              <a:rPr dirty="0"/>
              <a:t> commands and pass the </a:t>
            </a:r>
            <a:r>
              <a:rPr dirty="0" err="1"/>
              <a:t>adb</a:t>
            </a:r>
            <a:r>
              <a:rPr dirty="0"/>
              <a:t> commands as arguments.</a:t>
            </a:r>
          </a:p>
          <a:p>
            <a:pPr algn="just" defTabSz="914400">
              <a:lnSpc>
                <a:spcPct val="150000"/>
              </a:lnSpc>
              <a:defRPr sz="2000">
                <a:solidFill>
                  <a:srgbClr val="000000"/>
                </a:solidFill>
                <a:latin typeface="Avenir Next Regular"/>
                <a:ea typeface="Avenir Next Regular"/>
                <a:cs typeface="Avenir Next Regular"/>
                <a:sym typeface="Avenir Next Regular"/>
              </a:defRPr>
            </a:pPr>
            <a:r>
              <a:rPr dirty="0"/>
              <a:t>     </a:t>
            </a:r>
            <a:r>
              <a:rPr lang="en-IN" dirty="0"/>
              <a:t> </a:t>
            </a:r>
            <a:r>
              <a:rPr dirty="0"/>
              <a:t>  - Get the co-ordinates of the search icon of </a:t>
            </a:r>
            <a:r>
              <a:rPr dirty="0" err="1"/>
              <a:t>whatsapp</a:t>
            </a:r>
            <a:r>
              <a:rPr dirty="0"/>
              <a:t> using co-</a:t>
            </a:r>
            <a:r>
              <a:rPr dirty="0" err="1"/>
              <a:t>ords</a:t>
            </a:r>
            <a:r>
              <a:rPr dirty="0"/>
              <a:t> app and save the co-ordinates in a variable and pass it in click function.	</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TotalTime>
  <Words>1688</Words>
  <Application>Microsoft Office PowerPoint</Application>
  <PresentationFormat>Custom</PresentationFormat>
  <Paragraphs>182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Regular</vt:lpstr>
      <vt:lpstr>Calibri</vt:lpstr>
      <vt:lpstr>Helvetica</vt:lpstr>
      <vt:lpstr>Helvetica Neue</vt:lpstr>
      <vt:lpstr>Helvetica Neue Medium</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vishanthan shree</cp:lastModifiedBy>
  <cp:revision>6</cp:revision>
  <dcterms:modified xsi:type="dcterms:W3CDTF">2022-04-29T13:46:59Z</dcterms:modified>
</cp:coreProperties>
</file>