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62" r:id="rId5"/>
    <p:sldId id="260" r:id="rId6"/>
    <p:sldId id="263" r:id="rId7"/>
    <p:sldId id="267" r:id="rId8"/>
    <p:sldId id="266" r:id="rId9"/>
    <p:sldId id="265" r:id="rId10"/>
    <p:sldId id="264"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6/27/2021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4212" y="2665927"/>
            <a:ext cx="6400800" cy="3125274"/>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		</a:t>
            </a:r>
            <a:r>
              <a:rPr lang="en-US" sz="3000" dirty="0" smtClean="0">
                <a:solidFill>
                  <a:schemeClr val="tx1"/>
                </a:solidFill>
                <a:latin typeface="Times New Roman" panose="02020603050405020304" pitchFamily="18" charset="0"/>
                <a:cs typeface="Times New Roman" panose="02020603050405020304" pitchFamily="18" charset="0"/>
              </a:rPr>
              <a:t>Automobile Claim Identification</a:t>
            </a:r>
            <a:endParaRPr lang="en-US" sz="3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26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520408" cy="5418786"/>
          </a:xfrm>
        </p:spPr>
        <p:txBody>
          <a:bodyPr>
            <a:normAutofit/>
          </a:bodyPr>
          <a:lstStyle/>
          <a:p>
            <a:pPr marL="0" indent="0">
              <a:buNone/>
            </a:pPr>
            <a:r>
              <a:rPr lang="en-US" dirty="0" smtClean="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Q &amp; A:</a:t>
            </a:r>
          </a:p>
          <a:p>
            <a:pPr marL="0" indent="0">
              <a:buNone/>
            </a:pPr>
            <a:r>
              <a:rPr lang="en-US" sz="1800" dirty="0" smtClean="0">
                <a:solidFill>
                  <a:schemeClr val="tx1"/>
                </a:solidFill>
                <a:latin typeface="Times New Roman" panose="02020603050405020304" pitchFamily="18" charset="0"/>
                <a:cs typeface="Times New Roman" panose="02020603050405020304" pitchFamily="18" charset="0"/>
              </a:rPr>
              <a:t>Q1) What’s the source of data?</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T</a:t>
            </a:r>
            <a:r>
              <a:rPr lang="en-US" dirty="0" smtClean="0">
                <a:solidFill>
                  <a:schemeClr val="tx1"/>
                </a:solidFill>
                <a:latin typeface="Times New Roman" panose="02020603050405020304" pitchFamily="18" charset="0"/>
                <a:cs typeface="Times New Roman" panose="02020603050405020304" pitchFamily="18" charset="0"/>
              </a:rPr>
              <a:t>he data </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for training is provided by the client the data  was regarding the </a:t>
            </a:r>
            <a:r>
              <a:rPr lang="en-US" dirty="0">
                <a:solidFill>
                  <a:schemeClr val="tx1"/>
                </a:solidFill>
                <a:latin typeface="Times New Roman" panose="02020603050405020304" pitchFamily="18" charset="0"/>
                <a:cs typeface="Times New Roman" panose="02020603050405020304" pitchFamily="18" charset="0"/>
              </a:rPr>
              <a:t>past customer segments </a:t>
            </a:r>
            <a:r>
              <a:rPr lang="en-US" dirty="0" smtClean="0">
                <a:solidFill>
                  <a:schemeClr val="tx1"/>
                </a:solidFill>
                <a:latin typeface="Times New Roman" panose="02020603050405020304" pitchFamily="18" charset="0"/>
                <a:cs typeface="Times New Roman" panose="02020603050405020304" pitchFamily="18" charset="0"/>
              </a:rPr>
              <a:t>who </a:t>
            </a:r>
            <a:r>
              <a:rPr lang="en-US" dirty="0">
                <a:solidFill>
                  <a:schemeClr val="tx1"/>
                </a:solidFill>
                <a:latin typeface="Times New Roman" panose="02020603050405020304" pitchFamily="18" charset="0"/>
                <a:cs typeface="Times New Roman" panose="02020603050405020304" pitchFamily="18" charset="0"/>
              </a:rPr>
              <a:t>have the maximum probability of car crash</a:t>
            </a:r>
          </a:p>
          <a:p>
            <a:pPr marL="0" lvl="1" indent="0">
              <a:buNone/>
            </a:pPr>
            <a:r>
              <a:rPr lang="en-US" dirty="0" smtClean="0">
                <a:solidFill>
                  <a:schemeClr val="tx1"/>
                </a:solidFill>
                <a:latin typeface="Times New Roman" panose="02020603050405020304" pitchFamily="18" charset="0"/>
                <a:cs typeface="Times New Roman" panose="02020603050405020304" pitchFamily="18" charset="0"/>
              </a:rPr>
              <a:t>Q 2) What was the type of data?</a:t>
            </a:r>
          </a:p>
          <a:p>
            <a:pPr marL="0" lvl="1"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The data was the combination of numerical and Categorical values.</a:t>
            </a:r>
          </a:p>
          <a:p>
            <a:pPr marL="0" lvl="1" indent="0">
              <a:buNone/>
            </a:pPr>
            <a:r>
              <a:rPr lang="en-US" dirty="0" smtClean="0">
                <a:solidFill>
                  <a:schemeClr val="tx1"/>
                </a:solidFill>
                <a:latin typeface="Times New Roman" panose="02020603050405020304" pitchFamily="18" charset="0"/>
                <a:cs typeface="Times New Roman" panose="02020603050405020304" pitchFamily="18" charset="0"/>
              </a:rPr>
              <a:t>Q 3) What’s the complete flow you followed in this Project?</a:t>
            </a:r>
          </a:p>
          <a:p>
            <a:pPr marL="0" lvl="1"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Refer slide 5</a:t>
            </a:r>
            <a:r>
              <a:rPr lang="en-US" baseline="30000" dirty="0" smtClean="0">
                <a:solidFill>
                  <a:schemeClr val="tx1"/>
                </a:solidFill>
                <a:latin typeface="Times New Roman" panose="02020603050405020304" pitchFamily="18" charset="0"/>
                <a:cs typeface="Times New Roman" panose="02020603050405020304" pitchFamily="18" charset="0"/>
              </a:rPr>
              <a:t>th</a:t>
            </a:r>
            <a:r>
              <a:rPr lang="en-US" dirty="0" smtClean="0">
                <a:solidFill>
                  <a:schemeClr val="tx1"/>
                </a:solidFill>
                <a:latin typeface="Times New Roman" panose="02020603050405020304" pitchFamily="18" charset="0"/>
                <a:cs typeface="Times New Roman" panose="02020603050405020304" pitchFamily="18" charset="0"/>
              </a:rPr>
              <a:t> for better Understanding </a:t>
            </a:r>
          </a:p>
          <a:p>
            <a:pPr marL="0" lvl="1" indent="0">
              <a:buNone/>
            </a:pPr>
            <a:r>
              <a:rPr lang="en-US" dirty="0" smtClean="0">
                <a:solidFill>
                  <a:schemeClr val="tx1"/>
                </a:solidFill>
                <a:latin typeface="Times New Roman" panose="02020603050405020304" pitchFamily="18" charset="0"/>
                <a:cs typeface="Times New Roman" panose="02020603050405020304" pitchFamily="18" charset="0"/>
              </a:rPr>
              <a:t>Q 4) After the File validation what you do with incompatible file or files which didn’t pass the validation?</a:t>
            </a:r>
          </a:p>
          <a:p>
            <a:pPr marL="0" lvl="1"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Files like these are moved to the Achieve Folder and a list of these files has been   </a:t>
            </a:r>
          </a:p>
          <a:p>
            <a:pPr marL="0" lvl="1"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shared with the client and we removed the bad data folder.</a:t>
            </a:r>
          </a:p>
          <a:p>
            <a:pPr marL="0" lvl="1"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322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1074199" cy="6307428"/>
          </a:xfrm>
        </p:spPr>
        <p:txBody>
          <a:bodyPr>
            <a:normAutofit/>
          </a:bodyPr>
          <a:lstStyle/>
          <a:p>
            <a:pPr marL="0" indent="0">
              <a:buNone/>
            </a:pPr>
            <a:r>
              <a:rPr lang="en-US" dirty="0" smtClean="0">
                <a:solidFill>
                  <a:schemeClr val="tx1"/>
                </a:solidFill>
                <a:latin typeface="Times New Roman" panose="02020603050405020304" pitchFamily="18" charset="0"/>
                <a:cs typeface="Times New Roman" panose="02020603050405020304" pitchFamily="18" charset="0"/>
              </a:rPr>
              <a:t>Q 5) </a:t>
            </a:r>
            <a:r>
              <a:rPr lang="en-US" sz="1800" dirty="0" smtClean="0">
                <a:solidFill>
                  <a:schemeClr val="tx1"/>
                </a:solidFill>
                <a:latin typeface="Times New Roman" panose="02020603050405020304" pitchFamily="18" charset="0"/>
                <a:cs typeface="Times New Roman" panose="02020603050405020304" pitchFamily="18" charset="0"/>
              </a:rPr>
              <a:t>How logs are managed?</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We are using different  2 logs ‘</a:t>
            </a:r>
            <a:r>
              <a:rPr lang="en-US" sz="1800" dirty="0" err="1" smtClean="0">
                <a:solidFill>
                  <a:schemeClr val="tx1"/>
                </a:solidFill>
                <a:latin typeface="Times New Roman" panose="02020603050405020304" pitchFamily="18" charset="0"/>
                <a:cs typeface="Times New Roman" panose="02020603050405020304" pitchFamily="18" charset="0"/>
              </a:rPr>
              <a:t>weblogic</a:t>
            </a:r>
            <a:r>
              <a:rPr lang="en-US" sz="1800" dirty="0" smtClean="0">
                <a:solidFill>
                  <a:schemeClr val="tx1"/>
                </a:solidFill>
                <a:latin typeface="Times New Roman" panose="02020603050405020304" pitchFamily="18" charset="0"/>
                <a:cs typeface="Times New Roman" panose="02020603050405020304" pitchFamily="18" charset="0"/>
              </a:rPr>
              <a:t>’ which tracks the complete flow of data and ‘error’ which only tracks the 	exception</a:t>
            </a:r>
          </a:p>
          <a:p>
            <a:pPr marL="0" indent="0">
              <a:buNone/>
            </a:pPr>
            <a:r>
              <a:rPr lang="en-US" sz="1800" dirty="0" smtClean="0">
                <a:solidFill>
                  <a:schemeClr val="tx1"/>
                </a:solidFill>
                <a:latin typeface="Times New Roman" panose="02020603050405020304" pitchFamily="18" charset="0"/>
                <a:cs typeface="Times New Roman" panose="02020603050405020304" pitchFamily="18" charset="0"/>
              </a:rPr>
              <a:t>Q 6) What techniques were you using for data pre-processing?</a:t>
            </a:r>
          </a:p>
          <a:p>
            <a:pPr lvl="1"/>
            <a:r>
              <a:rPr lang="en-US" dirty="0" smtClean="0">
                <a:solidFill>
                  <a:schemeClr val="tx1"/>
                </a:solidFill>
                <a:latin typeface="Times New Roman" panose="02020603050405020304" pitchFamily="18" charset="0"/>
                <a:cs typeface="Times New Roman" panose="02020603050405020304" pitchFamily="18" charset="0"/>
              </a:rPr>
              <a:t>Removing unwanted attributes</a:t>
            </a:r>
          </a:p>
          <a:p>
            <a:pPr lvl="1"/>
            <a:r>
              <a:rPr lang="en-US" dirty="0" smtClean="0">
                <a:solidFill>
                  <a:schemeClr val="tx1"/>
                </a:solidFill>
                <a:latin typeface="Times New Roman" panose="02020603050405020304" pitchFamily="18" charset="0"/>
                <a:cs typeface="Times New Roman" panose="02020603050405020304" pitchFamily="18" charset="0"/>
              </a:rPr>
              <a:t>Visualizing  relation of independent variables with each other and output variables</a:t>
            </a:r>
          </a:p>
          <a:p>
            <a:pPr lvl="1"/>
            <a:r>
              <a:rPr lang="en-US" dirty="0" smtClean="0">
                <a:solidFill>
                  <a:schemeClr val="tx1"/>
                </a:solidFill>
                <a:latin typeface="Times New Roman" panose="02020603050405020304" pitchFamily="18" charset="0"/>
                <a:cs typeface="Times New Roman" panose="02020603050405020304" pitchFamily="18" charset="0"/>
              </a:rPr>
              <a:t>Checking and changing Distribution of continuous values</a:t>
            </a:r>
          </a:p>
          <a:p>
            <a:pPr lvl="1"/>
            <a:r>
              <a:rPr lang="en-US" dirty="0" smtClean="0">
                <a:solidFill>
                  <a:schemeClr val="tx1"/>
                </a:solidFill>
                <a:latin typeface="Times New Roman" panose="02020603050405020304" pitchFamily="18" charset="0"/>
                <a:cs typeface="Times New Roman" panose="02020603050405020304" pitchFamily="18" charset="0"/>
              </a:rPr>
              <a:t>Removing outliers</a:t>
            </a:r>
          </a:p>
          <a:p>
            <a:pPr lvl="1"/>
            <a:r>
              <a:rPr lang="en-US" dirty="0" smtClean="0">
                <a:solidFill>
                  <a:schemeClr val="tx1"/>
                </a:solidFill>
                <a:latin typeface="Times New Roman" panose="02020603050405020304" pitchFamily="18" charset="0"/>
                <a:cs typeface="Times New Roman" panose="02020603050405020304" pitchFamily="18" charset="0"/>
              </a:rPr>
              <a:t>Cleaning data and imputing if null values are present. </a:t>
            </a:r>
          </a:p>
          <a:p>
            <a:pPr lvl="1"/>
            <a:r>
              <a:rPr lang="en-US" dirty="0" smtClean="0">
                <a:solidFill>
                  <a:schemeClr val="tx1"/>
                </a:solidFill>
                <a:latin typeface="Times New Roman" panose="02020603050405020304" pitchFamily="18" charset="0"/>
                <a:cs typeface="Times New Roman" panose="02020603050405020304" pitchFamily="18" charset="0"/>
              </a:rPr>
              <a:t>Converting categorical data into numeric values.</a:t>
            </a:r>
          </a:p>
          <a:p>
            <a:pPr lvl="1"/>
            <a:r>
              <a:rPr lang="en-US" dirty="0" smtClean="0">
                <a:solidFill>
                  <a:schemeClr val="tx1"/>
                </a:solidFill>
                <a:latin typeface="Times New Roman" panose="02020603050405020304" pitchFamily="18" charset="0"/>
                <a:cs typeface="Times New Roman" panose="02020603050405020304" pitchFamily="18" charset="0"/>
              </a:rPr>
              <a:t>Scaling the data</a:t>
            </a:r>
          </a:p>
          <a:p>
            <a:pPr lvl="1"/>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81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765106" cy="5933941"/>
          </a:xfrm>
        </p:spPr>
        <p:txBody>
          <a:bodyPr>
            <a:normAutofit/>
          </a:bodyPr>
          <a:lstStyle/>
          <a:p>
            <a:pPr marL="0" indent="0">
              <a:buNone/>
            </a:pPr>
            <a:r>
              <a:rPr lang="en-US" sz="1800" dirty="0" smtClean="0">
                <a:solidFill>
                  <a:schemeClr val="tx1"/>
                </a:solidFill>
                <a:latin typeface="Times New Roman" panose="02020603050405020304" pitchFamily="18" charset="0"/>
                <a:cs typeface="Times New Roman" panose="02020603050405020304" pitchFamily="18" charset="0"/>
              </a:rPr>
              <a:t>Q 7) How training was done or what models were used?</a:t>
            </a:r>
          </a:p>
          <a:p>
            <a:r>
              <a:rPr lang="en-US" sz="1800" dirty="0" smtClean="0">
                <a:solidFill>
                  <a:schemeClr val="tx1"/>
                </a:solidFill>
                <a:latin typeface="Times New Roman" panose="02020603050405020304" pitchFamily="18" charset="0"/>
                <a:cs typeface="Times New Roman" panose="02020603050405020304" pitchFamily="18" charset="0"/>
              </a:rPr>
              <a:t>Before diving the data in training and validation set we performed clustering over fit to divide the data into clusters.</a:t>
            </a:r>
          </a:p>
          <a:p>
            <a:r>
              <a:rPr lang="en-US" sz="1800" dirty="0" smtClean="0">
                <a:solidFill>
                  <a:schemeClr val="tx1"/>
                </a:solidFill>
                <a:latin typeface="Times New Roman" panose="02020603050405020304" pitchFamily="18" charset="0"/>
                <a:cs typeface="Times New Roman" panose="02020603050405020304" pitchFamily="18" charset="0"/>
              </a:rPr>
              <a:t>As per cluster the training and validation data were divided.</a:t>
            </a:r>
          </a:p>
          <a:p>
            <a:r>
              <a:rPr lang="en-US" sz="1800" dirty="0" smtClean="0">
                <a:solidFill>
                  <a:schemeClr val="tx1"/>
                </a:solidFill>
                <a:latin typeface="Times New Roman" panose="02020603050405020304" pitchFamily="18" charset="0"/>
                <a:cs typeface="Times New Roman" panose="02020603050405020304" pitchFamily="18" charset="0"/>
              </a:rPr>
              <a:t>The scaling was performed over training and validation data</a:t>
            </a:r>
          </a:p>
          <a:p>
            <a:r>
              <a:rPr lang="en-US" sz="1800" dirty="0" smtClean="0">
                <a:solidFill>
                  <a:schemeClr val="tx1"/>
                </a:solidFill>
                <a:latin typeface="Times New Roman" panose="02020603050405020304" pitchFamily="18" charset="0"/>
                <a:cs typeface="Times New Roman" panose="02020603050405020304" pitchFamily="18" charset="0"/>
              </a:rPr>
              <a:t>Algorithms like Random Forest,  XGBoost and Logistic were used based on the recall final model was used for each cluster and we saved that model .</a:t>
            </a:r>
          </a:p>
          <a:p>
            <a:pPr marL="0" indent="0">
              <a:buNone/>
            </a:pPr>
            <a:r>
              <a:rPr lang="en-US" sz="1800" dirty="0" smtClean="0">
                <a:solidFill>
                  <a:schemeClr val="tx1"/>
                </a:solidFill>
                <a:latin typeface="Times New Roman" panose="02020603050405020304" pitchFamily="18" charset="0"/>
                <a:cs typeface="Times New Roman" panose="02020603050405020304" pitchFamily="18" charset="0"/>
              </a:rPr>
              <a:t>Q 8) How Prediction was done?</a:t>
            </a:r>
          </a:p>
          <a:p>
            <a:pPr marL="0" indent="0">
              <a:buNone/>
            </a:pPr>
            <a:r>
              <a:rPr lang="en-US" sz="1800" dirty="0" smtClean="0">
                <a:solidFill>
                  <a:schemeClr val="tx1"/>
                </a:solidFill>
                <a:latin typeface="Times New Roman" panose="02020603050405020304" pitchFamily="18" charset="0"/>
                <a:cs typeface="Times New Roman" panose="02020603050405020304" pitchFamily="18" charset="0"/>
              </a:rPr>
              <a:t>The testing files are shared by the client .We Perform the same life cycle till the data is clustered .Then on the basis of cluster number model is loaded and perform prediction. In the end we get the accumulated data of predictions.</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113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1125715" cy="3615267"/>
          </a:xfrm>
        </p:spPr>
        <p:txBody>
          <a:bodyPr>
            <a:normAutofit/>
          </a:bodyPr>
          <a:lstStyle/>
          <a:p>
            <a:r>
              <a:rPr lang="en-US" sz="1800" dirty="0" smtClean="0">
                <a:solidFill>
                  <a:schemeClr val="tx1"/>
                </a:solidFill>
                <a:latin typeface="Times New Roman" panose="02020603050405020304" pitchFamily="18" charset="0"/>
                <a:cs typeface="Times New Roman" panose="02020603050405020304" pitchFamily="18" charset="0"/>
              </a:rPr>
              <a:t>Q 9) What are the different stages of deployment?</a:t>
            </a:r>
          </a:p>
          <a:p>
            <a:pPr lvl="1"/>
            <a:r>
              <a:rPr lang="en-US" dirty="0" smtClean="0">
                <a:solidFill>
                  <a:schemeClr val="tx1"/>
                </a:solidFill>
                <a:latin typeface="Times New Roman" panose="02020603050405020304" pitchFamily="18" charset="0"/>
                <a:cs typeface="Times New Roman" panose="02020603050405020304" pitchFamily="18" charset="0"/>
              </a:rPr>
              <a:t>When the model is ready we deploy it  in Fire environment .Where SIT and UAT is performed over it.</a:t>
            </a:r>
          </a:p>
          <a:p>
            <a:pPr lvl="1"/>
            <a:r>
              <a:rPr lang="en-US" dirty="0" smtClean="0">
                <a:solidFill>
                  <a:schemeClr val="tx1"/>
                </a:solidFill>
                <a:latin typeface="Times New Roman" panose="02020603050405020304" pitchFamily="18" charset="0"/>
                <a:cs typeface="Times New Roman" panose="02020603050405020304" pitchFamily="18" charset="0"/>
              </a:rPr>
              <a:t>Once We get Sign off from Fire we deploy in Earth and UAT is performed over it.</a:t>
            </a:r>
          </a:p>
          <a:p>
            <a:pPr lvl="1"/>
            <a:r>
              <a:rPr lang="en-US" dirty="0" smtClean="0">
                <a:solidFill>
                  <a:schemeClr val="tx1"/>
                </a:solidFill>
                <a:latin typeface="Times New Roman" panose="02020603050405020304" pitchFamily="18" charset="0"/>
                <a:cs typeface="Times New Roman" panose="02020603050405020304" pitchFamily="18" charset="0"/>
              </a:rPr>
              <a:t>After getting the sign off from Earth we deploy in production</a:t>
            </a:r>
          </a:p>
          <a:p>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67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799"/>
            <a:ext cx="8534400" cy="5457423"/>
          </a:xfrm>
        </p:spPr>
        <p:txBody>
          <a:bodyPr>
            <a:normAutofit/>
          </a:bodyPr>
          <a:lstStyle/>
          <a:p>
            <a:pPr marL="0" indent="0">
              <a:buNone/>
            </a:pPr>
            <a:r>
              <a:rPr lang="en-US" dirty="0" smtClean="0"/>
              <a:t>					</a:t>
            </a:r>
            <a:r>
              <a:rPr lang="en-US" b="1" dirty="0" smtClean="0"/>
              <a:t>	</a:t>
            </a:r>
            <a:r>
              <a:rPr lang="en-US" sz="2500" dirty="0">
                <a:solidFill>
                  <a:schemeClr val="tx1"/>
                </a:solidFill>
                <a:latin typeface="Times New Roman" panose="02020603050405020304" pitchFamily="18" charset="0"/>
                <a:cs typeface="Times New Roman" panose="02020603050405020304" pitchFamily="18" charset="0"/>
              </a:rPr>
              <a:t> </a:t>
            </a:r>
            <a:endParaRPr lang="en-US" sz="25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Objective</a:t>
            </a:r>
            <a:r>
              <a:rPr lang="en-US" sz="2200" dirty="0" smtClean="0">
                <a:solidFill>
                  <a:schemeClr val="tx1"/>
                </a:solidFill>
                <a:latin typeface="Times New Roman" panose="02020603050405020304" pitchFamily="18" charset="0"/>
                <a:cs typeface="Times New Roman" panose="02020603050405020304" pitchFamily="18" charset="0"/>
              </a:rPr>
              <a:t>: </a:t>
            </a:r>
          </a:p>
          <a:p>
            <a:pPr marL="457200" lvl="1" indent="0">
              <a:buNone/>
            </a:pPr>
            <a:r>
              <a:rPr lang="en-US" dirty="0" smtClean="0">
                <a:solidFill>
                  <a:schemeClr val="tx1"/>
                </a:solidFill>
                <a:latin typeface="Times New Roman" panose="02020603050405020304" pitchFamily="18" charset="0"/>
                <a:cs typeface="Times New Roman" panose="02020603050405020304" pitchFamily="18" charset="0"/>
              </a:rPr>
              <a:t>Development of a predictive model to identify new insurance claims for motor products i.e. private and  Commercial. The model will determine the inflow of upcoming claims based on the past customer segment </a:t>
            </a:r>
            <a:r>
              <a:rPr lang="en-US" dirty="0">
                <a:solidFill>
                  <a:schemeClr val="tx1"/>
                </a:solidFill>
                <a:latin typeface="Times New Roman" panose="02020603050405020304" pitchFamily="18" charset="0"/>
                <a:cs typeface="Times New Roman" panose="02020603050405020304" pitchFamily="18" charset="0"/>
              </a:rPr>
              <a:t>data regarding who have the maximum probability of car crash.</a:t>
            </a:r>
          </a:p>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Benefits:</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Identification of upcoming claims.</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Helps in easy flow for  managing resources.</a:t>
            </a:r>
          </a:p>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Gives better insight of customers base.</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Change in the plans of the customer policies.</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Maintain the good relationship  between clients and organization. </a:t>
            </a:r>
            <a:endParaRPr lang="en-US" dirty="0" smtClean="0"/>
          </a:p>
          <a:p>
            <a:pPr marL="0" indent="0">
              <a:buNone/>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06398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715000"/>
          </a:xfrm>
        </p:spPr>
        <p:txBody>
          <a:bodyPr/>
          <a:lstStyle/>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Data Sharing Agreement :</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Sample file name </a:t>
            </a:r>
            <a:r>
              <a:rPr lang="en-US" dirty="0">
                <a:solidFill>
                  <a:schemeClr val="tx1"/>
                </a:solidFill>
                <a:latin typeface="Times New Roman" panose="02020603050405020304" pitchFamily="18" charset="0"/>
                <a:cs typeface="Times New Roman" panose="02020603050405020304" pitchFamily="18" charset="0"/>
              </a:rPr>
              <a:t>(ex </a:t>
            </a:r>
            <a:r>
              <a:rPr lang="en-US" dirty="0" smtClean="0">
                <a:solidFill>
                  <a:schemeClr val="tx1"/>
                </a:solidFill>
                <a:latin typeface="Times New Roman" panose="02020603050405020304" pitchFamily="18" charset="0"/>
                <a:cs typeface="Times New Roman" panose="02020603050405020304" pitchFamily="18" charset="0"/>
              </a:rPr>
              <a:t>claimIdentification_20062021_101010)</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Length of date stamp(8 digits)</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Length of </a:t>
            </a:r>
            <a:r>
              <a:rPr lang="en-US" dirty="0">
                <a:solidFill>
                  <a:schemeClr val="tx1"/>
                </a:solidFill>
                <a:latin typeface="Times New Roman" panose="02020603050405020304" pitchFamily="18" charset="0"/>
                <a:cs typeface="Times New Roman" panose="02020603050405020304" pitchFamily="18" charset="0"/>
              </a:rPr>
              <a:t>time stamp(6 digits</a:t>
            </a:r>
            <a:r>
              <a:rPr lang="en-US" dirty="0" smtClean="0">
                <a:solidFill>
                  <a:schemeClr val="tx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Number of Columns</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Column names </a:t>
            </a:r>
          </a:p>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Column </a:t>
            </a:r>
            <a:r>
              <a:rPr lang="en-US" dirty="0" smtClean="0">
                <a:solidFill>
                  <a:schemeClr val="tx1"/>
                </a:solidFill>
                <a:latin typeface="Times New Roman" panose="02020603050405020304" pitchFamily="18" charset="0"/>
                <a:cs typeface="Times New Roman" panose="02020603050405020304" pitchFamily="18" charset="0"/>
              </a:rPr>
              <a:t>data type</a:t>
            </a:r>
          </a:p>
          <a:p>
            <a:pPr>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33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2058771"/>
          </a:xfrm>
        </p:spPr>
        <p:txBody>
          <a:bodyPr/>
          <a:lstStyle/>
          <a:p>
            <a:pPr marL="3657600" lvl="8" indent="0">
              <a:buNone/>
            </a:pPr>
            <a:r>
              <a:rPr lang="en-US" sz="2200" dirty="0" smtClean="0">
                <a:solidFill>
                  <a:schemeClr val="tx1"/>
                </a:solidFill>
                <a:latin typeface="Times New Roman" panose="02020603050405020304" pitchFamily="18" charset="0"/>
                <a:cs typeface="Times New Roman" panose="02020603050405020304" pitchFamily="18" charset="0"/>
              </a:rPr>
              <a:t>Architecture</a:t>
            </a:r>
          </a:p>
          <a:p>
            <a:endParaRPr lang="en-US" dirty="0" smtClean="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84213" y="1687132"/>
            <a:ext cx="10610560" cy="4778062"/>
          </a:xfrm>
          <a:prstGeom prst="rect">
            <a:avLst/>
          </a:prstGeom>
        </p:spPr>
      </p:pic>
    </p:spTree>
    <p:extLst>
      <p:ext uri="{BB962C8B-B14F-4D97-AF65-F5344CB8AC3E}">
        <p14:creationId xmlns:p14="http://schemas.microsoft.com/office/powerpoint/2010/main" val="405413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6011214"/>
          </a:xfrm>
        </p:spPr>
        <p:txBody>
          <a:bodyPr>
            <a:normAutofit/>
          </a:bodyPr>
          <a:lstStyle/>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Data Validation and Data Transformation :</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Name Validation - Validation of files name as per the DSA. </a:t>
            </a:r>
            <a:r>
              <a:rPr lang="en-US" dirty="0">
                <a:solidFill>
                  <a:schemeClr val="tx1"/>
                </a:solidFill>
                <a:latin typeface="Times New Roman" panose="02020603050405020304" pitchFamily="18" charset="0"/>
                <a:cs typeface="Times New Roman" panose="02020603050405020304" pitchFamily="18" charset="0"/>
              </a:rPr>
              <a:t>We have created a regex </a:t>
            </a:r>
            <a:r>
              <a:rPr lang="en-US" dirty="0" smtClean="0">
                <a:solidFill>
                  <a:schemeClr val="tx1"/>
                </a:solidFill>
                <a:latin typeface="Times New Roman" panose="02020603050405020304" pitchFamily="18" charset="0"/>
                <a:cs typeface="Times New Roman" panose="02020603050405020304" pitchFamily="18" charset="0"/>
              </a:rPr>
              <a:t>pattern for validation. After it checks for date format and time format if these requirements are satisfied, </a:t>
            </a:r>
            <a:r>
              <a:rPr lang="en-US" dirty="0">
                <a:solidFill>
                  <a:schemeClr val="tx1"/>
                </a:solidFill>
                <a:latin typeface="Times New Roman" panose="02020603050405020304" pitchFamily="18" charset="0"/>
                <a:cs typeface="Times New Roman" panose="02020603050405020304" pitchFamily="18" charset="0"/>
              </a:rPr>
              <a:t>we move such files </a:t>
            </a:r>
            <a:r>
              <a:rPr lang="en-US" dirty="0" smtClean="0">
                <a:solidFill>
                  <a:schemeClr val="tx1"/>
                </a:solidFill>
                <a:latin typeface="Times New Roman" panose="02020603050405020304" pitchFamily="18" charset="0"/>
                <a:cs typeface="Times New Roman" panose="02020603050405020304" pitchFamily="18" charset="0"/>
              </a:rPr>
              <a:t>to </a:t>
            </a:r>
            <a:r>
              <a:rPr lang="en-US" dirty="0">
                <a:solidFill>
                  <a:schemeClr val="tx1"/>
                </a:solidFill>
                <a:latin typeface="Times New Roman" panose="02020603050405020304" pitchFamily="18" charset="0"/>
                <a:cs typeface="Times New Roman" panose="02020603050405020304" pitchFamily="18" charset="0"/>
              </a:rPr>
              <a:t>"Good_Data_Folder" else </a:t>
            </a:r>
            <a:r>
              <a:rPr lang="en-US"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Bad_Data_Folder</a:t>
            </a:r>
            <a:r>
              <a:rPr lang="en-US" dirty="0" smtClean="0">
                <a:solidFill>
                  <a:schemeClr val="tx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Number of Columns </a:t>
            </a:r>
            <a:r>
              <a:rPr lang="en-US" dirty="0" smtClean="0">
                <a:solidFill>
                  <a:schemeClr val="tx1"/>
                </a:solidFill>
                <a:latin typeface="Times New Roman" panose="02020603050405020304" pitchFamily="18" charset="0"/>
                <a:cs typeface="Times New Roman" panose="02020603050405020304" pitchFamily="18" charset="0"/>
              </a:rPr>
              <a:t>– Validation of number </a:t>
            </a:r>
            <a:r>
              <a:rPr lang="en-US" dirty="0">
                <a:solidFill>
                  <a:schemeClr val="tx1"/>
                </a:solidFill>
                <a:latin typeface="Times New Roman" panose="02020603050405020304" pitchFamily="18" charset="0"/>
                <a:cs typeface="Times New Roman" panose="02020603050405020304" pitchFamily="18" charset="0"/>
              </a:rPr>
              <a:t>of columns present in the files, and if it doesn't match </a:t>
            </a:r>
            <a:r>
              <a:rPr lang="en-US" dirty="0" smtClean="0">
                <a:solidFill>
                  <a:schemeClr val="tx1"/>
                </a:solidFill>
                <a:latin typeface="Times New Roman" panose="02020603050405020304" pitchFamily="18" charset="0"/>
                <a:cs typeface="Times New Roman" panose="02020603050405020304" pitchFamily="18" charset="0"/>
              </a:rPr>
              <a:t>then </a:t>
            </a:r>
            <a:r>
              <a:rPr lang="en-US" dirty="0">
                <a:solidFill>
                  <a:schemeClr val="tx1"/>
                </a:solidFill>
                <a:latin typeface="Times New Roman" panose="02020603050405020304" pitchFamily="18" charset="0"/>
                <a:cs typeface="Times New Roman" panose="02020603050405020304" pitchFamily="18" charset="0"/>
              </a:rPr>
              <a:t>the file is moved to "Bad_Data_Folder</a:t>
            </a:r>
            <a:r>
              <a:rPr lang="en-US" dirty="0" smtClean="0">
                <a:solidFill>
                  <a:schemeClr val="tx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Name of Columns - The name of the columns is validated and should be the same as given in the schema file. If not, then the file is moved to "Bad_Data_Folder</a:t>
            </a:r>
            <a:r>
              <a:rPr lang="en-US" dirty="0" smtClean="0">
                <a:solidFill>
                  <a:schemeClr val="tx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Data type </a:t>
            </a:r>
            <a:r>
              <a:rPr lang="en-US" dirty="0">
                <a:solidFill>
                  <a:schemeClr val="tx1"/>
                </a:solidFill>
                <a:latin typeface="Times New Roman" panose="02020603050405020304" pitchFamily="18" charset="0"/>
                <a:cs typeface="Times New Roman" panose="02020603050405020304" pitchFamily="18" charset="0"/>
              </a:rPr>
              <a:t>of columns - The </a:t>
            </a:r>
            <a:r>
              <a:rPr lang="en-US" dirty="0" smtClean="0">
                <a:solidFill>
                  <a:schemeClr val="tx1"/>
                </a:solidFill>
                <a:latin typeface="Times New Roman" panose="02020603050405020304" pitchFamily="18" charset="0"/>
                <a:cs typeface="Times New Roman" panose="02020603050405020304" pitchFamily="18" charset="0"/>
              </a:rPr>
              <a:t>data type </a:t>
            </a:r>
            <a:r>
              <a:rPr lang="en-US" dirty="0">
                <a:solidFill>
                  <a:schemeClr val="tx1"/>
                </a:solidFill>
                <a:latin typeface="Times New Roman" panose="02020603050405020304" pitchFamily="18" charset="0"/>
                <a:cs typeface="Times New Roman" panose="02020603050405020304" pitchFamily="18" charset="0"/>
              </a:rPr>
              <a:t>of columns is given in the schema file. It is validated when we insert the files into Database. If the </a:t>
            </a:r>
            <a:r>
              <a:rPr lang="en-US" dirty="0" err="1">
                <a:solidFill>
                  <a:schemeClr val="tx1"/>
                </a:solidFill>
                <a:latin typeface="Times New Roman" panose="02020603050405020304" pitchFamily="18" charset="0"/>
                <a:cs typeface="Times New Roman" panose="02020603050405020304" pitchFamily="18" charset="0"/>
              </a:rPr>
              <a:t>datatype</a:t>
            </a:r>
            <a:r>
              <a:rPr lang="en-US" dirty="0">
                <a:solidFill>
                  <a:schemeClr val="tx1"/>
                </a:solidFill>
                <a:latin typeface="Times New Roman" panose="02020603050405020304" pitchFamily="18" charset="0"/>
                <a:cs typeface="Times New Roman" panose="02020603050405020304" pitchFamily="18" charset="0"/>
              </a:rPr>
              <a:t> is wrong, then the file is moved to "Bad_Data_Folder</a:t>
            </a:r>
            <a:r>
              <a:rPr lang="en-US" dirty="0" smtClean="0">
                <a:solidFill>
                  <a:schemeClr val="tx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Null values in columns - If any of the columns in a file have all the values as NULL or missing, we discard such a file and move it to "Bad_Data_Folder</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879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367270"/>
          </a:xfrm>
        </p:spPr>
        <p:txBody>
          <a:bodyPr>
            <a:normAutofit/>
          </a:bodyPr>
          <a:lstStyle/>
          <a:p>
            <a:pPr marL="0" indent="0">
              <a:buNone/>
            </a:pPr>
            <a:r>
              <a:rPr lang="en-US" sz="2200" dirty="0">
                <a:solidFill>
                  <a:schemeClr val="tx1"/>
                </a:solidFill>
                <a:latin typeface="Times New Roman" panose="02020603050405020304" pitchFamily="18" charset="0"/>
                <a:cs typeface="Times New Roman" panose="02020603050405020304" pitchFamily="18" charset="0"/>
              </a:rPr>
              <a:t>Data Insertion in </a:t>
            </a:r>
            <a:r>
              <a:rPr lang="en-US" sz="2200" dirty="0" smtClean="0">
                <a:solidFill>
                  <a:schemeClr val="tx1"/>
                </a:solidFill>
                <a:latin typeface="Times New Roman" panose="02020603050405020304" pitchFamily="18" charset="0"/>
                <a:cs typeface="Times New Roman" panose="02020603050405020304" pitchFamily="18" charset="0"/>
              </a:rPr>
              <a:t>Database:</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Table </a:t>
            </a:r>
            <a:r>
              <a:rPr lang="en-US" dirty="0">
                <a:solidFill>
                  <a:schemeClr val="tx1"/>
                </a:solidFill>
                <a:latin typeface="Times New Roman" panose="02020603050405020304" pitchFamily="18" charset="0"/>
                <a:cs typeface="Times New Roman" panose="02020603050405020304" pitchFamily="18" charset="0"/>
              </a:rPr>
              <a:t>creation </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Table </a:t>
            </a:r>
            <a:r>
              <a:rPr lang="en-US" dirty="0" smtClean="0">
                <a:solidFill>
                  <a:schemeClr val="tx1"/>
                </a:solidFill>
                <a:latin typeface="Times New Roman" panose="02020603050405020304" pitchFamily="18" charset="0"/>
                <a:cs typeface="Times New Roman" panose="02020603050405020304" pitchFamily="18" charset="0"/>
              </a:rPr>
              <a:t>name  “</a:t>
            </a:r>
            <a:r>
              <a:rPr lang="en-US" dirty="0" err="1" smtClean="0">
                <a:solidFill>
                  <a:schemeClr val="tx1"/>
                </a:solidFill>
                <a:latin typeface="Times New Roman" panose="02020603050405020304" pitchFamily="18" charset="0"/>
                <a:cs typeface="Times New Roman" panose="02020603050405020304" pitchFamily="18" charset="0"/>
              </a:rPr>
              <a:t>t_motor_fraud</a:t>
            </a:r>
            <a:r>
              <a:rPr lang="en-US" dirty="0" smtClean="0">
                <a:solidFill>
                  <a:schemeClr val="tx1"/>
                </a:solidFill>
                <a:latin typeface="Times New Roman" panose="02020603050405020304" pitchFamily="18" charset="0"/>
                <a:cs typeface="Times New Roman" panose="02020603050405020304" pitchFamily="18" charset="0"/>
              </a:rPr>
              <a:t>" is </a:t>
            </a:r>
            <a:r>
              <a:rPr lang="en-US" dirty="0">
                <a:solidFill>
                  <a:schemeClr val="tx1"/>
                </a:solidFill>
                <a:latin typeface="Times New Roman" panose="02020603050405020304" pitchFamily="18" charset="0"/>
                <a:cs typeface="Times New Roman" panose="02020603050405020304" pitchFamily="18" charset="0"/>
              </a:rPr>
              <a:t>created in the database for inserting the </a:t>
            </a:r>
            <a:r>
              <a:rPr lang="en-US" dirty="0" smtClean="0">
                <a:solidFill>
                  <a:schemeClr val="tx1"/>
                </a:solidFill>
                <a:latin typeface="Times New Roman" panose="02020603050405020304" pitchFamily="18" charset="0"/>
                <a:cs typeface="Times New Roman" panose="02020603050405020304" pitchFamily="18" charset="0"/>
              </a:rPr>
              <a:t>files. </a:t>
            </a:r>
            <a:r>
              <a:rPr lang="en-US" dirty="0">
                <a:solidFill>
                  <a:schemeClr val="tx1"/>
                </a:solidFill>
                <a:latin typeface="Times New Roman" panose="02020603050405020304" pitchFamily="18" charset="0"/>
                <a:cs typeface="Times New Roman" panose="02020603050405020304" pitchFamily="18" charset="0"/>
              </a:rPr>
              <a:t>If the table is already </a:t>
            </a:r>
            <a:r>
              <a:rPr lang="en-US" dirty="0" smtClean="0">
                <a:solidFill>
                  <a:schemeClr val="tx1"/>
                </a:solidFill>
                <a:latin typeface="Times New Roman" panose="02020603050405020304" pitchFamily="18" charset="0"/>
                <a:cs typeface="Times New Roman" panose="02020603050405020304" pitchFamily="18" charset="0"/>
              </a:rPr>
              <a:t>present then new </a:t>
            </a:r>
            <a:r>
              <a:rPr lang="en-US" dirty="0">
                <a:solidFill>
                  <a:schemeClr val="tx1"/>
                </a:solidFill>
                <a:latin typeface="Times New Roman" panose="02020603050405020304" pitchFamily="18" charset="0"/>
                <a:cs typeface="Times New Roman" panose="02020603050405020304" pitchFamily="18" charset="0"/>
              </a:rPr>
              <a:t>files are inserted in the </a:t>
            </a:r>
            <a:r>
              <a:rPr lang="en-US" dirty="0" smtClean="0">
                <a:solidFill>
                  <a:schemeClr val="tx1"/>
                </a:solidFill>
                <a:latin typeface="Times New Roman" panose="02020603050405020304" pitchFamily="18" charset="0"/>
                <a:cs typeface="Times New Roman" panose="02020603050405020304" pitchFamily="18" charset="0"/>
              </a:rPr>
              <a:t>same table.</a:t>
            </a:r>
          </a:p>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Insertion of files in the table - All the files in the "Good_Data_Folder" are inserted in the above-created table. If any file has invalid data type in any of the columns, the file is not loaded in the table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08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103032"/>
            <a:ext cx="11009805" cy="6426558"/>
          </a:xfrm>
        </p:spPr>
        <p:txBody>
          <a:bodyPr>
            <a:normAutofit/>
          </a:bodyPr>
          <a:lstStyle/>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Model Training:</a:t>
            </a:r>
          </a:p>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Data Export from Db </a:t>
            </a:r>
            <a:r>
              <a:rPr lang="en-US" dirty="0" smtClean="0">
                <a:solidFill>
                  <a:schemeClr val="tx1"/>
                </a:solidFill>
                <a:latin typeface="Times New Roman" panose="02020603050405020304" pitchFamily="18" charset="0"/>
                <a:cs typeface="Times New Roman" panose="02020603050405020304" pitchFamily="18" charset="0"/>
              </a:rPr>
              <a:t>:</a:t>
            </a:r>
          </a:p>
          <a:p>
            <a:pPr marL="914400" lvl="2" indent="0">
              <a:buNone/>
            </a:pPr>
            <a:r>
              <a:rPr lang="en-US" sz="1800" dirty="0" smtClean="0">
                <a:solidFill>
                  <a:schemeClr val="tx1"/>
                </a:solidFill>
                <a:latin typeface="Times New Roman" panose="02020603050405020304" pitchFamily="18" charset="0"/>
                <a:cs typeface="Times New Roman" panose="02020603050405020304" pitchFamily="18" charset="0"/>
              </a:rPr>
              <a:t>     The accumulated data from db is exported in csv format for model training</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Data </a:t>
            </a:r>
            <a:r>
              <a:rPr lang="en-US" dirty="0">
                <a:solidFill>
                  <a:schemeClr val="tx1"/>
                </a:solidFill>
                <a:latin typeface="Times New Roman" panose="02020603050405020304" pitchFamily="18" charset="0"/>
                <a:cs typeface="Times New Roman" panose="02020603050405020304" pitchFamily="18" charset="0"/>
              </a:rPr>
              <a:t>Preprocessing   </a:t>
            </a:r>
          </a:p>
          <a:p>
            <a:pPr lvl="2">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Performing EDA to get insight of data like  identifying distribution , outliers ,trend</a:t>
            </a:r>
          </a:p>
          <a:p>
            <a:pPr marL="914400" lvl="2" indent="0">
              <a:buNone/>
            </a:pPr>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     among data etc.</a:t>
            </a:r>
            <a:endParaRPr lang="en-US" sz="1800"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Check for null values in the columns. If </a:t>
            </a:r>
            <a:r>
              <a:rPr lang="en-US" sz="1800" dirty="0" smtClean="0">
                <a:solidFill>
                  <a:schemeClr val="tx1"/>
                </a:solidFill>
                <a:latin typeface="Times New Roman" panose="02020603050405020304" pitchFamily="18" charset="0"/>
                <a:cs typeface="Times New Roman" panose="02020603050405020304" pitchFamily="18" charset="0"/>
              </a:rPr>
              <a:t>present </a:t>
            </a:r>
            <a:r>
              <a:rPr lang="en-US" sz="1800" dirty="0">
                <a:solidFill>
                  <a:schemeClr val="tx1"/>
                </a:solidFill>
                <a:latin typeface="Times New Roman" panose="02020603050405020304" pitchFamily="18" charset="0"/>
                <a:cs typeface="Times New Roman" panose="02020603050405020304" pitchFamily="18" charset="0"/>
              </a:rPr>
              <a:t>impute the null </a:t>
            </a:r>
            <a:r>
              <a:rPr lang="en-US" sz="1800" dirty="0" smtClean="0">
                <a:solidFill>
                  <a:schemeClr val="tx1"/>
                </a:solidFill>
                <a:latin typeface="Times New Roman" panose="02020603050405020304" pitchFamily="18" charset="0"/>
                <a:cs typeface="Times New Roman" panose="02020603050405020304" pitchFamily="18" charset="0"/>
              </a:rPr>
              <a:t>values.</a:t>
            </a:r>
            <a:endParaRPr lang="en-US" sz="1800"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E</a:t>
            </a:r>
            <a:r>
              <a:rPr lang="en-US" sz="1800" dirty="0" smtClean="0">
                <a:solidFill>
                  <a:schemeClr val="tx1"/>
                </a:solidFill>
                <a:latin typeface="Times New Roman" panose="02020603050405020304" pitchFamily="18" charset="0"/>
                <a:cs typeface="Times New Roman" panose="02020603050405020304" pitchFamily="18" charset="0"/>
              </a:rPr>
              <a:t>ncode </a:t>
            </a:r>
            <a:r>
              <a:rPr lang="en-US" sz="1800" dirty="0">
                <a:solidFill>
                  <a:schemeClr val="tx1"/>
                </a:solidFill>
                <a:latin typeface="Times New Roman" panose="02020603050405020304" pitchFamily="18" charset="0"/>
                <a:cs typeface="Times New Roman" panose="02020603050405020304" pitchFamily="18" charset="0"/>
              </a:rPr>
              <a:t>the categorical values with numeric values.</a:t>
            </a:r>
          </a:p>
          <a:p>
            <a:pPr lvl="2">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Perform Standard Scalar to scale down the values.</a:t>
            </a:r>
          </a:p>
        </p:txBody>
      </p:sp>
    </p:spTree>
    <p:extLst>
      <p:ext uri="{BB962C8B-B14F-4D97-AF65-F5344CB8AC3E}">
        <p14:creationId xmlns:p14="http://schemas.microsoft.com/office/powerpoint/2010/main" val="2356405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380149"/>
          </a:xfrm>
        </p:spPr>
        <p:txBody>
          <a:bodyPr>
            <a:normAutofit/>
          </a:bodyPr>
          <a:lstStyle/>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Clustering – </a:t>
            </a:r>
            <a:endParaRPr lang="en-US" dirty="0" smtClean="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p>
          <a:p>
            <a:pPr lvl="2">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Kmeans model is trained over preprocessed data, and the model is saved for further use in prediction</a:t>
            </a:r>
          </a:p>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Model Selection – </a:t>
            </a:r>
            <a:endParaRPr lang="en-US" dirty="0" smtClean="0">
              <a:solidFill>
                <a:schemeClr val="tx1"/>
              </a:solidFill>
              <a:latin typeface="Times New Roman" panose="02020603050405020304" pitchFamily="18" charset="0"/>
              <a:cs typeface="Times New Roman" panose="02020603050405020304" pitchFamily="18" charset="0"/>
            </a:endParaRPr>
          </a:p>
          <a:p>
            <a:pPr marL="914400" lvl="2" indent="0">
              <a:buNone/>
            </a:pPr>
            <a:r>
              <a:rPr lang="en-US" sz="1800" dirty="0" smtClean="0">
                <a:solidFill>
                  <a:schemeClr val="tx1"/>
                </a:solidFill>
                <a:latin typeface="Times New Roman" panose="02020603050405020304" pitchFamily="18" charset="0"/>
                <a:cs typeface="Times New Roman" panose="02020603050405020304" pitchFamily="18" charset="0"/>
              </a:rPr>
              <a:t>After </a:t>
            </a:r>
            <a:r>
              <a:rPr lang="en-US" sz="1800" dirty="0">
                <a:solidFill>
                  <a:schemeClr val="tx1"/>
                </a:solidFill>
                <a:latin typeface="Times New Roman" panose="02020603050405020304" pitchFamily="18" charset="0"/>
                <a:cs typeface="Times New Roman" panose="02020603050405020304" pitchFamily="18" charset="0"/>
              </a:rPr>
              <a:t>the clusters </a:t>
            </a:r>
            <a:r>
              <a:rPr lang="en-US" sz="1800" dirty="0" smtClean="0">
                <a:solidFill>
                  <a:schemeClr val="tx1"/>
                </a:solidFill>
                <a:latin typeface="Times New Roman" panose="02020603050405020304" pitchFamily="18" charset="0"/>
                <a:cs typeface="Times New Roman" panose="02020603050405020304" pitchFamily="18" charset="0"/>
              </a:rPr>
              <a:t>are created</a:t>
            </a:r>
            <a:r>
              <a:rPr lang="en-US" sz="1800" dirty="0">
                <a:solidFill>
                  <a:schemeClr val="tx1"/>
                </a:solidFill>
                <a:latin typeface="Times New Roman" panose="02020603050405020304" pitchFamily="18" charset="0"/>
                <a:cs typeface="Times New Roman" panose="02020603050405020304" pitchFamily="18" charset="0"/>
              </a:rPr>
              <a:t>, we find the best model for each cluster. </a:t>
            </a:r>
            <a:r>
              <a:rPr lang="en-US" sz="1800" dirty="0" smtClean="0">
                <a:solidFill>
                  <a:schemeClr val="tx1"/>
                </a:solidFill>
                <a:latin typeface="Times New Roman" panose="02020603050405020304" pitchFamily="18" charset="0"/>
                <a:cs typeface="Times New Roman" panose="02020603050405020304" pitchFamily="18" charset="0"/>
              </a:rPr>
              <a:t>By using 3  algorithms ‘Logistic Regression’, ’Random Forest’ </a:t>
            </a:r>
            <a:r>
              <a:rPr lang="en-US" sz="1800" dirty="0">
                <a:solidFill>
                  <a:schemeClr val="tx1"/>
                </a:solidFill>
                <a:latin typeface="Times New Roman" panose="02020603050405020304" pitchFamily="18" charset="0"/>
                <a:cs typeface="Times New Roman" panose="02020603050405020304" pitchFamily="18" charset="0"/>
              </a:rPr>
              <a:t>and </a:t>
            </a:r>
            <a:r>
              <a:rPr lang="en-US" sz="1800" dirty="0" smtClean="0">
                <a:solidFill>
                  <a:schemeClr val="tx1"/>
                </a:solidFill>
                <a:latin typeface="Times New Roman" panose="02020603050405020304" pitchFamily="18" charset="0"/>
                <a:cs typeface="Times New Roman" panose="02020603050405020304" pitchFamily="18" charset="0"/>
              </a:rPr>
              <a:t>‘XGBoost’. </a:t>
            </a:r>
            <a:r>
              <a:rPr lang="en-US" sz="1800" dirty="0">
                <a:solidFill>
                  <a:schemeClr val="tx1"/>
                </a:solidFill>
                <a:latin typeface="Times New Roman" panose="02020603050405020304" pitchFamily="18" charset="0"/>
                <a:cs typeface="Times New Roman" panose="02020603050405020304" pitchFamily="18" charset="0"/>
              </a:rPr>
              <a:t>For each </a:t>
            </a:r>
            <a:r>
              <a:rPr lang="en-US" sz="1800" dirty="0" smtClean="0">
                <a:solidFill>
                  <a:schemeClr val="tx1"/>
                </a:solidFill>
                <a:latin typeface="Times New Roman" panose="02020603050405020304" pitchFamily="18" charset="0"/>
                <a:cs typeface="Times New Roman" panose="02020603050405020304" pitchFamily="18" charset="0"/>
              </a:rPr>
              <a:t>cluster </a:t>
            </a:r>
            <a:r>
              <a:rPr lang="en-US" sz="1800" dirty="0">
                <a:solidFill>
                  <a:schemeClr val="tx1"/>
                </a:solidFill>
                <a:latin typeface="Times New Roman" panose="02020603050405020304" pitchFamily="18" charset="0"/>
                <a:cs typeface="Times New Roman" panose="02020603050405020304" pitchFamily="18" charset="0"/>
              </a:rPr>
              <a:t>both the </a:t>
            </a:r>
            <a:r>
              <a:rPr lang="en-US" sz="1800" dirty="0" smtClean="0">
                <a:solidFill>
                  <a:schemeClr val="tx1"/>
                </a:solidFill>
                <a:latin typeface="Times New Roman" panose="02020603050405020304" pitchFamily="18" charset="0"/>
                <a:cs typeface="Times New Roman" panose="02020603050405020304" pitchFamily="18" charset="0"/>
              </a:rPr>
              <a:t>hyper tunned algorithms are used. </a:t>
            </a:r>
            <a:r>
              <a:rPr lang="en-US" sz="1800" dirty="0">
                <a:solidFill>
                  <a:schemeClr val="tx1"/>
                </a:solidFill>
                <a:latin typeface="Times New Roman" panose="02020603050405020304" pitchFamily="18" charset="0"/>
                <a:cs typeface="Times New Roman" panose="02020603050405020304" pitchFamily="18" charset="0"/>
              </a:rPr>
              <a:t>We calculate the </a:t>
            </a:r>
            <a:r>
              <a:rPr lang="en-US" sz="1800" dirty="0" smtClean="0">
                <a:solidFill>
                  <a:schemeClr val="tx1"/>
                </a:solidFill>
                <a:latin typeface="Times New Roman" panose="02020603050405020304" pitchFamily="18" charset="0"/>
                <a:cs typeface="Times New Roman" panose="02020603050405020304" pitchFamily="18" charset="0"/>
              </a:rPr>
              <a:t>precision for each  </a:t>
            </a:r>
            <a:r>
              <a:rPr lang="en-US" sz="1800" dirty="0">
                <a:solidFill>
                  <a:schemeClr val="tx1"/>
                </a:solidFill>
                <a:latin typeface="Times New Roman" panose="02020603050405020304" pitchFamily="18" charset="0"/>
                <a:cs typeface="Times New Roman" panose="02020603050405020304" pitchFamily="18" charset="0"/>
              </a:rPr>
              <a:t>models and select the model with the best score. Similarly, the model is selected for each cluster. All the models for every cluster are saved for use in prediction</a:t>
            </a:r>
          </a:p>
        </p:txBody>
      </p:sp>
    </p:spTree>
    <p:extLst>
      <p:ext uri="{BB962C8B-B14F-4D97-AF65-F5344CB8AC3E}">
        <p14:creationId xmlns:p14="http://schemas.microsoft.com/office/powerpoint/2010/main" val="110047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6346065"/>
          </a:xfrm>
        </p:spPr>
        <p:txBody>
          <a:bodyPr>
            <a:normAutofit/>
          </a:bodyPr>
          <a:lstStyle/>
          <a:p>
            <a:endParaRPr lang="en-US" dirty="0">
              <a:solidFill>
                <a:schemeClr val="tx1"/>
              </a:solidFill>
            </a:endParaRPr>
          </a:p>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Prediction:</a:t>
            </a:r>
            <a:endParaRPr lang="en-US" sz="22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testing files are shared in the batches and we perform the same Validation operations ,data transformation and data insertion on them.</a:t>
            </a:r>
          </a:p>
          <a:p>
            <a:pPr marL="742950" lvl="2">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accumulated data from db is exported in csv format for  prediction</a:t>
            </a:r>
          </a:p>
          <a:p>
            <a:pPr marL="742950" lvl="2">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We perform </a:t>
            </a:r>
            <a:r>
              <a:rPr lang="en-US" sz="1800" dirty="0" smtClean="0">
                <a:solidFill>
                  <a:schemeClr val="tx1"/>
                </a:solidFill>
                <a:latin typeface="Times New Roman" panose="02020603050405020304" pitchFamily="18" charset="0"/>
                <a:cs typeface="Times New Roman" panose="02020603050405020304" pitchFamily="18" charset="0"/>
              </a:rPr>
              <a:t>data </a:t>
            </a:r>
            <a:r>
              <a:rPr lang="en-US" sz="1800" dirty="0">
                <a:solidFill>
                  <a:schemeClr val="tx1"/>
                </a:solidFill>
                <a:latin typeface="Times New Roman" panose="02020603050405020304" pitchFamily="18" charset="0"/>
                <a:cs typeface="Times New Roman" panose="02020603050405020304" pitchFamily="18" charset="0"/>
              </a:rPr>
              <a:t>pre-processing </a:t>
            </a:r>
            <a:r>
              <a:rPr lang="en-US" sz="1800" dirty="0" smtClean="0">
                <a:solidFill>
                  <a:schemeClr val="tx1"/>
                </a:solidFill>
                <a:latin typeface="Times New Roman" panose="02020603050405020304" pitchFamily="18" charset="0"/>
                <a:cs typeface="Times New Roman" panose="02020603050405020304" pitchFamily="18" charset="0"/>
              </a:rPr>
              <a:t>techniques on it.</a:t>
            </a:r>
            <a:endParaRPr lang="en-US" sz="1800" dirty="0">
              <a:solidFill>
                <a:schemeClr val="tx1"/>
              </a:solidFill>
              <a:latin typeface="Times New Roman" panose="02020603050405020304" pitchFamily="18" charset="0"/>
              <a:cs typeface="Times New Roman" panose="02020603050405020304" pitchFamily="18" charset="0"/>
            </a:endParaRPr>
          </a:p>
          <a:p>
            <a:pPr marL="742950" lvl="2">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KMeans model created during training is loaded and clusters for the preprocessed </a:t>
            </a:r>
            <a:r>
              <a:rPr lang="en-US" sz="1800" dirty="0" smtClean="0">
                <a:solidFill>
                  <a:schemeClr val="tx1"/>
                </a:solidFill>
                <a:latin typeface="Times New Roman" panose="02020603050405020304" pitchFamily="18" charset="0"/>
                <a:cs typeface="Times New Roman" panose="02020603050405020304" pitchFamily="18" charset="0"/>
              </a:rPr>
              <a:t>data </a:t>
            </a:r>
            <a:r>
              <a:rPr lang="en-US" sz="1800" dirty="0">
                <a:solidFill>
                  <a:schemeClr val="tx1"/>
                </a:solidFill>
                <a:latin typeface="Times New Roman" panose="02020603050405020304" pitchFamily="18" charset="0"/>
                <a:cs typeface="Times New Roman" panose="02020603050405020304" pitchFamily="18" charset="0"/>
              </a:rPr>
              <a:t>is predicted</a:t>
            </a:r>
          </a:p>
          <a:p>
            <a:pPr marL="742950" lvl="2">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Based on the cluster </a:t>
            </a:r>
            <a:r>
              <a:rPr lang="en-US" sz="1800" dirty="0" smtClean="0">
                <a:solidFill>
                  <a:schemeClr val="tx1"/>
                </a:solidFill>
                <a:latin typeface="Times New Roman" panose="02020603050405020304" pitchFamily="18" charset="0"/>
                <a:cs typeface="Times New Roman" panose="02020603050405020304" pitchFamily="18" charset="0"/>
              </a:rPr>
              <a:t>number respective </a:t>
            </a:r>
            <a:r>
              <a:rPr lang="en-US" sz="1800" dirty="0">
                <a:solidFill>
                  <a:schemeClr val="tx1"/>
                </a:solidFill>
                <a:latin typeface="Times New Roman" panose="02020603050405020304" pitchFamily="18" charset="0"/>
                <a:cs typeface="Times New Roman" panose="02020603050405020304" pitchFamily="18" charset="0"/>
              </a:rPr>
              <a:t>model is loaded and is used to predict the data for that cluster.</a:t>
            </a:r>
          </a:p>
          <a:p>
            <a:pPr marL="742950" lvl="2">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Once the prediction is </a:t>
            </a:r>
            <a:r>
              <a:rPr lang="en-US" sz="1800" dirty="0" smtClean="0">
                <a:solidFill>
                  <a:schemeClr val="tx1"/>
                </a:solidFill>
                <a:latin typeface="Times New Roman" panose="02020603050405020304" pitchFamily="18" charset="0"/>
                <a:cs typeface="Times New Roman" panose="02020603050405020304" pitchFamily="18" charset="0"/>
              </a:rPr>
              <a:t>done for </a:t>
            </a:r>
            <a:r>
              <a:rPr lang="en-US" sz="1800" dirty="0">
                <a:solidFill>
                  <a:schemeClr val="tx1"/>
                </a:solidFill>
                <a:latin typeface="Times New Roman" panose="02020603050405020304" pitchFamily="18" charset="0"/>
                <a:cs typeface="Times New Roman" panose="02020603050405020304" pitchFamily="18" charset="0"/>
              </a:rPr>
              <a:t>all the </a:t>
            </a:r>
            <a:r>
              <a:rPr lang="en-US" sz="1800" dirty="0" smtClean="0">
                <a:solidFill>
                  <a:schemeClr val="tx1"/>
                </a:solidFill>
                <a:latin typeface="Times New Roman" panose="02020603050405020304" pitchFamily="18" charset="0"/>
                <a:cs typeface="Times New Roman" panose="02020603050405020304" pitchFamily="18" charset="0"/>
              </a:rPr>
              <a:t>clusters. The </a:t>
            </a:r>
            <a:r>
              <a:rPr lang="en-US" sz="1800" dirty="0">
                <a:solidFill>
                  <a:schemeClr val="tx1"/>
                </a:solidFill>
                <a:latin typeface="Times New Roman" panose="02020603050405020304" pitchFamily="18" charset="0"/>
                <a:cs typeface="Times New Roman" panose="02020603050405020304" pitchFamily="18" charset="0"/>
              </a:rPr>
              <a:t>predictions  are saved in csv format and shared.</a:t>
            </a:r>
          </a:p>
          <a:p>
            <a:endParaRPr lang="en-US" dirty="0">
              <a:solidFill>
                <a:schemeClr val="tx1"/>
              </a:solidFill>
            </a:endParaRPr>
          </a:p>
        </p:txBody>
      </p:sp>
    </p:spTree>
    <p:extLst>
      <p:ext uri="{BB962C8B-B14F-4D97-AF65-F5344CB8AC3E}">
        <p14:creationId xmlns:p14="http://schemas.microsoft.com/office/powerpoint/2010/main" val="216491678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451</TotalTime>
  <Words>846</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Century Gothic</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Windows 10</cp:lastModifiedBy>
  <cp:revision>36</cp:revision>
  <dcterms:created xsi:type="dcterms:W3CDTF">2021-06-19T13:01:53Z</dcterms:created>
  <dcterms:modified xsi:type="dcterms:W3CDTF">2021-06-27T08:25:45Z</dcterms:modified>
</cp:coreProperties>
</file>