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0" r:id="rId6"/>
    <p:sldId id="263" r:id="rId7"/>
    <p:sldId id="267" r:id="rId8"/>
    <p:sldId id="266" r:id="rId9"/>
    <p:sldId id="265" r:id="rId10"/>
    <p:sldId id="264"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2" y="2537138"/>
            <a:ext cx="6400800" cy="325406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Fraud Claim Detection</a:t>
            </a:r>
            <a:endParaRPr lang="en-US" sz="3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26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520408" cy="5418786"/>
          </a:xfrm>
        </p:spPr>
        <p:txBody>
          <a:bodyPr>
            <a:norm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Q &amp; A:</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Q1) What’s the source of data?</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T</a:t>
            </a:r>
            <a:r>
              <a:rPr lang="en-US" dirty="0" smtClean="0">
                <a:solidFill>
                  <a:schemeClr val="tx1"/>
                </a:solidFill>
                <a:latin typeface="Times New Roman" panose="02020603050405020304" pitchFamily="18" charset="0"/>
                <a:cs typeface="Times New Roman" panose="02020603050405020304" pitchFamily="18" charset="0"/>
              </a:rPr>
              <a:t>he data </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for training is provided by the client in multiple batches and each batch contain multiple files</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2) What was the type of data?</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data was the combination of numerical and Categorical values.</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3) What’s the complete flow you followed in this Project?</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Refer slide 5</a:t>
            </a:r>
            <a:r>
              <a:rPr lang="en-US" baseline="30000" dirty="0" smtClean="0">
                <a:solidFill>
                  <a:schemeClr val="tx1"/>
                </a:solidFill>
                <a:latin typeface="Times New Roman" panose="02020603050405020304" pitchFamily="18" charset="0"/>
                <a:cs typeface="Times New Roman" panose="02020603050405020304" pitchFamily="18" charset="0"/>
              </a:rPr>
              <a:t>th</a:t>
            </a:r>
            <a:r>
              <a:rPr lang="en-US" dirty="0" smtClean="0">
                <a:solidFill>
                  <a:schemeClr val="tx1"/>
                </a:solidFill>
                <a:latin typeface="Times New Roman" panose="02020603050405020304" pitchFamily="18" charset="0"/>
                <a:cs typeface="Times New Roman" panose="02020603050405020304" pitchFamily="18" charset="0"/>
              </a:rPr>
              <a:t> for better Understanding </a:t>
            </a:r>
          </a:p>
          <a:p>
            <a:pPr marL="0" lvl="1" indent="0">
              <a:buNone/>
            </a:pPr>
            <a:r>
              <a:rPr lang="en-US" dirty="0" smtClean="0">
                <a:solidFill>
                  <a:schemeClr val="tx1"/>
                </a:solidFill>
                <a:latin typeface="Times New Roman" panose="02020603050405020304" pitchFamily="18" charset="0"/>
                <a:cs typeface="Times New Roman" panose="02020603050405020304" pitchFamily="18" charset="0"/>
              </a:rPr>
              <a:t>Q 4) After the File validation what you do with incompatible file or files which didn’t pass the validation?</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Files like these are moved to the Achieve Folder and a list of these files has been   </a:t>
            </a:r>
          </a:p>
          <a:p>
            <a:pPr marL="0" lvl="1"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shared with the client and we removed the bad data folder.</a:t>
            </a:r>
          </a:p>
          <a:p>
            <a:pPr marL="0" lvl="1"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32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074199" cy="6307428"/>
          </a:xfrm>
        </p:spPr>
        <p:txBody>
          <a:bodyPr>
            <a:norm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Q 5) </a:t>
            </a:r>
            <a:r>
              <a:rPr lang="en-US" sz="1800" dirty="0" smtClean="0">
                <a:solidFill>
                  <a:schemeClr val="tx1"/>
                </a:solidFill>
                <a:latin typeface="Times New Roman" panose="02020603050405020304" pitchFamily="18" charset="0"/>
                <a:cs typeface="Times New Roman" panose="02020603050405020304" pitchFamily="18" charset="0"/>
              </a:rPr>
              <a:t>How logs are managed?</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We are using different logs as per the steps that we follow in   validation and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modeling like File validation log , Data Insertion ,Model Training log , prediction log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etc.</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6) What techniques were you using for data pre-processing?</a:t>
            </a:r>
          </a:p>
          <a:p>
            <a:pPr lvl="1"/>
            <a:r>
              <a:rPr lang="en-US" dirty="0" smtClean="0">
                <a:solidFill>
                  <a:schemeClr val="tx1"/>
                </a:solidFill>
                <a:latin typeface="Times New Roman" panose="02020603050405020304" pitchFamily="18" charset="0"/>
                <a:cs typeface="Times New Roman" panose="02020603050405020304" pitchFamily="18" charset="0"/>
              </a:rPr>
              <a:t>Removing unwanted attributes</a:t>
            </a:r>
          </a:p>
          <a:p>
            <a:pPr lvl="1"/>
            <a:r>
              <a:rPr lang="en-US" dirty="0" smtClean="0">
                <a:solidFill>
                  <a:schemeClr val="tx1"/>
                </a:solidFill>
                <a:latin typeface="Times New Roman" panose="02020603050405020304" pitchFamily="18" charset="0"/>
                <a:cs typeface="Times New Roman" panose="02020603050405020304" pitchFamily="18" charset="0"/>
              </a:rPr>
              <a:t>Visualizing  relation of independent variables with each other and output variables</a:t>
            </a:r>
          </a:p>
          <a:p>
            <a:pPr lvl="1"/>
            <a:r>
              <a:rPr lang="en-US" dirty="0" smtClean="0">
                <a:solidFill>
                  <a:schemeClr val="tx1"/>
                </a:solidFill>
                <a:latin typeface="Times New Roman" panose="02020603050405020304" pitchFamily="18" charset="0"/>
                <a:cs typeface="Times New Roman" panose="02020603050405020304" pitchFamily="18" charset="0"/>
              </a:rPr>
              <a:t>Checking and changing Distribution of continuous values</a:t>
            </a:r>
          </a:p>
          <a:p>
            <a:pPr lvl="1"/>
            <a:r>
              <a:rPr lang="en-US" dirty="0" smtClean="0">
                <a:solidFill>
                  <a:schemeClr val="tx1"/>
                </a:solidFill>
                <a:latin typeface="Times New Roman" panose="02020603050405020304" pitchFamily="18" charset="0"/>
                <a:cs typeface="Times New Roman" panose="02020603050405020304" pitchFamily="18" charset="0"/>
              </a:rPr>
              <a:t>Removing outliers</a:t>
            </a:r>
          </a:p>
          <a:p>
            <a:pPr lvl="1"/>
            <a:r>
              <a:rPr lang="en-US" dirty="0" smtClean="0">
                <a:solidFill>
                  <a:schemeClr val="tx1"/>
                </a:solidFill>
                <a:latin typeface="Times New Roman" panose="02020603050405020304" pitchFamily="18" charset="0"/>
                <a:cs typeface="Times New Roman" panose="02020603050405020304" pitchFamily="18" charset="0"/>
              </a:rPr>
              <a:t>Cleaning data and imputing if null values are present. </a:t>
            </a:r>
          </a:p>
          <a:p>
            <a:pPr lvl="1"/>
            <a:r>
              <a:rPr lang="en-US" dirty="0" smtClean="0">
                <a:solidFill>
                  <a:schemeClr val="tx1"/>
                </a:solidFill>
                <a:latin typeface="Times New Roman" panose="02020603050405020304" pitchFamily="18" charset="0"/>
                <a:cs typeface="Times New Roman" panose="02020603050405020304" pitchFamily="18" charset="0"/>
              </a:rPr>
              <a:t>Converting categorical data into numeric values.</a:t>
            </a:r>
          </a:p>
          <a:p>
            <a:pPr lvl="1"/>
            <a:r>
              <a:rPr lang="en-US" dirty="0" smtClean="0">
                <a:solidFill>
                  <a:schemeClr val="tx1"/>
                </a:solidFill>
                <a:latin typeface="Times New Roman" panose="02020603050405020304" pitchFamily="18" charset="0"/>
                <a:cs typeface="Times New Roman" panose="02020603050405020304" pitchFamily="18" charset="0"/>
              </a:rPr>
              <a:t>Scaling the data</a:t>
            </a:r>
          </a:p>
          <a:p>
            <a:pPr lvl="1"/>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81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765106" cy="5933941"/>
          </a:xfrm>
        </p:spPr>
        <p:txBody>
          <a:bodyPr>
            <a:normAutofit/>
          </a:bodyPr>
          <a:lstStyle/>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7) How training was done or what models were used?</a:t>
            </a:r>
          </a:p>
          <a:p>
            <a:r>
              <a:rPr lang="en-US" sz="1800" dirty="0" smtClean="0">
                <a:solidFill>
                  <a:schemeClr val="tx1"/>
                </a:solidFill>
                <a:latin typeface="Times New Roman" panose="02020603050405020304" pitchFamily="18" charset="0"/>
                <a:cs typeface="Times New Roman" panose="02020603050405020304" pitchFamily="18" charset="0"/>
              </a:rPr>
              <a:t>Before diving the data in training and validation set we performed clustering over fit to divide the data into clusters.</a:t>
            </a:r>
          </a:p>
          <a:p>
            <a:r>
              <a:rPr lang="en-US" sz="1800" dirty="0" smtClean="0">
                <a:solidFill>
                  <a:schemeClr val="tx1"/>
                </a:solidFill>
                <a:latin typeface="Times New Roman" panose="02020603050405020304" pitchFamily="18" charset="0"/>
                <a:cs typeface="Times New Roman" panose="02020603050405020304" pitchFamily="18" charset="0"/>
              </a:rPr>
              <a:t>As per cluster the training and validation data were divided.</a:t>
            </a:r>
          </a:p>
          <a:p>
            <a:r>
              <a:rPr lang="en-US" sz="1800" dirty="0" smtClean="0">
                <a:solidFill>
                  <a:schemeClr val="tx1"/>
                </a:solidFill>
                <a:latin typeface="Times New Roman" panose="02020603050405020304" pitchFamily="18" charset="0"/>
                <a:cs typeface="Times New Roman" panose="02020603050405020304" pitchFamily="18" charset="0"/>
              </a:rPr>
              <a:t>The scaling was performed over training and validation data</a:t>
            </a:r>
          </a:p>
          <a:p>
            <a:r>
              <a:rPr lang="en-US" sz="1800" dirty="0" smtClean="0">
                <a:solidFill>
                  <a:schemeClr val="tx1"/>
                </a:solidFill>
                <a:latin typeface="Times New Roman" panose="02020603050405020304" pitchFamily="18" charset="0"/>
                <a:cs typeface="Times New Roman" panose="02020603050405020304" pitchFamily="18" charset="0"/>
              </a:rPr>
              <a:t>Algorithms like SVM ,  XGBoost were used based on the recall final model was used for each cluster and we saved that model .</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Q 8) How Prediction was done?</a:t>
            </a:r>
          </a:p>
          <a:p>
            <a:pPr marL="0" indent="0">
              <a:buNone/>
            </a:pPr>
            <a:r>
              <a:rPr lang="en-US" sz="1800" dirty="0" smtClean="0">
                <a:solidFill>
                  <a:schemeClr val="tx1"/>
                </a:solidFill>
                <a:latin typeface="Times New Roman" panose="02020603050405020304" pitchFamily="18" charset="0"/>
                <a:cs typeface="Times New Roman" panose="02020603050405020304" pitchFamily="18" charset="0"/>
              </a:rPr>
              <a:t>The testing files are shared by the client .We Perform the same life cycle till the data is clustered .Then on the basis of cluster number model is loaded and perform prediction. In the end we get the accumulated data of predictions.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11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125715" cy="3615267"/>
          </a:xfrm>
        </p:spPr>
        <p:txBody>
          <a:bodyPr>
            <a:normAutofit/>
          </a:bodyPr>
          <a:lstStyle/>
          <a:p>
            <a:r>
              <a:rPr lang="en-US" sz="1800" dirty="0" smtClean="0">
                <a:solidFill>
                  <a:schemeClr val="tx1"/>
                </a:solidFill>
                <a:latin typeface="Times New Roman" panose="02020603050405020304" pitchFamily="18" charset="0"/>
                <a:cs typeface="Times New Roman" panose="02020603050405020304" pitchFamily="18" charset="0"/>
              </a:rPr>
              <a:t>Q 9) What are the different stages of deployment?</a:t>
            </a:r>
          </a:p>
          <a:p>
            <a:pPr lvl="1"/>
            <a:r>
              <a:rPr lang="en-US" dirty="0" smtClean="0">
                <a:solidFill>
                  <a:schemeClr val="tx1"/>
                </a:solidFill>
                <a:latin typeface="Times New Roman" panose="02020603050405020304" pitchFamily="18" charset="0"/>
                <a:cs typeface="Times New Roman" panose="02020603050405020304" pitchFamily="18" charset="0"/>
              </a:rPr>
              <a:t>When the model is ready we deploy it  in Fire environment .Where SIT and UAT is performed over it.</a:t>
            </a:r>
          </a:p>
          <a:p>
            <a:pPr lvl="1"/>
            <a:r>
              <a:rPr lang="en-US" dirty="0" smtClean="0">
                <a:solidFill>
                  <a:schemeClr val="tx1"/>
                </a:solidFill>
                <a:latin typeface="Times New Roman" panose="02020603050405020304" pitchFamily="18" charset="0"/>
                <a:cs typeface="Times New Roman" panose="02020603050405020304" pitchFamily="18" charset="0"/>
              </a:rPr>
              <a:t>Once We get Sign off from Fire we deploy in Earth and UAT is performed over it.</a:t>
            </a:r>
          </a:p>
          <a:p>
            <a:pPr lvl="1"/>
            <a:r>
              <a:rPr lang="en-US" dirty="0" smtClean="0">
                <a:solidFill>
                  <a:schemeClr val="tx1"/>
                </a:solidFill>
                <a:latin typeface="Times New Roman" panose="02020603050405020304" pitchFamily="18" charset="0"/>
                <a:cs typeface="Times New Roman" panose="02020603050405020304" pitchFamily="18" charset="0"/>
              </a:rPr>
              <a:t>After getting the sign off from Earth we deploy in production</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67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457423"/>
          </a:xfrm>
        </p:spPr>
        <p:txBody>
          <a:bodyPr>
            <a:normAutofit/>
          </a:bodyPr>
          <a:lstStyle/>
          <a:p>
            <a:pPr marL="0" indent="0">
              <a:buNone/>
            </a:pPr>
            <a:r>
              <a:rPr lang="en-US" dirty="0" smtClean="0"/>
              <a:t>					</a:t>
            </a:r>
            <a:r>
              <a:rPr lang="en-US" b="1" dirty="0" smtClean="0"/>
              <a:t>	</a:t>
            </a:r>
            <a:endParaRPr lang="en-US" dirty="0" smtClean="0"/>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Objective: </a:t>
            </a:r>
          </a:p>
          <a:p>
            <a:pPr marL="457200" lvl="1" indent="0">
              <a:buNone/>
            </a:pPr>
            <a:r>
              <a:rPr lang="en-US" dirty="0" smtClean="0">
                <a:solidFill>
                  <a:schemeClr val="tx1"/>
                </a:solidFill>
                <a:latin typeface="Times New Roman" panose="02020603050405020304" pitchFamily="18" charset="0"/>
                <a:cs typeface="Times New Roman" panose="02020603050405020304" pitchFamily="18" charset="0"/>
              </a:rPr>
              <a:t>Development of a predictive model </a:t>
            </a:r>
            <a:r>
              <a:rPr lang="en-US" dirty="0">
                <a:solidFill>
                  <a:schemeClr val="tx1"/>
                </a:solidFill>
                <a:latin typeface="Times New Roman" panose="02020603050405020304" pitchFamily="18" charset="0"/>
                <a:cs typeface="Times New Roman" panose="02020603050405020304" pitchFamily="18" charset="0"/>
              </a:rPr>
              <a:t>for monitoring fraud insurance claim for Private motor </a:t>
            </a:r>
            <a:r>
              <a:rPr lang="en-US" dirty="0" smtClean="0">
                <a:solidFill>
                  <a:schemeClr val="tx1"/>
                </a:solidFill>
                <a:latin typeface="Times New Roman" panose="02020603050405020304" pitchFamily="18" charset="0"/>
                <a:cs typeface="Times New Roman" panose="02020603050405020304" pitchFamily="18" charset="0"/>
              </a:rPr>
              <a:t>products . </a:t>
            </a:r>
            <a:r>
              <a:rPr lang="en-US" dirty="0">
                <a:solidFill>
                  <a:schemeClr val="tx1"/>
                </a:solidFill>
                <a:latin typeface="Times New Roman" panose="02020603050405020304" pitchFamily="18" charset="0"/>
                <a:cs typeface="Times New Roman" panose="02020603050405020304" pitchFamily="18" charset="0"/>
              </a:rPr>
              <a:t>The </a:t>
            </a:r>
            <a:r>
              <a:rPr lang="en-US" dirty="0" smtClean="0">
                <a:solidFill>
                  <a:schemeClr val="tx1"/>
                </a:solidFill>
                <a:latin typeface="Times New Roman" panose="02020603050405020304" pitchFamily="18" charset="0"/>
                <a:cs typeface="Times New Roman" panose="02020603050405020304" pitchFamily="18" charset="0"/>
              </a:rPr>
              <a:t>model will </a:t>
            </a:r>
            <a:r>
              <a:rPr lang="en-US" dirty="0">
                <a:solidFill>
                  <a:schemeClr val="tx1"/>
                </a:solidFill>
                <a:latin typeface="Times New Roman" panose="02020603050405020304" pitchFamily="18" charset="0"/>
                <a:cs typeface="Times New Roman" panose="02020603050405020304" pitchFamily="18" charset="0"/>
              </a:rPr>
              <a:t>determine whether a customer is placing a fraudulent insurance claim or not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Benefits: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Detection of upcoming frauds.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Gives better insight of customers base.</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Helps in easy flow for  managing resources.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Manual inspection if fraud is identified .</a:t>
            </a:r>
          </a:p>
          <a:p>
            <a:pPr marL="0" indent="0">
              <a:buNone/>
            </a:pPr>
            <a:endParaRPr lang="en-US" dirty="0" smtClean="0"/>
          </a:p>
          <a:p>
            <a:pPr marL="0" indent="0">
              <a:buNone/>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6398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715000"/>
          </a:xfrm>
        </p:spPr>
        <p:txBody>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Data Sharing Agreement :</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Sample file name </a:t>
            </a:r>
            <a:r>
              <a:rPr lang="en-US" dirty="0">
                <a:solidFill>
                  <a:schemeClr val="tx1"/>
                </a:solidFill>
                <a:latin typeface="Times New Roman" panose="02020603050405020304" pitchFamily="18" charset="0"/>
                <a:cs typeface="Times New Roman" panose="02020603050405020304" pitchFamily="18" charset="0"/>
              </a:rPr>
              <a:t>(ex </a:t>
            </a:r>
            <a:r>
              <a:rPr lang="en-US" dirty="0" smtClean="0">
                <a:solidFill>
                  <a:schemeClr val="tx1"/>
                </a:solidFill>
                <a:latin typeface="Times New Roman" panose="02020603050405020304" pitchFamily="18" charset="0"/>
                <a:cs typeface="Times New Roman" panose="02020603050405020304" pitchFamily="18" charset="0"/>
              </a:rPr>
              <a:t>fraudDetection_20062021_101010)</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Length of date stamp(8 digits)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Length of </a:t>
            </a:r>
            <a:r>
              <a:rPr lang="en-US" dirty="0">
                <a:solidFill>
                  <a:schemeClr val="tx1"/>
                </a:solidFill>
                <a:latin typeface="Times New Roman" panose="02020603050405020304" pitchFamily="18" charset="0"/>
                <a:cs typeface="Times New Roman" panose="02020603050405020304" pitchFamily="18" charset="0"/>
              </a:rPr>
              <a:t>time stamp(6 digits</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Number of Columns</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Column names </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Column </a:t>
            </a:r>
            <a:r>
              <a:rPr lang="en-US" dirty="0" smtClean="0">
                <a:solidFill>
                  <a:schemeClr val="tx1"/>
                </a:solidFill>
                <a:latin typeface="Times New Roman" panose="02020603050405020304" pitchFamily="18" charset="0"/>
                <a:cs typeface="Times New Roman" panose="02020603050405020304" pitchFamily="18" charset="0"/>
              </a:rPr>
              <a:t>data type</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3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2058771"/>
          </a:xfrm>
        </p:spPr>
        <p:txBody>
          <a:bodyPr/>
          <a:lstStyle/>
          <a:p>
            <a:pPr marL="3657600" lvl="8" indent="0">
              <a:buNone/>
            </a:pPr>
            <a:r>
              <a:rPr lang="en-US" sz="2200" dirty="0" smtClean="0">
                <a:solidFill>
                  <a:schemeClr val="tx1"/>
                </a:solidFill>
                <a:latin typeface="Times New Roman" panose="02020603050405020304" pitchFamily="18" charset="0"/>
                <a:cs typeface="Times New Roman" panose="02020603050405020304" pitchFamily="18" charset="0"/>
              </a:rPr>
              <a:t>Architecture</a:t>
            </a:r>
          </a:p>
          <a:p>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4213" y="1687132"/>
            <a:ext cx="10610560" cy="4778062"/>
          </a:xfrm>
          <a:prstGeom prst="rect">
            <a:avLst/>
          </a:prstGeom>
        </p:spPr>
      </p:pic>
    </p:spTree>
    <p:extLst>
      <p:ext uri="{BB962C8B-B14F-4D97-AF65-F5344CB8AC3E}">
        <p14:creationId xmlns:p14="http://schemas.microsoft.com/office/powerpoint/2010/main" val="405413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011214"/>
          </a:xfrm>
        </p:spPr>
        <p:txBody>
          <a:bodyPr>
            <a:normAutofit/>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Data Validation and Data Transformation :</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Name Validation - Validation of files name as per the DSA. </a:t>
            </a:r>
            <a:r>
              <a:rPr lang="en-US" dirty="0">
                <a:solidFill>
                  <a:schemeClr val="tx1"/>
                </a:solidFill>
                <a:latin typeface="Times New Roman" panose="02020603050405020304" pitchFamily="18" charset="0"/>
                <a:cs typeface="Times New Roman" panose="02020603050405020304" pitchFamily="18" charset="0"/>
              </a:rPr>
              <a:t>We have created a regex </a:t>
            </a:r>
            <a:r>
              <a:rPr lang="en-US" dirty="0" smtClean="0">
                <a:solidFill>
                  <a:schemeClr val="tx1"/>
                </a:solidFill>
                <a:latin typeface="Times New Roman" panose="02020603050405020304" pitchFamily="18" charset="0"/>
                <a:cs typeface="Times New Roman" panose="02020603050405020304" pitchFamily="18" charset="0"/>
              </a:rPr>
              <a:t>pattern for validation. After it checks for date format and time format if these requirements are satisfied, </a:t>
            </a:r>
            <a:r>
              <a:rPr lang="en-US" dirty="0">
                <a:solidFill>
                  <a:schemeClr val="tx1"/>
                </a:solidFill>
                <a:latin typeface="Times New Roman" panose="02020603050405020304" pitchFamily="18" charset="0"/>
                <a:cs typeface="Times New Roman" panose="02020603050405020304" pitchFamily="18" charset="0"/>
              </a:rPr>
              <a:t>we move such files </a:t>
            </a: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"Good_Data_Folder" else </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Number of Columns </a:t>
            </a:r>
            <a:r>
              <a:rPr lang="en-US" dirty="0" smtClean="0">
                <a:solidFill>
                  <a:schemeClr val="tx1"/>
                </a:solidFill>
                <a:latin typeface="Times New Roman" panose="02020603050405020304" pitchFamily="18" charset="0"/>
                <a:cs typeface="Times New Roman" panose="02020603050405020304" pitchFamily="18" charset="0"/>
              </a:rPr>
              <a:t>– Validation of number </a:t>
            </a:r>
            <a:r>
              <a:rPr lang="en-US" dirty="0">
                <a:solidFill>
                  <a:schemeClr val="tx1"/>
                </a:solidFill>
                <a:latin typeface="Times New Roman" panose="02020603050405020304" pitchFamily="18" charset="0"/>
                <a:cs typeface="Times New Roman" panose="02020603050405020304" pitchFamily="18" charset="0"/>
              </a:rPr>
              <a:t>of columns present in the files, and if it doesn't match </a:t>
            </a:r>
            <a:r>
              <a:rPr lang="en-US" dirty="0" smtClean="0">
                <a:solidFill>
                  <a:schemeClr val="tx1"/>
                </a:solidFill>
                <a:latin typeface="Times New Roman" panose="02020603050405020304" pitchFamily="18" charset="0"/>
                <a:cs typeface="Times New Roman" panose="02020603050405020304" pitchFamily="18" charset="0"/>
              </a:rPr>
              <a:t>then </a:t>
            </a:r>
            <a:r>
              <a:rPr lang="en-US" dirty="0">
                <a:solidFill>
                  <a:schemeClr val="tx1"/>
                </a:solidFill>
                <a:latin typeface="Times New Roman" panose="02020603050405020304" pitchFamily="18" charset="0"/>
                <a:cs typeface="Times New Roman" panose="02020603050405020304" pitchFamily="18" charset="0"/>
              </a:rPr>
              <a:t>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Name of Columns - The name of the columns is validated and should be the same as given in the schema file. If not, then 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Data type </a:t>
            </a:r>
            <a:r>
              <a:rPr lang="en-US" dirty="0">
                <a:solidFill>
                  <a:schemeClr val="tx1"/>
                </a:solidFill>
                <a:latin typeface="Times New Roman" panose="02020603050405020304" pitchFamily="18" charset="0"/>
                <a:cs typeface="Times New Roman" panose="02020603050405020304" pitchFamily="18" charset="0"/>
              </a:rPr>
              <a:t>of columns - The </a:t>
            </a:r>
            <a:r>
              <a:rPr lang="en-US" dirty="0" smtClean="0">
                <a:solidFill>
                  <a:schemeClr val="tx1"/>
                </a:solidFill>
                <a:latin typeface="Times New Roman" panose="02020603050405020304" pitchFamily="18" charset="0"/>
                <a:cs typeface="Times New Roman" panose="02020603050405020304" pitchFamily="18" charset="0"/>
              </a:rPr>
              <a:t>data type </a:t>
            </a:r>
            <a:r>
              <a:rPr lang="en-US" dirty="0">
                <a:solidFill>
                  <a:schemeClr val="tx1"/>
                </a:solidFill>
                <a:latin typeface="Times New Roman" panose="02020603050405020304" pitchFamily="18" charset="0"/>
                <a:cs typeface="Times New Roman" panose="02020603050405020304" pitchFamily="18" charset="0"/>
              </a:rPr>
              <a:t>of columns is given in the schema file. It is validated when we insert the files into Database. If the </a:t>
            </a:r>
            <a:r>
              <a:rPr lang="en-US" dirty="0" err="1">
                <a:solidFill>
                  <a:schemeClr val="tx1"/>
                </a:solidFill>
                <a:latin typeface="Times New Roman" panose="02020603050405020304" pitchFamily="18" charset="0"/>
                <a:cs typeface="Times New Roman" panose="02020603050405020304" pitchFamily="18" charset="0"/>
              </a:rPr>
              <a:t>datatype</a:t>
            </a:r>
            <a:r>
              <a:rPr lang="en-US" dirty="0">
                <a:solidFill>
                  <a:schemeClr val="tx1"/>
                </a:solidFill>
                <a:latin typeface="Times New Roman" panose="02020603050405020304" pitchFamily="18" charset="0"/>
                <a:cs typeface="Times New Roman" panose="02020603050405020304" pitchFamily="18" charset="0"/>
              </a:rPr>
              <a:t> is wrong, then the file is moved to "Bad_Data_Folder</a:t>
            </a:r>
            <a:r>
              <a:rPr lang="en-US" dirty="0" smtClean="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Null values in columns - If any of the columns in a file have all the values as NULL or missing, we discard such a file and move it to "Bad_Data_Folder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87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67270"/>
          </a:xfrm>
        </p:spPr>
        <p:txBody>
          <a:bodyPr>
            <a:norm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Data Insertion in </a:t>
            </a:r>
            <a:r>
              <a:rPr lang="en-US" sz="2200" dirty="0" smtClean="0">
                <a:solidFill>
                  <a:schemeClr val="tx1"/>
                </a:solidFill>
                <a:latin typeface="Times New Roman" panose="02020603050405020304" pitchFamily="18" charset="0"/>
                <a:cs typeface="Times New Roman" panose="02020603050405020304" pitchFamily="18" charset="0"/>
              </a:rPr>
              <a:t>Database:</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Table </a:t>
            </a:r>
            <a:r>
              <a:rPr lang="en-US" dirty="0">
                <a:solidFill>
                  <a:schemeClr val="tx1"/>
                </a:solidFill>
                <a:latin typeface="Times New Roman" panose="02020603050405020304" pitchFamily="18" charset="0"/>
                <a:cs typeface="Times New Roman" panose="02020603050405020304" pitchFamily="18" charset="0"/>
              </a:rPr>
              <a:t>creation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Table </a:t>
            </a:r>
            <a:r>
              <a:rPr lang="en-US" dirty="0" smtClean="0">
                <a:solidFill>
                  <a:schemeClr val="tx1"/>
                </a:solidFill>
                <a:latin typeface="Times New Roman" panose="02020603050405020304" pitchFamily="18" charset="0"/>
                <a:cs typeface="Times New Roman" panose="02020603050405020304" pitchFamily="18" charset="0"/>
              </a:rPr>
              <a:t>name  “t_motorpv_fraud" is </a:t>
            </a:r>
            <a:r>
              <a:rPr lang="en-US" dirty="0">
                <a:solidFill>
                  <a:schemeClr val="tx1"/>
                </a:solidFill>
                <a:latin typeface="Times New Roman" panose="02020603050405020304" pitchFamily="18" charset="0"/>
                <a:cs typeface="Times New Roman" panose="02020603050405020304" pitchFamily="18" charset="0"/>
              </a:rPr>
              <a:t>created in the database for inserting the </a:t>
            </a:r>
            <a:r>
              <a:rPr lang="en-US" dirty="0" smtClean="0">
                <a:solidFill>
                  <a:schemeClr val="tx1"/>
                </a:solidFill>
                <a:latin typeface="Times New Roman" panose="02020603050405020304" pitchFamily="18" charset="0"/>
                <a:cs typeface="Times New Roman" panose="02020603050405020304" pitchFamily="18" charset="0"/>
              </a:rPr>
              <a:t>files. </a:t>
            </a:r>
            <a:r>
              <a:rPr lang="en-US" dirty="0">
                <a:solidFill>
                  <a:schemeClr val="tx1"/>
                </a:solidFill>
                <a:latin typeface="Times New Roman" panose="02020603050405020304" pitchFamily="18" charset="0"/>
                <a:cs typeface="Times New Roman" panose="02020603050405020304" pitchFamily="18" charset="0"/>
              </a:rPr>
              <a:t>If the table is already </a:t>
            </a:r>
            <a:r>
              <a:rPr lang="en-US" dirty="0" smtClean="0">
                <a:solidFill>
                  <a:schemeClr val="tx1"/>
                </a:solidFill>
                <a:latin typeface="Times New Roman" panose="02020603050405020304" pitchFamily="18" charset="0"/>
                <a:cs typeface="Times New Roman" panose="02020603050405020304" pitchFamily="18" charset="0"/>
              </a:rPr>
              <a:t>present then new </a:t>
            </a:r>
            <a:r>
              <a:rPr lang="en-US" dirty="0">
                <a:solidFill>
                  <a:schemeClr val="tx1"/>
                </a:solidFill>
                <a:latin typeface="Times New Roman" panose="02020603050405020304" pitchFamily="18" charset="0"/>
                <a:cs typeface="Times New Roman" panose="02020603050405020304" pitchFamily="18" charset="0"/>
              </a:rPr>
              <a:t>files are inserted in the </a:t>
            </a:r>
            <a:r>
              <a:rPr lang="en-US" dirty="0" smtClean="0">
                <a:solidFill>
                  <a:schemeClr val="tx1"/>
                </a:solidFill>
                <a:latin typeface="Times New Roman" panose="02020603050405020304" pitchFamily="18" charset="0"/>
                <a:cs typeface="Times New Roman" panose="02020603050405020304" pitchFamily="18" charset="0"/>
              </a:rPr>
              <a:t>same table.</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Insertion of files in the table - All the files in the "Good_Data_Folder" are inserted in the above-created table. If any file has invalid data type in any of the columns, the file is not loaded in the table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8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103032"/>
            <a:ext cx="11009805" cy="6426558"/>
          </a:xfrm>
        </p:spPr>
        <p:txBody>
          <a:bodyPr>
            <a:normAutofit/>
          </a:bodyPr>
          <a:lstStyle/>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Model Training:</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Data Export from Db </a:t>
            </a:r>
            <a:r>
              <a:rPr lang="en-US" dirty="0" smtClean="0">
                <a:solidFill>
                  <a:schemeClr val="tx1"/>
                </a:solidFill>
                <a:latin typeface="Times New Roman" panose="02020603050405020304" pitchFamily="18" charset="0"/>
                <a:cs typeface="Times New Roman" panose="02020603050405020304" pitchFamily="18" charset="0"/>
              </a:rPr>
              <a:t>:</a:t>
            </a:r>
          </a:p>
          <a:p>
            <a:pPr marL="914400" lvl="2" indent="0">
              <a:buNone/>
            </a:pPr>
            <a:r>
              <a:rPr lang="en-US" sz="1800" dirty="0" smtClean="0">
                <a:solidFill>
                  <a:schemeClr val="tx1"/>
                </a:solidFill>
                <a:latin typeface="Times New Roman" panose="02020603050405020304" pitchFamily="18" charset="0"/>
                <a:cs typeface="Times New Roman" panose="02020603050405020304" pitchFamily="18" charset="0"/>
              </a:rPr>
              <a:t>     The accumulated data from db is exported in csv format for model training</a:t>
            </a:r>
          </a:p>
          <a:p>
            <a:pPr lvl="1">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Data </a:t>
            </a:r>
            <a:r>
              <a:rPr lang="en-US" dirty="0">
                <a:solidFill>
                  <a:schemeClr val="tx1"/>
                </a:solidFill>
                <a:latin typeface="Times New Roman" panose="02020603050405020304" pitchFamily="18" charset="0"/>
                <a:cs typeface="Times New Roman" panose="02020603050405020304" pitchFamily="18" charset="0"/>
              </a:rPr>
              <a:t>Preprocessing   </a:t>
            </a:r>
          </a:p>
          <a:p>
            <a:pPr lvl="2">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Performing EDA to get insight of data like  identifying distribution , outliers ,trend</a:t>
            </a:r>
          </a:p>
          <a:p>
            <a:pPr marL="914400" lvl="2"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     among data etc.</a:t>
            </a:r>
            <a:endParaRPr lang="en-US"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Check for null values in the columns. If </a:t>
            </a:r>
            <a:r>
              <a:rPr lang="en-US" sz="1800" dirty="0" smtClean="0">
                <a:solidFill>
                  <a:schemeClr val="tx1"/>
                </a:solidFill>
                <a:latin typeface="Times New Roman" panose="02020603050405020304" pitchFamily="18" charset="0"/>
                <a:cs typeface="Times New Roman" panose="02020603050405020304" pitchFamily="18" charset="0"/>
              </a:rPr>
              <a:t>present </a:t>
            </a:r>
            <a:r>
              <a:rPr lang="en-US" sz="1800" dirty="0">
                <a:solidFill>
                  <a:schemeClr val="tx1"/>
                </a:solidFill>
                <a:latin typeface="Times New Roman" panose="02020603050405020304" pitchFamily="18" charset="0"/>
                <a:cs typeface="Times New Roman" panose="02020603050405020304" pitchFamily="18" charset="0"/>
              </a:rPr>
              <a:t>impute the null </a:t>
            </a:r>
            <a:r>
              <a:rPr lang="en-US" sz="1800" dirty="0" smtClean="0">
                <a:solidFill>
                  <a:schemeClr val="tx1"/>
                </a:solidFill>
                <a:latin typeface="Times New Roman" panose="02020603050405020304" pitchFamily="18" charset="0"/>
                <a:cs typeface="Times New Roman" panose="02020603050405020304" pitchFamily="18" charset="0"/>
              </a:rPr>
              <a:t>values.</a:t>
            </a:r>
            <a:endParaRPr lang="en-US" sz="18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E</a:t>
            </a:r>
            <a:r>
              <a:rPr lang="en-US" sz="1800" dirty="0" smtClean="0">
                <a:solidFill>
                  <a:schemeClr val="tx1"/>
                </a:solidFill>
                <a:latin typeface="Times New Roman" panose="02020603050405020304" pitchFamily="18" charset="0"/>
                <a:cs typeface="Times New Roman" panose="02020603050405020304" pitchFamily="18" charset="0"/>
              </a:rPr>
              <a:t>ncode </a:t>
            </a:r>
            <a:r>
              <a:rPr lang="en-US" sz="1800" dirty="0">
                <a:solidFill>
                  <a:schemeClr val="tx1"/>
                </a:solidFill>
                <a:latin typeface="Times New Roman" panose="02020603050405020304" pitchFamily="18" charset="0"/>
                <a:cs typeface="Times New Roman" panose="02020603050405020304" pitchFamily="18" charset="0"/>
              </a:rPr>
              <a:t>the categorical values with numeric values.</a:t>
            </a:r>
          </a:p>
          <a:p>
            <a:pPr lvl="2">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Perform Standard Scalar to scale down the values.</a:t>
            </a:r>
          </a:p>
        </p:txBody>
      </p:sp>
    </p:spTree>
    <p:extLst>
      <p:ext uri="{BB962C8B-B14F-4D97-AF65-F5344CB8AC3E}">
        <p14:creationId xmlns:p14="http://schemas.microsoft.com/office/powerpoint/2010/main" val="23564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380149"/>
          </a:xfrm>
        </p:spPr>
        <p:txBody>
          <a:bodyPr>
            <a:normAutofit/>
          </a:bodyPr>
          <a:lstStyle/>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Clustering – </a:t>
            </a:r>
            <a:endParaRPr lang="en-US" dirty="0" smtClean="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lvl="2">
              <a:buFont typeface="Wingdings" panose="05000000000000000000" pitchFamily="2" charset="2"/>
              <a:buChar char="§"/>
            </a:pPr>
            <a:r>
              <a:rPr lang="en-US" sz="1800" dirty="0">
                <a:solidFill>
                  <a:schemeClr val="tx1"/>
                </a:solidFill>
                <a:latin typeface="Times New Roman" panose="02020603050405020304" pitchFamily="18" charset="0"/>
                <a:cs typeface="Times New Roman" panose="02020603050405020304" pitchFamily="18" charset="0"/>
              </a:rPr>
              <a:t>The Kmeans model is trained over preprocessed data, and the model is saved for further use in prediction</a:t>
            </a: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Model Selection – </a:t>
            </a:r>
            <a:endParaRPr lang="en-US" dirty="0" smtClean="0">
              <a:solidFill>
                <a:schemeClr val="tx1"/>
              </a:solidFill>
              <a:latin typeface="Times New Roman" panose="02020603050405020304" pitchFamily="18" charset="0"/>
              <a:cs typeface="Times New Roman" panose="02020603050405020304" pitchFamily="18" charset="0"/>
            </a:endParaRPr>
          </a:p>
          <a:p>
            <a:pPr marL="914400" lvl="2" indent="0">
              <a:buNone/>
            </a:pPr>
            <a:r>
              <a:rPr lang="en-US" sz="1800" dirty="0" smtClean="0">
                <a:solidFill>
                  <a:schemeClr val="tx1"/>
                </a:solidFill>
                <a:latin typeface="Times New Roman" panose="02020603050405020304" pitchFamily="18" charset="0"/>
                <a:cs typeface="Times New Roman" panose="02020603050405020304" pitchFamily="18" charset="0"/>
              </a:rPr>
              <a:t>After </a:t>
            </a:r>
            <a:r>
              <a:rPr lang="en-US" sz="1800" dirty="0">
                <a:solidFill>
                  <a:schemeClr val="tx1"/>
                </a:solidFill>
                <a:latin typeface="Times New Roman" panose="02020603050405020304" pitchFamily="18" charset="0"/>
                <a:cs typeface="Times New Roman" panose="02020603050405020304" pitchFamily="18" charset="0"/>
              </a:rPr>
              <a:t>the clusters </a:t>
            </a:r>
            <a:r>
              <a:rPr lang="en-US" sz="1800" dirty="0" smtClean="0">
                <a:solidFill>
                  <a:schemeClr val="tx1"/>
                </a:solidFill>
                <a:latin typeface="Times New Roman" panose="02020603050405020304" pitchFamily="18" charset="0"/>
                <a:cs typeface="Times New Roman" panose="02020603050405020304" pitchFamily="18" charset="0"/>
              </a:rPr>
              <a:t>are created</a:t>
            </a:r>
            <a:r>
              <a:rPr lang="en-US" sz="1800" dirty="0">
                <a:solidFill>
                  <a:schemeClr val="tx1"/>
                </a:solidFill>
                <a:latin typeface="Times New Roman" panose="02020603050405020304" pitchFamily="18" charset="0"/>
                <a:cs typeface="Times New Roman" panose="02020603050405020304" pitchFamily="18" charset="0"/>
              </a:rPr>
              <a:t>, we find the best model for each cluster. </a:t>
            </a:r>
            <a:r>
              <a:rPr lang="en-US" sz="1800" dirty="0" smtClean="0">
                <a:solidFill>
                  <a:schemeClr val="tx1"/>
                </a:solidFill>
                <a:latin typeface="Times New Roman" panose="02020603050405020304" pitchFamily="18" charset="0"/>
                <a:cs typeface="Times New Roman" panose="02020603050405020304" pitchFamily="18" charset="0"/>
              </a:rPr>
              <a:t>By using 2  algorithms </a:t>
            </a:r>
            <a:r>
              <a:rPr lang="en-US" sz="1800" dirty="0">
                <a:solidFill>
                  <a:schemeClr val="tx1"/>
                </a:solidFill>
                <a:latin typeface="Times New Roman" panose="02020603050405020304" pitchFamily="18" charset="0"/>
                <a:cs typeface="Times New Roman" panose="02020603050405020304" pitchFamily="18" charset="0"/>
              </a:rPr>
              <a:t>“SVM” and "XGBoost". For each </a:t>
            </a:r>
            <a:r>
              <a:rPr lang="en-US" sz="1800" dirty="0" smtClean="0">
                <a:solidFill>
                  <a:schemeClr val="tx1"/>
                </a:solidFill>
                <a:latin typeface="Times New Roman" panose="02020603050405020304" pitchFamily="18" charset="0"/>
                <a:cs typeface="Times New Roman" panose="02020603050405020304" pitchFamily="18" charset="0"/>
              </a:rPr>
              <a:t>cluster </a:t>
            </a:r>
            <a:r>
              <a:rPr lang="en-US" sz="1800" dirty="0">
                <a:solidFill>
                  <a:schemeClr val="tx1"/>
                </a:solidFill>
                <a:latin typeface="Times New Roman" panose="02020603050405020304" pitchFamily="18" charset="0"/>
                <a:cs typeface="Times New Roman" panose="02020603050405020304" pitchFamily="18" charset="0"/>
              </a:rPr>
              <a:t>both the </a:t>
            </a:r>
            <a:r>
              <a:rPr lang="en-US" sz="1800" dirty="0" smtClean="0">
                <a:solidFill>
                  <a:schemeClr val="tx1"/>
                </a:solidFill>
                <a:latin typeface="Times New Roman" panose="02020603050405020304" pitchFamily="18" charset="0"/>
                <a:cs typeface="Times New Roman" panose="02020603050405020304" pitchFamily="18" charset="0"/>
              </a:rPr>
              <a:t>hyper tunned algorithms are used. </a:t>
            </a:r>
            <a:r>
              <a:rPr lang="en-US" sz="1800" dirty="0">
                <a:solidFill>
                  <a:schemeClr val="tx1"/>
                </a:solidFill>
                <a:latin typeface="Times New Roman" panose="02020603050405020304" pitchFamily="18" charset="0"/>
                <a:cs typeface="Times New Roman" panose="02020603050405020304" pitchFamily="18" charset="0"/>
              </a:rPr>
              <a:t>We calculate the AUC scores for both models and select the model with the best score. Similarly, the model is selected for each cluster. All the models for every cluster are saved for use in prediction</a:t>
            </a:r>
          </a:p>
        </p:txBody>
      </p:sp>
    </p:spTree>
    <p:extLst>
      <p:ext uri="{BB962C8B-B14F-4D97-AF65-F5344CB8AC3E}">
        <p14:creationId xmlns:p14="http://schemas.microsoft.com/office/powerpoint/2010/main" val="11004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6346065"/>
          </a:xfrm>
        </p:spPr>
        <p:txBody>
          <a:bodyPr>
            <a:normAutofit/>
          </a:bodyPr>
          <a:lstStyle/>
          <a:p>
            <a:endParaRPr lang="en-US" dirty="0">
              <a:solidFill>
                <a:schemeClr val="tx1"/>
              </a:solidFill>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Prediction:</a:t>
            </a:r>
            <a:endParaRPr lang="en-US" sz="22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testing files are shared in the batches and we perform the same Validation operations ,data transformation and data insertion on them.</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accumulated data from db is exported in csv format for  prediction</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We perform </a:t>
            </a:r>
            <a:r>
              <a:rPr lang="en-US" sz="1800" dirty="0" smtClean="0">
                <a:solidFill>
                  <a:schemeClr val="tx1"/>
                </a:solidFill>
                <a:latin typeface="Times New Roman" panose="02020603050405020304" pitchFamily="18" charset="0"/>
                <a:cs typeface="Times New Roman" panose="02020603050405020304" pitchFamily="18" charset="0"/>
              </a:rPr>
              <a:t>data </a:t>
            </a:r>
            <a:r>
              <a:rPr lang="en-US" sz="1800" dirty="0">
                <a:solidFill>
                  <a:schemeClr val="tx1"/>
                </a:solidFill>
                <a:latin typeface="Times New Roman" panose="02020603050405020304" pitchFamily="18" charset="0"/>
                <a:cs typeface="Times New Roman" panose="02020603050405020304" pitchFamily="18" charset="0"/>
              </a:rPr>
              <a:t>pre-processing </a:t>
            </a:r>
            <a:r>
              <a:rPr lang="en-US" sz="1800" dirty="0" smtClean="0">
                <a:solidFill>
                  <a:schemeClr val="tx1"/>
                </a:solidFill>
                <a:latin typeface="Times New Roman" panose="02020603050405020304" pitchFamily="18" charset="0"/>
                <a:cs typeface="Times New Roman" panose="02020603050405020304" pitchFamily="18" charset="0"/>
              </a:rPr>
              <a:t>techniques on it.</a:t>
            </a:r>
            <a:endParaRPr lang="en-US" sz="1800" dirty="0">
              <a:solidFill>
                <a:schemeClr val="tx1"/>
              </a:solidFill>
              <a:latin typeface="Times New Roman" panose="02020603050405020304" pitchFamily="18" charset="0"/>
              <a:cs typeface="Times New Roman" panose="02020603050405020304" pitchFamily="18" charset="0"/>
            </a:endParaRP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KMeans model created during training is loaded and clusters for the preprocessed </a:t>
            </a:r>
            <a:r>
              <a:rPr lang="en-US" sz="1800" dirty="0" smtClean="0">
                <a:solidFill>
                  <a:schemeClr val="tx1"/>
                </a:solidFill>
                <a:latin typeface="Times New Roman" panose="02020603050405020304" pitchFamily="18" charset="0"/>
                <a:cs typeface="Times New Roman" panose="02020603050405020304" pitchFamily="18" charset="0"/>
              </a:rPr>
              <a:t>data </a:t>
            </a:r>
            <a:r>
              <a:rPr lang="en-US" sz="1800" dirty="0">
                <a:solidFill>
                  <a:schemeClr val="tx1"/>
                </a:solidFill>
                <a:latin typeface="Times New Roman" panose="02020603050405020304" pitchFamily="18" charset="0"/>
                <a:cs typeface="Times New Roman" panose="02020603050405020304" pitchFamily="18" charset="0"/>
              </a:rPr>
              <a:t>is predicted</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Based on the cluster </a:t>
            </a:r>
            <a:r>
              <a:rPr lang="en-US" sz="1800" dirty="0" smtClean="0">
                <a:solidFill>
                  <a:schemeClr val="tx1"/>
                </a:solidFill>
                <a:latin typeface="Times New Roman" panose="02020603050405020304" pitchFamily="18" charset="0"/>
                <a:cs typeface="Times New Roman" panose="02020603050405020304" pitchFamily="18" charset="0"/>
              </a:rPr>
              <a:t>number respective </a:t>
            </a:r>
            <a:r>
              <a:rPr lang="en-US" sz="1800" dirty="0">
                <a:solidFill>
                  <a:schemeClr val="tx1"/>
                </a:solidFill>
                <a:latin typeface="Times New Roman" panose="02020603050405020304" pitchFamily="18" charset="0"/>
                <a:cs typeface="Times New Roman" panose="02020603050405020304" pitchFamily="18" charset="0"/>
              </a:rPr>
              <a:t>model is loaded and is used to predict the data for that cluster.</a:t>
            </a:r>
          </a:p>
          <a:p>
            <a:pPr marL="742950" lvl="2">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Once the prediction is </a:t>
            </a:r>
            <a:r>
              <a:rPr lang="en-US" sz="1800" dirty="0" smtClean="0">
                <a:solidFill>
                  <a:schemeClr val="tx1"/>
                </a:solidFill>
                <a:latin typeface="Times New Roman" panose="02020603050405020304" pitchFamily="18" charset="0"/>
                <a:cs typeface="Times New Roman" panose="02020603050405020304" pitchFamily="18" charset="0"/>
              </a:rPr>
              <a:t>done for </a:t>
            </a:r>
            <a:r>
              <a:rPr lang="en-US" sz="1800" dirty="0">
                <a:solidFill>
                  <a:schemeClr val="tx1"/>
                </a:solidFill>
                <a:latin typeface="Times New Roman" panose="02020603050405020304" pitchFamily="18" charset="0"/>
                <a:cs typeface="Times New Roman" panose="02020603050405020304" pitchFamily="18" charset="0"/>
              </a:rPr>
              <a:t>all the </a:t>
            </a:r>
            <a:r>
              <a:rPr lang="en-US" sz="1800" dirty="0" smtClean="0">
                <a:solidFill>
                  <a:schemeClr val="tx1"/>
                </a:solidFill>
                <a:latin typeface="Times New Roman" panose="02020603050405020304" pitchFamily="18" charset="0"/>
                <a:cs typeface="Times New Roman" panose="02020603050405020304" pitchFamily="18" charset="0"/>
              </a:rPr>
              <a:t>clusters. The </a:t>
            </a:r>
            <a:r>
              <a:rPr lang="en-US" sz="1800" dirty="0">
                <a:solidFill>
                  <a:schemeClr val="tx1"/>
                </a:solidFill>
                <a:latin typeface="Times New Roman" panose="02020603050405020304" pitchFamily="18" charset="0"/>
                <a:cs typeface="Times New Roman" panose="02020603050405020304" pitchFamily="18" charset="0"/>
              </a:rPr>
              <a:t>predictions  are saved in csv format and shared.</a:t>
            </a:r>
          </a:p>
          <a:p>
            <a:endParaRPr lang="en-US" dirty="0">
              <a:solidFill>
                <a:schemeClr val="tx1"/>
              </a:solidFill>
            </a:endParaRPr>
          </a:p>
        </p:txBody>
      </p:sp>
    </p:spTree>
    <p:extLst>
      <p:ext uri="{BB962C8B-B14F-4D97-AF65-F5344CB8AC3E}">
        <p14:creationId xmlns:p14="http://schemas.microsoft.com/office/powerpoint/2010/main" val="21649167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430</TotalTime>
  <Words>840</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Windows 10</cp:lastModifiedBy>
  <cp:revision>34</cp:revision>
  <dcterms:created xsi:type="dcterms:W3CDTF">2021-06-19T13:01:53Z</dcterms:created>
  <dcterms:modified xsi:type="dcterms:W3CDTF">2021-06-27T08:27:46Z</dcterms:modified>
</cp:coreProperties>
</file>