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57" r:id="rId5"/>
    <p:sldId id="259" r:id="rId6"/>
    <p:sldId id="264"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C97-E663-4B9C-AD94-3E6D64ADA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9EE77-F5F0-447D-95E0-02D986FBA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AE8E88-ABD3-4F45-9CEB-2D01E77B7756}"/>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E897BADB-FA86-40D5-9A17-DF2BBD123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DB35C-20C4-42E7-9F5C-7290FDC08063}"/>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36776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3EEF-06E1-476E-9AE9-D31D7D01A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A11AC-FB3C-4B44-8ED5-18E5D11FE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F1429-6747-44A9-AA70-BA0B33FD5076}"/>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BD9E50EC-B172-4718-8E05-9E1C1BDA3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D1004-AD0F-4325-9437-0BCF54273CF0}"/>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36510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64FDD-AB1A-4794-B2F6-C421AA3D3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5043AE-9BAD-4AA6-918E-933440B4A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D518C-A5D8-4573-8FDF-38527E29D8C4}"/>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ED808CE1-C693-4E55-8098-4F0D983D4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D030-7215-4792-B681-214DA3325CEA}"/>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62130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578E-E675-4BF3-BDA2-3C57CCF33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1E0F5-78E7-475D-A98E-E3D6BEAE5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9945-EFF1-4101-B0ED-B3D7ED7157F4}"/>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B1E1A41F-24AA-4E0C-B3CB-A660D3D81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6B08B-C7B1-4083-B47F-66ADE741D646}"/>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42035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DFFF-110D-4398-B34A-D42FC8103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3DDF0-AF33-4289-93C2-DC23FAD44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28C57-C263-455E-A937-D3CA584279BB}"/>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F84F42C5-B7CD-4E2B-8026-572AF1A7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B62B0-06F3-483E-9E96-8F609D7ABF76}"/>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307198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056F-58A5-470F-AFF4-024D787D8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F941B-91EC-404E-AE57-5B525133A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F859A-6C7E-4A73-B45F-900A2E957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257FD-DE8E-43C6-BC85-93FE3940B672}"/>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6" name="Footer Placeholder 5">
            <a:extLst>
              <a:ext uri="{FF2B5EF4-FFF2-40B4-BE49-F238E27FC236}">
                <a16:creationId xmlns:a16="http://schemas.microsoft.com/office/drawing/2014/main" id="{031D2ED9-0165-41EE-890A-329C10377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47BD9-7199-4522-BB00-30BAFCF6A31F}"/>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81066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2816-110B-4417-948F-B478591CC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3077E-3DFB-4F3C-A165-7A12DF7E5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01AE4-FEF4-4A98-ABEF-FF3975BF1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04F05-2138-40A4-8BC6-53682A549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C8682-3BE0-45C2-8AE3-A051EED694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3956B-8FB6-4F59-8448-03CE0A42EEC5}"/>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8" name="Footer Placeholder 7">
            <a:extLst>
              <a:ext uri="{FF2B5EF4-FFF2-40B4-BE49-F238E27FC236}">
                <a16:creationId xmlns:a16="http://schemas.microsoft.com/office/drawing/2014/main" id="{988EC51F-E5E6-46A2-965C-08F5439EE4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FB7904-2FCA-492D-918E-7A6C97D14584}"/>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62767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ABA0-66A9-40FA-8D99-DA81296A18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14AEB-37A5-4FF8-A487-DCF7386E1178}"/>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4" name="Footer Placeholder 3">
            <a:extLst>
              <a:ext uri="{FF2B5EF4-FFF2-40B4-BE49-F238E27FC236}">
                <a16:creationId xmlns:a16="http://schemas.microsoft.com/office/drawing/2014/main" id="{C9896DEE-BD5D-4D07-8A91-C1E74BF6F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92687-11A4-4F42-8771-77C3DC6B2449}"/>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44493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3EF42-DE72-4D65-B7E0-F1DAF2F849C5}"/>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3" name="Footer Placeholder 2">
            <a:extLst>
              <a:ext uri="{FF2B5EF4-FFF2-40B4-BE49-F238E27FC236}">
                <a16:creationId xmlns:a16="http://schemas.microsoft.com/office/drawing/2014/main" id="{3E54BF1F-E720-408B-B0B6-31F73803F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100910-1CA3-4A16-9774-BD4E0735E81C}"/>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327091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9BE8-1BD7-4C47-A5AB-A5C2C5CC8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835447-B49F-47CE-9F9B-D3A61DD0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1B2E7-C08C-4244-B3AF-C9B320F12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4A34D-6A23-4321-B9A6-ADD8033024A7}"/>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6" name="Footer Placeholder 5">
            <a:extLst>
              <a:ext uri="{FF2B5EF4-FFF2-40B4-BE49-F238E27FC236}">
                <a16:creationId xmlns:a16="http://schemas.microsoft.com/office/drawing/2014/main" id="{10AF49A6-788B-4A35-97CE-06ECEB620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AFA7D-FE37-4474-A69D-02F488063817}"/>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04641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EFCB-525D-454E-A06C-F57F7FBD8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C950B3-57DE-419F-BCBF-BCC4879B4A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2F72B3-0292-469F-B3B3-6C8E6CFC1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85A18-F516-4D69-861D-D72C8A50E335}"/>
              </a:ext>
            </a:extLst>
          </p:cNvPr>
          <p:cNvSpPr>
            <a:spLocks noGrp="1"/>
          </p:cNvSpPr>
          <p:nvPr>
            <p:ph type="dt" sz="half" idx="10"/>
          </p:nvPr>
        </p:nvSpPr>
        <p:spPr/>
        <p:txBody>
          <a:bodyPr/>
          <a:lstStyle/>
          <a:p>
            <a:fld id="{9799EE88-69F3-4354-BFFA-A8E30F723EFA}" type="datetimeFigureOut">
              <a:rPr lang="en-US" smtClean="0"/>
              <a:t>5/19/2021</a:t>
            </a:fld>
            <a:endParaRPr lang="en-US"/>
          </a:p>
        </p:txBody>
      </p:sp>
      <p:sp>
        <p:nvSpPr>
          <p:cNvPr id="6" name="Footer Placeholder 5">
            <a:extLst>
              <a:ext uri="{FF2B5EF4-FFF2-40B4-BE49-F238E27FC236}">
                <a16:creationId xmlns:a16="http://schemas.microsoft.com/office/drawing/2014/main" id="{90DC3AD7-5024-4ABD-974F-FF0BAA690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5D4A6-080F-4ECD-95D6-95C1C1C2A436}"/>
              </a:ext>
            </a:extLst>
          </p:cNvPr>
          <p:cNvSpPr>
            <a:spLocks noGrp="1"/>
          </p:cNvSpPr>
          <p:nvPr>
            <p:ph type="sldNum" sz="quarter" idx="12"/>
          </p:nvPr>
        </p:nvSpPr>
        <p:spPr/>
        <p:txBody>
          <a:bodyPr/>
          <a:lstStyle/>
          <a:p>
            <a:fld id="{27058346-0890-4F0F-8ACE-A3984D7968C9}" type="slidenum">
              <a:rPr lang="en-US" smtClean="0"/>
              <a:t>‹#›</a:t>
            </a:fld>
            <a:endParaRPr lang="en-US"/>
          </a:p>
        </p:txBody>
      </p:sp>
    </p:spTree>
    <p:extLst>
      <p:ext uri="{BB962C8B-B14F-4D97-AF65-F5344CB8AC3E}">
        <p14:creationId xmlns:p14="http://schemas.microsoft.com/office/powerpoint/2010/main" val="291150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88DFE-4B9E-4FE0-8F4B-5956718EF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71928-D49E-400F-8F71-217F319EE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E109-FE97-47A5-8AB7-DA91DA4D9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9EE88-69F3-4354-BFFA-A8E30F723EFA}" type="datetimeFigureOut">
              <a:rPr lang="en-US" smtClean="0"/>
              <a:t>5/19/2021</a:t>
            </a:fld>
            <a:endParaRPr lang="en-US"/>
          </a:p>
        </p:txBody>
      </p:sp>
      <p:sp>
        <p:nvSpPr>
          <p:cNvPr id="5" name="Footer Placeholder 4">
            <a:extLst>
              <a:ext uri="{FF2B5EF4-FFF2-40B4-BE49-F238E27FC236}">
                <a16:creationId xmlns:a16="http://schemas.microsoft.com/office/drawing/2014/main" id="{8BAF2532-AFE9-424D-92EB-0524A24C5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42158-E37D-4B02-B9CF-A2F03899B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8346-0890-4F0F-8ACE-A3984D7968C9}" type="slidenum">
              <a:rPr lang="en-US" smtClean="0"/>
              <a:t>‹#›</a:t>
            </a:fld>
            <a:endParaRPr lang="en-US"/>
          </a:p>
        </p:txBody>
      </p:sp>
    </p:spTree>
    <p:extLst>
      <p:ext uri="{BB962C8B-B14F-4D97-AF65-F5344CB8AC3E}">
        <p14:creationId xmlns:p14="http://schemas.microsoft.com/office/powerpoint/2010/main" val="119580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0BA-1AAA-4014-B9FE-0401ECE7E783}"/>
              </a:ext>
            </a:extLst>
          </p:cNvPr>
          <p:cNvSpPr>
            <a:spLocks noGrp="1"/>
          </p:cNvSpPr>
          <p:nvPr>
            <p:ph type="title"/>
          </p:nvPr>
        </p:nvSpPr>
        <p:spPr/>
        <p:txBody>
          <a:bodyPr/>
          <a:lstStyle/>
          <a:p>
            <a:r>
              <a:rPr lang="en-US" dirty="0"/>
              <a:t>Case Study 1</a:t>
            </a:r>
          </a:p>
        </p:txBody>
      </p:sp>
      <p:sp>
        <p:nvSpPr>
          <p:cNvPr id="3" name="Content Placeholder 2">
            <a:extLst>
              <a:ext uri="{FF2B5EF4-FFF2-40B4-BE49-F238E27FC236}">
                <a16:creationId xmlns:a16="http://schemas.microsoft.com/office/drawing/2014/main" id="{FD5CEFB8-3D18-47EA-88A2-B85705207FB1}"/>
              </a:ext>
            </a:extLst>
          </p:cNvPr>
          <p:cNvSpPr>
            <a:spLocks noGrp="1"/>
          </p:cNvSpPr>
          <p:nvPr>
            <p:ph idx="1"/>
          </p:nvPr>
        </p:nvSpPr>
        <p:spPr/>
        <p:txBody>
          <a:bodyPr/>
          <a:lstStyle/>
          <a:p>
            <a:pPr marL="0" indent="0">
              <a:buNone/>
            </a:pPr>
            <a:r>
              <a:rPr lang="en-US" dirty="0"/>
              <a:t>By Sahil Kumar</a:t>
            </a:r>
          </a:p>
          <a:p>
            <a:pPr marL="0" indent="0">
              <a:buNone/>
            </a:pPr>
            <a:r>
              <a:rPr lang="en-US" dirty="0"/>
              <a:t>Email Id – sahilkumar158@gmail.com</a:t>
            </a:r>
          </a:p>
        </p:txBody>
      </p:sp>
    </p:spTree>
    <p:extLst>
      <p:ext uri="{BB962C8B-B14F-4D97-AF65-F5344CB8AC3E}">
        <p14:creationId xmlns:p14="http://schemas.microsoft.com/office/powerpoint/2010/main" val="30600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01350-33CF-4C0A-9E01-8DEA2A7B21D0}"/>
              </a:ext>
            </a:extLst>
          </p:cNvPr>
          <p:cNvSpPr>
            <a:spLocks noGrp="1"/>
          </p:cNvSpPr>
          <p:nvPr>
            <p:ph idx="1"/>
          </p:nvPr>
        </p:nvSpPr>
        <p:spPr/>
        <p:txBody>
          <a:bodyPr>
            <a:normAutofit/>
          </a:bodyPr>
          <a:lstStyle/>
          <a:p>
            <a:pPr marL="0" indent="0">
              <a:buNone/>
            </a:pPr>
            <a:r>
              <a:rPr lang="en-US" sz="4800" dirty="0"/>
              <a:t>Thank you</a:t>
            </a:r>
          </a:p>
        </p:txBody>
      </p:sp>
    </p:spTree>
    <p:extLst>
      <p:ext uri="{BB962C8B-B14F-4D97-AF65-F5344CB8AC3E}">
        <p14:creationId xmlns:p14="http://schemas.microsoft.com/office/powerpoint/2010/main" val="150203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9CC64-21A9-4B77-851C-0ECC41A857E5}"/>
              </a:ext>
            </a:extLst>
          </p:cNvPr>
          <p:cNvSpPr txBox="1"/>
          <p:nvPr/>
        </p:nvSpPr>
        <p:spPr>
          <a:xfrm>
            <a:off x="360485" y="228600"/>
            <a:ext cx="8785712" cy="4418710"/>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 What would be your first step? List different EDA you would like to do with the data before you get started.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any data is duplicate then drop that duplicated data. </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check and evaluate with missing data</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is dataset is balanced or not</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evaluating outliers</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Correlation between the attributes</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Distribution of Skewness, Standard Deviation Values per rows &amp; columns</a:t>
            </a:r>
            <a:endParaRPr lang="en-US" sz="1600" dirty="0">
              <a:solidFill>
                <a:srgbClr val="000000"/>
              </a:solidFill>
              <a:effectLst/>
              <a:latin typeface="Calibri" panose="020F0502020204030204" pitchFamily="34" charset="0"/>
              <a:ea typeface="Calibri" panose="020F0502020204030204" pitchFamily="34" charset="0"/>
            </a:endParaRPr>
          </a:p>
          <a:p>
            <a:pPr marL="0" marR="0" indent="219075" algn="just">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Engineering: - Performing feature engineering by using-</a:t>
            </a:r>
            <a:endParaRPr lang="en-US" sz="1600" dirty="0">
              <a:solidFill>
                <a:srgbClr val="000000"/>
              </a:solidFill>
              <a:effectLst/>
              <a:latin typeface="Calibri" panose="020F0502020204030204" pitchFamily="34" charset="0"/>
              <a:ea typeface="Calibri" panose="020F0502020204030204" pitchFamily="34" charset="0"/>
            </a:endParaRPr>
          </a:p>
          <a:p>
            <a:pPr marL="304800" marR="30480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Permutation Importance</a:t>
            </a:r>
            <a:endParaRPr lang="en-US" sz="1600" dirty="0">
              <a:solidFill>
                <a:srgbClr val="000000"/>
              </a:solidFill>
              <a:effectLst/>
              <a:latin typeface="Calibri" panose="020F0502020204030204" pitchFamily="34" charset="0"/>
              <a:ea typeface="Calibri" panose="020F0502020204030204" pitchFamily="34" charset="0"/>
            </a:endParaRPr>
          </a:p>
          <a:p>
            <a:pPr marL="304800" marR="30480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Partial dependence plots</a:t>
            </a:r>
            <a:endParaRPr lang="en-US" sz="1600" dirty="0">
              <a:solidFill>
                <a:srgbClr val="000000"/>
              </a:solidFill>
              <a:effectLst/>
              <a:latin typeface="Calibri" panose="020F0502020204030204" pitchFamily="34" charset="0"/>
              <a:ea typeface="Calibri" panose="020F0502020204030204" pitchFamily="34" charset="0"/>
            </a:endParaRPr>
          </a:p>
          <a:p>
            <a:pPr marL="0" marR="30480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a:t>
            </a:r>
            <a:r>
              <a:rPr lang="en-US" sz="1800" b="0" dirty="0">
                <a:solidFill>
                  <a:srgbClr val="000000"/>
                </a:solidFill>
                <a:effectLst/>
                <a:latin typeface="Calibri" panose="020F0502020204030204" pitchFamily="34" charset="0"/>
                <a:ea typeface="Calibri" panose="020F0502020204030204" pitchFamily="34" charset="0"/>
              </a:rPr>
              <a:t> Handling of imbalanced data</a:t>
            </a:r>
          </a:p>
          <a:p>
            <a:pPr marL="0" marR="30480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alibri" panose="020F0502020204030204" pitchFamily="34" charset="0"/>
              <a:ea typeface="Calibri" panose="020F0502020204030204" pitchFamily="34" charset="0"/>
            </a:endParaRPr>
          </a:p>
          <a:p>
            <a:pPr marL="0" marR="30480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1886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7DDEF4-5BC7-4B77-BF35-04BE68DED27B}"/>
              </a:ext>
            </a:extLst>
          </p:cNvPr>
          <p:cNvSpPr txBox="1"/>
          <p:nvPr/>
        </p:nvSpPr>
        <p:spPr>
          <a:xfrm>
            <a:off x="164856" y="219371"/>
            <a:ext cx="11889398" cy="4114524"/>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 How are you going to handle missing values? Ideate and list them.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 it is mentioned that there are quite few missing values so I can handle by the below method according to the data and situation as the dataset is huge (i.e., in millions).</a:t>
            </a:r>
            <a:endParaRPr lang="en-US" sz="16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4000"/>
              </a:lnSpc>
              <a:spcBef>
                <a:spcPts val="0"/>
              </a:spcBef>
              <a:spcAft>
                <a:spcPts val="25"/>
              </a:spcAft>
              <a:buFont typeface="+mj-lt"/>
              <a:buAutoNum type="arabicParen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Delete Rows:</a:t>
            </a:r>
            <a:endParaRPr lang="en-US" sz="1600" dirty="0">
              <a:solidFill>
                <a:srgbClr val="000000"/>
              </a:solidFill>
              <a:effectLst/>
              <a:latin typeface="Calibri" panose="020F0502020204030204" pitchFamily="34" charset="0"/>
              <a:ea typeface="Calibri" panose="020F0502020204030204" pitchFamily="34" charset="0"/>
            </a:endParaRPr>
          </a:p>
          <a:p>
            <a:pPr marL="4476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record or row have nan or missing value more than 70% - 75% (means most of features) of features in a particular record is empty then I will delete that particular record as the dataset is huge in millions.</a:t>
            </a:r>
            <a:endParaRPr lang="en-US" sz="1600" dirty="0">
              <a:solidFill>
                <a:srgbClr val="000000"/>
              </a:solidFill>
              <a:effectLst/>
              <a:latin typeface="Calibri" panose="020F0502020204030204" pitchFamily="34" charset="0"/>
              <a:ea typeface="Calibri" panose="020F0502020204030204" pitchFamily="34" charset="0"/>
            </a:endParaRPr>
          </a:p>
          <a:p>
            <a:pPr marL="4476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4000"/>
              </a:lnSpc>
              <a:spcBef>
                <a:spcPts val="0"/>
              </a:spcBef>
              <a:spcAft>
                <a:spcPts val="25"/>
              </a:spcAft>
              <a:buFont typeface="+mj-lt"/>
              <a:buAutoNum type="arabicParenR"/>
            </a:pPr>
            <a:r>
              <a:rPr lang="en-US" sz="1800" kern="1800"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Imputation Using (Mean/Median) Values:</a:t>
            </a:r>
            <a:endParaRPr lang="en-US" sz="1600" dirty="0">
              <a:solidFill>
                <a:srgbClr val="000000"/>
              </a:solidFill>
              <a:effectLst/>
              <a:latin typeface="Calibri" panose="020F0502020204030204" pitchFamily="34" charset="0"/>
              <a:ea typeface="Calibri" panose="020F0502020204030204" pitchFamily="34" charset="0"/>
            </a:endParaRPr>
          </a:p>
          <a:p>
            <a:pPr marL="447675"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works by calculating the mean/median of the non-missing values in a column and then replacing the missing values within each column separately and independently from the others. It can only be used with numeric data.</a:t>
            </a:r>
            <a:endParaRPr lang="en-US" sz="1600" dirty="0">
              <a:solidFill>
                <a:srgbClr val="000000"/>
              </a:solidFill>
              <a:effectLst/>
              <a:latin typeface="Calibri" panose="020F0502020204030204" pitchFamily="34" charset="0"/>
              <a:ea typeface="Calibri" panose="020F0502020204030204" pitchFamily="34" charset="0"/>
            </a:endParaRPr>
          </a:p>
          <a:p>
            <a:pPr marL="447675"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4000"/>
              </a:lnSpc>
              <a:spcBef>
                <a:spcPts val="0"/>
              </a:spcBef>
              <a:spcAft>
                <a:spcPts val="25"/>
              </a:spcAft>
              <a:buFont typeface="+mj-lt"/>
              <a:buAutoNum type="arabicParenR"/>
            </a:pPr>
            <a:r>
              <a:rPr lang="en-US" sz="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Imputation Using (Most Frequent):</a:t>
            </a:r>
            <a:endParaRPr lang="en-US" sz="1600" dirty="0">
              <a:solidFill>
                <a:srgbClr val="000000"/>
              </a:solidFill>
              <a:effectLst/>
              <a:latin typeface="Calibri" panose="020F0502020204030204" pitchFamily="34" charset="0"/>
              <a:ea typeface="Calibri" panose="020F0502020204030204" pitchFamily="34" charset="0"/>
            </a:endParaRPr>
          </a:p>
          <a:p>
            <a:pPr marL="447675" marR="0" algn="just">
              <a:lnSpc>
                <a:spcPct val="104000"/>
              </a:lnSpc>
              <a:spcBef>
                <a:spcPts val="0"/>
              </a:spcBef>
              <a:spcAft>
                <a:spcPts val="25"/>
              </a:spcAft>
            </a:pPr>
            <a:r>
              <a:rPr lang="en-US" sz="1800" b="0" spc="-5" dirty="0">
                <a:solidFill>
                  <a:srgbClr val="292929"/>
                </a:solidFill>
                <a:effectLst/>
                <a:latin typeface="Calibri" panose="020F0502020204030204" pitchFamily="34" charset="0"/>
                <a:ea typeface="Calibri" panose="020F0502020204030204" pitchFamily="34" charset="0"/>
              </a:rPr>
              <a:t>Most Frequent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is</a:t>
            </a:r>
            <a:r>
              <a:rPr lang="en-US" sz="1800" b="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another statistical strategy to impute missing values. It works with categorical features (strings or numerical representations) by replacing missing data with the most frequent values within each column.</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5E5BB09E-DCA6-499D-9046-D66BF400C417}"/>
              </a:ext>
            </a:extLst>
          </p:cNvPr>
          <p:cNvSpPr txBox="1"/>
          <p:nvPr/>
        </p:nvSpPr>
        <p:spPr>
          <a:xfrm>
            <a:off x="0" y="4478052"/>
            <a:ext cx="12192000" cy="1521699"/>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 Before getting into modeling, apart from points a. and b., do you want to do anything else with the data to understand </a:t>
            </a:r>
            <a:r>
              <a:rPr lang="en-US"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default behavior?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 I will check whether the dataset is balanced or not.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According to the information given I am having a unbalanced data, where 95% of the data is not a default behavior &amp; 5 % of the data is a default behavior.</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0F4A5EB4-CB65-4D02-AD4A-FCEAF2ADD35C}"/>
              </a:ext>
            </a:extLst>
          </p:cNvPr>
          <p:cNvSpPr txBox="1"/>
          <p:nvPr/>
        </p:nvSpPr>
        <p:spPr>
          <a:xfrm>
            <a:off x="0" y="5696074"/>
            <a:ext cx="12192000" cy="1233607"/>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a:t>
            </a: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What will be your X and Y?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Independent features will be X</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Dependent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lable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will be Y                              </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9177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BA357B3-BF31-4CD9-ACFB-1A1E7073C499}"/>
              </a:ext>
            </a:extLst>
          </p:cNvPr>
          <p:cNvSpPr txBox="1"/>
          <p:nvPr/>
        </p:nvSpPr>
        <p:spPr>
          <a:xfrm>
            <a:off x="0" y="1678743"/>
            <a:ext cx="11966331" cy="4306628"/>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f) </a:t>
            </a: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How are you going to handle outliers, numerical columns and categorical columns?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For numerical columns:</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can use scatterplot, box plot with IQR technique, z-score.</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can drop the idea of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scatterplot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because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 scatter plot is the collection of points that shows values for two variables</a:t>
            </a:r>
            <a:r>
              <a:rPr lang="en-US" sz="1600" dirty="0">
                <a:solidFill>
                  <a:srgbClr val="000000"/>
                </a:solidFill>
                <a:effectLst/>
                <a:latin typeface="Calibri" panose="020F0502020204030204" pitchFamily="34" charset="0"/>
                <a:ea typeface="Calibri" panose="020F0502020204030204" pitchFamily="34" charset="0"/>
              </a:rPr>
              <a:t> and it is difficult to analyze for 100 features.</a:t>
            </a:r>
          </a:p>
          <a:p>
            <a:pPr marL="0" marR="0" algn="just">
              <a:lnSpc>
                <a:spcPct val="104000"/>
              </a:lnSpc>
              <a:spcBef>
                <a:spcPts val="0"/>
              </a:spcBef>
              <a:spcAft>
                <a:spcPts val="25"/>
              </a:spcAft>
            </a:pPr>
            <a:endParaRPr lang="en-US" sz="1600" dirty="0">
              <a:solidFill>
                <a:srgbClr val="000000"/>
              </a:solidFill>
              <a:latin typeface="Calibri" panose="020F0502020204030204" pitchFamily="34" charset="0"/>
              <a:ea typeface="Calibri" panose="020F0502020204030204" pitchFamily="34" charset="0"/>
            </a:endParaRPr>
          </a:p>
          <a:p>
            <a:pPr algn="just">
              <a:lnSpc>
                <a:spcPct val="104000"/>
              </a:lnSpc>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 can use </a:t>
            </a:r>
            <a:r>
              <a:rPr lang="en-US"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z-score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The intuition behind Z-score is to describe any data point by finding their relationship with the Standard Deviation and Mean of the group of data points. Z-score is finding the distribution of data where mean is 0 and standard deviation is 1 i.e. normal distribution.</a:t>
            </a:r>
            <a:r>
              <a:rPr lang="en-US" sz="1800" dirty="0">
                <a:solidFill>
                  <a:srgbClr val="000000"/>
                </a:solidFill>
                <a:effectLst/>
                <a:latin typeface="Calibri" panose="020F0502020204030204" pitchFamily="34" charset="0"/>
                <a:ea typeface="Calibri" panose="020F0502020204030204" pitchFamily="34" charset="0"/>
              </a:rPr>
              <a:t> while calculating the Z-score I re-scale and center the data and look for data points which are too far from zero. These data points which are way too far from zero will be treated as the outliers. In most of the cases a threshold of 3 or -3 is used </a:t>
            </a:r>
            <a:r>
              <a:rPr lang="en-US" sz="1800" dirty="0" err="1">
                <a:solidFill>
                  <a:srgbClr val="000000"/>
                </a:solidFill>
                <a:effectLst/>
                <a:latin typeface="Calibri" panose="020F0502020204030204" pitchFamily="34" charset="0"/>
                <a:ea typeface="Calibri" panose="020F0502020204030204" pitchFamily="34" charset="0"/>
              </a:rPr>
              <a:t>i.e</a:t>
            </a:r>
            <a:r>
              <a:rPr lang="en-US" sz="1800" dirty="0">
                <a:solidFill>
                  <a:srgbClr val="000000"/>
                </a:solidFill>
                <a:effectLst/>
                <a:latin typeface="Calibri" panose="020F0502020204030204" pitchFamily="34" charset="0"/>
                <a:ea typeface="Calibri" panose="020F0502020204030204" pitchFamily="34" charset="0"/>
              </a:rPr>
              <a:t> if the Z-score value is greater than or less than 3 or -3 respectively, that data point will be identified as outliers. </a:t>
            </a:r>
          </a:p>
          <a:p>
            <a:pPr marL="0" marR="0" algn="just">
              <a:lnSpc>
                <a:spcPct val="104000"/>
              </a:lnSpc>
              <a:spcBef>
                <a:spcPts val="0"/>
              </a:spcBef>
              <a:spcAft>
                <a:spcPts val="25"/>
              </a:spcAft>
            </a:pP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98C3253F-27D3-4D21-8087-1381FAC035A7}"/>
              </a:ext>
            </a:extLst>
          </p:cNvPr>
          <p:cNvSpPr txBox="1"/>
          <p:nvPr/>
        </p:nvSpPr>
        <p:spPr>
          <a:xfrm>
            <a:off x="0" y="0"/>
            <a:ext cx="12192000" cy="1521699"/>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 The default labeling is based on customers who did not pay 3 installments continuously. Do you want to rethink about this labelling strategy for the target? How will you validate the labelling strategy is correct?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I get the actual dataset with all the feature then I can think more and analyze and validate whether the labelling strategy is correct or not.</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6687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D70BB5-E1A9-49AD-AC0B-3FBCD8B9C2F3}"/>
              </a:ext>
            </a:extLst>
          </p:cNvPr>
          <p:cNvSpPr txBox="1"/>
          <p:nvPr/>
        </p:nvSpPr>
        <p:spPr>
          <a:xfrm>
            <a:off x="0" y="0"/>
            <a:ext cx="12192000" cy="3250249"/>
          </a:xfrm>
          <a:prstGeom prst="rect">
            <a:avLst/>
          </a:prstGeom>
          <a:noFill/>
        </p:spPr>
        <p:txBody>
          <a:bodyPr wrap="square">
            <a:spAutoFit/>
          </a:bodyPr>
          <a:lstStyle/>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Another method </a:t>
            </a:r>
            <a:r>
              <a:rPr lang="en-US"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Box plot IQR Score:</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a:t>
            </a:r>
            <a:r>
              <a:rPr lang="en-US" sz="18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US" sz="1600" b="0" dirty="0">
                <a:solidFill>
                  <a:srgbClr val="000000"/>
                </a:solidFill>
                <a:effectLst/>
                <a:latin typeface="Calibri" panose="020F0502020204030204" pitchFamily="34" charset="0"/>
                <a:ea typeface="Calibri" panose="020F0502020204030204" pitchFamily="34" charset="0"/>
              </a:rPr>
              <a:t>interquartile range</a:t>
            </a:r>
            <a:r>
              <a:rPr lang="en-US" sz="1600" b="1" dirty="0">
                <a:solidFill>
                  <a:srgbClr val="000000"/>
                </a:solidFill>
                <a:effectLst/>
                <a:latin typeface="Calibri" panose="020F0502020204030204" pitchFamily="34" charset="0"/>
                <a:ea typeface="Calibri" panose="020F0502020204030204" pitchFamily="34" charset="0"/>
              </a:rPr>
              <a:t> (</a:t>
            </a:r>
            <a:r>
              <a:rPr lang="en-US" sz="1600" b="0" dirty="0">
                <a:solidFill>
                  <a:srgbClr val="000000"/>
                </a:solidFill>
                <a:effectLst/>
                <a:latin typeface="Calibri" panose="020F0502020204030204" pitchFamily="34" charset="0"/>
                <a:ea typeface="Calibri" panose="020F0502020204030204" pitchFamily="34" charset="0"/>
              </a:rPr>
              <a:t>IQR</a:t>
            </a:r>
            <a:r>
              <a:rPr lang="en-US" sz="1600" b="1" dirty="0">
                <a:solidFill>
                  <a:srgbClr val="000000"/>
                </a:solidFill>
                <a:effectLst/>
                <a:latin typeface="Calibri" panose="020F0502020204030204" pitchFamily="34" charset="0"/>
                <a:ea typeface="Calibri" panose="020F0502020204030204" pitchFamily="34" charset="0"/>
              </a:rPr>
              <a:t>), </a:t>
            </a:r>
            <a:r>
              <a:rPr lang="en-US" sz="1600" dirty="0">
                <a:solidFill>
                  <a:srgbClr val="000000"/>
                </a:solidFill>
                <a:effectLst/>
                <a:latin typeface="Calibri" panose="020F0502020204030204" pitchFamily="34" charset="0"/>
                <a:ea typeface="Calibri" panose="020F0502020204030204" pitchFamily="34" charset="0"/>
              </a:rPr>
              <a:t>is a measure of statistical dispersion, being equal to the difference between 75</a:t>
            </a:r>
            <a:r>
              <a:rPr lang="en-US" sz="1600" baseline="30000" dirty="0">
                <a:solidFill>
                  <a:srgbClr val="000000"/>
                </a:solidFill>
                <a:effectLst/>
                <a:latin typeface="Calibri" panose="020F0502020204030204" pitchFamily="34" charset="0"/>
                <a:ea typeface="Calibri" panose="020F0502020204030204" pitchFamily="34" charset="0"/>
              </a:rPr>
              <a:t>th</a:t>
            </a:r>
            <a:r>
              <a:rPr lang="en-US" sz="1600" dirty="0">
                <a:solidFill>
                  <a:srgbClr val="000000"/>
                </a:solidFill>
                <a:effectLst/>
                <a:latin typeface="Calibri" panose="020F0502020204030204" pitchFamily="34" charset="0"/>
                <a:ea typeface="Calibri" panose="020F0502020204030204" pitchFamily="34" charset="0"/>
              </a:rPr>
              <a:t>(Q3) and 25</a:t>
            </a:r>
            <a:r>
              <a:rPr lang="en-US" sz="1600" baseline="30000" dirty="0">
                <a:solidFill>
                  <a:srgbClr val="000000"/>
                </a:solidFill>
                <a:effectLst/>
                <a:latin typeface="Calibri" panose="020F0502020204030204" pitchFamily="34" charset="0"/>
                <a:ea typeface="Calibri" panose="020F0502020204030204" pitchFamily="34" charset="0"/>
              </a:rPr>
              <a:t>th</a:t>
            </a:r>
            <a:r>
              <a:rPr lang="en-US" sz="1600" dirty="0">
                <a:solidFill>
                  <a:srgbClr val="000000"/>
                </a:solidFill>
                <a:effectLst/>
                <a:latin typeface="Calibri" panose="020F0502020204030204" pitchFamily="34" charset="0"/>
                <a:ea typeface="Calibri" panose="020F0502020204030204" pitchFamily="34" charset="0"/>
              </a:rPr>
              <a:t>(Q1) percentiles, or between upper and lower quartiles, IQR = </a:t>
            </a:r>
            <a:r>
              <a:rPr lang="en-US" sz="1600" i="1" dirty="0">
                <a:solidFill>
                  <a:srgbClr val="000000"/>
                </a:solidFill>
                <a:effectLst/>
                <a:latin typeface="Calibri" panose="020F0502020204030204" pitchFamily="34" charset="0"/>
                <a:ea typeface="Calibri" panose="020F0502020204030204" pitchFamily="34" charset="0"/>
              </a:rPr>
              <a:t>Q</a:t>
            </a:r>
            <a:r>
              <a:rPr lang="en-US" sz="1600" dirty="0">
                <a:solidFill>
                  <a:srgbClr val="000000"/>
                </a:solidFill>
                <a:effectLst/>
                <a:latin typeface="Calibri" panose="020F0502020204030204" pitchFamily="34" charset="0"/>
                <a:ea typeface="Calibri" panose="020F0502020204030204" pitchFamily="34" charset="0"/>
              </a:rPr>
              <a:t>3 − </a:t>
            </a:r>
            <a:r>
              <a:rPr lang="en-US" sz="1600" i="1" dirty="0">
                <a:solidFill>
                  <a:srgbClr val="000000"/>
                </a:solidFill>
                <a:effectLst/>
                <a:latin typeface="Calibri" panose="020F0502020204030204" pitchFamily="34" charset="0"/>
                <a:ea typeface="Calibri" panose="020F0502020204030204" pitchFamily="34" charset="0"/>
              </a:rPr>
              <a:t>Q</a:t>
            </a:r>
            <a:r>
              <a:rPr lang="en-US" sz="1600" dirty="0">
                <a:solidFill>
                  <a:srgbClr val="000000"/>
                </a:solidFill>
                <a:effectLst/>
                <a:latin typeface="Calibri" panose="020F0502020204030204" pitchFamily="34" charset="0"/>
                <a:ea typeface="Calibri" panose="020F0502020204030204" pitchFamily="34" charset="0"/>
              </a:rPr>
              <a:t>1.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I have the IQR scores, Now I calculate the Max and Min of the boxplot.</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Maxi = Q3 + 1.5 * IQR</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Mini = Q1 -1.5 * IQR</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 data point which shows greater than Maxi and less than Mini that indicates presence of an outlier.</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b="1"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categorical columns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 guess, If the data values with low frequency - the best way to detect them is frequency distribution and the best way to treat them is by combining them with similar values. Also,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 can use that with any continuous variable and do multivariate outlier analysis using box plot</a:t>
            </a:r>
            <a:r>
              <a:rPr lang="en-US" sz="1600" dirty="0">
                <a:solidFill>
                  <a:srgbClr val="000000"/>
                </a:solidFill>
                <a:effectLst/>
                <a:latin typeface="Calibri" panose="020F0502020204030204" pitchFamily="34" charset="0"/>
                <a:ea typeface="Calibri" panose="020F0502020204030204" pitchFamily="34" charset="0"/>
              </a:rPr>
              <a:t>.</a:t>
            </a: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E8C19366-8931-4D87-A101-212E9EBDB004}"/>
              </a:ext>
            </a:extLst>
          </p:cNvPr>
          <p:cNvSpPr txBox="1"/>
          <p:nvPr/>
        </p:nvSpPr>
        <p:spPr>
          <a:xfrm>
            <a:off x="-61546" y="2990948"/>
            <a:ext cx="12192000" cy="1233607"/>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 Do you want to include the entire 1000 features? </a:t>
            </a:r>
          </a:p>
          <a:p>
            <a:pPr marR="0" lvl="0" algn="just" fontAlgn="base">
              <a:lnSpc>
                <a:spcPct val="104000"/>
              </a:lnSpc>
              <a:spcBef>
                <a:spcPts val="0"/>
              </a:spcBef>
              <a:spcAft>
                <a:spcPts val="25"/>
              </a:spcAft>
              <a:buClr>
                <a:srgbClr val="000000"/>
              </a:buClr>
              <a:buSzPts val="1200"/>
            </a:pPr>
            <a:r>
              <a:rPr lang="en-US" sz="1600"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I will not include the entire 1000 features.</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of all, I will convert the categorical features into numerical by using Label encoding if category is two, otherwise use of one hot encoding if category is greater than 2.</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CD854571-9A44-4B34-A98E-8839514CD433}"/>
              </a:ext>
            </a:extLst>
          </p:cNvPr>
          <p:cNvSpPr txBox="1"/>
          <p:nvPr/>
        </p:nvSpPr>
        <p:spPr>
          <a:xfrm>
            <a:off x="-30773" y="4224555"/>
            <a:ext cx="12130454" cy="2193870"/>
          </a:xfrm>
          <a:prstGeom prst="rect">
            <a:avLst/>
          </a:prstGeom>
          <a:noFill/>
        </p:spPr>
        <p:txBody>
          <a:bodyPr wrap="square">
            <a:spAutoFit/>
          </a:bodyPr>
          <a:lstStyle/>
          <a:p>
            <a:pPr marL="0" marR="0" algn="just">
              <a:lnSpc>
                <a:spcPct val="104000"/>
              </a:lnSpc>
              <a:spcBef>
                <a:spcPts val="0"/>
              </a:spcBef>
              <a:spcAft>
                <a:spcPts val="25"/>
              </a:spcAf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I will use the </a:t>
            </a:r>
            <a:r>
              <a:rPr lang="en-US" sz="2000" b="0" spc="-5" dirty="0">
                <a:solidFill>
                  <a:srgbClr val="292929"/>
                </a:solidFill>
                <a:effectLst/>
                <a:latin typeface="Calibri" panose="020F0502020204030204" pitchFamily="34" charset="0"/>
                <a:ea typeface="Calibri" panose="020F0502020204030204" pitchFamily="34" charset="0"/>
              </a:rPr>
              <a:t>Feature selection by model.</a:t>
            </a:r>
            <a:endParaRPr lang="en-US" sz="18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20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Some ML models are designed for the feature selection, such as L1-based linear regression and </a:t>
            </a:r>
            <a:r>
              <a:rPr lang="en-US" sz="1800" b="1" dirty="0">
                <a:solidFill>
                  <a:srgbClr val="000000"/>
                </a:solidFill>
                <a:effectLst/>
                <a:latin typeface="Calibri" panose="020F0502020204030204" pitchFamily="34" charset="0"/>
                <a:ea typeface="Calibri" panose="020F0502020204030204" pitchFamily="34" charset="0"/>
              </a:rPr>
              <a:t>Ext</a:t>
            </a:r>
            <a:r>
              <a:rPr lang="en-US" sz="1800" dirty="0">
                <a:solidFill>
                  <a:srgbClr val="000000"/>
                </a:solidFill>
                <a:effectLst/>
                <a:latin typeface="Calibri" panose="020F0502020204030204" pitchFamily="34" charset="0"/>
                <a:ea typeface="Calibri" panose="020F0502020204030204" pitchFamily="34" charset="0"/>
              </a:rPr>
              <a:t>remely </a:t>
            </a:r>
            <a:r>
              <a:rPr lang="en-US" sz="1800" b="1" dirty="0">
                <a:solidFill>
                  <a:srgbClr val="000000"/>
                </a:solidFill>
                <a:effectLst/>
                <a:latin typeface="Calibri" panose="020F0502020204030204" pitchFamily="34" charset="0"/>
                <a:ea typeface="Calibri" panose="020F0502020204030204" pitchFamily="34" charset="0"/>
              </a:rPr>
              <a:t>Ra</a:t>
            </a:r>
            <a:r>
              <a:rPr lang="en-US" sz="1800" dirty="0">
                <a:solidFill>
                  <a:srgbClr val="000000"/>
                </a:solidFill>
                <a:effectLst/>
                <a:latin typeface="Calibri" panose="020F0502020204030204" pitchFamily="34" charset="0"/>
                <a:ea typeface="Calibri" panose="020F0502020204030204" pitchFamily="34" charset="0"/>
              </a:rPr>
              <a:t>ndomized </a:t>
            </a:r>
            <a:r>
              <a:rPr lang="en-US" sz="1800" b="1" dirty="0">
                <a:solidFill>
                  <a:srgbClr val="000000"/>
                </a:solidFill>
                <a:effectLst/>
                <a:latin typeface="Calibri" panose="020F0502020204030204" pitchFamily="34" charset="0"/>
                <a:ea typeface="Calibri" panose="020F0502020204030204" pitchFamily="34" charset="0"/>
              </a:rPr>
              <a:t>Trees</a:t>
            </a:r>
            <a:r>
              <a:rPr lang="en-US" sz="1800" dirty="0">
                <a:solidFill>
                  <a:srgbClr val="000000"/>
                </a:solidFill>
                <a:effectLst/>
                <a:latin typeface="Calibri" panose="020F0502020204030204" pitchFamily="34" charset="0"/>
                <a:ea typeface="Calibri" panose="020F0502020204030204" pitchFamily="34" charset="0"/>
              </a:rPr>
              <a:t> (Extra-trees model). Comparing to L2 regularization, L1 regularization tends to force the parameters of the unimportant features to zero. The extremely randomized trees split the leaf randomly which is not through information gain or entropy. The important features should still be more important than the unimportant features which is measured by the impurity-based feature importance. I also plot the model importance rankings for each model. The model which has the highest accuracy, so I will only select the top 60% features by that model.</a:t>
            </a:r>
          </a:p>
        </p:txBody>
      </p:sp>
    </p:spTree>
    <p:extLst>
      <p:ext uri="{BB962C8B-B14F-4D97-AF65-F5344CB8AC3E}">
        <p14:creationId xmlns:p14="http://schemas.microsoft.com/office/powerpoint/2010/main" val="301216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EE8874-04DB-4074-8180-6BCB26EDA857}"/>
              </a:ext>
            </a:extLst>
          </p:cNvPr>
          <p:cNvSpPr txBox="1"/>
          <p:nvPr/>
        </p:nvSpPr>
        <p:spPr>
          <a:xfrm>
            <a:off x="0" y="949597"/>
            <a:ext cx="12192000" cy="945515"/>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 What model do you want to choose and why?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219075"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target value is binary class therefore, I will choose the classification models like logistic regression,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randomforesrt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classifier, extra-tree classifier, </a:t>
            </a:r>
            <a:r>
              <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Light GBM, </a:t>
            </a:r>
            <a:r>
              <a:rPr lang="en-US" sz="18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XgBoost</a:t>
            </a:r>
            <a:r>
              <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classifier.</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FD352566-08AA-427E-8E16-B6C91D7BB567}"/>
              </a:ext>
            </a:extLst>
          </p:cNvPr>
          <p:cNvSpPr txBox="1"/>
          <p:nvPr/>
        </p:nvSpPr>
        <p:spPr>
          <a:xfrm>
            <a:off x="0" y="0"/>
            <a:ext cx="12192000" cy="914738"/>
          </a:xfrm>
          <a:prstGeom prst="rect">
            <a:avLst/>
          </a:prstGeom>
          <a:noFill/>
        </p:spPr>
        <p:txBody>
          <a:bodyPr wrap="square">
            <a:spAutoFit/>
          </a:bodyPr>
          <a:lstStyle/>
          <a:p>
            <a:pPr marL="219075" marR="0" algn="just">
              <a:lnSpc>
                <a:spcPct val="104000"/>
              </a:lnSpc>
              <a:spcBef>
                <a:spcPts val="0"/>
              </a:spcBef>
              <a:spcAft>
                <a:spcPts val="25"/>
              </a:spcAft>
            </a:pP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Another method </a:t>
            </a:r>
            <a:r>
              <a:rPr lang="en-US" sz="1800" b="1"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Feature Importance</a:t>
            </a:r>
            <a:endParaRPr lang="en-US" sz="1600" dirty="0">
              <a:solidFill>
                <a:srgbClr val="000000"/>
              </a:solidFill>
              <a:effectLst/>
              <a:latin typeface="Calibri" panose="020F0502020204030204" pitchFamily="34" charset="0"/>
              <a:ea typeface="Calibri" panose="020F0502020204030204" pitchFamily="34" charset="0"/>
            </a:endParaRPr>
          </a:p>
          <a:p>
            <a:pPr marL="219075" marR="0" algn="just">
              <a:lnSpc>
                <a:spcPct val="104000"/>
              </a:lnSpc>
              <a:spcBef>
                <a:spcPts val="0"/>
              </a:spcBef>
              <a:spcAft>
                <a:spcPts val="25"/>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Features which were most influential in predicting our target variable. feature importance by </a:t>
            </a:r>
            <a:r>
              <a:rPr lang="en-US" sz="1600" b="1" dirty="0">
                <a:solidFill>
                  <a:srgbClr val="000000"/>
                </a:solidFill>
                <a:effectLst/>
                <a:latin typeface="Calibri" panose="020F0502020204030204" pitchFamily="34" charset="0"/>
                <a:ea typeface="Calibri" panose="020F0502020204030204" pitchFamily="34" charset="0"/>
              </a:rPr>
              <a:t>information gain</a:t>
            </a:r>
            <a:r>
              <a:rPr lang="en-US" sz="1600" dirty="0">
                <a:solidFill>
                  <a:srgbClr val="000000"/>
                </a:solidFill>
                <a:effectLst/>
                <a:latin typeface="Calibri" panose="020F0502020204030204" pitchFamily="34" charset="0"/>
                <a:ea typeface="Calibri" panose="020F0502020204030204" pitchFamily="34" charset="0"/>
              </a:rPr>
              <a:t> which measures each feature’s contribution for each tree in </a:t>
            </a:r>
            <a:r>
              <a:rPr lang="en-US" sz="1600" dirty="0" err="1">
                <a:solidFill>
                  <a:srgbClr val="000000"/>
                </a:solidFill>
                <a:effectLst/>
                <a:latin typeface="Calibri" panose="020F0502020204030204" pitchFamily="34" charset="0"/>
                <a:ea typeface="Calibri" panose="020F0502020204030204" pitchFamily="34" charset="0"/>
              </a:rPr>
              <a:t>XGBoost</a:t>
            </a:r>
            <a:r>
              <a:rPr lang="en-US" sz="1600" dirty="0">
                <a:solidFill>
                  <a:srgbClr val="000000"/>
                </a:solidFill>
                <a:effectLst/>
                <a:latin typeface="Calibri" panose="020F0502020204030204" pitchFamily="34" charset="0"/>
                <a:ea typeface="Calibri" panose="020F0502020204030204" pitchFamily="34" charset="0"/>
              </a:rPr>
              <a:t>.</a:t>
            </a:r>
          </a:p>
        </p:txBody>
      </p:sp>
      <p:sp>
        <p:nvSpPr>
          <p:cNvPr id="9" name="TextBox 8">
            <a:extLst>
              <a:ext uri="{FF2B5EF4-FFF2-40B4-BE49-F238E27FC236}">
                <a16:creationId xmlns:a16="http://schemas.microsoft.com/office/drawing/2014/main" id="{6F507AF6-37C9-4FFC-A099-F0CF414A7B2F}"/>
              </a:ext>
            </a:extLst>
          </p:cNvPr>
          <p:cNvSpPr txBox="1"/>
          <p:nvPr/>
        </p:nvSpPr>
        <p:spPr>
          <a:xfrm>
            <a:off x="0" y="2001703"/>
            <a:ext cx="12192000" cy="1809791"/>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a:t>
            </a: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What is your validation strategy?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will be using stratified cross-validation, because the split preserves the ratio of the categories on both the training and validation datasets. in stratified cross-validation, the split preserves the ratio of the categories on both the training and validation datasets. For example, here I have a dataset with 5% of category 1 and 95% of category 0, and I use stratified cross-validation, I will have the same proportions in training and validation. In contrast, if I use simple cross-validation, in the worst case I may find that there are no samples of category 0 in the validation set.</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0748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2A6218-C398-4A3C-BDA1-12822133EB84}"/>
              </a:ext>
            </a:extLst>
          </p:cNvPr>
          <p:cNvSpPr txBox="1"/>
          <p:nvPr/>
        </p:nvSpPr>
        <p:spPr>
          <a:xfrm>
            <a:off x="0" y="1"/>
            <a:ext cx="12192000" cy="369332"/>
          </a:xfrm>
          <a:prstGeom prst="rect">
            <a:avLst/>
          </a:prstGeom>
          <a:noFill/>
        </p:spPr>
        <p:txBody>
          <a:bodyPr wrap="square">
            <a:spAutoFit/>
          </a:bodyPr>
          <a:lstStyle/>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E3C689B0-5CEC-48BA-956E-733D7B3BBD32}"/>
              </a:ext>
            </a:extLst>
          </p:cNvPr>
          <p:cNvSpPr txBox="1"/>
          <p:nvPr/>
        </p:nvSpPr>
        <p:spPr>
          <a:xfrm>
            <a:off x="61546" y="0"/>
            <a:ext cx="12192000" cy="3689023"/>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j) How are you going to handle class imbalance?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Ans- </a:t>
            </a:r>
            <a:r>
              <a:rPr lang="en-US" sz="1800" dirty="0">
                <a:solidFill>
                  <a:srgbClr val="000000"/>
                </a:solidFill>
                <a:effectLst/>
                <a:latin typeface="Calibri" panose="020F0502020204030204" pitchFamily="34" charset="0"/>
                <a:ea typeface="Times New Roman" panose="02020603050405020304" pitchFamily="18" charset="0"/>
              </a:rPr>
              <a:t>I am going to use multiple approaches for dealing with imbalanced datasets.</a:t>
            </a:r>
            <a:endParaRPr lang="en-US" sz="1800" dirty="0">
              <a:effectLst/>
              <a:latin typeface="Times New Roman" panose="02020603050405020304" pitchFamily="18" charset="0"/>
              <a:ea typeface="Times New Roman" panose="02020603050405020304" pitchFamily="18" charset="0"/>
            </a:endParaRPr>
          </a:p>
          <a:p>
            <a:pPr marL="342900" marR="304800" lvl="0" indent="-342900">
              <a:lnSpc>
                <a:spcPts val="1500"/>
              </a:lnSpc>
              <a:spcBef>
                <a:spcPts val="0"/>
              </a:spcBef>
              <a:spcAft>
                <a:spcPts val="0"/>
              </a:spcAft>
              <a:buSzPts val="1000"/>
              <a:buFont typeface="Symbol" panose="05050102010706020507" pitchFamily="18" charset="2"/>
              <a:buChar char=""/>
              <a:tabLst>
                <a:tab pos="3810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Oversample minority class.</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Adding more copies of minority class. </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can be a good option we don’t have that much large data to work. </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Drawback of this process is we are adding info. That can lead to overfitting or poor performance on test data.</a:t>
            </a:r>
            <a:endParaRPr lang="en-US" sz="1600" dirty="0">
              <a:solidFill>
                <a:srgbClr val="000000"/>
              </a:solidFill>
              <a:effectLst/>
              <a:latin typeface="Calibri" panose="020F0502020204030204" pitchFamily="34" charset="0"/>
              <a:ea typeface="Calibri" panose="020F0502020204030204" pitchFamily="34" charset="0"/>
            </a:endParaRPr>
          </a:p>
          <a:p>
            <a:pPr marL="342900" marR="304800" lvl="0" indent="-342900">
              <a:lnSpc>
                <a:spcPts val="1500"/>
              </a:lnSpc>
              <a:spcBef>
                <a:spcPts val="0"/>
              </a:spcBef>
              <a:spcAft>
                <a:spcPts val="0"/>
              </a:spcAft>
              <a:buSzPts val="1000"/>
              <a:buFont typeface="Symbol" panose="05050102010706020507" pitchFamily="18" charset="2"/>
              <a:buChar char=""/>
              <a:tabLst>
                <a:tab pos="3810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 sample majority class.</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-Removing some copies of majority class. </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can be a good option if we have very large amount of data say in millions to work. </a:t>
            </a:r>
            <a:endParaRPr lang="en-US" sz="1600" dirty="0">
              <a:solidFill>
                <a:srgbClr val="000000"/>
              </a:solidFill>
              <a:effectLst/>
              <a:latin typeface="Calibri" panose="020F0502020204030204" pitchFamily="34" charset="0"/>
              <a:ea typeface="Calibri" panose="020F0502020204030204" pitchFamily="34" charset="0"/>
            </a:endParaRPr>
          </a:p>
          <a:p>
            <a:pPr marL="685800" marR="304800">
              <a:lnSpc>
                <a:spcPts val="15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-Drawback of this process is we are removing some valuable info. that can lead to underfitting &amp; poor performance on test data.</a:t>
            </a:r>
            <a:endParaRPr lang="en-US" sz="1600" dirty="0">
              <a:solidFill>
                <a:srgbClr val="000000"/>
              </a:solidFill>
              <a:effectLst/>
              <a:latin typeface="Calibri" panose="020F0502020204030204" pitchFamily="34" charset="0"/>
              <a:ea typeface="Calibri" panose="020F0502020204030204" pitchFamily="34" charset="0"/>
            </a:endParaRPr>
          </a:p>
          <a:p>
            <a:pPr marL="342900" marR="304800" lvl="0" indent="-342900">
              <a:lnSpc>
                <a:spcPts val="1500"/>
              </a:lnSpc>
              <a:spcBef>
                <a:spcPts val="0"/>
              </a:spcBef>
              <a:spcAft>
                <a:spcPts val="0"/>
              </a:spcAft>
              <a:buSzPts val="1000"/>
              <a:buFont typeface="Symbol" panose="05050102010706020507" pitchFamily="18" charset="2"/>
              <a:buChar char=""/>
              <a:tabLst>
                <a:tab pos="3810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SMOTE (Synthetic Minority Oversampling technique)</a:t>
            </a:r>
            <a:endParaRPr lang="en-US" sz="1600" dirty="0">
              <a:solidFill>
                <a:srgbClr val="000000"/>
              </a:solidFill>
              <a:effectLst/>
              <a:latin typeface="Calibri" panose="020F0502020204030204" pitchFamily="34" charset="0"/>
              <a:ea typeface="Calibri" panose="020F0502020204030204" pitchFamily="34" charset="0"/>
            </a:endParaRPr>
          </a:p>
          <a:p>
            <a:pPr marL="68580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As per the drawbacks of both the model I will use SMOTE (Synthetic Minority Oversampling technique) that is best than the above as compare to above one's.</a:t>
            </a:r>
            <a:endParaRPr lang="en-US" sz="1800" dirty="0">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Calibri" panose="020F0502020204030204" pitchFamily="34" charset="0"/>
                <a:ea typeface="Calibri" panose="020F0502020204030204" pitchFamily="34" charset="0"/>
              </a:rPr>
              <a:t>SMOTE </a:t>
            </a:r>
            <a:r>
              <a:rPr lang="en-US" sz="1800" dirty="0">
                <a:solidFill>
                  <a:srgbClr val="000000"/>
                </a:solidFill>
                <a:effectLst/>
                <a:latin typeface="Calibri" panose="020F0502020204030204" pitchFamily="34" charset="0"/>
                <a:ea typeface="Calibri" panose="020F0502020204030204" pitchFamily="34" charset="0"/>
              </a:rPr>
              <a:t>is a statistical technique for increasing the number of cases in your dataset in a balanced way. It uses a nearest neighbors’ algorithm to generate new and synthetic data to use for training the model.</a:t>
            </a:r>
            <a:endParaRPr lang="en-US" dirty="0"/>
          </a:p>
        </p:txBody>
      </p:sp>
    </p:spTree>
    <p:extLst>
      <p:ext uri="{BB962C8B-B14F-4D97-AF65-F5344CB8AC3E}">
        <p14:creationId xmlns:p14="http://schemas.microsoft.com/office/powerpoint/2010/main" val="207942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863576-96DA-4908-BA43-FCFAD3856007}"/>
              </a:ext>
            </a:extLst>
          </p:cNvPr>
          <p:cNvSpPr txBox="1"/>
          <p:nvPr/>
        </p:nvSpPr>
        <p:spPr>
          <a:xfrm>
            <a:off x="0" y="0"/>
            <a:ext cx="12192000" cy="2761397"/>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 What will be your experiments and how are you going to choose the best model?</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4000"/>
              </a:lnSpc>
              <a:spcBef>
                <a:spcPts val="0"/>
              </a:spcBef>
              <a:spcAft>
                <a:spcPts val="25"/>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GridSearchCV</a:t>
            </a:r>
            <a:endParaRPr lang="en-US" sz="1600" dirty="0">
              <a:solidFill>
                <a:srgbClr val="000000"/>
              </a:solidFill>
              <a:effectLst/>
              <a:latin typeface="Calibri" panose="020F0502020204030204" pitchFamily="34" charset="0"/>
              <a:ea typeface="Calibri" panose="020F0502020204030204" pitchFamily="34" charset="0"/>
            </a:endParaRPr>
          </a:p>
          <a:p>
            <a:pPr marL="457200" marR="0" algn="just">
              <a:spcBef>
                <a:spcPts val="0"/>
              </a:spcBef>
              <a:spcAft>
                <a:spcPts val="1200"/>
              </a:spcAft>
            </a:pPr>
            <a:r>
              <a:rPr lang="en-US" sz="1800" dirty="0" err="1">
                <a:solidFill>
                  <a:srgbClr val="000000"/>
                </a:solidFill>
                <a:effectLst/>
                <a:latin typeface="Calibri" panose="020F0502020204030204" pitchFamily="34" charset="0"/>
                <a:ea typeface="Times New Roman" panose="02020603050405020304" pitchFamily="18" charset="0"/>
              </a:rPr>
              <a:t>GridSearchCV</a:t>
            </a:r>
            <a:r>
              <a:rPr lang="en-US" sz="1800" dirty="0">
                <a:solidFill>
                  <a:srgbClr val="000000"/>
                </a:solidFill>
                <a:effectLst/>
                <a:latin typeface="Calibri" panose="020F0502020204030204" pitchFamily="34" charset="0"/>
                <a:ea typeface="Times New Roman" panose="02020603050405020304" pitchFamily="18" charset="0"/>
              </a:rPr>
              <a:t> combine an estimator with a grid search preamble to tune hyper-parameters. The method picks the optimal parameter from the grid search and uses it with the estimator selected by the user. </a:t>
            </a:r>
            <a:r>
              <a:rPr lang="en-US" sz="1800" dirty="0" err="1">
                <a:solidFill>
                  <a:srgbClr val="000000"/>
                </a:solidFill>
                <a:effectLst/>
                <a:latin typeface="Calibri" panose="020F0502020204030204" pitchFamily="34" charset="0"/>
                <a:ea typeface="Times New Roman" panose="02020603050405020304" pitchFamily="18" charset="0"/>
              </a:rPr>
              <a:t>GridSearchCV</a:t>
            </a:r>
            <a:r>
              <a:rPr lang="en-US" sz="1800" dirty="0">
                <a:solidFill>
                  <a:srgbClr val="000000"/>
                </a:solidFill>
                <a:effectLst/>
                <a:latin typeface="Calibri" panose="020F0502020204030204" pitchFamily="34" charset="0"/>
                <a:ea typeface="Times New Roman" panose="02020603050405020304" pitchFamily="18" charset="0"/>
              </a:rPr>
              <a:t> inherits the methods from the </a:t>
            </a:r>
            <a:r>
              <a:rPr lang="en-US" sz="1800" dirty="0" err="1">
                <a:solidFill>
                  <a:srgbClr val="000000"/>
                </a:solidFill>
                <a:effectLst/>
                <a:latin typeface="Calibri" panose="020F0502020204030204" pitchFamily="34" charset="0"/>
                <a:ea typeface="Times New Roman" panose="02020603050405020304" pitchFamily="18" charset="0"/>
              </a:rPr>
              <a:t>classifier,I</a:t>
            </a:r>
            <a:r>
              <a:rPr lang="en-US" sz="1800" dirty="0">
                <a:solidFill>
                  <a:srgbClr val="000000"/>
                </a:solidFill>
                <a:effectLst/>
                <a:latin typeface="Calibri" panose="020F0502020204030204" pitchFamily="34" charset="0"/>
                <a:ea typeface="Times New Roman" panose="02020603050405020304" pitchFamily="18" charset="0"/>
              </a:rPr>
              <a:t> can use the score, predict, etc.. methods directly through the </a:t>
            </a:r>
            <a:r>
              <a:rPr lang="en-US" sz="1800" dirty="0" err="1">
                <a:solidFill>
                  <a:srgbClr val="000000"/>
                </a:solidFill>
                <a:effectLst/>
                <a:latin typeface="Calibri" panose="020F0502020204030204" pitchFamily="34" charset="0"/>
                <a:ea typeface="Times New Roman" panose="02020603050405020304" pitchFamily="18" charset="0"/>
              </a:rPr>
              <a:t>GridSearchCV</a:t>
            </a:r>
            <a:r>
              <a:rPr lang="en-US" sz="1800" dirty="0">
                <a:solidFill>
                  <a:srgbClr val="000000"/>
                </a:solidFill>
                <a:effectLst/>
                <a:latin typeface="Calibri" panose="020F0502020204030204" pitchFamily="34" charset="0"/>
                <a:ea typeface="Times New Roman" panose="02020603050405020304" pitchFamily="18" charset="0"/>
              </a:rPr>
              <a:t> interface. If I wish to extract the best hyper-parameters identified by the grid search I can use .</a:t>
            </a:r>
            <a:r>
              <a:rPr lang="en-US" sz="1800" dirty="0" err="1">
                <a:solidFill>
                  <a:srgbClr val="000000"/>
                </a:solidFill>
                <a:effectLst/>
                <a:latin typeface="Calibri" panose="020F0502020204030204" pitchFamily="34" charset="0"/>
                <a:ea typeface="Times New Roman" panose="02020603050405020304" pitchFamily="18" charset="0"/>
              </a:rPr>
              <a:t>best</a:t>
            </a:r>
            <a:r>
              <a:rPr lang="en-US" sz="1800" i="1" dirty="0" err="1">
                <a:solidFill>
                  <a:srgbClr val="000000"/>
                </a:solidFill>
                <a:effectLst/>
                <a:latin typeface="Calibri" panose="020F0502020204030204" pitchFamily="34" charset="0"/>
                <a:ea typeface="Times New Roman" panose="02020603050405020304" pitchFamily="18" charset="0"/>
              </a:rPr>
              <a:t>params</a:t>
            </a:r>
            <a:r>
              <a:rPr lang="en-US" sz="1800" dirty="0">
                <a:solidFill>
                  <a:srgbClr val="000000"/>
                </a:solidFill>
                <a:effectLst/>
                <a:latin typeface="Calibri" panose="020F0502020204030204" pitchFamily="34" charset="0"/>
                <a:ea typeface="Times New Roman" panose="02020603050405020304" pitchFamily="18" charset="0"/>
              </a:rPr>
              <a:t> and this will return the best hyper-parameter. I can then pass this hyper-parameter to my estimator separately.</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rPr>
              <a:t>Using. predict directly will yield the same results as getting the best hyper-parameter through </a:t>
            </a:r>
            <a:r>
              <a:rPr lang="en-US" sz="1800" dirty="0" err="1">
                <a:solidFill>
                  <a:srgbClr val="000000"/>
                </a:solidFill>
                <a:effectLst/>
                <a:latin typeface="Calibri" panose="020F0502020204030204" pitchFamily="34" charset="0"/>
                <a:ea typeface="Calibri" panose="020F0502020204030204" pitchFamily="34" charset="0"/>
              </a:rPr>
              <a:t>best</a:t>
            </a:r>
            <a:r>
              <a:rPr lang="en-US" sz="1800" i="1" dirty="0" err="1">
                <a:solidFill>
                  <a:srgbClr val="000000"/>
                </a:solidFill>
                <a:effectLst/>
                <a:latin typeface="Calibri" panose="020F0502020204030204" pitchFamily="34" charset="0"/>
                <a:ea typeface="Calibri" panose="020F0502020204030204" pitchFamily="34" charset="0"/>
              </a:rPr>
              <a:t>params</a:t>
            </a:r>
            <a:r>
              <a:rPr lang="en-US" sz="1800" dirty="0">
                <a:solidFill>
                  <a:srgbClr val="000000"/>
                </a:solidFill>
                <a:effectLst/>
                <a:latin typeface="Calibri" panose="020F0502020204030204" pitchFamily="34" charset="0"/>
                <a:ea typeface="Calibri" panose="020F0502020204030204" pitchFamily="34" charset="0"/>
              </a:rPr>
              <a:t>  and then using it in my model.</a:t>
            </a:r>
            <a:endParaRPr lang="en-US" dirty="0"/>
          </a:p>
        </p:txBody>
      </p:sp>
      <p:sp>
        <p:nvSpPr>
          <p:cNvPr id="11" name="TextBox 10">
            <a:extLst>
              <a:ext uri="{FF2B5EF4-FFF2-40B4-BE49-F238E27FC236}">
                <a16:creationId xmlns:a16="http://schemas.microsoft.com/office/drawing/2014/main" id="{E8C796BC-AC60-41A2-84D0-42990AE9318E}"/>
              </a:ext>
            </a:extLst>
          </p:cNvPr>
          <p:cNvSpPr txBox="1"/>
          <p:nvPr/>
        </p:nvSpPr>
        <p:spPr>
          <a:xfrm>
            <a:off x="0" y="2761397"/>
            <a:ext cx="12192000" cy="4064831"/>
          </a:xfrm>
          <a:prstGeom prst="rect">
            <a:avLst/>
          </a:prstGeom>
          <a:noFill/>
        </p:spPr>
        <p:txBody>
          <a:bodyPr wrap="square">
            <a:spAutoFit/>
          </a:bodyPr>
          <a:lstStyle/>
          <a:p>
            <a:pPr marR="0" lvl="0" algn="just" fontAlgn="base">
              <a:lnSpc>
                <a:spcPct val="104000"/>
              </a:lnSpc>
              <a:spcBef>
                <a:spcPts val="0"/>
              </a:spcBef>
              <a:spcAft>
                <a:spcPts val="25"/>
              </a:spcAft>
              <a:buClr>
                <a:srgbClr val="000000"/>
              </a:buClr>
              <a:buSzPts val="1200"/>
            </a:pPr>
            <a:r>
              <a:rPr lang="en-US"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 What metrics are important for you in evaluating your best model?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 These </a:t>
            </a:r>
            <a:r>
              <a:rPr lang="en-US" sz="180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Classification</a:t>
            </a:r>
            <a:r>
              <a:rPr lang="en-US" sz="1600" dirty="0">
                <a:solidFill>
                  <a:srgbClr val="000000"/>
                </a:solidFill>
                <a:effectLst/>
                <a:latin typeface="Calibri" panose="020F0502020204030204" pitchFamily="34" charset="0"/>
                <a:ea typeface="Calibri" panose="020F0502020204030204" pitchFamily="34" charset="0"/>
              </a:rPr>
              <a:t> metrics are important for evaluating best model.</a:t>
            </a:r>
          </a:p>
          <a:p>
            <a:pPr marL="342900" marR="0" lvl="0" indent="-342900" fontAlgn="base">
              <a:lnSpc>
                <a:spcPct val="107000"/>
              </a:lnSpc>
              <a:spcBef>
                <a:spcPts val="0"/>
              </a:spcBef>
              <a:spcAft>
                <a:spcPts val="0"/>
              </a:spcAft>
              <a:buFont typeface="+mj-lt"/>
              <a:buAutoNum type="arabicPeriod"/>
              <a:tabLst>
                <a:tab pos="228600" algn="l"/>
              </a:tabLs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Area Under ROC Curve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endParaRPr>
          </a:p>
          <a:p>
            <a:pPr marL="228600" marR="0" fontAlgn="base">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Area Under ROC Curve is a performance metric for binary classification problems.</a:t>
            </a:r>
            <a:endParaRPr lang="en-US" sz="1600" dirty="0">
              <a:effectLst/>
              <a:latin typeface="Calibri" panose="020F0502020204030204" pitchFamily="34" charset="0"/>
              <a:ea typeface="Calibri" panose="020F0502020204030204" pitchFamily="34" charset="0"/>
            </a:endParaRPr>
          </a:p>
          <a:p>
            <a:pPr marL="228600" marR="0" fontAlgn="base">
              <a:lnSpc>
                <a:spcPts val="1800"/>
              </a:lnSpc>
              <a:spcBef>
                <a:spcPts val="0"/>
              </a:spcBef>
              <a:spcAft>
                <a:spcPts val="1440"/>
              </a:spcAft>
            </a:pPr>
            <a:r>
              <a:rPr lang="en-US" sz="1800" dirty="0">
                <a:effectLst/>
                <a:latin typeface="Calibri" panose="020F0502020204030204" pitchFamily="34" charset="0"/>
                <a:ea typeface="Times New Roman" panose="02020603050405020304" pitchFamily="18" charset="0"/>
              </a:rPr>
              <a:t>The AUC represents a model’s ability to discriminate between positive and negative classes. An area of 1.0 represents a model that made all predictions perfectly. An area of 0.5 represents a model as good as random. A ROC Curve is a plot of the true positive rate and the false positive rate for a given set of probability predictions at different thresholds used to map the probabilities to class labels. The area under the curve is then the approximate integral under the ROC Curve.</a:t>
            </a:r>
            <a:endParaRPr lang="en-US" sz="1800" dirty="0">
              <a:effectLst/>
              <a:latin typeface="Times New Roman" panose="02020603050405020304" pitchFamily="18" charset="0"/>
              <a:ea typeface="Times New Roman" panose="02020603050405020304" pitchFamily="18" charset="0"/>
            </a:endParaRPr>
          </a:p>
          <a:p>
            <a:pPr marL="914400" marR="0" fontAlgn="base">
              <a:lnSpc>
                <a:spcPct val="107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endParaRPr>
          </a:p>
          <a:p>
            <a:pPr marR="0" lvl="0" fontAlgn="base">
              <a:lnSpc>
                <a:spcPct val="107000"/>
              </a:lnSpc>
              <a:spcBef>
                <a:spcPts val="0"/>
              </a:spcBef>
              <a:spcAft>
                <a:spcPts val="0"/>
              </a:spcAft>
              <a:tabLst>
                <a:tab pos="228600" algn="l"/>
              </a:tabLs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2. Confusion Matrix.</a:t>
            </a:r>
            <a:endParaRPr lang="en-US" sz="16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The table presents predictions on the x-axis and accuracy outcomes on the y-axis. The cells of the table are the number of predictions made by a machine learning algorithm. For example, a machine learning algorithm can predict 0 or 1 and each prediction may actually have been a 0 or 1. Predictions for 0 that were actually 0 appear in the cell for prediction=0 and actual=0, whereas predictions for 0 that were actually 1 appear in the cell for prediction = 0 and actual=1. And so on.</a:t>
            </a:r>
            <a:endParaRPr lang="en-US" dirty="0"/>
          </a:p>
        </p:txBody>
      </p:sp>
    </p:spTree>
    <p:extLst>
      <p:ext uri="{BB962C8B-B14F-4D97-AF65-F5344CB8AC3E}">
        <p14:creationId xmlns:p14="http://schemas.microsoft.com/office/powerpoint/2010/main" val="247091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D4B44-80E0-4FC2-A26E-149F3F4E5C98}"/>
              </a:ext>
            </a:extLst>
          </p:cNvPr>
          <p:cNvSpPr txBox="1"/>
          <p:nvPr/>
        </p:nvSpPr>
        <p:spPr>
          <a:xfrm>
            <a:off x="0" y="265793"/>
            <a:ext cx="12192000" cy="4731808"/>
          </a:xfrm>
          <a:prstGeom prst="rect">
            <a:avLst/>
          </a:prstGeom>
          <a:noFill/>
        </p:spPr>
        <p:txBody>
          <a:bodyPr wrap="square">
            <a:spAutoFit/>
          </a:bodyPr>
          <a:lstStyle/>
          <a:p>
            <a:pPr marR="0" lvl="0" fontAlgn="base">
              <a:lnSpc>
                <a:spcPct val="107000"/>
              </a:lnSpc>
              <a:spcBef>
                <a:spcPts val="0"/>
              </a:spcBef>
              <a:spcAft>
                <a:spcPts val="0"/>
              </a:spcAft>
              <a:tabLst>
                <a:tab pos="228600" algn="l"/>
              </a:tabLst>
            </a:pPr>
            <a:r>
              <a:rPr lang="en-US" sz="1800" b="1"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3. Classification Report</a:t>
            </a:r>
            <a:r>
              <a:rPr lang="en-US" sz="18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228600" marR="0" fontAlgn="base">
              <a:lnSpc>
                <a:spcPct val="107000"/>
              </a:lnSpc>
              <a:spcBef>
                <a:spcPts val="0"/>
              </a:spcBef>
              <a:spcAft>
                <a:spcPts val="0"/>
              </a:spcAft>
            </a:pPr>
            <a:r>
              <a:rPr lang="en-US" sz="180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The </a:t>
            </a:r>
            <a:r>
              <a:rPr lang="en-US" sz="1600" i="1" dirty="0">
                <a:solidFill>
                  <a:srgbClr val="000000"/>
                </a:solidFill>
                <a:effectLst/>
                <a:latin typeface="Calibri" panose="020F0502020204030204" pitchFamily="34" charset="0"/>
                <a:ea typeface="Calibri" panose="020F0502020204030204" pitchFamily="34" charset="0"/>
              </a:rPr>
              <a:t>classification report ()</a:t>
            </a:r>
            <a:r>
              <a:rPr lang="en-US" sz="1600" dirty="0">
                <a:solidFill>
                  <a:srgbClr val="000000"/>
                </a:solidFill>
                <a:effectLst/>
                <a:latin typeface="Calibri" panose="020F0502020204030204" pitchFamily="34" charset="0"/>
                <a:ea typeface="Calibri" panose="020F0502020204030204" pitchFamily="34" charset="0"/>
              </a:rPr>
              <a:t> function displays the precision, recall, f1-score and support for each class. If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f1 score is high </a:t>
            </a:r>
            <a:r>
              <a:rPr lang="en-US" sz="1600" dirty="0">
                <a:solidFill>
                  <a:srgbClr val="000000"/>
                </a:solidFill>
                <a:effectLst/>
                <a:latin typeface="Calibri" panose="020F0502020204030204" pitchFamily="34" charset="0"/>
                <a:ea typeface="Calibri" panose="020F0502020204030204" pitchFamily="34" charset="0"/>
              </a:rPr>
              <a:t>then I will consider the best model.</a:t>
            </a: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4000"/>
              </a:lnSpc>
              <a:spcBef>
                <a:spcPts val="0"/>
              </a:spcBef>
              <a:spcAft>
                <a:spcPts val="25"/>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R="0" lvl="0" algn="just" fontAlgn="base">
              <a:lnSpc>
                <a:spcPct val="107000"/>
              </a:lnSpc>
              <a:spcBef>
                <a:spcPts val="0"/>
              </a:spcBef>
              <a:spcAft>
                <a:spcPts val="0"/>
              </a:spcAft>
              <a:buClr>
                <a:srgbClr val="000000"/>
              </a:buClr>
              <a:buSzPts val="1200"/>
            </a:pP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 “</a:t>
            </a:r>
            <a:r>
              <a:rPr lang="en-US" sz="1800" b="1" i="1"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More than identifying defaulters, we also want to understand why they would</a:t>
            </a:r>
            <a:r>
              <a:rPr lang="en-US" sz="1800" b="1" i="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b="1" i="1"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default; that’s the key” </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CEO specifically mentions this in his email. What is your strategy to address this concern? </a:t>
            </a:r>
            <a:endParaRPr lang="en-US"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rPr>
              <a:t>Ans</a:t>
            </a:r>
            <a:r>
              <a:rPr lang="en-US" sz="1800" dirty="0">
                <a:solidFill>
                  <a:srgbClr val="000000"/>
                </a:solidFill>
                <a:effectLst/>
                <a:latin typeface="Calibri" panose="020F0502020204030204" pitchFamily="34" charset="0"/>
                <a:ea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457200" marR="0" algn="just">
              <a:lnSpc>
                <a:spcPct val="107000"/>
              </a:lnSpc>
              <a:spcBef>
                <a:spcPts val="0"/>
              </a:spcBef>
              <a:spcAft>
                <a:spcPts val="0"/>
              </a:spcAf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I’ve analyzed and pre-processed data, trained and evaluated with models, for their ability to predict defaults and their probability. I used Precision, Recall, F1 and ROCAUC to evaluate the models’ performance at predicting class labels. I used these metrics in particular and discarded Accuracy given that we’re dealing with an imbalanced dataset. I investigated which features were most important to our predictions using feature importance by information gain. With this said, I can round up my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strategy to address this concern</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of how machine learning can be applied to credit risk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strategy</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marR="0" algn="just">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2285201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2007</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Case Study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KUMAR</dc:creator>
  <cp:lastModifiedBy>SAHIL KUMAR</cp:lastModifiedBy>
  <cp:revision>7</cp:revision>
  <dcterms:created xsi:type="dcterms:W3CDTF">2021-05-18T21:07:38Z</dcterms:created>
  <dcterms:modified xsi:type="dcterms:W3CDTF">2021-05-18T21:25:01Z</dcterms:modified>
</cp:coreProperties>
</file>