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744" r:id="rId3"/>
    <p:sldMasterId id="2147483768" r:id="rId4"/>
    <p:sldMasterId id="2147483780" r:id="rId5"/>
    <p:sldMasterId id="2147483792" r:id="rId6"/>
  </p:sldMasterIdLst>
  <p:sldIdLst>
    <p:sldId id="259" r:id="rId7"/>
    <p:sldId id="262" r:id="rId8"/>
    <p:sldId id="401" r:id="rId9"/>
    <p:sldId id="400" r:id="rId10"/>
    <p:sldId id="265" r:id="rId11"/>
    <p:sldId id="407" r:id="rId12"/>
    <p:sldId id="408" r:id="rId13"/>
    <p:sldId id="409" r:id="rId14"/>
    <p:sldId id="402" r:id="rId15"/>
    <p:sldId id="274" r:id="rId16"/>
    <p:sldId id="277" r:id="rId17"/>
    <p:sldId id="280" r:id="rId18"/>
    <p:sldId id="283" r:id="rId19"/>
    <p:sldId id="289" r:id="rId20"/>
    <p:sldId id="292" r:id="rId21"/>
    <p:sldId id="403" r:id="rId22"/>
    <p:sldId id="404" r:id="rId23"/>
    <p:sldId id="405" r:id="rId24"/>
    <p:sldId id="298" r:id="rId25"/>
    <p:sldId id="380" r:id="rId26"/>
    <p:sldId id="381" r:id="rId27"/>
    <p:sldId id="382" r:id="rId28"/>
    <p:sldId id="383" r:id="rId29"/>
    <p:sldId id="384" r:id="rId30"/>
    <p:sldId id="385" r:id="rId31"/>
    <p:sldId id="386" r:id="rId32"/>
    <p:sldId id="387" r:id="rId33"/>
    <p:sldId id="388" r:id="rId34"/>
    <p:sldId id="389" r:id="rId35"/>
    <p:sldId id="390" r:id="rId36"/>
    <p:sldId id="391" r:id="rId37"/>
    <p:sldId id="392" r:id="rId38"/>
    <p:sldId id="393" r:id="rId39"/>
    <p:sldId id="394" r:id="rId40"/>
    <p:sldId id="395" r:id="rId41"/>
    <p:sldId id="396" r:id="rId42"/>
    <p:sldId id="399" r:id="rId43"/>
    <p:sldId id="397" r:id="rId44"/>
    <p:sldId id="398" r:id="rId45"/>
    <p:sldId id="406" r:id="rId46"/>
    <p:sldId id="373" r:id="rId47"/>
    <p:sldId id="379" r:id="rId48"/>
  </p:sldIdLst>
  <p:sldSz cx="9144000" cy="6858000" type="screen4x3"/>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52" d="100"/>
          <a:sy n="52" d="100"/>
        </p:scale>
        <p:origin x="1315" y="53"/>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044AE7D4-01C2-428E-BE00-65BAB6811192}" type="datetimeFigureOut">
              <a:rPr lang="en-US" smtClean="0"/>
              <a:t>5/28/2024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8EB15645-C1CE-4AD0-B55B-79246A503E13}" type="datetimeFigureOut">
              <a:rPr lang="en-US" smtClean="0"/>
              <a:t>5/28/2024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6666610-AD17-4D49-8A07-791A7E3814D0}" type="datetimeFigureOut">
              <a:rPr lang="en-US" smtClean="0"/>
              <a:t>5/28/2024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A24EB957-196A-451C-AAFB-0441F827D2A7}" type="datetimeFigureOut">
              <a:rPr lang="en-US" smtClean="0"/>
              <a:t>5/28/2024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4671F56-A663-4BE8-9979-30F4904C6FE2}" type="datetimeFigureOut">
              <a:rPr lang="en-US" smtClean="0"/>
              <a:t>5/28/2024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52D3B410-1C53-4C56-9FBE-287592690E17}" type="datetimeFigureOut">
              <a:rPr lang="en-US" smtClean="0"/>
              <a:t>5/28/2024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D8933B15-84DD-427C-BC40-D8C4316F17FF}" type="datetimeFigureOut">
              <a:rPr lang="en-US" smtClean="0"/>
              <a:t>5/28/2024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BFB06CBD-34CA-4188-BC4A-47521B8D9EC1}" type="datetimeFigureOut">
              <a:rPr lang="en-US" smtClean="0"/>
              <a:t>5/28/2024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8CDAA01A-E58A-4194-9B88-96B392792288}" type="datetimeFigureOut">
              <a:rPr lang="en-US" smtClean="0"/>
              <a:t>5/28/2024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59AFAF1-A4F9-4D59-82D8-2C7FDC29B52F}" type="datetimeFigureOut">
              <a:rPr lang="en-US" smtClean="0"/>
              <a:t>5/28/2024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DBE2218C-D063-4A38-9CE2-628B88367E7A}" type="datetimeFigureOut">
              <a:rPr lang="en-US" smtClean="0"/>
              <a:t>5/28/2024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1CB7E3D-5147-4606-95AA-F4C1769B9F42}" type="datetimeFigureOut">
              <a:rPr lang="en-US" smtClean="0"/>
              <a:t>5/28/2024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ACA8AA50-D068-47B1-95B4-5CF2E02343B1}" type="datetimeFigureOut">
              <a:rPr lang="en-US" smtClean="0"/>
              <a:t>5/28/2024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1C501E7-3C22-4F5F-BB4E-376C378B67C8}" type="datetimeFigureOut">
              <a:rPr lang="en-US" smtClean="0"/>
              <a:t>5/28/2024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A6DDEDE7-5A12-40DB-8BBB-DD9B470F4D40}" type="datetimeFigureOut">
              <a:rPr lang="en-US" smtClean="0"/>
              <a:t>5/28/2024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40429-8182-4BC4-8602-B33BD51F065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291612337"/>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40429-8182-4BC4-8602-B33BD51F065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43211656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40429-8182-4BC4-8602-B33BD51F065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51256496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40429-8182-4BC4-8602-B33BD51F0653}"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07165483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40429-8182-4BC4-8602-B33BD51F0653}"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05547317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40429-8182-4BC4-8602-B33BD51F0653}"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16337597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40429-8182-4BC4-8602-B33BD51F0653}" type="datetimeFigureOut">
              <a:rPr lang="en-US" smtClean="0"/>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33451901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FED04837-8182-4C25-9DC9-78D54075196A}" type="datetimeFigureOut">
              <a:rPr lang="en-US" smtClean="0"/>
              <a:t>5/28/2024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940429-8182-4BC4-8602-B33BD51F0653}"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97423123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940429-8182-4BC4-8602-B33BD51F0653}"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294234195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40429-8182-4BC4-8602-B33BD51F065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339613624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40429-8182-4BC4-8602-B33BD51F065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399271162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40429-8182-4BC4-8602-B33BD51F065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29161233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40429-8182-4BC4-8602-B33BD51F065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43211656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40429-8182-4BC4-8602-B33BD51F065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512564969"/>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40429-8182-4BC4-8602-B33BD51F0653}"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071654839"/>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40429-8182-4BC4-8602-B33BD51F0653}"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055473171"/>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40429-8182-4BC4-8602-B33BD51F0653}"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16337597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5F9C5038-5AC1-4350-A41A-130AF6EB0427}" type="datetimeFigureOut">
              <a:rPr lang="en-US" smtClean="0"/>
              <a:t>5/28/2024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40429-8182-4BC4-8602-B33BD51F0653}" type="datetimeFigureOut">
              <a:rPr lang="en-US" smtClean="0"/>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3345190111"/>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940429-8182-4BC4-8602-B33BD51F0653}"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97423123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940429-8182-4BC4-8602-B33BD51F0653}"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2942341959"/>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40429-8182-4BC4-8602-B33BD51F065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3396136243"/>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40429-8182-4BC4-8602-B33BD51F065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399271162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40429-8182-4BC4-8602-B33BD51F065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291612337"/>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40429-8182-4BC4-8602-B33BD51F065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432116568"/>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40429-8182-4BC4-8602-B33BD51F065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512564969"/>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40429-8182-4BC4-8602-B33BD51F0653}"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071654839"/>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40429-8182-4BC4-8602-B33BD51F0653}"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0554731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1C29364F-A98D-4DFB-A16D-ECF38F9E4FDF}" type="datetimeFigureOut">
              <a:rPr lang="en-US" smtClean="0"/>
              <a:t>5/28/2024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40429-8182-4BC4-8602-B33BD51F0653}"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16337597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40429-8182-4BC4-8602-B33BD51F0653}" type="datetimeFigureOut">
              <a:rPr lang="en-US" smtClean="0"/>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3345190111"/>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940429-8182-4BC4-8602-B33BD51F0653}"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974231238"/>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940429-8182-4BC4-8602-B33BD51F0653}"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2942341959"/>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40429-8182-4BC4-8602-B33BD51F065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3396136243"/>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40429-8182-4BC4-8602-B33BD51F065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3992711628"/>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40429-8182-4BC4-8602-B33BD51F065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291612337"/>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40429-8182-4BC4-8602-B33BD51F065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432116568"/>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40429-8182-4BC4-8602-B33BD51F065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512564969"/>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40429-8182-4BC4-8602-B33BD51F0653}"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07165483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33805223-3512-42E3-9D9E-BCAA62B625D3}" type="datetimeFigureOut">
              <a:rPr lang="en-US" smtClean="0"/>
              <a:t>5/28/2024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40429-8182-4BC4-8602-B33BD51F0653}"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055473171"/>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40429-8182-4BC4-8602-B33BD51F0653}"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1163375971"/>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40429-8182-4BC4-8602-B33BD51F0653}" type="datetimeFigureOut">
              <a:rPr lang="en-US" smtClean="0"/>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3345190111"/>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940429-8182-4BC4-8602-B33BD51F0653}"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974231238"/>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940429-8182-4BC4-8602-B33BD51F0653}"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2942341959"/>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40429-8182-4BC4-8602-B33BD51F065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3396136243"/>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40429-8182-4BC4-8602-B33BD51F065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extLst>
      <p:ext uri="{BB962C8B-B14F-4D97-AF65-F5344CB8AC3E}">
        <p14:creationId xmlns:p14="http://schemas.microsoft.com/office/powerpoint/2010/main" val="39927116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E33658F4-CFE4-4911-AE76-9D471590578F}" type="datetimeFigureOut">
              <a:rPr lang="en-US" smtClean="0"/>
              <a:t>5/28/2024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05856962-3422-4CC3-AE91-0B1D596B142F}" type="datetimeFigureOut">
              <a:rPr lang="en-US" smtClean="0"/>
              <a:t>5/28/2024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DF537BD3-F120-432F-ABBF-77CEF0B6F1EB}" type="datetimeFigureOut">
              <a:rPr lang="en-US" smtClean="0"/>
              <a:t>5/28/2024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5/28/2024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D0B7A-F5DD-4F40-B4CB-3B2C354B893A}" type="datetimeFigureOut">
              <a:rPr lang="en-US" smtClean="0"/>
              <a:t>5/28/2024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940429-8182-4BC4-8602-B33BD51F0653}" type="datetimeFigureOut">
              <a:rPr lang="en-US" smtClean="0"/>
              <a:t>5/28/2024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CFE8718-1847-4A86-A58D-CA800DFCCFBB}" type="slidenum">
              <a:rPr lang="en-US" smtClean="0"/>
              <a:t>‹#›</a:t>
            </a:fld>
            <a:endParaRPr lang="en-US"/>
          </a:p>
        </p:txBody>
      </p:sp>
    </p:spTree>
    <p:extLst>
      <p:ext uri="{BB962C8B-B14F-4D97-AF65-F5344CB8AC3E}">
        <p14:creationId xmlns:p14="http://schemas.microsoft.com/office/powerpoint/2010/main" val="3610396902"/>
      </p:ext>
    </p:extLst>
  </p:cSld>
  <p:clrMap bg1="lt1" tx1="dk1" bg2="lt2" tx2="dk2" accent1="accent1" accent2="accent2" accent3="accent3" accent4="accent4" accent5="accent5" accent6="accent6" hlink="hlink" folHlink="folHlink"/>
  <p:sldLayoutIdLst>
    <p:sldLayoutId id="2147483672"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940429-8182-4BC4-8602-B33BD51F0653}" type="datetimeFigureOut">
              <a:rPr lang="en-US" smtClean="0"/>
              <a:t>5/28/2024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CFE8718-1847-4A86-A58D-CA800DFCCFBB}" type="slidenum">
              <a:rPr lang="en-US" smtClean="0"/>
              <a:t>‹#›</a:t>
            </a:fld>
            <a:endParaRPr lang="en-US"/>
          </a:p>
        </p:txBody>
      </p:sp>
    </p:spTree>
    <p:extLst>
      <p:ext uri="{BB962C8B-B14F-4D97-AF65-F5344CB8AC3E}">
        <p14:creationId xmlns:p14="http://schemas.microsoft.com/office/powerpoint/2010/main" val="3610396902"/>
      </p:ext>
    </p:extLst>
  </p:cSld>
  <p:clrMap bg1="lt1" tx1="dk1" bg2="lt2" tx2="dk2" accent1="accent1" accent2="accent2" accent3="accent3" accent4="accent4" accent5="accent5" accent6="accent6" hlink="hlink" folHlink="folHlink"/>
  <p:sldLayoutIdLst>
    <p:sldLayoutId id="2147483745"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940429-8182-4BC4-8602-B33BD51F0653}" type="datetimeFigureOut">
              <a:rPr lang="en-US" smtClean="0"/>
              <a:t>5/28/2024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CFE8718-1847-4A86-A58D-CA800DFCCFBB}" type="slidenum">
              <a:rPr lang="en-US" smtClean="0"/>
              <a:t>‹#›</a:t>
            </a:fld>
            <a:endParaRPr lang="en-US"/>
          </a:p>
        </p:txBody>
      </p:sp>
    </p:spTree>
    <p:extLst>
      <p:ext uri="{BB962C8B-B14F-4D97-AF65-F5344CB8AC3E}">
        <p14:creationId xmlns:p14="http://schemas.microsoft.com/office/powerpoint/2010/main" val="361039690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940429-8182-4BC4-8602-B33BD51F0653}" type="datetimeFigureOut">
              <a:rPr lang="en-US" smtClean="0"/>
              <a:t>5/28/2024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CFE8718-1847-4A86-A58D-CA800DFCCFBB}" type="slidenum">
              <a:rPr lang="en-US" smtClean="0"/>
              <a:t>‹#›</a:t>
            </a:fld>
            <a:endParaRPr lang="en-US"/>
          </a:p>
        </p:txBody>
      </p:sp>
    </p:spTree>
    <p:extLst>
      <p:ext uri="{BB962C8B-B14F-4D97-AF65-F5344CB8AC3E}">
        <p14:creationId xmlns:p14="http://schemas.microsoft.com/office/powerpoint/2010/main" val="361039690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5" Type="http://schemas.openxmlformats.org/officeDocument/2006/relationships/image" Target="../media/image9.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5" Type="http://schemas.openxmlformats.org/officeDocument/2006/relationships/image" Target="../media/image10.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5" Type="http://schemas.openxmlformats.org/officeDocument/2006/relationships/image" Target="../media/image11.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5" Type="http://schemas.openxmlformats.org/officeDocument/2006/relationships/image" Target="../media/image12.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5" Type="http://schemas.openxmlformats.org/officeDocument/2006/relationships/image" Target="../media/image13.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5" Type="http://schemas.openxmlformats.org/officeDocument/2006/relationships/image" Target="../media/image15.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5" Type="http://schemas.openxmlformats.org/officeDocument/2006/relationships/image" Target="../media/image16.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5" Type="http://schemas.openxmlformats.org/officeDocument/2006/relationships/image" Target="../media/image20.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5" Type="http://schemas.openxmlformats.org/officeDocument/2006/relationships/image" Target="../media/image21.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5" Type="http://schemas.openxmlformats.org/officeDocument/2006/relationships/image" Target="../media/image22.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5" Type="http://schemas.openxmlformats.org/officeDocument/2006/relationships/image" Target="../media/image23.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5" Type="http://schemas.openxmlformats.org/officeDocument/2006/relationships/image" Target="../media/image24.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5" Type="http://schemas.openxmlformats.org/officeDocument/2006/relationships/image" Target="../media/image25.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6" Type="http://schemas.openxmlformats.org/officeDocument/2006/relationships/image" Target="../media/image26.png"/><Relationship Id="rId5" Type="http://schemas.openxmlformats.org/officeDocument/2006/relationships/image" Target="../media/image24.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123111"/>
            <a:ext cx="9144000" cy="92333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B1B174-D230-93FB-3D08-D23A24E27A75}"/>
              </a:ext>
            </a:extLst>
          </p:cNvPr>
          <p:cNvPicPr>
            <a:picLocks noChangeAspect="1"/>
          </p:cNvPicPr>
          <p:nvPr/>
        </p:nvPicPr>
        <p:blipFill>
          <a:blip r:embed="rId2"/>
          <a:srcRect l="6154" r="9231"/>
          <a:stretch>
            <a:fillRect/>
          </a:stretch>
        </p:blipFill>
        <p:spPr bwMode="auto">
          <a:xfrm>
            <a:off x="7812360" y="-57419"/>
            <a:ext cx="1127760" cy="791945"/>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BAF099C6-E19F-5946-0517-4D3A996593B6}"/>
              </a:ext>
            </a:extLst>
          </p:cNvPr>
          <p:cNvPicPr>
            <a:picLocks noChangeAspect="1"/>
          </p:cNvPicPr>
          <p:nvPr/>
        </p:nvPicPr>
        <p:blipFill>
          <a:blip r:embed="rId3"/>
          <a:srcRect l="4156" t="17985" r="83373" b="17266"/>
          <a:stretch>
            <a:fillRect/>
          </a:stretch>
        </p:blipFill>
        <p:spPr bwMode="auto">
          <a:xfrm>
            <a:off x="207348" y="-96465"/>
            <a:ext cx="872490" cy="94869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2D5F3B1F-7024-C4B1-C875-62587A378240}"/>
              </a:ext>
            </a:extLst>
          </p:cNvPr>
          <p:cNvSpPr txBox="1"/>
          <p:nvPr/>
        </p:nvSpPr>
        <p:spPr>
          <a:xfrm>
            <a:off x="0" y="2996953"/>
            <a:ext cx="9144000" cy="83099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800" dirty="0">
                <a:latin typeface="Times New Roman" panose="02020603050405020304" pitchFamily="18" charset="0"/>
                <a:cs typeface="Times New Roman" panose="02020603050405020304" pitchFamily="18" charset="0"/>
              </a:rPr>
              <a:t>AI TRADING BOT</a:t>
            </a:r>
            <a:endParaRPr lang="en-IN" sz="48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123111"/>
            <a:ext cx="9144000" cy="92333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B1B174-D230-93FB-3D08-D23A24E27A75}"/>
              </a:ext>
            </a:extLst>
          </p:cNvPr>
          <p:cNvPicPr>
            <a:picLocks noChangeAspect="1"/>
          </p:cNvPicPr>
          <p:nvPr/>
        </p:nvPicPr>
        <p:blipFill>
          <a:blip r:embed="rId2"/>
          <a:srcRect l="6154" r="9231"/>
          <a:stretch>
            <a:fillRect/>
          </a:stretch>
        </p:blipFill>
        <p:spPr bwMode="auto">
          <a:xfrm>
            <a:off x="7812360" y="-57419"/>
            <a:ext cx="1127760" cy="791945"/>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BAF099C6-E19F-5946-0517-4D3A996593B6}"/>
              </a:ext>
            </a:extLst>
          </p:cNvPr>
          <p:cNvPicPr>
            <a:picLocks noChangeAspect="1"/>
          </p:cNvPicPr>
          <p:nvPr/>
        </p:nvPicPr>
        <p:blipFill>
          <a:blip r:embed="rId3"/>
          <a:srcRect l="4156" t="17985" r="83373" b="17266"/>
          <a:stretch>
            <a:fillRect/>
          </a:stretch>
        </p:blipFill>
        <p:spPr bwMode="auto">
          <a:xfrm>
            <a:off x="207348" y="-96465"/>
            <a:ext cx="872490" cy="94869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B363DE60-2D39-057C-A430-260C52AF4180}"/>
              </a:ext>
            </a:extLst>
          </p:cNvPr>
          <p:cNvSpPr txBox="1"/>
          <p:nvPr/>
        </p:nvSpPr>
        <p:spPr>
          <a:xfrm>
            <a:off x="1079838" y="1054976"/>
            <a:ext cx="6732521" cy="46166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pitchFamily="18" charset="0"/>
                <a:cs typeface="Times New Roman" panose="02020603050405020304" pitchFamily="18" charset="0"/>
              </a:rPr>
              <a:t>			 DATA REQUIREMENTS </a:t>
            </a:r>
            <a:endParaRPr lang="en-IN" sz="2400" b="1"/>
          </a:p>
        </p:txBody>
      </p:sp>
      <p:sp>
        <p:nvSpPr>
          <p:cNvPr id="8" name="TextBox 7">
            <a:extLst>
              <a:ext uri="{FF2B5EF4-FFF2-40B4-BE49-F238E27FC236}">
                <a16:creationId xmlns:a16="http://schemas.microsoft.com/office/drawing/2014/main" id="{98F828A3-97EF-727A-71B9-7F373CE9B267}"/>
              </a:ext>
            </a:extLst>
          </p:cNvPr>
          <p:cNvSpPr txBox="1"/>
          <p:nvPr/>
        </p:nvSpPr>
        <p:spPr>
          <a:xfrm>
            <a:off x="207348" y="1719392"/>
            <a:ext cx="8360870" cy="502855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dirty="0">
                <a:latin typeface="Times New Roman" panose="02020603050405020304" pitchFamily="18" charset="0"/>
                <a:cs typeface="Times New Roman" panose="02020603050405020304" pitchFamily="18" charset="0"/>
              </a:rPr>
              <a:t>To build an AI trading bot project using Python, we would typically need the following data and resources: </a:t>
            </a:r>
          </a:p>
          <a:p>
            <a:pPr marL="342900" indent="-342900" algn="just">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Trading Platform API</a:t>
            </a:r>
            <a:r>
              <a:rPr lang="en-US" dirty="0">
                <a:latin typeface="Times New Roman" panose="02020603050405020304" pitchFamily="18" charset="0"/>
                <a:cs typeface="Times New Roman" panose="02020603050405020304" pitchFamily="18" charset="0"/>
              </a:rPr>
              <a:t>: You need access to a trading platform that provides APIs for placing orders. Examples include Alpaca3 and Zerodha4. We are using MetaTrader5 MT5 API and Pine Connector.</a:t>
            </a:r>
          </a:p>
          <a:p>
            <a:pPr marL="342900" indent="-342900" algn="just">
              <a:lnSpc>
                <a:spcPct val="150000"/>
              </a:lnSpc>
              <a:buFont typeface="Wingdings" panose="05000000000000000000" pitchFamily="2" charset="2"/>
              <a:buChar char="§"/>
            </a:pPr>
            <a:r>
              <a:rPr lang="en-US" b="1" i="0" dirty="0" err="1">
                <a:effectLst/>
                <a:latin typeface="Times New Roman" panose="02020603050405020304" pitchFamily="18" charset="0"/>
                <a:cs typeface="Times New Roman" panose="02020603050405020304" pitchFamily="18" charset="0"/>
              </a:rPr>
              <a:t>MetaTrader</a:t>
            </a:r>
            <a:r>
              <a:rPr lang="en-US" b="1" i="0" dirty="0">
                <a:effectLst/>
                <a:latin typeface="Times New Roman" panose="02020603050405020304" pitchFamily="18" charset="0"/>
                <a:cs typeface="Times New Roman" panose="02020603050405020304" pitchFamily="18" charset="0"/>
              </a:rPr>
              <a:t> 5 </a:t>
            </a:r>
            <a:r>
              <a:rPr lang="en-US" b="0" i="0" dirty="0">
                <a:effectLst/>
                <a:latin typeface="Times New Roman" panose="02020603050405020304" pitchFamily="18" charset="0"/>
                <a:cs typeface="Times New Roman" panose="02020603050405020304" pitchFamily="18" charset="0"/>
              </a:rPr>
              <a:t>(MT5) is a trading platform that allows users to trade stocks, CFDs, forex, and futures. It's available on desktop, mobile, and web, and is designed for non-forex and U.S. markets.</a:t>
            </a: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API Credentials: </a:t>
            </a:r>
            <a:r>
              <a:rPr lang="en-US" dirty="0">
                <a:latin typeface="Times New Roman" panose="02020603050405020304" pitchFamily="18" charset="0"/>
                <a:cs typeface="Times New Roman" panose="02020603050405020304" pitchFamily="18" charset="0"/>
              </a:rPr>
              <a:t>You need to create an API key and secret to access your trading account. </a:t>
            </a:r>
          </a:p>
          <a:p>
            <a:pPr marL="342900" indent="-342900" algn="just">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Trading Account: </a:t>
            </a:r>
            <a:r>
              <a:rPr lang="en-US" dirty="0">
                <a:latin typeface="Times New Roman" panose="02020603050405020304" pitchFamily="18" charset="0"/>
                <a:cs typeface="Times New Roman" panose="02020603050405020304" pitchFamily="18" charset="0"/>
              </a:rPr>
              <a:t>You need a trading account with sufficient funds to execute the orders. </a:t>
            </a:r>
          </a:p>
        </p:txBody>
      </p:sp>
    </p:spTree>
    <p:extLst>
      <p:ext uri="{BB962C8B-B14F-4D97-AF65-F5344CB8AC3E}">
        <p14:creationId xmlns:p14="http://schemas.microsoft.com/office/powerpoint/2010/main" val="161020113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123111"/>
            <a:ext cx="9144000" cy="92333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B1B174-D230-93FB-3D08-D23A24E27A75}"/>
              </a:ext>
            </a:extLst>
          </p:cNvPr>
          <p:cNvPicPr>
            <a:picLocks noChangeAspect="1"/>
          </p:cNvPicPr>
          <p:nvPr/>
        </p:nvPicPr>
        <p:blipFill>
          <a:blip r:embed="rId2"/>
          <a:srcRect l="6154" r="9231"/>
          <a:stretch>
            <a:fillRect/>
          </a:stretch>
        </p:blipFill>
        <p:spPr bwMode="auto">
          <a:xfrm>
            <a:off x="7812360" y="-57419"/>
            <a:ext cx="1127760" cy="791945"/>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BAF099C6-E19F-5946-0517-4D3A996593B6}"/>
              </a:ext>
            </a:extLst>
          </p:cNvPr>
          <p:cNvPicPr>
            <a:picLocks noChangeAspect="1"/>
          </p:cNvPicPr>
          <p:nvPr/>
        </p:nvPicPr>
        <p:blipFill>
          <a:blip r:embed="rId3"/>
          <a:srcRect l="4156" t="17985" r="83373" b="17266"/>
          <a:stretch>
            <a:fillRect/>
          </a:stretch>
        </p:blipFill>
        <p:spPr bwMode="auto">
          <a:xfrm>
            <a:off x="207348" y="-96465"/>
            <a:ext cx="872490" cy="94869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53A58E94-51D6-2023-A83F-CFB667ED11F1}"/>
              </a:ext>
            </a:extLst>
          </p:cNvPr>
          <p:cNvSpPr txBox="1"/>
          <p:nvPr/>
        </p:nvSpPr>
        <p:spPr>
          <a:xfrm>
            <a:off x="251520" y="2060848"/>
            <a:ext cx="8732772" cy="3782061"/>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Market Data: </a:t>
            </a:r>
            <a:r>
              <a:rPr lang="en-US" dirty="0">
                <a:latin typeface="Times New Roman" panose="02020603050405020304" pitchFamily="18" charset="0"/>
                <a:cs typeface="Times New Roman" panose="02020603050405020304" pitchFamily="18" charset="0"/>
              </a:rPr>
              <a:t>You need access to real-time or historical market data for analysis and decision making.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Python Libraries: </a:t>
            </a:r>
            <a:r>
              <a:rPr lang="en-US" dirty="0">
                <a:latin typeface="Times New Roman" panose="02020603050405020304" pitchFamily="18" charset="0"/>
                <a:cs typeface="Times New Roman" panose="02020603050405020304" pitchFamily="18" charset="0"/>
              </a:rPr>
              <a:t>You would need various Python libraries such as pandas, NumPy, matplotlib for data manipulation and analysis. For interacting with the trading platform, you need specific libraries.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Back testing Framework: </a:t>
            </a:r>
            <a:r>
              <a:rPr lang="en-US" dirty="0">
                <a:latin typeface="Times New Roman" panose="02020603050405020304" pitchFamily="18" charset="0"/>
                <a:cs typeface="Times New Roman" panose="02020603050405020304" pitchFamily="18" charset="0"/>
              </a:rPr>
              <a:t>To validate your trading strategy, you need a back testing framework that can simulate trading strategies against historical data.</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5F37CEC-A0DB-BDFF-999A-F7C0C40D19E2}"/>
              </a:ext>
            </a:extLst>
          </p:cNvPr>
          <p:cNvSpPr txBox="1"/>
          <p:nvPr/>
        </p:nvSpPr>
        <p:spPr>
          <a:xfrm>
            <a:off x="1079838" y="1245866"/>
            <a:ext cx="6413058" cy="46166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pitchFamily="18" charset="0"/>
                <a:cs typeface="Times New Roman" panose="02020603050405020304" pitchFamily="18" charset="0"/>
              </a:rPr>
              <a:t>				DATA REQUIREMENTS </a:t>
            </a:r>
            <a:endParaRPr lang="en-IN" sz="2400"/>
          </a:p>
        </p:txBody>
      </p:sp>
    </p:spTree>
    <p:extLst>
      <p:ext uri="{BB962C8B-B14F-4D97-AF65-F5344CB8AC3E}">
        <p14:creationId xmlns:p14="http://schemas.microsoft.com/office/powerpoint/2010/main" val="168529639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123111"/>
            <a:ext cx="9144000" cy="92333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B1B174-D230-93FB-3D08-D23A24E27A75}"/>
              </a:ext>
            </a:extLst>
          </p:cNvPr>
          <p:cNvPicPr>
            <a:picLocks noChangeAspect="1"/>
          </p:cNvPicPr>
          <p:nvPr/>
        </p:nvPicPr>
        <p:blipFill>
          <a:blip r:embed="rId2"/>
          <a:srcRect l="6154" r="9231"/>
          <a:stretch>
            <a:fillRect/>
          </a:stretch>
        </p:blipFill>
        <p:spPr bwMode="auto">
          <a:xfrm>
            <a:off x="7812360" y="-57419"/>
            <a:ext cx="1127760" cy="791945"/>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BAF099C6-E19F-5946-0517-4D3A996593B6}"/>
              </a:ext>
            </a:extLst>
          </p:cNvPr>
          <p:cNvPicPr>
            <a:picLocks noChangeAspect="1"/>
          </p:cNvPicPr>
          <p:nvPr/>
        </p:nvPicPr>
        <p:blipFill>
          <a:blip r:embed="rId3"/>
          <a:srcRect l="4156" t="17985" r="83373" b="17266"/>
          <a:stretch>
            <a:fillRect/>
          </a:stretch>
        </p:blipFill>
        <p:spPr bwMode="auto">
          <a:xfrm>
            <a:off x="207348" y="-96465"/>
            <a:ext cx="872490" cy="94869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251BF34-D5F4-26A9-1B6F-88E8EC456203}"/>
              </a:ext>
            </a:extLst>
          </p:cNvPr>
          <p:cNvSpPr txBox="1"/>
          <p:nvPr/>
        </p:nvSpPr>
        <p:spPr>
          <a:xfrm>
            <a:off x="2339752" y="1745277"/>
            <a:ext cx="5148064" cy="304698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MODULE I – Fetching Data</a:t>
            </a:r>
          </a:p>
          <a:p>
            <a:pPr marL="285750" indent="-285750">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MODULE II – Connecting with MT5</a:t>
            </a:r>
          </a:p>
          <a:p>
            <a:pPr marL="285750" indent="-285750">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MODULE III – Strategy</a:t>
            </a:r>
          </a:p>
          <a:p>
            <a:pPr marL="285750" indent="-285750">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MODULE IV – Automation</a:t>
            </a:r>
          </a:p>
        </p:txBody>
      </p:sp>
      <p:sp>
        <p:nvSpPr>
          <p:cNvPr id="8" name="TextBox 7">
            <a:extLst>
              <a:ext uri="{FF2B5EF4-FFF2-40B4-BE49-F238E27FC236}">
                <a16:creationId xmlns:a16="http://schemas.microsoft.com/office/drawing/2014/main" id="{0949FC4B-E1A6-B306-E1AD-9C8180649A95}"/>
              </a:ext>
            </a:extLst>
          </p:cNvPr>
          <p:cNvSpPr txBox="1"/>
          <p:nvPr/>
        </p:nvSpPr>
        <p:spPr>
          <a:xfrm>
            <a:off x="0" y="1283612"/>
            <a:ext cx="9144000" cy="46166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2400" b="1" dirty="0">
                <a:latin typeface="Times New Roman" panose="02020603050405020304" pitchFamily="18" charset="0"/>
                <a:cs typeface="Times New Roman" panose="02020603050405020304" pitchFamily="18" charset="0"/>
              </a:rPr>
              <a:t>MODULES</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03514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123111"/>
            <a:ext cx="9144000" cy="92333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B1B174-D230-93FB-3D08-D23A24E27A75}"/>
              </a:ext>
            </a:extLst>
          </p:cNvPr>
          <p:cNvPicPr>
            <a:picLocks noChangeAspect="1"/>
          </p:cNvPicPr>
          <p:nvPr/>
        </p:nvPicPr>
        <p:blipFill>
          <a:blip r:embed="rId2"/>
          <a:srcRect l="6154" r="9231"/>
          <a:stretch>
            <a:fillRect/>
          </a:stretch>
        </p:blipFill>
        <p:spPr bwMode="auto">
          <a:xfrm>
            <a:off x="7812360" y="-57419"/>
            <a:ext cx="1127760" cy="791945"/>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BAF099C6-E19F-5946-0517-4D3A996593B6}"/>
              </a:ext>
            </a:extLst>
          </p:cNvPr>
          <p:cNvPicPr>
            <a:picLocks noChangeAspect="1"/>
          </p:cNvPicPr>
          <p:nvPr/>
        </p:nvPicPr>
        <p:blipFill>
          <a:blip r:embed="rId3"/>
          <a:srcRect l="4156" t="17985" r="83373" b="17266"/>
          <a:stretch>
            <a:fillRect/>
          </a:stretch>
        </p:blipFill>
        <p:spPr bwMode="auto">
          <a:xfrm>
            <a:off x="207348" y="-96465"/>
            <a:ext cx="872490" cy="948690"/>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5967D47E-A878-8CCE-C598-5AE0775558D0}"/>
              </a:ext>
            </a:extLst>
          </p:cNvPr>
          <p:cNvSpPr txBox="1"/>
          <p:nvPr/>
        </p:nvSpPr>
        <p:spPr>
          <a:xfrm>
            <a:off x="203880" y="1086462"/>
            <a:ext cx="8732772" cy="40011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latin typeface="Times New Roman" panose="02020603050405020304" pitchFamily="18" charset="0"/>
                <a:cs typeface="Times New Roman" panose="02020603050405020304" pitchFamily="18" charset="0"/>
              </a:rPr>
              <a:t>MODULE I : Fetching Data  &amp;  MODULE II : Connection</a:t>
            </a:r>
          </a:p>
        </p:txBody>
      </p:sp>
      <p:sp>
        <p:nvSpPr>
          <p:cNvPr id="5" name="TextBox 4">
            <a:extLst>
              <a:ext uri="{FF2B5EF4-FFF2-40B4-BE49-F238E27FC236}">
                <a16:creationId xmlns:a16="http://schemas.microsoft.com/office/drawing/2014/main" id="{9DD835FD-BA17-EEC3-1FBB-22FEC3B5D22C}"/>
              </a:ext>
            </a:extLst>
          </p:cNvPr>
          <p:cNvSpPr txBox="1"/>
          <p:nvPr/>
        </p:nvSpPr>
        <p:spPr>
          <a:xfrm>
            <a:off x="203880" y="1772816"/>
            <a:ext cx="8732772" cy="461305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Real time data for a specific Ticker or Symbol (Stock Name), for a period of time is taken. The data is fetched using the MT5 of the IC Market broker.</a:t>
            </a:r>
          </a:p>
          <a:p>
            <a:pPr algn="just">
              <a:lnSpc>
                <a:spcPct val="150000"/>
              </a:lnSpc>
            </a:pP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Pine connector is used to connect our code with the IC Market MT5, so that we can initialize the Market Trader automatically instead of opening it manually.</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 retrieved can be of specific intervals, depending on the user’s need. It can be for 1 hour (H1), 2 hours (H2), 1 day (D1) to months (M1, M2,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 is then loaded as per the need with all basic data like, time, open, close, high, low prices of the stocks.</a:t>
            </a:r>
          </a:p>
        </p:txBody>
      </p:sp>
    </p:spTree>
    <p:extLst>
      <p:ext uri="{BB962C8B-B14F-4D97-AF65-F5344CB8AC3E}">
        <p14:creationId xmlns:p14="http://schemas.microsoft.com/office/powerpoint/2010/main" val="27065756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123111"/>
            <a:ext cx="9144000" cy="92333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B1B174-D230-93FB-3D08-D23A24E27A75}"/>
              </a:ext>
            </a:extLst>
          </p:cNvPr>
          <p:cNvPicPr>
            <a:picLocks noChangeAspect="1"/>
          </p:cNvPicPr>
          <p:nvPr/>
        </p:nvPicPr>
        <p:blipFill>
          <a:blip r:embed="rId2"/>
          <a:srcRect l="6154" r="9231"/>
          <a:stretch>
            <a:fillRect/>
          </a:stretch>
        </p:blipFill>
        <p:spPr bwMode="auto">
          <a:xfrm>
            <a:off x="7812360" y="-57419"/>
            <a:ext cx="1127760" cy="791945"/>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BAF099C6-E19F-5946-0517-4D3A996593B6}"/>
              </a:ext>
            </a:extLst>
          </p:cNvPr>
          <p:cNvPicPr>
            <a:picLocks noChangeAspect="1"/>
          </p:cNvPicPr>
          <p:nvPr/>
        </p:nvPicPr>
        <p:blipFill>
          <a:blip r:embed="rId3"/>
          <a:srcRect l="4156" t="17985" r="83373" b="17266"/>
          <a:stretch>
            <a:fillRect/>
          </a:stretch>
        </p:blipFill>
        <p:spPr bwMode="auto">
          <a:xfrm>
            <a:off x="207348" y="-96465"/>
            <a:ext cx="872490" cy="94869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264DD51A-6D4B-6817-396A-C7250AAD04C7}"/>
              </a:ext>
            </a:extLst>
          </p:cNvPr>
          <p:cNvSpPr txBox="1"/>
          <p:nvPr/>
        </p:nvSpPr>
        <p:spPr>
          <a:xfrm>
            <a:off x="207348" y="1665730"/>
            <a:ext cx="8732772" cy="295638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working strategy for the bot is pretty easy and simple.</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bot BUYS a stock, and then analyzes the data continuously, when the STOP LOSS or TAKE PROFIT is met, the bot SELLS the stock and completes a Trade.</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same continues if the bot has already executed a BUY Trade, so it works on the LSTM conditions, to perform the next Trades.</a:t>
            </a:r>
            <a:endParaRPr lang="en-IN" dirty="0"/>
          </a:p>
        </p:txBody>
      </p:sp>
      <p:sp>
        <p:nvSpPr>
          <p:cNvPr id="7" name="TextBox 6">
            <a:extLst>
              <a:ext uri="{FF2B5EF4-FFF2-40B4-BE49-F238E27FC236}">
                <a16:creationId xmlns:a16="http://schemas.microsoft.com/office/drawing/2014/main" id="{728B4887-CA30-3C78-1C6D-861809724979}"/>
              </a:ext>
            </a:extLst>
          </p:cNvPr>
          <p:cNvSpPr txBox="1"/>
          <p:nvPr/>
        </p:nvSpPr>
        <p:spPr>
          <a:xfrm>
            <a:off x="25964" y="1052736"/>
            <a:ext cx="9144000" cy="40011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latin typeface="Times New Roman" panose="02020603050405020304" pitchFamily="18" charset="0"/>
                <a:cs typeface="Times New Roman" panose="02020603050405020304" pitchFamily="18" charset="0"/>
              </a:rPr>
              <a:t>MODULE III : Strategy</a:t>
            </a:r>
            <a:endParaRPr lang="en-IN" sz="20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ED1841E-9C55-65F0-0F01-BF79F9096333}"/>
              </a:ext>
            </a:extLst>
          </p:cNvPr>
          <p:cNvPicPr>
            <a:picLocks noChangeAspect="1"/>
          </p:cNvPicPr>
          <p:nvPr/>
        </p:nvPicPr>
        <p:blipFill>
          <a:blip r:embed="rId4"/>
          <a:stretch>
            <a:fillRect/>
          </a:stretch>
        </p:blipFill>
        <p:spPr>
          <a:xfrm>
            <a:off x="2627784" y="4835001"/>
            <a:ext cx="4033565" cy="18210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057144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123111"/>
            <a:ext cx="9144000" cy="92333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B1B174-D230-93FB-3D08-D23A24E27A75}"/>
              </a:ext>
            </a:extLst>
          </p:cNvPr>
          <p:cNvPicPr>
            <a:picLocks noChangeAspect="1"/>
          </p:cNvPicPr>
          <p:nvPr/>
        </p:nvPicPr>
        <p:blipFill>
          <a:blip r:embed="rId2"/>
          <a:srcRect l="6154" r="9231"/>
          <a:stretch>
            <a:fillRect/>
          </a:stretch>
        </p:blipFill>
        <p:spPr bwMode="auto">
          <a:xfrm>
            <a:off x="7812360" y="-57419"/>
            <a:ext cx="1127760" cy="791945"/>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BAF099C6-E19F-5946-0517-4D3A996593B6}"/>
              </a:ext>
            </a:extLst>
          </p:cNvPr>
          <p:cNvPicPr>
            <a:picLocks noChangeAspect="1"/>
          </p:cNvPicPr>
          <p:nvPr/>
        </p:nvPicPr>
        <p:blipFill>
          <a:blip r:embed="rId3"/>
          <a:srcRect l="4156" t="17985" r="83373" b="17266"/>
          <a:stretch>
            <a:fillRect/>
          </a:stretch>
        </p:blipFill>
        <p:spPr bwMode="auto">
          <a:xfrm>
            <a:off x="207348" y="-96465"/>
            <a:ext cx="872490" cy="94869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BAF7260A-01B1-3D03-1B90-4B4CF2EFA90A}"/>
              </a:ext>
            </a:extLst>
          </p:cNvPr>
          <p:cNvSpPr txBox="1"/>
          <p:nvPr/>
        </p:nvSpPr>
        <p:spPr>
          <a:xfrm>
            <a:off x="207348" y="1700808"/>
            <a:ext cx="8732772" cy="378738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bot starts to work automatically instead of doing everything manually.</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bot will fetch data, buy, sell stocks on it’s own until the conditions are matched to do so.</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conditions for the TAKE PROFIT or STOP LOSS is done by using a user defined function, which checks for specific conditions to execute a Trade.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bot can work for n number of times, and on a user’s specific needs.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Which allows the user to follow up their other works, rather than continuously checking the data every time manually</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bot can be put to sleep as per the user’s need as well.</a:t>
            </a:r>
            <a:endParaRPr lang="en-IN" dirty="0"/>
          </a:p>
        </p:txBody>
      </p:sp>
      <p:sp>
        <p:nvSpPr>
          <p:cNvPr id="7" name="TextBox 6">
            <a:extLst>
              <a:ext uri="{FF2B5EF4-FFF2-40B4-BE49-F238E27FC236}">
                <a16:creationId xmlns:a16="http://schemas.microsoft.com/office/drawing/2014/main" id="{E31F20FE-6C83-8841-A6B7-D9946940D6FD}"/>
              </a:ext>
            </a:extLst>
          </p:cNvPr>
          <p:cNvSpPr txBox="1"/>
          <p:nvPr/>
        </p:nvSpPr>
        <p:spPr>
          <a:xfrm>
            <a:off x="1205739" y="1076462"/>
            <a:ext cx="6732522" cy="40011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				MODULE IV : Automation</a:t>
            </a:r>
            <a:endParaRPr lang="en-IN" sz="2000" b="1" dirty="0"/>
          </a:p>
        </p:txBody>
      </p:sp>
    </p:spTree>
    <p:extLst>
      <p:ext uri="{BB962C8B-B14F-4D97-AF65-F5344CB8AC3E}">
        <p14:creationId xmlns:p14="http://schemas.microsoft.com/office/powerpoint/2010/main" val="106062817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123111"/>
            <a:ext cx="9144000" cy="92333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B1B174-D230-93FB-3D08-D23A24E27A75}"/>
              </a:ext>
            </a:extLst>
          </p:cNvPr>
          <p:cNvPicPr>
            <a:picLocks noChangeAspect="1"/>
          </p:cNvPicPr>
          <p:nvPr/>
        </p:nvPicPr>
        <p:blipFill>
          <a:blip r:embed="rId2"/>
          <a:srcRect l="6154" r="9231"/>
          <a:stretch>
            <a:fillRect/>
          </a:stretch>
        </p:blipFill>
        <p:spPr bwMode="auto">
          <a:xfrm>
            <a:off x="7812360" y="-57419"/>
            <a:ext cx="1127760" cy="791945"/>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BAF099C6-E19F-5946-0517-4D3A996593B6}"/>
              </a:ext>
            </a:extLst>
          </p:cNvPr>
          <p:cNvPicPr>
            <a:picLocks noChangeAspect="1"/>
          </p:cNvPicPr>
          <p:nvPr/>
        </p:nvPicPr>
        <p:blipFill>
          <a:blip r:embed="rId3"/>
          <a:srcRect l="4156" t="17985" r="83373" b="17266"/>
          <a:stretch>
            <a:fillRect/>
          </a:stretch>
        </p:blipFill>
        <p:spPr bwMode="auto">
          <a:xfrm>
            <a:off x="207348" y="-96465"/>
            <a:ext cx="872490" cy="94869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BAF7260A-01B1-3D03-1B90-4B4CF2EFA90A}"/>
              </a:ext>
            </a:extLst>
          </p:cNvPr>
          <p:cNvSpPr txBox="1"/>
          <p:nvPr/>
        </p:nvSpPr>
        <p:spPr>
          <a:xfrm>
            <a:off x="207348" y="1700808"/>
            <a:ext cx="8732772" cy="419755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b="1" dirty="0">
                <a:latin typeface="Times New Roman" panose="02020603050405020304" pitchFamily="18" charset="0"/>
                <a:cs typeface="Times New Roman" panose="02020603050405020304" pitchFamily="18" charset="0"/>
              </a:rPr>
              <a:t>LSTM (LONG SHORT-TERM MEMORY) </a:t>
            </a:r>
          </a:p>
          <a:p>
            <a:pPr algn="just">
              <a:lnSpc>
                <a:spcPct val="150000"/>
              </a:lnSpc>
            </a:pPr>
            <a:r>
              <a:rPr lang="en-US" dirty="0">
                <a:latin typeface="Times New Roman" panose="02020603050405020304" pitchFamily="18" charset="0"/>
                <a:cs typeface="Times New Roman" panose="02020603050405020304" pitchFamily="18" charset="0"/>
              </a:rPr>
              <a:t>LSTM is a powerful tool which helps to improve the accuracy of the trading bot. It helps in handling data in a sequential order, it incorporates a memory into a model structure which helps to compute multiple functions at every stage.it detects the trading signals, it prepares the data and utilizes the indicators for daily analysis. Overall, its helps in the predictions .and maintains the bot accuracy and efficiency with better performance.</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integration of LSTM aims to improve the ability to predict trading signals accurately. In basic trading strategies, instead of using the current day's closing price to generate technical indicators and make trading decisions, an LSTM model is applied to predict the future closing price.</a:t>
            </a:r>
          </a:p>
        </p:txBody>
      </p:sp>
      <p:sp>
        <p:nvSpPr>
          <p:cNvPr id="7" name="TextBox 6">
            <a:extLst>
              <a:ext uri="{FF2B5EF4-FFF2-40B4-BE49-F238E27FC236}">
                <a16:creationId xmlns:a16="http://schemas.microsoft.com/office/drawing/2014/main" id="{E31F20FE-6C83-8841-A6B7-D9946940D6FD}"/>
              </a:ext>
            </a:extLst>
          </p:cNvPr>
          <p:cNvSpPr txBox="1"/>
          <p:nvPr/>
        </p:nvSpPr>
        <p:spPr>
          <a:xfrm>
            <a:off x="1205739" y="1076462"/>
            <a:ext cx="6732522" cy="40011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latin typeface="Times New Roman" panose="02020603050405020304" pitchFamily="18" charset="0"/>
                <a:cs typeface="Times New Roman" panose="02020603050405020304" pitchFamily="18" charset="0"/>
              </a:rPr>
              <a:t>METHODOLOGY</a:t>
            </a:r>
            <a:endParaRPr lang="en-IN" sz="2000" b="1" dirty="0"/>
          </a:p>
        </p:txBody>
      </p:sp>
    </p:spTree>
    <p:extLst>
      <p:ext uri="{BB962C8B-B14F-4D97-AF65-F5344CB8AC3E}">
        <p14:creationId xmlns:p14="http://schemas.microsoft.com/office/powerpoint/2010/main" val="403332492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123111"/>
            <a:ext cx="9144000" cy="92333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B1B174-D230-93FB-3D08-D23A24E27A75}"/>
              </a:ext>
            </a:extLst>
          </p:cNvPr>
          <p:cNvPicPr>
            <a:picLocks noChangeAspect="1"/>
          </p:cNvPicPr>
          <p:nvPr/>
        </p:nvPicPr>
        <p:blipFill>
          <a:blip r:embed="rId2"/>
          <a:srcRect l="6154" r="9231"/>
          <a:stretch>
            <a:fillRect/>
          </a:stretch>
        </p:blipFill>
        <p:spPr bwMode="auto">
          <a:xfrm>
            <a:off x="7812360" y="-57419"/>
            <a:ext cx="1127760" cy="791945"/>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BAF099C6-E19F-5946-0517-4D3A996593B6}"/>
              </a:ext>
            </a:extLst>
          </p:cNvPr>
          <p:cNvPicPr>
            <a:picLocks noChangeAspect="1"/>
          </p:cNvPicPr>
          <p:nvPr/>
        </p:nvPicPr>
        <p:blipFill>
          <a:blip r:embed="rId3"/>
          <a:srcRect l="4156" t="17985" r="83373" b="17266"/>
          <a:stretch>
            <a:fillRect/>
          </a:stretch>
        </p:blipFill>
        <p:spPr bwMode="auto">
          <a:xfrm>
            <a:off x="207348" y="-96465"/>
            <a:ext cx="872490" cy="94869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BAF7260A-01B1-3D03-1B90-4B4CF2EFA90A}"/>
              </a:ext>
            </a:extLst>
          </p:cNvPr>
          <p:cNvSpPr txBox="1"/>
          <p:nvPr/>
        </p:nvSpPr>
        <p:spPr>
          <a:xfrm>
            <a:off x="207348" y="874814"/>
            <a:ext cx="8732772" cy="585955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b="1" dirty="0">
                <a:latin typeface="Times New Roman" panose="02020603050405020304" pitchFamily="18" charset="0"/>
                <a:cs typeface="Times New Roman" panose="02020603050405020304" pitchFamily="18" charset="0"/>
              </a:rPr>
              <a:t>GOLDEN CROSSOVER</a:t>
            </a:r>
          </a:p>
          <a:p>
            <a:pPr algn="just">
              <a:lnSpc>
                <a:spcPct val="150000"/>
              </a:lnSpc>
            </a:pPr>
            <a:r>
              <a:rPr lang="en-US" dirty="0">
                <a:latin typeface="Times New Roman" panose="02020603050405020304" pitchFamily="18" charset="0"/>
                <a:cs typeface="Times New Roman" panose="02020603050405020304" pitchFamily="18" charset="0"/>
              </a:rPr>
              <a:t>The Golden Cross is a bullish phenomenon when the 50-day moving average crosses above the 200-day moving average. When the market is in a long-term downtrend, the 50-day moving average is below the 200-day moving average. However, no downtrend lasts forever. So, when a new uptrend begins, the 50-day moving average must cross above the 200- day moving average and that’s known as the Golden Cross.</a:t>
            </a:r>
          </a:p>
          <a:p>
            <a:pPr algn="just">
              <a:lnSpc>
                <a:spcPct val="150000"/>
              </a:lnSpc>
            </a:pPr>
            <a:r>
              <a:rPr lang="en-US" dirty="0">
                <a:latin typeface="Times New Roman" panose="02020603050405020304" pitchFamily="18" charset="0"/>
                <a:cs typeface="Times New Roman" panose="02020603050405020304" pitchFamily="18" charset="0"/>
              </a:rPr>
              <a:t>Indicators</a:t>
            </a:r>
          </a:p>
          <a:p>
            <a:pPr algn="just">
              <a:lnSpc>
                <a:spcPct val="150000"/>
              </a:lnSpc>
            </a:pPr>
            <a:r>
              <a:rPr lang="en-US" dirty="0">
                <a:latin typeface="Times New Roman" panose="02020603050405020304" pitchFamily="18" charset="0"/>
                <a:cs typeface="Times New Roman" panose="02020603050405020304" pitchFamily="18" charset="0"/>
              </a:rPr>
              <a:t>• 50-Day SMA (Simple Moving Average), represents the short-term trend.</a:t>
            </a:r>
          </a:p>
          <a:p>
            <a:pPr algn="just">
              <a:lnSpc>
                <a:spcPct val="150000"/>
              </a:lnSpc>
            </a:pPr>
            <a:r>
              <a:rPr lang="en-US" dirty="0">
                <a:latin typeface="Times New Roman" panose="02020603050405020304" pitchFamily="18" charset="0"/>
                <a:cs typeface="Times New Roman" panose="02020603050405020304" pitchFamily="18" charset="0"/>
              </a:rPr>
              <a:t>• 200-Day SMA (Simple Moving Average), represents the long-term trend.</a:t>
            </a:r>
          </a:p>
          <a:p>
            <a:pPr algn="just">
              <a:lnSpc>
                <a:spcPct val="150000"/>
              </a:lnSpc>
            </a:pPr>
            <a:r>
              <a:rPr lang="en-US" dirty="0">
                <a:latin typeface="Times New Roman" panose="02020603050405020304" pitchFamily="18" charset="0"/>
                <a:cs typeface="Times New Roman" panose="02020603050405020304" pitchFamily="18" charset="0"/>
              </a:rPr>
              <a:t>Buy Signal &amp; Sell Signal</a:t>
            </a:r>
          </a:p>
          <a:p>
            <a:pPr algn="just">
              <a:lnSpc>
                <a:spcPct val="150000"/>
              </a:lnSpc>
            </a:pPr>
            <a:r>
              <a:rPr lang="en-US" dirty="0">
                <a:latin typeface="Times New Roman" panose="02020603050405020304" pitchFamily="18" charset="0"/>
                <a:cs typeface="Times New Roman" panose="02020603050405020304" pitchFamily="18" charset="0"/>
              </a:rPr>
              <a:t>• Buy Signal, the 50-Day Average Crosses **ABOVE** the 200-Day Moving average, indicating that there may be a bull-market on the horizon.</a:t>
            </a:r>
          </a:p>
          <a:p>
            <a:pPr algn="just">
              <a:lnSpc>
                <a:spcPct val="150000"/>
              </a:lnSpc>
            </a:pPr>
            <a:r>
              <a:rPr lang="en-US" dirty="0">
                <a:latin typeface="Times New Roman" panose="02020603050405020304" pitchFamily="18" charset="0"/>
                <a:cs typeface="Times New Roman" panose="02020603050405020304" pitchFamily="18" charset="0"/>
              </a:rPr>
              <a:t>• Sell Signal, the 50-Day Average Crosses **BELOW** the 200-Day Moving average, indicating that there may be a bear-market on the horizon</a:t>
            </a:r>
          </a:p>
        </p:txBody>
      </p:sp>
    </p:spTree>
    <p:extLst>
      <p:ext uri="{BB962C8B-B14F-4D97-AF65-F5344CB8AC3E}">
        <p14:creationId xmlns:p14="http://schemas.microsoft.com/office/powerpoint/2010/main" val="31721760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123111"/>
            <a:ext cx="9144000" cy="92333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B1B174-D230-93FB-3D08-D23A24E27A75}"/>
              </a:ext>
            </a:extLst>
          </p:cNvPr>
          <p:cNvPicPr>
            <a:picLocks noChangeAspect="1"/>
          </p:cNvPicPr>
          <p:nvPr/>
        </p:nvPicPr>
        <p:blipFill>
          <a:blip r:embed="rId2"/>
          <a:srcRect l="6154" r="9231"/>
          <a:stretch>
            <a:fillRect/>
          </a:stretch>
        </p:blipFill>
        <p:spPr bwMode="auto">
          <a:xfrm>
            <a:off x="7812360" y="-57419"/>
            <a:ext cx="1127760" cy="791945"/>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BAF099C6-E19F-5946-0517-4D3A996593B6}"/>
              </a:ext>
            </a:extLst>
          </p:cNvPr>
          <p:cNvPicPr>
            <a:picLocks noChangeAspect="1"/>
          </p:cNvPicPr>
          <p:nvPr/>
        </p:nvPicPr>
        <p:blipFill>
          <a:blip r:embed="rId3"/>
          <a:srcRect l="4156" t="17985" r="83373" b="17266"/>
          <a:stretch>
            <a:fillRect/>
          </a:stretch>
        </p:blipFill>
        <p:spPr bwMode="auto">
          <a:xfrm>
            <a:off x="207348" y="-96465"/>
            <a:ext cx="872490" cy="94869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BAF7260A-01B1-3D03-1B90-4B4CF2EFA90A}"/>
              </a:ext>
            </a:extLst>
          </p:cNvPr>
          <p:cNvSpPr txBox="1"/>
          <p:nvPr/>
        </p:nvSpPr>
        <p:spPr>
          <a:xfrm>
            <a:off x="207348" y="874814"/>
            <a:ext cx="8732772" cy="25355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b="1" dirty="0">
                <a:latin typeface="Times New Roman" panose="02020603050405020304" pitchFamily="18" charset="0"/>
                <a:cs typeface="Times New Roman" panose="02020603050405020304" pitchFamily="18" charset="0"/>
              </a:rPr>
              <a:t>GOLDEN CROSSOVER</a:t>
            </a:r>
          </a:p>
          <a:p>
            <a:pPr algn="just">
              <a:lnSpc>
                <a:spcPct val="150000"/>
              </a:lnSpc>
            </a:pPr>
            <a:r>
              <a:rPr lang="en-US" dirty="0">
                <a:latin typeface="Times New Roman" panose="02020603050405020304" pitchFamily="18" charset="0"/>
                <a:cs typeface="Times New Roman" panose="02020603050405020304" pitchFamily="18" charset="0"/>
              </a:rPr>
              <a:t>Buy Signal &amp; Sell Signal</a:t>
            </a:r>
          </a:p>
          <a:p>
            <a:pPr algn="just">
              <a:lnSpc>
                <a:spcPct val="150000"/>
              </a:lnSpc>
            </a:pPr>
            <a:r>
              <a:rPr lang="en-US" dirty="0">
                <a:latin typeface="Times New Roman" panose="02020603050405020304" pitchFamily="18" charset="0"/>
                <a:cs typeface="Times New Roman" panose="02020603050405020304" pitchFamily="18" charset="0"/>
              </a:rPr>
              <a:t>• Buy Signal, the 50-Day Average Crosses **ABOVE** the 200-Day Moving average, indicating that there may be a bull-market on the horizon.</a:t>
            </a:r>
          </a:p>
          <a:p>
            <a:pPr algn="just">
              <a:lnSpc>
                <a:spcPct val="150000"/>
              </a:lnSpc>
            </a:pPr>
            <a:r>
              <a:rPr lang="en-US" dirty="0">
                <a:latin typeface="Times New Roman" panose="02020603050405020304" pitchFamily="18" charset="0"/>
                <a:cs typeface="Times New Roman" panose="02020603050405020304" pitchFamily="18" charset="0"/>
              </a:rPr>
              <a:t>• Sell Signal, the 50-Day Average Crosses **BELOW** the 200-Day Moving average, indicating that there may be a bear-market on the horizon</a:t>
            </a:r>
          </a:p>
        </p:txBody>
      </p:sp>
      <p:pic>
        <p:nvPicPr>
          <p:cNvPr id="7" name="Picture 6">
            <a:extLst>
              <a:ext uri="{FF2B5EF4-FFF2-40B4-BE49-F238E27FC236}">
                <a16:creationId xmlns:a16="http://schemas.microsoft.com/office/drawing/2014/main" id="{ABECDB66-8D9B-CD19-3257-4AFA1376574A}"/>
              </a:ext>
            </a:extLst>
          </p:cNvPr>
          <p:cNvPicPr>
            <a:picLocks noChangeAspect="1"/>
          </p:cNvPicPr>
          <p:nvPr/>
        </p:nvPicPr>
        <p:blipFill>
          <a:blip r:embed="rId4"/>
          <a:stretch>
            <a:fillRect/>
          </a:stretch>
        </p:blipFill>
        <p:spPr>
          <a:xfrm>
            <a:off x="1979712" y="3384417"/>
            <a:ext cx="5525271" cy="3362794"/>
          </a:xfrm>
          <a:prstGeom prst="rect">
            <a:avLst/>
          </a:prstGeom>
        </p:spPr>
      </p:pic>
    </p:spTree>
    <p:extLst>
      <p:ext uri="{BB962C8B-B14F-4D97-AF65-F5344CB8AC3E}">
        <p14:creationId xmlns:p14="http://schemas.microsoft.com/office/powerpoint/2010/main" val="426417464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358CF6C-36B3-F05D-E7ED-D4F3DF62EA4C}"/>
              </a:ext>
            </a:extLst>
          </p:cNvPr>
          <p:cNvSpPr txBox="1">
            <a:spLocks noGrp="1"/>
          </p:cNvSpPr>
          <p:nvPr>
            <p:ph type="ctrTitle"/>
          </p:nvPr>
        </p:nvSpPr>
        <p:spPr>
          <a:xfrm>
            <a:off x="0" y="0"/>
            <a:ext cx="9144000" cy="90805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A25F0F-A6AD-806A-9FFE-961E2597B78C}"/>
              </a:ext>
            </a:extLst>
          </p:cNvPr>
          <p:cNvPicPr>
            <a:picLocks noChangeAspect="1"/>
          </p:cNvPicPr>
          <p:nvPr/>
        </p:nvPicPr>
        <p:blipFill>
          <a:blip r:embed="rId2"/>
          <a:srcRect l="6154" r="9231"/>
          <a:stretch>
            <a:fillRect/>
          </a:stretch>
        </p:blipFill>
        <p:spPr bwMode="auto">
          <a:xfrm>
            <a:off x="7956376" y="58052"/>
            <a:ext cx="1127760" cy="84999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FF9DB40-19F0-A356-1816-20C91F2BED54}"/>
              </a:ext>
            </a:extLst>
          </p:cNvPr>
          <p:cNvPicPr>
            <a:picLocks noChangeAspect="1"/>
          </p:cNvPicPr>
          <p:nvPr/>
        </p:nvPicPr>
        <p:blipFill>
          <a:blip r:embed="rId3"/>
          <a:srcRect l="4156" t="17985" r="83373" b="17266"/>
          <a:stretch>
            <a:fillRect/>
          </a:stretch>
        </p:blipFill>
        <p:spPr bwMode="auto">
          <a:xfrm>
            <a:off x="251520" y="0"/>
            <a:ext cx="1008112" cy="9080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E3F817A-4F81-C19C-1B02-830E6860B21A}"/>
              </a:ext>
            </a:extLst>
          </p:cNvPr>
          <p:cNvSpPr txBox="1"/>
          <p:nvPr/>
        </p:nvSpPr>
        <p:spPr>
          <a:xfrm>
            <a:off x="0" y="1052736"/>
            <a:ext cx="908413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endParaRPr lang="en-IN" sz="3200" b="1" dirty="0"/>
          </a:p>
        </p:txBody>
      </p:sp>
      <p:pic>
        <p:nvPicPr>
          <p:cNvPr id="3" name="Picture 2">
            <a:extLst>
              <a:ext uri="{FF2B5EF4-FFF2-40B4-BE49-F238E27FC236}">
                <a16:creationId xmlns:a16="http://schemas.microsoft.com/office/drawing/2014/main" id="{B1354BDF-B377-1BEC-62F8-C7D60C394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832" y="1916832"/>
            <a:ext cx="7596336" cy="3605826"/>
          </a:xfrm>
          <a:prstGeom prst="rect">
            <a:avLst/>
          </a:prstGeom>
        </p:spPr>
      </p:pic>
    </p:spTree>
    <p:extLst>
      <p:ext uri="{BB962C8B-B14F-4D97-AF65-F5344CB8AC3E}">
        <p14:creationId xmlns:p14="http://schemas.microsoft.com/office/powerpoint/2010/main" val="183241831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123111"/>
            <a:ext cx="9144000" cy="92333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B1B174-D230-93FB-3D08-D23A24E27A75}"/>
              </a:ext>
            </a:extLst>
          </p:cNvPr>
          <p:cNvPicPr>
            <a:picLocks noChangeAspect="1"/>
          </p:cNvPicPr>
          <p:nvPr/>
        </p:nvPicPr>
        <p:blipFill>
          <a:blip r:embed="rId2"/>
          <a:srcRect l="6154" r="9231"/>
          <a:stretch>
            <a:fillRect/>
          </a:stretch>
        </p:blipFill>
        <p:spPr bwMode="auto">
          <a:xfrm>
            <a:off x="7812360" y="-57419"/>
            <a:ext cx="1127760" cy="791945"/>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BAF099C6-E19F-5946-0517-4D3A996593B6}"/>
              </a:ext>
            </a:extLst>
          </p:cNvPr>
          <p:cNvPicPr>
            <a:picLocks noChangeAspect="1"/>
          </p:cNvPicPr>
          <p:nvPr/>
        </p:nvPicPr>
        <p:blipFill>
          <a:blip r:embed="rId3"/>
          <a:srcRect l="4156" t="17985" r="83373" b="17266"/>
          <a:stretch>
            <a:fillRect/>
          </a:stretch>
        </p:blipFill>
        <p:spPr bwMode="auto">
          <a:xfrm>
            <a:off x="207348" y="-96465"/>
            <a:ext cx="872490" cy="94869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A80D104-A67A-13A1-F2B9-4191680B7A9B}"/>
              </a:ext>
            </a:extLst>
          </p:cNvPr>
          <p:cNvSpPr txBox="1"/>
          <p:nvPr/>
        </p:nvSpPr>
        <p:spPr>
          <a:xfrm>
            <a:off x="1061294" y="1024235"/>
            <a:ext cx="6732522" cy="138499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a:t>					</a:t>
            </a:r>
            <a:r>
              <a:rPr lang="en-US" sz="2800" b="1">
                <a:latin typeface="Times New Roman" panose="02020603050405020304" pitchFamily="18" charset="0"/>
                <a:cs typeface="Times New Roman" panose="02020603050405020304" pitchFamily="18" charset="0"/>
              </a:rPr>
              <a:t>GROUP 14</a:t>
            </a:r>
          </a:p>
          <a:p>
            <a:br>
              <a:rPr lang="en-US" sz="2800" b="1">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18SCP77 – PROJECT WORK PHASE - II</a:t>
            </a:r>
            <a:endParaRPr lang="en-IN" sz="2800" b="1">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02FD534C-713A-74A5-20B7-BF7FA90FB7D6}"/>
              </a:ext>
            </a:extLst>
          </p:cNvPr>
          <p:cNvGraphicFramePr>
            <a:graphicFrameLocks noGrp="1"/>
          </p:cNvGraphicFramePr>
          <p:nvPr>
            <p:extLst>
              <p:ext uri="{D42A27DB-BD31-4B8C-83A1-F6EECF244321}">
                <p14:modId xmlns:p14="http://schemas.microsoft.com/office/powerpoint/2010/main" val="2581267667"/>
              </p:ext>
            </p:extLst>
          </p:nvPr>
        </p:nvGraphicFramePr>
        <p:xfrm>
          <a:off x="1908170" y="2790745"/>
          <a:ext cx="5075855" cy="640080"/>
        </p:xfrm>
        <a:graphic>
          <a:graphicData uri="http://schemas.openxmlformats.org/drawingml/2006/table">
            <a:tbl>
              <a:tblPr firstRow="1" bandRow="1">
                <a:effectLst/>
              </a:tblPr>
              <a:tblGrid>
                <a:gridCol w="1868507">
                  <a:extLst>
                    <a:ext uri="{9D8B030D-6E8A-4147-A177-3AD203B41FA5}">
                      <a16:colId xmlns:a16="http://schemas.microsoft.com/office/drawing/2014/main" val="530649677"/>
                    </a:ext>
                  </a:extLst>
                </a:gridCol>
                <a:gridCol w="3207348">
                  <a:extLst>
                    <a:ext uri="{9D8B030D-6E8A-4147-A177-3AD203B41FA5}">
                      <a16:colId xmlns:a16="http://schemas.microsoft.com/office/drawing/2014/main" val="3457194269"/>
                    </a:ext>
                  </a:extLst>
                </a:gridCol>
              </a:tblGrid>
              <a:tr h="640080">
                <a:tc>
                  <a:txBody>
                    <a:bodyPr/>
                    <a:lstStyle/>
                    <a:p>
                      <a:pPr marL="0" algn="l" rtl="0" eaLnBrk="1" fontAlgn="ctr" latinLnBrk="0" hangingPunct="1">
                        <a:spcBef>
                          <a:spcPct val="0"/>
                        </a:spcBef>
                        <a:spcAft>
                          <a:spcPct val="0"/>
                        </a:spcAft>
                      </a:pPr>
                      <a:r>
                        <a:rPr lang="en-US" sz="1600" b="1" i="0" u="none" strike="noStrike" kern="1200">
                          <a:solidFill>
                            <a:srgbClr val="FFFFFF"/>
                          </a:solidFill>
                          <a:effectLst/>
                          <a:latin typeface="Times New Roman" panose="02020603050405020304" pitchFamily="18" charset="0"/>
                          <a:cs typeface="Times New Roman" panose="02020603050405020304" pitchFamily="18" charset="0"/>
                        </a:rPr>
                        <a:t>GUIDE</a:t>
                      </a:r>
                      <a:endParaRPr lang="en-US" sz="1600" b="1" i="0" u="none" strike="noStrike">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03350"/>
                    </a:solidFill>
                  </a:tcPr>
                </a:tc>
                <a:tc>
                  <a:txBody>
                    <a:bodyPr/>
                    <a:lstStyle/>
                    <a:p>
                      <a:pPr marL="0" marR="0" indent="0" algn="l" rtl="0" eaLnBrk="1" fontAlgn="auto" latinLnBrk="0" hangingPunct="1">
                        <a:spcBef>
                          <a:spcPct val="0"/>
                        </a:spcBef>
                        <a:spcAft>
                          <a:spcPct val="0"/>
                        </a:spcAft>
                      </a:pPr>
                      <a:r>
                        <a:rPr lang="en-US" sz="1600" b="0" i="0" u="none" strike="noStrike" kern="1200" dirty="0">
                          <a:solidFill>
                            <a:srgbClr val="FFFFFF"/>
                          </a:solidFill>
                          <a:effectLst/>
                          <a:latin typeface="Times New Roman" panose="02020603050405020304" pitchFamily="18" charset="0"/>
                          <a:cs typeface="Times New Roman" panose="02020603050405020304" pitchFamily="18" charset="0"/>
                        </a:rPr>
                        <a:t>Prof. NAGASHREE K T</a:t>
                      </a:r>
                      <a:endParaRPr lang="en-US" sz="1600" b="0" i="0" u="none" strike="noStrike"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03350"/>
                    </a:solidFill>
                  </a:tcPr>
                </a:tc>
                <a:extLst>
                  <a:ext uri="{0D108BD9-81ED-4DB2-BD59-A6C34878D82A}">
                    <a16:rowId xmlns:a16="http://schemas.microsoft.com/office/drawing/2014/main" val="2357493655"/>
                  </a:ext>
                </a:extLst>
              </a:tr>
            </a:tbl>
          </a:graphicData>
        </a:graphic>
      </p:graphicFrame>
      <p:graphicFrame>
        <p:nvGraphicFramePr>
          <p:cNvPr id="8" name="Table 7">
            <a:extLst>
              <a:ext uri="{FF2B5EF4-FFF2-40B4-BE49-F238E27FC236}">
                <a16:creationId xmlns:a16="http://schemas.microsoft.com/office/drawing/2014/main" id="{FF294DB2-EA73-A7B6-E2AF-9D270F19BC15}"/>
              </a:ext>
            </a:extLst>
          </p:cNvPr>
          <p:cNvGraphicFramePr>
            <a:graphicFrameLocks noGrp="1"/>
          </p:cNvGraphicFramePr>
          <p:nvPr>
            <p:extLst>
              <p:ext uri="{D42A27DB-BD31-4B8C-83A1-F6EECF244321}">
                <p14:modId xmlns:p14="http://schemas.microsoft.com/office/powerpoint/2010/main" val="4222622298"/>
              </p:ext>
            </p:extLst>
          </p:nvPr>
        </p:nvGraphicFramePr>
        <p:xfrm>
          <a:off x="1908170" y="3645024"/>
          <a:ext cx="5075855" cy="2865120"/>
        </p:xfrm>
        <a:graphic>
          <a:graphicData uri="http://schemas.openxmlformats.org/drawingml/2006/table">
            <a:tbl>
              <a:tblPr firstRow="1" bandRow="1">
                <a:effectLst/>
              </a:tblPr>
              <a:tblGrid>
                <a:gridCol w="1861353">
                  <a:extLst>
                    <a:ext uri="{9D8B030D-6E8A-4147-A177-3AD203B41FA5}">
                      <a16:colId xmlns:a16="http://schemas.microsoft.com/office/drawing/2014/main" val="3160250996"/>
                    </a:ext>
                  </a:extLst>
                </a:gridCol>
                <a:gridCol w="3214502">
                  <a:extLst>
                    <a:ext uri="{9D8B030D-6E8A-4147-A177-3AD203B41FA5}">
                      <a16:colId xmlns:a16="http://schemas.microsoft.com/office/drawing/2014/main" val="1858245795"/>
                    </a:ext>
                  </a:extLst>
                </a:gridCol>
              </a:tblGrid>
              <a:tr h="640080">
                <a:tc>
                  <a:txBody>
                    <a:bodyPr/>
                    <a:lstStyle/>
                    <a:p>
                      <a:pPr marL="0" algn="l" rtl="0" eaLnBrk="1" fontAlgn="ctr" latinLnBrk="0" hangingPunct="1">
                        <a:spcBef>
                          <a:spcPct val="0"/>
                        </a:spcBef>
                        <a:spcAft>
                          <a:spcPct val="0"/>
                        </a:spcAft>
                      </a:pPr>
                      <a:r>
                        <a:rPr lang="en-US" sz="1600" b="1" i="0" u="none" strike="noStrike" kern="1200" dirty="0">
                          <a:solidFill>
                            <a:srgbClr val="FFFFFF"/>
                          </a:solidFill>
                          <a:effectLst/>
                          <a:latin typeface="Times New Roman" panose="02020603050405020304" pitchFamily="18" charset="0"/>
                          <a:cs typeface="Times New Roman" panose="02020603050405020304" pitchFamily="18" charset="0"/>
                        </a:rPr>
                        <a:t>USN</a:t>
                      </a:r>
                      <a:endParaRPr lang="en-US" sz="1600" b="1" i="0" u="none" strike="noStrike"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03350"/>
                    </a:solidFill>
                  </a:tcPr>
                </a:tc>
                <a:tc>
                  <a:txBody>
                    <a:bodyPr/>
                    <a:lstStyle/>
                    <a:p>
                      <a:pPr marL="0" marR="0" indent="0" algn="l" rtl="0" eaLnBrk="1" fontAlgn="auto" latinLnBrk="0" hangingPunct="1">
                        <a:spcBef>
                          <a:spcPct val="0"/>
                        </a:spcBef>
                        <a:spcAft>
                          <a:spcPct val="0"/>
                        </a:spcAft>
                      </a:pPr>
                      <a:r>
                        <a:rPr lang="en-US" sz="1600" b="1" i="0" u="none" strike="noStrike" kern="1200">
                          <a:solidFill>
                            <a:srgbClr val="FFFFFF"/>
                          </a:solidFill>
                          <a:effectLst/>
                          <a:latin typeface="Times New Roman" panose="02020603050405020304" pitchFamily="18" charset="0"/>
                          <a:cs typeface="Times New Roman" panose="02020603050405020304" pitchFamily="18" charset="0"/>
                        </a:rPr>
                        <a:t>NAME</a:t>
                      </a:r>
                      <a:endParaRPr lang="en-US" sz="1600" b="1" i="0" u="none" strike="noStrike">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03350"/>
                    </a:solidFill>
                  </a:tcPr>
                </a:tc>
                <a:extLst>
                  <a:ext uri="{0D108BD9-81ED-4DB2-BD59-A6C34878D82A}">
                    <a16:rowId xmlns:a16="http://schemas.microsoft.com/office/drawing/2014/main" val="4256603138"/>
                  </a:ext>
                </a:extLst>
              </a:tr>
              <a:tr h="548640">
                <a:tc>
                  <a:txBody>
                    <a:bodyPr/>
                    <a:lstStyle/>
                    <a:p>
                      <a:pPr marL="0" algn="l" rtl="0" eaLnBrk="1" fontAlgn="ctr" latinLnBrk="0" hangingPunct="1">
                        <a:spcBef>
                          <a:spcPct val="0"/>
                        </a:spcBef>
                        <a:spcAft>
                          <a:spcPct val="0"/>
                        </a:spcAft>
                      </a:pPr>
                      <a:r>
                        <a:rPr lang="en-US" sz="1600" b="0" i="0" u="none" strike="noStrike">
                          <a:solidFill>
                            <a:schemeClr val="bg1"/>
                          </a:solidFill>
                          <a:effectLst/>
                          <a:latin typeface="Times New Roman" panose="02020603050405020304" pitchFamily="18" charset="0"/>
                          <a:cs typeface="Times New Roman" panose="02020603050405020304" pitchFamily="18" charset="0"/>
                        </a:rPr>
                        <a:t>1AM20IS110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C4360"/>
                    </a:solidFill>
                  </a:tcPr>
                </a:tc>
                <a:tc>
                  <a:txBody>
                    <a:bodyPr/>
                    <a:lstStyle/>
                    <a:p>
                      <a:pPr marL="0" algn="l" rtl="0" eaLnBrk="1" fontAlgn="ctr" latinLnBrk="0" hangingPunct="1">
                        <a:spcBef>
                          <a:spcPct val="0"/>
                        </a:spcBef>
                        <a:spcAft>
                          <a:spcPct val="0"/>
                        </a:spcAft>
                      </a:pPr>
                      <a:r>
                        <a:rPr lang="en-US" sz="1600" b="0" i="0" u="none" strike="noStrike">
                          <a:solidFill>
                            <a:schemeClr val="bg1"/>
                          </a:solidFill>
                          <a:effectLst/>
                          <a:latin typeface="Times New Roman" panose="02020603050405020304" pitchFamily="18" charset="0"/>
                          <a:cs typeface="Times New Roman" panose="02020603050405020304" pitchFamily="18" charset="0"/>
                        </a:rPr>
                        <a:t>VISHARAD VIDYASAGAR (LEADER)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C4360"/>
                    </a:solidFill>
                  </a:tcPr>
                </a:tc>
                <a:extLst>
                  <a:ext uri="{0D108BD9-81ED-4DB2-BD59-A6C34878D82A}">
                    <a16:rowId xmlns:a16="http://schemas.microsoft.com/office/drawing/2014/main" val="3844451473"/>
                  </a:ext>
                </a:extLst>
              </a:tr>
              <a:tr h="548640">
                <a:tc>
                  <a:txBody>
                    <a:bodyPr/>
                    <a:lstStyle/>
                    <a:p>
                      <a:pPr marL="0" algn="l" rtl="0" eaLnBrk="1" fontAlgn="ctr" latinLnBrk="0" hangingPunct="1">
                        <a:spcBef>
                          <a:spcPct val="0"/>
                        </a:spcBef>
                        <a:spcAft>
                          <a:spcPct val="0"/>
                        </a:spcAft>
                      </a:pPr>
                      <a:r>
                        <a:rPr lang="en-US" sz="1600" b="0" i="0" u="none" strike="noStrike">
                          <a:solidFill>
                            <a:schemeClr val="bg1"/>
                          </a:solidFill>
                          <a:effectLst/>
                          <a:latin typeface="Times New Roman" panose="02020603050405020304" pitchFamily="18" charset="0"/>
                          <a:cs typeface="Times New Roman" panose="02020603050405020304" pitchFamily="18" charset="0"/>
                        </a:rPr>
                        <a:t>1AM20IS086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03350"/>
                    </a:solidFill>
                  </a:tcPr>
                </a:tc>
                <a:tc>
                  <a:txBody>
                    <a:bodyPr/>
                    <a:lstStyle/>
                    <a:p>
                      <a:pPr marL="0" algn="l" rtl="0" eaLnBrk="1" fontAlgn="ctr" latinLnBrk="0" hangingPunct="1">
                        <a:spcBef>
                          <a:spcPct val="0"/>
                        </a:spcBef>
                        <a:spcAft>
                          <a:spcPct val="0"/>
                        </a:spcAft>
                      </a:pPr>
                      <a:r>
                        <a:rPr lang="en-US" sz="1600" b="0" i="0" u="none" strike="noStrike">
                          <a:solidFill>
                            <a:schemeClr val="bg1"/>
                          </a:solidFill>
                          <a:effectLst/>
                          <a:latin typeface="Times New Roman" panose="02020603050405020304" pitchFamily="18" charset="0"/>
                          <a:cs typeface="Times New Roman" panose="02020603050405020304" pitchFamily="18" charset="0"/>
                        </a:rPr>
                        <a:t>SHAIK ARSHIYA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03350"/>
                    </a:solidFill>
                  </a:tcPr>
                </a:tc>
                <a:extLst>
                  <a:ext uri="{0D108BD9-81ED-4DB2-BD59-A6C34878D82A}">
                    <a16:rowId xmlns:a16="http://schemas.microsoft.com/office/drawing/2014/main" val="2284416324"/>
                  </a:ext>
                </a:extLst>
              </a:tr>
              <a:tr h="548640">
                <a:tc>
                  <a:txBody>
                    <a:bodyPr/>
                    <a:lstStyle/>
                    <a:p>
                      <a:pPr marL="0" algn="l" rtl="0" eaLnBrk="1" fontAlgn="ctr" latinLnBrk="0" hangingPunct="1">
                        <a:spcBef>
                          <a:spcPct val="0"/>
                        </a:spcBef>
                        <a:spcAft>
                          <a:spcPct val="0"/>
                        </a:spcAft>
                      </a:pPr>
                      <a:r>
                        <a:rPr lang="en-US" sz="1600" b="0" i="0" u="none" strike="noStrike">
                          <a:solidFill>
                            <a:schemeClr val="bg1"/>
                          </a:solidFill>
                          <a:effectLst/>
                          <a:latin typeface="Times New Roman" panose="02020603050405020304" pitchFamily="18" charset="0"/>
                          <a:cs typeface="Times New Roman" panose="02020603050405020304" pitchFamily="18" charset="0"/>
                        </a:rPr>
                        <a:t>1AM20IS095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C4360"/>
                    </a:solidFill>
                  </a:tcPr>
                </a:tc>
                <a:tc>
                  <a:txBody>
                    <a:bodyPr/>
                    <a:lstStyle/>
                    <a:p>
                      <a:pPr marL="0" algn="l" rtl="0" eaLnBrk="1" fontAlgn="ctr" latinLnBrk="0" hangingPunct="1">
                        <a:spcBef>
                          <a:spcPct val="0"/>
                        </a:spcBef>
                        <a:spcAft>
                          <a:spcPct val="0"/>
                        </a:spcAft>
                      </a:pPr>
                      <a:r>
                        <a:rPr lang="en-US" sz="1600" b="0" i="0" u="none" strike="noStrike">
                          <a:solidFill>
                            <a:schemeClr val="bg1"/>
                          </a:solidFill>
                          <a:effectLst/>
                          <a:latin typeface="Times New Roman" panose="02020603050405020304" pitchFamily="18" charset="0"/>
                          <a:cs typeface="Times New Roman" panose="02020603050405020304" pitchFamily="18" charset="0"/>
                        </a:rPr>
                        <a:t>SNEHA NAGARAJ SHET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C4360"/>
                    </a:solidFill>
                  </a:tcPr>
                </a:tc>
                <a:extLst>
                  <a:ext uri="{0D108BD9-81ED-4DB2-BD59-A6C34878D82A}">
                    <a16:rowId xmlns:a16="http://schemas.microsoft.com/office/drawing/2014/main" val="3118270237"/>
                  </a:ext>
                </a:extLst>
              </a:tr>
              <a:tr h="548640">
                <a:tc>
                  <a:txBody>
                    <a:bodyPr/>
                    <a:lstStyle/>
                    <a:p>
                      <a:pPr marL="0" algn="l" rtl="0" eaLnBrk="1" fontAlgn="ctr" latinLnBrk="0" hangingPunct="1">
                        <a:spcBef>
                          <a:spcPct val="0"/>
                        </a:spcBef>
                        <a:spcAft>
                          <a:spcPct val="0"/>
                        </a:spcAft>
                      </a:pPr>
                      <a:r>
                        <a:rPr lang="en-US" sz="1600" b="0" i="0" u="none" strike="noStrike" dirty="0">
                          <a:solidFill>
                            <a:schemeClr val="bg1"/>
                          </a:solidFill>
                          <a:effectLst/>
                          <a:latin typeface="Times New Roman" panose="02020603050405020304" pitchFamily="18" charset="0"/>
                          <a:cs typeface="Times New Roman" panose="02020603050405020304" pitchFamily="18" charset="0"/>
                        </a:rPr>
                        <a:t>1AM20IS109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03350"/>
                    </a:solidFill>
                  </a:tcPr>
                </a:tc>
                <a:tc>
                  <a:txBody>
                    <a:bodyPr/>
                    <a:lstStyle/>
                    <a:p>
                      <a:pPr marL="0" algn="l" rtl="0" eaLnBrk="1" fontAlgn="ctr" latinLnBrk="0" hangingPunct="1">
                        <a:spcBef>
                          <a:spcPct val="0"/>
                        </a:spcBef>
                        <a:spcAft>
                          <a:spcPct val="0"/>
                        </a:spcAft>
                      </a:pPr>
                      <a:r>
                        <a:rPr lang="en-US" sz="1600" b="0" i="0" u="none" strike="noStrike" dirty="0">
                          <a:solidFill>
                            <a:schemeClr val="bg1"/>
                          </a:solidFill>
                          <a:effectLst/>
                          <a:latin typeface="Times New Roman" panose="02020603050405020304" pitchFamily="18" charset="0"/>
                          <a:cs typeface="Times New Roman" panose="02020603050405020304" pitchFamily="18" charset="0"/>
                        </a:rPr>
                        <a:t>VINUTA S SINNUR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03350"/>
                    </a:solidFill>
                  </a:tcPr>
                </a:tc>
                <a:extLst>
                  <a:ext uri="{0D108BD9-81ED-4DB2-BD59-A6C34878D82A}">
                    <a16:rowId xmlns:a16="http://schemas.microsoft.com/office/drawing/2014/main" val="2912475151"/>
                  </a:ext>
                </a:extLst>
              </a:tr>
            </a:tbl>
          </a:graphicData>
        </a:graphic>
      </p:graphicFrame>
    </p:spTree>
    <p:extLst>
      <p:ext uri="{BB962C8B-B14F-4D97-AF65-F5344CB8AC3E}">
        <p14:creationId xmlns:p14="http://schemas.microsoft.com/office/powerpoint/2010/main" val="51578429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358CF6C-36B3-F05D-E7ED-D4F3DF62EA4C}"/>
              </a:ext>
            </a:extLst>
          </p:cNvPr>
          <p:cNvSpPr txBox="1">
            <a:spLocks noGrp="1"/>
          </p:cNvSpPr>
          <p:nvPr>
            <p:ph type="ctrTitle"/>
          </p:nvPr>
        </p:nvSpPr>
        <p:spPr>
          <a:xfrm>
            <a:off x="0" y="0"/>
            <a:ext cx="9144000" cy="90805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A25F0F-A6AD-806A-9FFE-961E2597B78C}"/>
              </a:ext>
            </a:extLst>
          </p:cNvPr>
          <p:cNvPicPr>
            <a:picLocks noChangeAspect="1"/>
          </p:cNvPicPr>
          <p:nvPr/>
        </p:nvPicPr>
        <p:blipFill>
          <a:blip r:embed="rId2"/>
          <a:srcRect l="6154" r="9231"/>
          <a:stretch>
            <a:fillRect/>
          </a:stretch>
        </p:blipFill>
        <p:spPr bwMode="auto">
          <a:xfrm>
            <a:off x="7956376" y="58052"/>
            <a:ext cx="1127760" cy="84999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FF9DB40-19F0-A356-1816-20C91F2BED54}"/>
              </a:ext>
            </a:extLst>
          </p:cNvPr>
          <p:cNvPicPr>
            <a:picLocks noChangeAspect="1"/>
          </p:cNvPicPr>
          <p:nvPr/>
        </p:nvPicPr>
        <p:blipFill>
          <a:blip r:embed="rId3"/>
          <a:srcRect l="4156" t="17985" r="83373" b="17266"/>
          <a:stretch>
            <a:fillRect/>
          </a:stretch>
        </p:blipFill>
        <p:spPr bwMode="auto">
          <a:xfrm>
            <a:off x="251520" y="0"/>
            <a:ext cx="1008112" cy="9080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E3F817A-4F81-C19C-1B02-830E6860B21A}"/>
              </a:ext>
            </a:extLst>
          </p:cNvPr>
          <p:cNvSpPr txBox="1"/>
          <p:nvPr/>
        </p:nvSpPr>
        <p:spPr>
          <a:xfrm>
            <a:off x="0" y="1052736"/>
            <a:ext cx="908413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endParaRPr lang="en-IN" sz="3200" b="1" dirty="0"/>
          </a:p>
        </p:txBody>
      </p:sp>
      <p:pic>
        <p:nvPicPr>
          <p:cNvPr id="3" name="Picture 2">
            <a:extLst>
              <a:ext uri="{FF2B5EF4-FFF2-40B4-BE49-F238E27FC236}">
                <a16:creationId xmlns:a16="http://schemas.microsoft.com/office/drawing/2014/main" id="{B1354BDF-B377-1BEC-62F8-C7D60C394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832" y="1916832"/>
            <a:ext cx="7596336" cy="3605826"/>
          </a:xfrm>
          <a:prstGeom prst="rect">
            <a:avLst/>
          </a:prstGeom>
        </p:spPr>
      </p:pic>
      <p:pic>
        <p:nvPicPr>
          <p:cNvPr id="4" name="Picture 3">
            <a:extLst>
              <a:ext uri="{FF2B5EF4-FFF2-40B4-BE49-F238E27FC236}">
                <a16:creationId xmlns:a16="http://schemas.microsoft.com/office/drawing/2014/main" id="{2850D642-FDF5-A8AA-168B-0B90A6E87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1916832"/>
            <a:ext cx="7701447" cy="3605826"/>
          </a:xfrm>
          <a:prstGeom prst="rect">
            <a:avLst/>
          </a:prstGeom>
        </p:spPr>
      </p:pic>
    </p:spTree>
    <p:extLst>
      <p:ext uri="{BB962C8B-B14F-4D97-AF65-F5344CB8AC3E}">
        <p14:creationId xmlns:p14="http://schemas.microsoft.com/office/powerpoint/2010/main" val="125533924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358CF6C-36B3-F05D-E7ED-D4F3DF62EA4C}"/>
              </a:ext>
            </a:extLst>
          </p:cNvPr>
          <p:cNvSpPr txBox="1">
            <a:spLocks noGrp="1"/>
          </p:cNvSpPr>
          <p:nvPr>
            <p:ph type="ctrTitle"/>
          </p:nvPr>
        </p:nvSpPr>
        <p:spPr>
          <a:xfrm>
            <a:off x="0" y="0"/>
            <a:ext cx="9144000" cy="90805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A25F0F-A6AD-806A-9FFE-961E2597B78C}"/>
              </a:ext>
            </a:extLst>
          </p:cNvPr>
          <p:cNvPicPr>
            <a:picLocks noChangeAspect="1"/>
          </p:cNvPicPr>
          <p:nvPr/>
        </p:nvPicPr>
        <p:blipFill>
          <a:blip r:embed="rId2"/>
          <a:srcRect l="6154" r="9231"/>
          <a:stretch>
            <a:fillRect/>
          </a:stretch>
        </p:blipFill>
        <p:spPr bwMode="auto">
          <a:xfrm>
            <a:off x="7956376" y="58052"/>
            <a:ext cx="1127760" cy="84999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FF9DB40-19F0-A356-1816-20C91F2BED54}"/>
              </a:ext>
            </a:extLst>
          </p:cNvPr>
          <p:cNvPicPr>
            <a:picLocks noChangeAspect="1"/>
          </p:cNvPicPr>
          <p:nvPr/>
        </p:nvPicPr>
        <p:blipFill>
          <a:blip r:embed="rId3"/>
          <a:srcRect l="4156" t="17985" r="83373" b="17266"/>
          <a:stretch>
            <a:fillRect/>
          </a:stretch>
        </p:blipFill>
        <p:spPr bwMode="auto">
          <a:xfrm>
            <a:off x="251520" y="0"/>
            <a:ext cx="1008112" cy="9080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E3F817A-4F81-C19C-1B02-830E6860B21A}"/>
              </a:ext>
            </a:extLst>
          </p:cNvPr>
          <p:cNvSpPr txBox="1"/>
          <p:nvPr/>
        </p:nvSpPr>
        <p:spPr>
          <a:xfrm>
            <a:off x="0" y="1052736"/>
            <a:ext cx="908413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endParaRPr lang="en-IN" sz="3200" b="1" dirty="0"/>
          </a:p>
        </p:txBody>
      </p:sp>
      <p:pic>
        <p:nvPicPr>
          <p:cNvPr id="4" name="Picture 3">
            <a:extLst>
              <a:ext uri="{FF2B5EF4-FFF2-40B4-BE49-F238E27FC236}">
                <a16:creationId xmlns:a16="http://schemas.microsoft.com/office/drawing/2014/main" id="{646C917A-BD3A-D6FB-5F30-6FAA500CDA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596" y="1916832"/>
            <a:ext cx="7614807" cy="3526567"/>
          </a:xfrm>
          <a:prstGeom prst="rect">
            <a:avLst/>
          </a:prstGeom>
        </p:spPr>
      </p:pic>
    </p:spTree>
    <p:extLst>
      <p:ext uri="{BB962C8B-B14F-4D97-AF65-F5344CB8AC3E}">
        <p14:creationId xmlns:p14="http://schemas.microsoft.com/office/powerpoint/2010/main" val="391817267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358CF6C-36B3-F05D-E7ED-D4F3DF62EA4C}"/>
              </a:ext>
            </a:extLst>
          </p:cNvPr>
          <p:cNvSpPr txBox="1">
            <a:spLocks noGrp="1"/>
          </p:cNvSpPr>
          <p:nvPr>
            <p:ph type="ctrTitle"/>
          </p:nvPr>
        </p:nvSpPr>
        <p:spPr>
          <a:xfrm>
            <a:off x="0" y="0"/>
            <a:ext cx="9144000" cy="90805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A25F0F-A6AD-806A-9FFE-961E2597B78C}"/>
              </a:ext>
            </a:extLst>
          </p:cNvPr>
          <p:cNvPicPr>
            <a:picLocks noChangeAspect="1"/>
          </p:cNvPicPr>
          <p:nvPr/>
        </p:nvPicPr>
        <p:blipFill>
          <a:blip r:embed="rId2"/>
          <a:srcRect l="6154" r="9231"/>
          <a:stretch>
            <a:fillRect/>
          </a:stretch>
        </p:blipFill>
        <p:spPr bwMode="auto">
          <a:xfrm>
            <a:off x="7956376" y="58052"/>
            <a:ext cx="1127760" cy="84999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FF9DB40-19F0-A356-1816-20C91F2BED54}"/>
              </a:ext>
            </a:extLst>
          </p:cNvPr>
          <p:cNvPicPr>
            <a:picLocks noChangeAspect="1"/>
          </p:cNvPicPr>
          <p:nvPr/>
        </p:nvPicPr>
        <p:blipFill>
          <a:blip r:embed="rId3"/>
          <a:srcRect l="4156" t="17985" r="83373" b="17266"/>
          <a:stretch>
            <a:fillRect/>
          </a:stretch>
        </p:blipFill>
        <p:spPr bwMode="auto">
          <a:xfrm>
            <a:off x="251520" y="0"/>
            <a:ext cx="1008112" cy="9080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E3F817A-4F81-C19C-1B02-830E6860B21A}"/>
              </a:ext>
            </a:extLst>
          </p:cNvPr>
          <p:cNvSpPr txBox="1"/>
          <p:nvPr/>
        </p:nvSpPr>
        <p:spPr>
          <a:xfrm>
            <a:off x="0" y="1052736"/>
            <a:ext cx="908413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endParaRPr lang="en-IN" sz="3200" b="1" dirty="0"/>
          </a:p>
        </p:txBody>
      </p:sp>
      <p:pic>
        <p:nvPicPr>
          <p:cNvPr id="3" name="Picture 2">
            <a:extLst>
              <a:ext uri="{FF2B5EF4-FFF2-40B4-BE49-F238E27FC236}">
                <a16:creationId xmlns:a16="http://schemas.microsoft.com/office/drawing/2014/main" id="{B1354BDF-B377-1BEC-62F8-C7D60C394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832" y="1916832"/>
            <a:ext cx="7596336" cy="3605826"/>
          </a:xfrm>
          <a:prstGeom prst="rect">
            <a:avLst/>
          </a:prstGeom>
        </p:spPr>
      </p:pic>
      <p:pic>
        <p:nvPicPr>
          <p:cNvPr id="4" name="Picture 3">
            <a:extLst>
              <a:ext uri="{FF2B5EF4-FFF2-40B4-BE49-F238E27FC236}">
                <a16:creationId xmlns:a16="http://schemas.microsoft.com/office/drawing/2014/main" id="{0014DF44-9D7B-8EF4-1500-86196DE878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832" y="1916832"/>
            <a:ext cx="7722088" cy="3605826"/>
          </a:xfrm>
          <a:prstGeom prst="rect">
            <a:avLst/>
          </a:prstGeom>
        </p:spPr>
      </p:pic>
    </p:spTree>
    <p:extLst>
      <p:ext uri="{BB962C8B-B14F-4D97-AF65-F5344CB8AC3E}">
        <p14:creationId xmlns:p14="http://schemas.microsoft.com/office/powerpoint/2010/main" val="297901320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358CF6C-36B3-F05D-E7ED-D4F3DF62EA4C}"/>
              </a:ext>
            </a:extLst>
          </p:cNvPr>
          <p:cNvSpPr txBox="1">
            <a:spLocks noGrp="1"/>
          </p:cNvSpPr>
          <p:nvPr>
            <p:ph type="ctrTitle"/>
          </p:nvPr>
        </p:nvSpPr>
        <p:spPr>
          <a:xfrm>
            <a:off x="0" y="0"/>
            <a:ext cx="9144000" cy="90805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A25F0F-A6AD-806A-9FFE-961E2597B78C}"/>
              </a:ext>
            </a:extLst>
          </p:cNvPr>
          <p:cNvPicPr>
            <a:picLocks noChangeAspect="1"/>
          </p:cNvPicPr>
          <p:nvPr/>
        </p:nvPicPr>
        <p:blipFill>
          <a:blip r:embed="rId2"/>
          <a:srcRect l="6154" r="9231"/>
          <a:stretch>
            <a:fillRect/>
          </a:stretch>
        </p:blipFill>
        <p:spPr bwMode="auto">
          <a:xfrm>
            <a:off x="7956376" y="58052"/>
            <a:ext cx="1127760" cy="84999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FF9DB40-19F0-A356-1816-20C91F2BED54}"/>
              </a:ext>
            </a:extLst>
          </p:cNvPr>
          <p:cNvPicPr>
            <a:picLocks noChangeAspect="1"/>
          </p:cNvPicPr>
          <p:nvPr/>
        </p:nvPicPr>
        <p:blipFill>
          <a:blip r:embed="rId3"/>
          <a:srcRect l="4156" t="17985" r="83373" b="17266"/>
          <a:stretch>
            <a:fillRect/>
          </a:stretch>
        </p:blipFill>
        <p:spPr bwMode="auto">
          <a:xfrm>
            <a:off x="251520" y="0"/>
            <a:ext cx="1008112" cy="9080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E3F817A-4F81-C19C-1B02-830E6860B21A}"/>
              </a:ext>
            </a:extLst>
          </p:cNvPr>
          <p:cNvSpPr txBox="1"/>
          <p:nvPr/>
        </p:nvSpPr>
        <p:spPr>
          <a:xfrm>
            <a:off x="0" y="1052736"/>
            <a:ext cx="908413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endParaRPr lang="en-IN" sz="3200" b="1" dirty="0"/>
          </a:p>
        </p:txBody>
      </p:sp>
      <p:pic>
        <p:nvPicPr>
          <p:cNvPr id="3" name="Picture 2">
            <a:extLst>
              <a:ext uri="{FF2B5EF4-FFF2-40B4-BE49-F238E27FC236}">
                <a16:creationId xmlns:a16="http://schemas.microsoft.com/office/drawing/2014/main" id="{B1354BDF-B377-1BEC-62F8-C7D60C394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832" y="1916832"/>
            <a:ext cx="7596336" cy="3605826"/>
          </a:xfrm>
          <a:prstGeom prst="rect">
            <a:avLst/>
          </a:prstGeom>
        </p:spPr>
      </p:pic>
      <p:pic>
        <p:nvPicPr>
          <p:cNvPr id="4" name="Picture 3">
            <a:extLst>
              <a:ext uri="{FF2B5EF4-FFF2-40B4-BE49-F238E27FC236}">
                <a16:creationId xmlns:a16="http://schemas.microsoft.com/office/drawing/2014/main" id="{A0C57384-B5EC-233F-2F81-6FC44AAD35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135" y="1916832"/>
            <a:ext cx="7524328" cy="3800644"/>
          </a:xfrm>
          <a:prstGeom prst="rect">
            <a:avLst/>
          </a:prstGeom>
        </p:spPr>
      </p:pic>
    </p:spTree>
    <p:extLst>
      <p:ext uri="{BB962C8B-B14F-4D97-AF65-F5344CB8AC3E}">
        <p14:creationId xmlns:p14="http://schemas.microsoft.com/office/powerpoint/2010/main" val="422006788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358CF6C-36B3-F05D-E7ED-D4F3DF62EA4C}"/>
              </a:ext>
            </a:extLst>
          </p:cNvPr>
          <p:cNvSpPr txBox="1">
            <a:spLocks noGrp="1"/>
          </p:cNvSpPr>
          <p:nvPr>
            <p:ph type="ctrTitle"/>
          </p:nvPr>
        </p:nvSpPr>
        <p:spPr>
          <a:xfrm>
            <a:off x="0" y="0"/>
            <a:ext cx="9144000" cy="90805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A25F0F-A6AD-806A-9FFE-961E2597B78C}"/>
              </a:ext>
            </a:extLst>
          </p:cNvPr>
          <p:cNvPicPr>
            <a:picLocks noChangeAspect="1"/>
          </p:cNvPicPr>
          <p:nvPr/>
        </p:nvPicPr>
        <p:blipFill>
          <a:blip r:embed="rId2"/>
          <a:srcRect l="6154" r="9231"/>
          <a:stretch>
            <a:fillRect/>
          </a:stretch>
        </p:blipFill>
        <p:spPr bwMode="auto">
          <a:xfrm>
            <a:off x="7956376" y="58052"/>
            <a:ext cx="1127760" cy="84999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FF9DB40-19F0-A356-1816-20C91F2BED54}"/>
              </a:ext>
            </a:extLst>
          </p:cNvPr>
          <p:cNvPicPr>
            <a:picLocks noChangeAspect="1"/>
          </p:cNvPicPr>
          <p:nvPr/>
        </p:nvPicPr>
        <p:blipFill>
          <a:blip r:embed="rId3"/>
          <a:srcRect l="4156" t="17985" r="83373" b="17266"/>
          <a:stretch>
            <a:fillRect/>
          </a:stretch>
        </p:blipFill>
        <p:spPr bwMode="auto">
          <a:xfrm>
            <a:off x="251520" y="0"/>
            <a:ext cx="1008112" cy="9080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E3F817A-4F81-C19C-1B02-830E6860B21A}"/>
              </a:ext>
            </a:extLst>
          </p:cNvPr>
          <p:cNvSpPr txBox="1"/>
          <p:nvPr/>
        </p:nvSpPr>
        <p:spPr>
          <a:xfrm>
            <a:off x="0" y="1052736"/>
            <a:ext cx="908413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endParaRPr lang="en-IN" sz="3200" b="1" dirty="0"/>
          </a:p>
        </p:txBody>
      </p:sp>
      <p:pic>
        <p:nvPicPr>
          <p:cNvPr id="3" name="Picture 2">
            <a:extLst>
              <a:ext uri="{FF2B5EF4-FFF2-40B4-BE49-F238E27FC236}">
                <a16:creationId xmlns:a16="http://schemas.microsoft.com/office/drawing/2014/main" id="{B1354BDF-B377-1BEC-62F8-C7D60C394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832" y="1916832"/>
            <a:ext cx="7596336" cy="3605826"/>
          </a:xfrm>
          <a:prstGeom prst="rect">
            <a:avLst/>
          </a:prstGeom>
        </p:spPr>
      </p:pic>
      <p:pic>
        <p:nvPicPr>
          <p:cNvPr id="4" name="Picture 3">
            <a:extLst>
              <a:ext uri="{FF2B5EF4-FFF2-40B4-BE49-F238E27FC236}">
                <a16:creationId xmlns:a16="http://schemas.microsoft.com/office/drawing/2014/main" id="{EE6D095B-3AE7-5FDA-A86A-093A8AB2FA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832" y="1916833"/>
            <a:ext cx="7596336" cy="3605826"/>
          </a:xfrm>
          <a:prstGeom prst="rect">
            <a:avLst/>
          </a:prstGeom>
        </p:spPr>
      </p:pic>
    </p:spTree>
    <p:extLst>
      <p:ext uri="{BB962C8B-B14F-4D97-AF65-F5344CB8AC3E}">
        <p14:creationId xmlns:p14="http://schemas.microsoft.com/office/powerpoint/2010/main" val="343666295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358CF6C-36B3-F05D-E7ED-D4F3DF62EA4C}"/>
              </a:ext>
            </a:extLst>
          </p:cNvPr>
          <p:cNvSpPr txBox="1">
            <a:spLocks noGrp="1"/>
          </p:cNvSpPr>
          <p:nvPr>
            <p:ph type="ctrTitle"/>
          </p:nvPr>
        </p:nvSpPr>
        <p:spPr>
          <a:xfrm>
            <a:off x="0" y="0"/>
            <a:ext cx="9144000" cy="90805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A25F0F-A6AD-806A-9FFE-961E2597B78C}"/>
              </a:ext>
            </a:extLst>
          </p:cNvPr>
          <p:cNvPicPr>
            <a:picLocks noChangeAspect="1"/>
          </p:cNvPicPr>
          <p:nvPr/>
        </p:nvPicPr>
        <p:blipFill>
          <a:blip r:embed="rId2"/>
          <a:srcRect l="6154" r="9231"/>
          <a:stretch>
            <a:fillRect/>
          </a:stretch>
        </p:blipFill>
        <p:spPr bwMode="auto">
          <a:xfrm>
            <a:off x="7956376" y="58052"/>
            <a:ext cx="1127760" cy="84999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FF9DB40-19F0-A356-1816-20C91F2BED54}"/>
              </a:ext>
            </a:extLst>
          </p:cNvPr>
          <p:cNvPicPr>
            <a:picLocks noChangeAspect="1"/>
          </p:cNvPicPr>
          <p:nvPr/>
        </p:nvPicPr>
        <p:blipFill>
          <a:blip r:embed="rId3"/>
          <a:srcRect l="4156" t="17985" r="83373" b="17266"/>
          <a:stretch>
            <a:fillRect/>
          </a:stretch>
        </p:blipFill>
        <p:spPr bwMode="auto">
          <a:xfrm>
            <a:off x="251520" y="0"/>
            <a:ext cx="1008112" cy="9080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E3F817A-4F81-C19C-1B02-830E6860B21A}"/>
              </a:ext>
            </a:extLst>
          </p:cNvPr>
          <p:cNvSpPr txBox="1"/>
          <p:nvPr/>
        </p:nvSpPr>
        <p:spPr>
          <a:xfrm>
            <a:off x="0" y="1052736"/>
            <a:ext cx="908413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endParaRPr lang="en-IN" sz="3200" b="1" dirty="0"/>
          </a:p>
        </p:txBody>
      </p:sp>
      <p:pic>
        <p:nvPicPr>
          <p:cNvPr id="3" name="Picture 2">
            <a:extLst>
              <a:ext uri="{FF2B5EF4-FFF2-40B4-BE49-F238E27FC236}">
                <a16:creationId xmlns:a16="http://schemas.microsoft.com/office/drawing/2014/main" id="{B1354BDF-B377-1BEC-62F8-C7D60C394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832" y="1916832"/>
            <a:ext cx="7596336" cy="3605826"/>
          </a:xfrm>
          <a:prstGeom prst="rect">
            <a:avLst/>
          </a:prstGeom>
        </p:spPr>
      </p:pic>
      <p:pic>
        <p:nvPicPr>
          <p:cNvPr id="4" name="Picture 3">
            <a:extLst>
              <a:ext uri="{FF2B5EF4-FFF2-40B4-BE49-F238E27FC236}">
                <a16:creationId xmlns:a16="http://schemas.microsoft.com/office/drawing/2014/main" id="{CEEB64E9-11F7-7C6A-5056-84ADC1CDE9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832" y="1916832"/>
            <a:ext cx="7596336" cy="3605826"/>
          </a:xfrm>
          <a:prstGeom prst="rect">
            <a:avLst/>
          </a:prstGeom>
        </p:spPr>
      </p:pic>
    </p:spTree>
    <p:extLst>
      <p:ext uri="{BB962C8B-B14F-4D97-AF65-F5344CB8AC3E}">
        <p14:creationId xmlns:p14="http://schemas.microsoft.com/office/powerpoint/2010/main" val="307681835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358CF6C-36B3-F05D-E7ED-D4F3DF62EA4C}"/>
              </a:ext>
            </a:extLst>
          </p:cNvPr>
          <p:cNvSpPr txBox="1">
            <a:spLocks noGrp="1"/>
          </p:cNvSpPr>
          <p:nvPr>
            <p:ph type="ctrTitle"/>
          </p:nvPr>
        </p:nvSpPr>
        <p:spPr>
          <a:xfrm>
            <a:off x="0" y="0"/>
            <a:ext cx="9144000" cy="90805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A25F0F-A6AD-806A-9FFE-961E2597B78C}"/>
              </a:ext>
            </a:extLst>
          </p:cNvPr>
          <p:cNvPicPr>
            <a:picLocks noChangeAspect="1"/>
          </p:cNvPicPr>
          <p:nvPr/>
        </p:nvPicPr>
        <p:blipFill>
          <a:blip r:embed="rId2"/>
          <a:srcRect l="6154" r="9231"/>
          <a:stretch>
            <a:fillRect/>
          </a:stretch>
        </p:blipFill>
        <p:spPr bwMode="auto">
          <a:xfrm>
            <a:off x="7956376" y="58052"/>
            <a:ext cx="1127760" cy="84999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FF9DB40-19F0-A356-1816-20C91F2BED54}"/>
              </a:ext>
            </a:extLst>
          </p:cNvPr>
          <p:cNvPicPr>
            <a:picLocks noChangeAspect="1"/>
          </p:cNvPicPr>
          <p:nvPr/>
        </p:nvPicPr>
        <p:blipFill>
          <a:blip r:embed="rId3"/>
          <a:srcRect l="4156" t="17985" r="83373" b="17266"/>
          <a:stretch>
            <a:fillRect/>
          </a:stretch>
        </p:blipFill>
        <p:spPr bwMode="auto">
          <a:xfrm>
            <a:off x="251520" y="0"/>
            <a:ext cx="1008112" cy="9080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E3F817A-4F81-C19C-1B02-830E6860B21A}"/>
              </a:ext>
            </a:extLst>
          </p:cNvPr>
          <p:cNvSpPr txBox="1"/>
          <p:nvPr/>
        </p:nvSpPr>
        <p:spPr>
          <a:xfrm>
            <a:off x="0" y="1052736"/>
            <a:ext cx="908413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endParaRPr lang="en-IN" sz="3200" b="1" dirty="0"/>
          </a:p>
        </p:txBody>
      </p:sp>
      <p:pic>
        <p:nvPicPr>
          <p:cNvPr id="3" name="Picture 2">
            <a:extLst>
              <a:ext uri="{FF2B5EF4-FFF2-40B4-BE49-F238E27FC236}">
                <a16:creationId xmlns:a16="http://schemas.microsoft.com/office/drawing/2014/main" id="{B1354BDF-B377-1BEC-62F8-C7D60C394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832" y="1916832"/>
            <a:ext cx="7596336" cy="3605826"/>
          </a:xfrm>
          <a:prstGeom prst="rect">
            <a:avLst/>
          </a:prstGeom>
        </p:spPr>
      </p:pic>
      <p:pic>
        <p:nvPicPr>
          <p:cNvPr id="4" name="Picture 3">
            <a:extLst>
              <a:ext uri="{FF2B5EF4-FFF2-40B4-BE49-F238E27FC236}">
                <a16:creationId xmlns:a16="http://schemas.microsoft.com/office/drawing/2014/main" id="{22F6B39F-FEA7-EEE2-227A-C237BBF43D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832" y="1912167"/>
            <a:ext cx="7596336" cy="3743893"/>
          </a:xfrm>
          <a:prstGeom prst="rect">
            <a:avLst/>
          </a:prstGeom>
        </p:spPr>
      </p:pic>
    </p:spTree>
    <p:extLst>
      <p:ext uri="{BB962C8B-B14F-4D97-AF65-F5344CB8AC3E}">
        <p14:creationId xmlns:p14="http://schemas.microsoft.com/office/powerpoint/2010/main" val="3043506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358CF6C-36B3-F05D-E7ED-D4F3DF62EA4C}"/>
              </a:ext>
            </a:extLst>
          </p:cNvPr>
          <p:cNvSpPr txBox="1">
            <a:spLocks noGrp="1"/>
          </p:cNvSpPr>
          <p:nvPr>
            <p:ph type="ctrTitle"/>
          </p:nvPr>
        </p:nvSpPr>
        <p:spPr>
          <a:xfrm>
            <a:off x="0" y="0"/>
            <a:ext cx="9144000" cy="90805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A25F0F-A6AD-806A-9FFE-961E2597B78C}"/>
              </a:ext>
            </a:extLst>
          </p:cNvPr>
          <p:cNvPicPr>
            <a:picLocks noChangeAspect="1"/>
          </p:cNvPicPr>
          <p:nvPr/>
        </p:nvPicPr>
        <p:blipFill>
          <a:blip r:embed="rId2"/>
          <a:srcRect l="6154" r="9231"/>
          <a:stretch>
            <a:fillRect/>
          </a:stretch>
        </p:blipFill>
        <p:spPr bwMode="auto">
          <a:xfrm>
            <a:off x="7956376" y="58052"/>
            <a:ext cx="1127760" cy="84999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FF9DB40-19F0-A356-1816-20C91F2BED54}"/>
              </a:ext>
            </a:extLst>
          </p:cNvPr>
          <p:cNvPicPr>
            <a:picLocks noChangeAspect="1"/>
          </p:cNvPicPr>
          <p:nvPr/>
        </p:nvPicPr>
        <p:blipFill>
          <a:blip r:embed="rId3"/>
          <a:srcRect l="4156" t="17985" r="83373" b="17266"/>
          <a:stretch>
            <a:fillRect/>
          </a:stretch>
        </p:blipFill>
        <p:spPr bwMode="auto">
          <a:xfrm>
            <a:off x="251520" y="0"/>
            <a:ext cx="1008112" cy="9080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E3F817A-4F81-C19C-1B02-830E6860B21A}"/>
              </a:ext>
            </a:extLst>
          </p:cNvPr>
          <p:cNvSpPr txBox="1"/>
          <p:nvPr/>
        </p:nvSpPr>
        <p:spPr>
          <a:xfrm>
            <a:off x="0" y="1052736"/>
            <a:ext cx="908413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endParaRPr lang="en-IN" sz="3200" b="1" dirty="0"/>
          </a:p>
        </p:txBody>
      </p:sp>
      <p:pic>
        <p:nvPicPr>
          <p:cNvPr id="4" name="Picture 3">
            <a:extLst>
              <a:ext uri="{FF2B5EF4-FFF2-40B4-BE49-F238E27FC236}">
                <a16:creationId xmlns:a16="http://schemas.microsoft.com/office/drawing/2014/main" id="{AEF5FE42-5CDD-FC95-B3EA-B7577C3596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537" y="1916832"/>
            <a:ext cx="7596336" cy="3572853"/>
          </a:xfrm>
          <a:prstGeom prst="rect">
            <a:avLst/>
          </a:prstGeom>
        </p:spPr>
      </p:pic>
    </p:spTree>
    <p:extLst>
      <p:ext uri="{BB962C8B-B14F-4D97-AF65-F5344CB8AC3E}">
        <p14:creationId xmlns:p14="http://schemas.microsoft.com/office/powerpoint/2010/main" val="268851691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358CF6C-36B3-F05D-E7ED-D4F3DF62EA4C}"/>
              </a:ext>
            </a:extLst>
          </p:cNvPr>
          <p:cNvSpPr txBox="1">
            <a:spLocks noGrp="1"/>
          </p:cNvSpPr>
          <p:nvPr>
            <p:ph type="ctrTitle"/>
          </p:nvPr>
        </p:nvSpPr>
        <p:spPr>
          <a:xfrm>
            <a:off x="0" y="0"/>
            <a:ext cx="9144000" cy="90805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A25F0F-A6AD-806A-9FFE-961E2597B78C}"/>
              </a:ext>
            </a:extLst>
          </p:cNvPr>
          <p:cNvPicPr>
            <a:picLocks noChangeAspect="1"/>
          </p:cNvPicPr>
          <p:nvPr/>
        </p:nvPicPr>
        <p:blipFill>
          <a:blip r:embed="rId2"/>
          <a:srcRect l="6154" r="9231"/>
          <a:stretch>
            <a:fillRect/>
          </a:stretch>
        </p:blipFill>
        <p:spPr bwMode="auto">
          <a:xfrm>
            <a:off x="7956376" y="58052"/>
            <a:ext cx="1127760" cy="84999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FF9DB40-19F0-A356-1816-20C91F2BED54}"/>
              </a:ext>
            </a:extLst>
          </p:cNvPr>
          <p:cNvPicPr>
            <a:picLocks noChangeAspect="1"/>
          </p:cNvPicPr>
          <p:nvPr/>
        </p:nvPicPr>
        <p:blipFill>
          <a:blip r:embed="rId3"/>
          <a:srcRect l="4156" t="17985" r="83373" b="17266"/>
          <a:stretch>
            <a:fillRect/>
          </a:stretch>
        </p:blipFill>
        <p:spPr bwMode="auto">
          <a:xfrm>
            <a:off x="251520" y="0"/>
            <a:ext cx="1008112" cy="9080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E3F817A-4F81-C19C-1B02-830E6860B21A}"/>
              </a:ext>
            </a:extLst>
          </p:cNvPr>
          <p:cNvSpPr txBox="1"/>
          <p:nvPr/>
        </p:nvSpPr>
        <p:spPr>
          <a:xfrm>
            <a:off x="0" y="1052736"/>
            <a:ext cx="908413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endParaRPr lang="en-IN" sz="3200" b="1" dirty="0"/>
          </a:p>
        </p:txBody>
      </p:sp>
      <p:pic>
        <p:nvPicPr>
          <p:cNvPr id="3" name="Picture 2">
            <a:extLst>
              <a:ext uri="{FF2B5EF4-FFF2-40B4-BE49-F238E27FC236}">
                <a16:creationId xmlns:a16="http://schemas.microsoft.com/office/drawing/2014/main" id="{B1354BDF-B377-1BEC-62F8-C7D60C394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832" y="1916832"/>
            <a:ext cx="7596336" cy="3605826"/>
          </a:xfrm>
          <a:prstGeom prst="rect">
            <a:avLst/>
          </a:prstGeom>
        </p:spPr>
      </p:pic>
      <p:pic>
        <p:nvPicPr>
          <p:cNvPr id="4" name="Picture 3">
            <a:extLst>
              <a:ext uri="{FF2B5EF4-FFF2-40B4-BE49-F238E27FC236}">
                <a16:creationId xmlns:a16="http://schemas.microsoft.com/office/drawing/2014/main" id="{82AC7D54-6EEC-F455-A850-ED3A07C4EF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800" y="1916832"/>
            <a:ext cx="8172400" cy="3888432"/>
          </a:xfrm>
          <a:prstGeom prst="rect">
            <a:avLst/>
          </a:prstGeom>
        </p:spPr>
      </p:pic>
    </p:spTree>
    <p:extLst>
      <p:ext uri="{BB962C8B-B14F-4D97-AF65-F5344CB8AC3E}">
        <p14:creationId xmlns:p14="http://schemas.microsoft.com/office/powerpoint/2010/main" val="372684200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358CF6C-36B3-F05D-E7ED-D4F3DF62EA4C}"/>
              </a:ext>
            </a:extLst>
          </p:cNvPr>
          <p:cNvSpPr txBox="1">
            <a:spLocks noGrp="1"/>
          </p:cNvSpPr>
          <p:nvPr>
            <p:ph type="ctrTitle"/>
          </p:nvPr>
        </p:nvSpPr>
        <p:spPr>
          <a:xfrm>
            <a:off x="0" y="0"/>
            <a:ext cx="9144000" cy="90805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A25F0F-A6AD-806A-9FFE-961E2597B78C}"/>
              </a:ext>
            </a:extLst>
          </p:cNvPr>
          <p:cNvPicPr>
            <a:picLocks noChangeAspect="1"/>
          </p:cNvPicPr>
          <p:nvPr/>
        </p:nvPicPr>
        <p:blipFill>
          <a:blip r:embed="rId2"/>
          <a:srcRect l="6154" r="9231"/>
          <a:stretch>
            <a:fillRect/>
          </a:stretch>
        </p:blipFill>
        <p:spPr bwMode="auto">
          <a:xfrm>
            <a:off x="7956376" y="58052"/>
            <a:ext cx="1127760" cy="84999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FF9DB40-19F0-A356-1816-20C91F2BED54}"/>
              </a:ext>
            </a:extLst>
          </p:cNvPr>
          <p:cNvPicPr>
            <a:picLocks noChangeAspect="1"/>
          </p:cNvPicPr>
          <p:nvPr/>
        </p:nvPicPr>
        <p:blipFill>
          <a:blip r:embed="rId3"/>
          <a:srcRect l="4156" t="17985" r="83373" b="17266"/>
          <a:stretch>
            <a:fillRect/>
          </a:stretch>
        </p:blipFill>
        <p:spPr bwMode="auto">
          <a:xfrm>
            <a:off x="251520" y="0"/>
            <a:ext cx="1008112" cy="9080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E3F817A-4F81-C19C-1B02-830E6860B21A}"/>
              </a:ext>
            </a:extLst>
          </p:cNvPr>
          <p:cNvSpPr txBox="1"/>
          <p:nvPr/>
        </p:nvSpPr>
        <p:spPr>
          <a:xfrm>
            <a:off x="0" y="1052736"/>
            <a:ext cx="908413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endParaRPr lang="en-IN" sz="3200" b="1" dirty="0"/>
          </a:p>
        </p:txBody>
      </p:sp>
      <p:pic>
        <p:nvPicPr>
          <p:cNvPr id="3" name="Picture 2">
            <a:extLst>
              <a:ext uri="{FF2B5EF4-FFF2-40B4-BE49-F238E27FC236}">
                <a16:creationId xmlns:a16="http://schemas.microsoft.com/office/drawing/2014/main" id="{B1354BDF-B377-1BEC-62F8-C7D60C394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832" y="1916832"/>
            <a:ext cx="7596336" cy="3605826"/>
          </a:xfrm>
          <a:prstGeom prst="rect">
            <a:avLst/>
          </a:prstGeom>
        </p:spPr>
      </p:pic>
      <p:pic>
        <p:nvPicPr>
          <p:cNvPr id="4" name="Picture 3">
            <a:extLst>
              <a:ext uri="{FF2B5EF4-FFF2-40B4-BE49-F238E27FC236}">
                <a16:creationId xmlns:a16="http://schemas.microsoft.com/office/drawing/2014/main" id="{053FFA5B-1A83-F204-73C3-8178EFD83E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984" y="1897562"/>
            <a:ext cx="8370168" cy="3763686"/>
          </a:xfrm>
          <a:prstGeom prst="rect">
            <a:avLst/>
          </a:prstGeom>
        </p:spPr>
      </p:pic>
    </p:spTree>
    <p:extLst>
      <p:ext uri="{BB962C8B-B14F-4D97-AF65-F5344CB8AC3E}">
        <p14:creationId xmlns:p14="http://schemas.microsoft.com/office/powerpoint/2010/main" val="170094269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123111"/>
            <a:ext cx="9144000" cy="92333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B1B174-D230-93FB-3D08-D23A24E27A75}"/>
              </a:ext>
            </a:extLst>
          </p:cNvPr>
          <p:cNvPicPr>
            <a:picLocks noChangeAspect="1"/>
          </p:cNvPicPr>
          <p:nvPr/>
        </p:nvPicPr>
        <p:blipFill>
          <a:blip r:embed="rId2"/>
          <a:srcRect l="6154" r="9231"/>
          <a:stretch>
            <a:fillRect/>
          </a:stretch>
        </p:blipFill>
        <p:spPr bwMode="auto">
          <a:xfrm>
            <a:off x="7812360" y="-57419"/>
            <a:ext cx="1127760" cy="791945"/>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BAF099C6-E19F-5946-0517-4D3A996593B6}"/>
              </a:ext>
            </a:extLst>
          </p:cNvPr>
          <p:cNvPicPr>
            <a:picLocks noChangeAspect="1"/>
          </p:cNvPicPr>
          <p:nvPr/>
        </p:nvPicPr>
        <p:blipFill>
          <a:blip r:embed="rId3"/>
          <a:srcRect l="4156" t="17985" r="83373" b="17266"/>
          <a:stretch>
            <a:fillRect/>
          </a:stretch>
        </p:blipFill>
        <p:spPr bwMode="auto">
          <a:xfrm>
            <a:off x="207348" y="-96465"/>
            <a:ext cx="872490" cy="94869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A49D09B3-7B7C-E6A5-E2DD-8E082750A3D8}"/>
              </a:ext>
            </a:extLst>
          </p:cNvPr>
          <p:cNvSpPr txBox="1"/>
          <p:nvPr/>
        </p:nvSpPr>
        <p:spPr>
          <a:xfrm>
            <a:off x="196692" y="826865"/>
            <a:ext cx="8732772" cy="5264711"/>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400" b="1" dirty="0">
                <a:latin typeface="Times New Roman" panose="02020603050405020304" pitchFamily="18" charset="0"/>
                <a:cs typeface="Times New Roman" panose="02020603050405020304" pitchFamily="18" charset="0"/>
              </a:rPr>
              <a:t>INTRODUCTION</a:t>
            </a:r>
          </a:p>
          <a:p>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AI trading bot is a computer program designed to execute buy or sell orders on financial instruments, such as stocks or cryptocurrencies, without direct human intervention. Unlike traditional trading methods, AI trading bots operate tirelessly, 24/7, analyzing market data, identifying patterns, and making split-second decisions based on predefined rules or learned behaviors.</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The significance of AI in trading lies in its ability to process vast amounts of historical and real-time data at speeds beyond human capacity. Machine learning algorithms within these bots can discern intricate patterns and trends, adapting strategies to changing market conditions. By harnessing computational power, AI trading bots aim to optimize trading outcomes, enhance portfolio management, and minimize emotional biases inherent in human decision-making</a:t>
            </a:r>
            <a:endParaRPr lang="en-IN" dirty="0"/>
          </a:p>
        </p:txBody>
      </p:sp>
    </p:spTree>
    <p:extLst>
      <p:ext uri="{BB962C8B-B14F-4D97-AF65-F5344CB8AC3E}">
        <p14:creationId xmlns:p14="http://schemas.microsoft.com/office/powerpoint/2010/main" val="145422441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358CF6C-36B3-F05D-E7ED-D4F3DF62EA4C}"/>
              </a:ext>
            </a:extLst>
          </p:cNvPr>
          <p:cNvSpPr txBox="1">
            <a:spLocks noGrp="1"/>
          </p:cNvSpPr>
          <p:nvPr>
            <p:ph type="ctrTitle"/>
          </p:nvPr>
        </p:nvSpPr>
        <p:spPr>
          <a:xfrm>
            <a:off x="0" y="0"/>
            <a:ext cx="9144000" cy="90805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A25F0F-A6AD-806A-9FFE-961E2597B78C}"/>
              </a:ext>
            </a:extLst>
          </p:cNvPr>
          <p:cNvPicPr>
            <a:picLocks noChangeAspect="1"/>
          </p:cNvPicPr>
          <p:nvPr/>
        </p:nvPicPr>
        <p:blipFill>
          <a:blip r:embed="rId2"/>
          <a:srcRect l="6154" r="9231"/>
          <a:stretch>
            <a:fillRect/>
          </a:stretch>
        </p:blipFill>
        <p:spPr bwMode="auto">
          <a:xfrm>
            <a:off x="7956376" y="58052"/>
            <a:ext cx="1127760" cy="84999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FF9DB40-19F0-A356-1816-20C91F2BED54}"/>
              </a:ext>
            </a:extLst>
          </p:cNvPr>
          <p:cNvPicPr>
            <a:picLocks noChangeAspect="1"/>
          </p:cNvPicPr>
          <p:nvPr/>
        </p:nvPicPr>
        <p:blipFill>
          <a:blip r:embed="rId3"/>
          <a:srcRect l="4156" t="17985" r="83373" b="17266"/>
          <a:stretch>
            <a:fillRect/>
          </a:stretch>
        </p:blipFill>
        <p:spPr bwMode="auto">
          <a:xfrm>
            <a:off x="251520" y="0"/>
            <a:ext cx="1008112" cy="9080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E3F817A-4F81-C19C-1B02-830E6860B21A}"/>
              </a:ext>
            </a:extLst>
          </p:cNvPr>
          <p:cNvSpPr txBox="1"/>
          <p:nvPr/>
        </p:nvSpPr>
        <p:spPr>
          <a:xfrm>
            <a:off x="0" y="1052736"/>
            <a:ext cx="908413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endParaRPr lang="en-IN" sz="3200" b="1" dirty="0"/>
          </a:p>
        </p:txBody>
      </p:sp>
      <p:pic>
        <p:nvPicPr>
          <p:cNvPr id="3" name="Picture 2">
            <a:extLst>
              <a:ext uri="{FF2B5EF4-FFF2-40B4-BE49-F238E27FC236}">
                <a16:creationId xmlns:a16="http://schemas.microsoft.com/office/drawing/2014/main" id="{B1354BDF-B377-1BEC-62F8-C7D60C394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832" y="1916832"/>
            <a:ext cx="7596336" cy="3605826"/>
          </a:xfrm>
          <a:prstGeom prst="rect">
            <a:avLst/>
          </a:prstGeom>
        </p:spPr>
      </p:pic>
      <p:pic>
        <p:nvPicPr>
          <p:cNvPr id="4" name="Picture 3">
            <a:extLst>
              <a:ext uri="{FF2B5EF4-FFF2-40B4-BE49-F238E27FC236}">
                <a16:creationId xmlns:a16="http://schemas.microsoft.com/office/drawing/2014/main" id="{3F303D89-1203-C734-CA9F-E0C0F44DD862}"/>
              </a:ext>
            </a:extLst>
          </p:cNvPr>
          <p:cNvPicPr>
            <a:picLocks noChangeAspect="1"/>
          </p:cNvPicPr>
          <p:nvPr/>
        </p:nvPicPr>
        <p:blipFill rotWithShape="1">
          <a:blip r:embed="rId5">
            <a:extLst>
              <a:ext uri="{28A0092B-C50C-407E-A947-70E740481C1C}">
                <a14:useLocalDpi xmlns:a14="http://schemas.microsoft.com/office/drawing/2010/main" val="0"/>
              </a:ext>
            </a:extLst>
          </a:blip>
          <a:srcRect t="8346" b="15275"/>
          <a:stretch/>
        </p:blipFill>
        <p:spPr>
          <a:xfrm>
            <a:off x="665082" y="1648667"/>
            <a:ext cx="7819677" cy="2520280"/>
          </a:xfrm>
          <a:prstGeom prst="rect">
            <a:avLst/>
          </a:prstGeom>
        </p:spPr>
      </p:pic>
      <p:pic>
        <p:nvPicPr>
          <p:cNvPr id="9" name="Picture 8">
            <a:extLst>
              <a:ext uri="{FF2B5EF4-FFF2-40B4-BE49-F238E27FC236}">
                <a16:creationId xmlns:a16="http://schemas.microsoft.com/office/drawing/2014/main" id="{364BB2E4-A471-ACB0-570D-692A2011CA2D}"/>
              </a:ext>
            </a:extLst>
          </p:cNvPr>
          <p:cNvPicPr>
            <a:picLocks noChangeAspect="1"/>
          </p:cNvPicPr>
          <p:nvPr/>
        </p:nvPicPr>
        <p:blipFill rotWithShape="1">
          <a:blip r:embed="rId6">
            <a:extLst>
              <a:ext uri="{28A0092B-C50C-407E-A947-70E740481C1C}">
                <a14:useLocalDpi xmlns:a14="http://schemas.microsoft.com/office/drawing/2010/main" val="0"/>
              </a:ext>
            </a:extLst>
          </a:blip>
          <a:srcRect t="13340" b="14646"/>
          <a:stretch/>
        </p:blipFill>
        <p:spPr>
          <a:xfrm>
            <a:off x="665082" y="4149080"/>
            <a:ext cx="7819677" cy="2376264"/>
          </a:xfrm>
          <a:prstGeom prst="rect">
            <a:avLst/>
          </a:prstGeom>
        </p:spPr>
      </p:pic>
    </p:spTree>
    <p:extLst>
      <p:ext uri="{BB962C8B-B14F-4D97-AF65-F5344CB8AC3E}">
        <p14:creationId xmlns:p14="http://schemas.microsoft.com/office/powerpoint/2010/main" val="426257659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358CF6C-36B3-F05D-E7ED-D4F3DF62EA4C}"/>
              </a:ext>
            </a:extLst>
          </p:cNvPr>
          <p:cNvSpPr txBox="1">
            <a:spLocks noGrp="1"/>
          </p:cNvSpPr>
          <p:nvPr>
            <p:ph type="ctrTitle"/>
          </p:nvPr>
        </p:nvSpPr>
        <p:spPr>
          <a:xfrm>
            <a:off x="0" y="0"/>
            <a:ext cx="9144000" cy="90805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A25F0F-A6AD-806A-9FFE-961E2597B78C}"/>
              </a:ext>
            </a:extLst>
          </p:cNvPr>
          <p:cNvPicPr>
            <a:picLocks noChangeAspect="1"/>
          </p:cNvPicPr>
          <p:nvPr/>
        </p:nvPicPr>
        <p:blipFill>
          <a:blip r:embed="rId2"/>
          <a:srcRect l="6154" r="9231"/>
          <a:stretch>
            <a:fillRect/>
          </a:stretch>
        </p:blipFill>
        <p:spPr bwMode="auto">
          <a:xfrm>
            <a:off x="7956376" y="58052"/>
            <a:ext cx="1127760" cy="84999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FF9DB40-19F0-A356-1816-20C91F2BED54}"/>
              </a:ext>
            </a:extLst>
          </p:cNvPr>
          <p:cNvPicPr>
            <a:picLocks noChangeAspect="1"/>
          </p:cNvPicPr>
          <p:nvPr/>
        </p:nvPicPr>
        <p:blipFill>
          <a:blip r:embed="rId3"/>
          <a:srcRect l="4156" t="17985" r="83373" b="17266"/>
          <a:stretch>
            <a:fillRect/>
          </a:stretch>
        </p:blipFill>
        <p:spPr bwMode="auto">
          <a:xfrm>
            <a:off x="251520" y="0"/>
            <a:ext cx="1008112" cy="9080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E3F817A-4F81-C19C-1B02-830E6860B21A}"/>
              </a:ext>
            </a:extLst>
          </p:cNvPr>
          <p:cNvSpPr txBox="1"/>
          <p:nvPr/>
        </p:nvSpPr>
        <p:spPr>
          <a:xfrm>
            <a:off x="0" y="1052736"/>
            <a:ext cx="908413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endParaRPr lang="en-IN" sz="3200" b="1" dirty="0"/>
          </a:p>
        </p:txBody>
      </p:sp>
      <p:pic>
        <p:nvPicPr>
          <p:cNvPr id="4" name="Picture 3">
            <a:extLst>
              <a:ext uri="{FF2B5EF4-FFF2-40B4-BE49-F238E27FC236}">
                <a16:creationId xmlns:a16="http://schemas.microsoft.com/office/drawing/2014/main" id="{21C8331B-858C-B096-3CDD-0E7EE15144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632" y="1916832"/>
            <a:ext cx="6804248" cy="4615748"/>
          </a:xfrm>
          <a:prstGeom prst="rect">
            <a:avLst/>
          </a:prstGeom>
        </p:spPr>
      </p:pic>
    </p:spTree>
    <p:extLst>
      <p:ext uri="{BB962C8B-B14F-4D97-AF65-F5344CB8AC3E}">
        <p14:creationId xmlns:p14="http://schemas.microsoft.com/office/powerpoint/2010/main" val="423594176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358CF6C-36B3-F05D-E7ED-D4F3DF62EA4C}"/>
              </a:ext>
            </a:extLst>
          </p:cNvPr>
          <p:cNvSpPr txBox="1">
            <a:spLocks noGrp="1"/>
          </p:cNvSpPr>
          <p:nvPr>
            <p:ph type="ctrTitle"/>
          </p:nvPr>
        </p:nvSpPr>
        <p:spPr>
          <a:xfrm>
            <a:off x="0" y="0"/>
            <a:ext cx="9144000" cy="90805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A25F0F-A6AD-806A-9FFE-961E2597B78C}"/>
              </a:ext>
            </a:extLst>
          </p:cNvPr>
          <p:cNvPicPr>
            <a:picLocks noChangeAspect="1"/>
          </p:cNvPicPr>
          <p:nvPr/>
        </p:nvPicPr>
        <p:blipFill>
          <a:blip r:embed="rId2"/>
          <a:srcRect l="6154" r="9231"/>
          <a:stretch>
            <a:fillRect/>
          </a:stretch>
        </p:blipFill>
        <p:spPr bwMode="auto">
          <a:xfrm>
            <a:off x="7956376" y="58052"/>
            <a:ext cx="1127760" cy="84999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FF9DB40-19F0-A356-1816-20C91F2BED54}"/>
              </a:ext>
            </a:extLst>
          </p:cNvPr>
          <p:cNvPicPr>
            <a:picLocks noChangeAspect="1"/>
          </p:cNvPicPr>
          <p:nvPr/>
        </p:nvPicPr>
        <p:blipFill>
          <a:blip r:embed="rId3"/>
          <a:srcRect l="4156" t="17985" r="83373" b="17266"/>
          <a:stretch>
            <a:fillRect/>
          </a:stretch>
        </p:blipFill>
        <p:spPr bwMode="auto">
          <a:xfrm>
            <a:off x="251520" y="0"/>
            <a:ext cx="1008112" cy="9080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E3F817A-4F81-C19C-1B02-830E6860B21A}"/>
              </a:ext>
            </a:extLst>
          </p:cNvPr>
          <p:cNvSpPr txBox="1"/>
          <p:nvPr/>
        </p:nvSpPr>
        <p:spPr>
          <a:xfrm>
            <a:off x="0" y="1052736"/>
            <a:ext cx="908413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endParaRPr lang="en-IN" sz="3200" b="1" dirty="0"/>
          </a:p>
        </p:txBody>
      </p:sp>
      <p:pic>
        <p:nvPicPr>
          <p:cNvPr id="3" name="Picture 2">
            <a:extLst>
              <a:ext uri="{FF2B5EF4-FFF2-40B4-BE49-F238E27FC236}">
                <a16:creationId xmlns:a16="http://schemas.microsoft.com/office/drawing/2014/main" id="{B1354BDF-B377-1BEC-62F8-C7D60C394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832" y="1916832"/>
            <a:ext cx="7596336" cy="3605826"/>
          </a:xfrm>
          <a:prstGeom prst="rect">
            <a:avLst/>
          </a:prstGeom>
        </p:spPr>
      </p:pic>
      <p:pic>
        <p:nvPicPr>
          <p:cNvPr id="4" name="Picture 3">
            <a:extLst>
              <a:ext uri="{FF2B5EF4-FFF2-40B4-BE49-F238E27FC236}">
                <a16:creationId xmlns:a16="http://schemas.microsoft.com/office/drawing/2014/main" id="{2FDA1AB8-6BC4-8A71-816E-73EC791FE0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491" y="1888846"/>
            <a:ext cx="7884368" cy="3661797"/>
          </a:xfrm>
          <a:prstGeom prst="rect">
            <a:avLst/>
          </a:prstGeom>
        </p:spPr>
      </p:pic>
    </p:spTree>
    <p:extLst>
      <p:ext uri="{BB962C8B-B14F-4D97-AF65-F5344CB8AC3E}">
        <p14:creationId xmlns:p14="http://schemas.microsoft.com/office/powerpoint/2010/main" val="45192660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358CF6C-36B3-F05D-E7ED-D4F3DF62EA4C}"/>
              </a:ext>
            </a:extLst>
          </p:cNvPr>
          <p:cNvSpPr txBox="1">
            <a:spLocks noGrp="1"/>
          </p:cNvSpPr>
          <p:nvPr>
            <p:ph type="ctrTitle"/>
          </p:nvPr>
        </p:nvSpPr>
        <p:spPr>
          <a:xfrm>
            <a:off x="0" y="0"/>
            <a:ext cx="9144000" cy="90805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A25F0F-A6AD-806A-9FFE-961E2597B78C}"/>
              </a:ext>
            </a:extLst>
          </p:cNvPr>
          <p:cNvPicPr>
            <a:picLocks noChangeAspect="1"/>
          </p:cNvPicPr>
          <p:nvPr/>
        </p:nvPicPr>
        <p:blipFill>
          <a:blip r:embed="rId2"/>
          <a:srcRect l="6154" r="9231"/>
          <a:stretch>
            <a:fillRect/>
          </a:stretch>
        </p:blipFill>
        <p:spPr bwMode="auto">
          <a:xfrm>
            <a:off x="7956376" y="58052"/>
            <a:ext cx="1127760" cy="84999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FF9DB40-19F0-A356-1816-20C91F2BED54}"/>
              </a:ext>
            </a:extLst>
          </p:cNvPr>
          <p:cNvPicPr>
            <a:picLocks noChangeAspect="1"/>
          </p:cNvPicPr>
          <p:nvPr/>
        </p:nvPicPr>
        <p:blipFill>
          <a:blip r:embed="rId3"/>
          <a:srcRect l="4156" t="17985" r="83373" b="17266"/>
          <a:stretch>
            <a:fillRect/>
          </a:stretch>
        </p:blipFill>
        <p:spPr bwMode="auto">
          <a:xfrm>
            <a:off x="251520" y="0"/>
            <a:ext cx="1008112" cy="9080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E3F817A-4F81-C19C-1B02-830E6860B21A}"/>
              </a:ext>
            </a:extLst>
          </p:cNvPr>
          <p:cNvSpPr txBox="1"/>
          <p:nvPr/>
        </p:nvSpPr>
        <p:spPr>
          <a:xfrm>
            <a:off x="0" y="1052736"/>
            <a:ext cx="908413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endParaRPr lang="en-IN" sz="3200" b="1" dirty="0"/>
          </a:p>
        </p:txBody>
      </p:sp>
      <p:pic>
        <p:nvPicPr>
          <p:cNvPr id="3" name="Picture 2">
            <a:extLst>
              <a:ext uri="{FF2B5EF4-FFF2-40B4-BE49-F238E27FC236}">
                <a16:creationId xmlns:a16="http://schemas.microsoft.com/office/drawing/2014/main" id="{B1354BDF-B377-1BEC-62F8-C7D60C394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832" y="1916832"/>
            <a:ext cx="7596336" cy="3605826"/>
          </a:xfrm>
          <a:prstGeom prst="rect">
            <a:avLst/>
          </a:prstGeom>
        </p:spPr>
      </p:pic>
      <p:pic>
        <p:nvPicPr>
          <p:cNvPr id="4" name="Picture 3">
            <a:extLst>
              <a:ext uri="{FF2B5EF4-FFF2-40B4-BE49-F238E27FC236}">
                <a16:creationId xmlns:a16="http://schemas.microsoft.com/office/drawing/2014/main" id="{9C50E256-7AB4-2B3F-E270-2F58C8A445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824" y="1919063"/>
            <a:ext cx="7740352" cy="3661800"/>
          </a:xfrm>
          <a:prstGeom prst="rect">
            <a:avLst/>
          </a:prstGeom>
        </p:spPr>
      </p:pic>
    </p:spTree>
    <p:extLst>
      <p:ext uri="{BB962C8B-B14F-4D97-AF65-F5344CB8AC3E}">
        <p14:creationId xmlns:p14="http://schemas.microsoft.com/office/powerpoint/2010/main" val="418909674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358CF6C-36B3-F05D-E7ED-D4F3DF62EA4C}"/>
              </a:ext>
            </a:extLst>
          </p:cNvPr>
          <p:cNvSpPr txBox="1">
            <a:spLocks noGrp="1"/>
          </p:cNvSpPr>
          <p:nvPr>
            <p:ph type="ctrTitle"/>
          </p:nvPr>
        </p:nvSpPr>
        <p:spPr>
          <a:xfrm>
            <a:off x="0" y="0"/>
            <a:ext cx="9144000" cy="90805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A25F0F-A6AD-806A-9FFE-961E2597B78C}"/>
              </a:ext>
            </a:extLst>
          </p:cNvPr>
          <p:cNvPicPr>
            <a:picLocks noChangeAspect="1"/>
          </p:cNvPicPr>
          <p:nvPr/>
        </p:nvPicPr>
        <p:blipFill>
          <a:blip r:embed="rId2"/>
          <a:srcRect l="6154" r="9231"/>
          <a:stretch>
            <a:fillRect/>
          </a:stretch>
        </p:blipFill>
        <p:spPr bwMode="auto">
          <a:xfrm>
            <a:off x="7956376" y="58052"/>
            <a:ext cx="1127760" cy="84999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FF9DB40-19F0-A356-1816-20C91F2BED54}"/>
              </a:ext>
            </a:extLst>
          </p:cNvPr>
          <p:cNvPicPr>
            <a:picLocks noChangeAspect="1"/>
          </p:cNvPicPr>
          <p:nvPr/>
        </p:nvPicPr>
        <p:blipFill>
          <a:blip r:embed="rId3"/>
          <a:srcRect l="4156" t="17985" r="83373" b="17266"/>
          <a:stretch>
            <a:fillRect/>
          </a:stretch>
        </p:blipFill>
        <p:spPr bwMode="auto">
          <a:xfrm>
            <a:off x="251520" y="0"/>
            <a:ext cx="1008112" cy="9080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E3F817A-4F81-C19C-1B02-830E6860B21A}"/>
              </a:ext>
            </a:extLst>
          </p:cNvPr>
          <p:cNvSpPr txBox="1"/>
          <p:nvPr/>
        </p:nvSpPr>
        <p:spPr>
          <a:xfrm>
            <a:off x="0" y="1052736"/>
            <a:ext cx="908413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endParaRPr lang="en-IN" sz="3200" b="1" dirty="0"/>
          </a:p>
        </p:txBody>
      </p:sp>
      <p:pic>
        <p:nvPicPr>
          <p:cNvPr id="3" name="Picture 2">
            <a:extLst>
              <a:ext uri="{FF2B5EF4-FFF2-40B4-BE49-F238E27FC236}">
                <a16:creationId xmlns:a16="http://schemas.microsoft.com/office/drawing/2014/main" id="{B1354BDF-B377-1BEC-62F8-C7D60C394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832" y="1916832"/>
            <a:ext cx="7596336" cy="3605826"/>
          </a:xfrm>
          <a:prstGeom prst="rect">
            <a:avLst/>
          </a:prstGeom>
        </p:spPr>
      </p:pic>
      <p:pic>
        <p:nvPicPr>
          <p:cNvPr id="4" name="Picture 3">
            <a:extLst>
              <a:ext uri="{FF2B5EF4-FFF2-40B4-BE49-F238E27FC236}">
                <a16:creationId xmlns:a16="http://schemas.microsoft.com/office/drawing/2014/main" id="{E19502A3-5043-36DA-9236-A4820F0360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148" y="1916832"/>
            <a:ext cx="8061704" cy="3804345"/>
          </a:xfrm>
          <a:prstGeom prst="rect">
            <a:avLst/>
          </a:prstGeom>
        </p:spPr>
      </p:pic>
    </p:spTree>
    <p:extLst>
      <p:ext uri="{BB962C8B-B14F-4D97-AF65-F5344CB8AC3E}">
        <p14:creationId xmlns:p14="http://schemas.microsoft.com/office/powerpoint/2010/main" val="321455202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358CF6C-36B3-F05D-E7ED-D4F3DF62EA4C}"/>
              </a:ext>
            </a:extLst>
          </p:cNvPr>
          <p:cNvSpPr txBox="1">
            <a:spLocks noGrp="1"/>
          </p:cNvSpPr>
          <p:nvPr>
            <p:ph type="ctrTitle"/>
          </p:nvPr>
        </p:nvSpPr>
        <p:spPr>
          <a:xfrm>
            <a:off x="0" y="0"/>
            <a:ext cx="9144000" cy="90805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A25F0F-A6AD-806A-9FFE-961E2597B78C}"/>
              </a:ext>
            </a:extLst>
          </p:cNvPr>
          <p:cNvPicPr>
            <a:picLocks noChangeAspect="1"/>
          </p:cNvPicPr>
          <p:nvPr/>
        </p:nvPicPr>
        <p:blipFill>
          <a:blip r:embed="rId2"/>
          <a:srcRect l="6154" r="9231"/>
          <a:stretch>
            <a:fillRect/>
          </a:stretch>
        </p:blipFill>
        <p:spPr bwMode="auto">
          <a:xfrm>
            <a:off x="7956376" y="58052"/>
            <a:ext cx="1127760" cy="84999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FF9DB40-19F0-A356-1816-20C91F2BED54}"/>
              </a:ext>
            </a:extLst>
          </p:cNvPr>
          <p:cNvPicPr>
            <a:picLocks noChangeAspect="1"/>
          </p:cNvPicPr>
          <p:nvPr/>
        </p:nvPicPr>
        <p:blipFill>
          <a:blip r:embed="rId3"/>
          <a:srcRect l="4156" t="17985" r="83373" b="17266"/>
          <a:stretch>
            <a:fillRect/>
          </a:stretch>
        </p:blipFill>
        <p:spPr bwMode="auto">
          <a:xfrm>
            <a:off x="251520" y="0"/>
            <a:ext cx="1008112" cy="9080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E3F817A-4F81-C19C-1B02-830E6860B21A}"/>
              </a:ext>
            </a:extLst>
          </p:cNvPr>
          <p:cNvSpPr txBox="1"/>
          <p:nvPr/>
        </p:nvSpPr>
        <p:spPr>
          <a:xfrm>
            <a:off x="0" y="1052736"/>
            <a:ext cx="908413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endParaRPr lang="en-IN" sz="3200" b="1" dirty="0"/>
          </a:p>
        </p:txBody>
      </p:sp>
      <p:pic>
        <p:nvPicPr>
          <p:cNvPr id="3" name="Picture 2">
            <a:extLst>
              <a:ext uri="{FF2B5EF4-FFF2-40B4-BE49-F238E27FC236}">
                <a16:creationId xmlns:a16="http://schemas.microsoft.com/office/drawing/2014/main" id="{B1354BDF-B377-1BEC-62F8-C7D60C394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832" y="1916832"/>
            <a:ext cx="7596336" cy="3605826"/>
          </a:xfrm>
          <a:prstGeom prst="rect">
            <a:avLst/>
          </a:prstGeom>
        </p:spPr>
      </p:pic>
      <p:pic>
        <p:nvPicPr>
          <p:cNvPr id="4" name="Picture 3">
            <a:extLst>
              <a:ext uri="{FF2B5EF4-FFF2-40B4-BE49-F238E27FC236}">
                <a16:creationId xmlns:a16="http://schemas.microsoft.com/office/drawing/2014/main" id="{C055FEBE-6433-D012-AECD-DC6B6D1BE8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888" y="1916832"/>
            <a:ext cx="7884368" cy="3605826"/>
          </a:xfrm>
          <a:prstGeom prst="rect">
            <a:avLst/>
          </a:prstGeom>
        </p:spPr>
      </p:pic>
    </p:spTree>
    <p:extLst>
      <p:ext uri="{BB962C8B-B14F-4D97-AF65-F5344CB8AC3E}">
        <p14:creationId xmlns:p14="http://schemas.microsoft.com/office/powerpoint/2010/main" val="166415748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358CF6C-36B3-F05D-E7ED-D4F3DF62EA4C}"/>
              </a:ext>
            </a:extLst>
          </p:cNvPr>
          <p:cNvSpPr txBox="1">
            <a:spLocks noGrp="1"/>
          </p:cNvSpPr>
          <p:nvPr>
            <p:ph type="ctrTitle"/>
          </p:nvPr>
        </p:nvSpPr>
        <p:spPr>
          <a:xfrm>
            <a:off x="0" y="0"/>
            <a:ext cx="9144000" cy="90805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A25F0F-A6AD-806A-9FFE-961E2597B78C}"/>
              </a:ext>
            </a:extLst>
          </p:cNvPr>
          <p:cNvPicPr>
            <a:picLocks noChangeAspect="1"/>
          </p:cNvPicPr>
          <p:nvPr/>
        </p:nvPicPr>
        <p:blipFill>
          <a:blip r:embed="rId2"/>
          <a:srcRect l="6154" r="9231"/>
          <a:stretch>
            <a:fillRect/>
          </a:stretch>
        </p:blipFill>
        <p:spPr bwMode="auto">
          <a:xfrm>
            <a:off x="7956376" y="58052"/>
            <a:ext cx="1127760" cy="84999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FF9DB40-19F0-A356-1816-20C91F2BED54}"/>
              </a:ext>
            </a:extLst>
          </p:cNvPr>
          <p:cNvPicPr>
            <a:picLocks noChangeAspect="1"/>
          </p:cNvPicPr>
          <p:nvPr/>
        </p:nvPicPr>
        <p:blipFill>
          <a:blip r:embed="rId3"/>
          <a:srcRect l="4156" t="17985" r="83373" b="17266"/>
          <a:stretch>
            <a:fillRect/>
          </a:stretch>
        </p:blipFill>
        <p:spPr bwMode="auto">
          <a:xfrm>
            <a:off x="251520" y="0"/>
            <a:ext cx="1008112" cy="9080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E3F817A-4F81-C19C-1B02-830E6860B21A}"/>
              </a:ext>
            </a:extLst>
          </p:cNvPr>
          <p:cNvSpPr txBox="1"/>
          <p:nvPr/>
        </p:nvSpPr>
        <p:spPr>
          <a:xfrm>
            <a:off x="0" y="1052736"/>
            <a:ext cx="908413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endParaRPr lang="en-IN" sz="3200" b="1" dirty="0"/>
          </a:p>
        </p:txBody>
      </p:sp>
      <p:pic>
        <p:nvPicPr>
          <p:cNvPr id="3" name="Picture 2">
            <a:extLst>
              <a:ext uri="{FF2B5EF4-FFF2-40B4-BE49-F238E27FC236}">
                <a16:creationId xmlns:a16="http://schemas.microsoft.com/office/drawing/2014/main" id="{B1354BDF-B377-1BEC-62F8-C7D60C394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832" y="1916832"/>
            <a:ext cx="7596336" cy="3605826"/>
          </a:xfrm>
          <a:prstGeom prst="rect">
            <a:avLst/>
          </a:prstGeom>
        </p:spPr>
      </p:pic>
      <p:pic>
        <p:nvPicPr>
          <p:cNvPr id="4" name="Picture 3">
            <a:extLst>
              <a:ext uri="{FF2B5EF4-FFF2-40B4-BE49-F238E27FC236}">
                <a16:creationId xmlns:a16="http://schemas.microsoft.com/office/drawing/2014/main" id="{B6922DB5-EE49-178E-F2E8-28023A033B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832" y="1556792"/>
            <a:ext cx="7596336" cy="5127685"/>
          </a:xfrm>
          <a:prstGeom prst="rect">
            <a:avLst/>
          </a:prstGeom>
        </p:spPr>
      </p:pic>
    </p:spTree>
    <p:extLst>
      <p:ext uri="{BB962C8B-B14F-4D97-AF65-F5344CB8AC3E}">
        <p14:creationId xmlns:p14="http://schemas.microsoft.com/office/powerpoint/2010/main" val="158826900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358CF6C-36B3-F05D-E7ED-D4F3DF62EA4C}"/>
              </a:ext>
            </a:extLst>
          </p:cNvPr>
          <p:cNvSpPr txBox="1">
            <a:spLocks noGrp="1"/>
          </p:cNvSpPr>
          <p:nvPr>
            <p:ph type="ctrTitle"/>
          </p:nvPr>
        </p:nvSpPr>
        <p:spPr>
          <a:xfrm>
            <a:off x="0" y="0"/>
            <a:ext cx="9144000" cy="90805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A25F0F-A6AD-806A-9FFE-961E2597B78C}"/>
              </a:ext>
            </a:extLst>
          </p:cNvPr>
          <p:cNvPicPr>
            <a:picLocks noChangeAspect="1"/>
          </p:cNvPicPr>
          <p:nvPr/>
        </p:nvPicPr>
        <p:blipFill>
          <a:blip r:embed="rId2"/>
          <a:srcRect l="6154" r="9231"/>
          <a:stretch>
            <a:fillRect/>
          </a:stretch>
        </p:blipFill>
        <p:spPr bwMode="auto">
          <a:xfrm>
            <a:off x="7956376" y="58052"/>
            <a:ext cx="1127760" cy="84999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FF9DB40-19F0-A356-1816-20C91F2BED54}"/>
              </a:ext>
            </a:extLst>
          </p:cNvPr>
          <p:cNvPicPr>
            <a:picLocks noChangeAspect="1"/>
          </p:cNvPicPr>
          <p:nvPr/>
        </p:nvPicPr>
        <p:blipFill>
          <a:blip r:embed="rId3"/>
          <a:srcRect l="4156" t="17985" r="83373" b="17266"/>
          <a:stretch>
            <a:fillRect/>
          </a:stretch>
        </p:blipFill>
        <p:spPr bwMode="auto">
          <a:xfrm>
            <a:off x="251520" y="0"/>
            <a:ext cx="1008112" cy="9080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E3F817A-4F81-C19C-1B02-830E6860B21A}"/>
              </a:ext>
            </a:extLst>
          </p:cNvPr>
          <p:cNvSpPr txBox="1"/>
          <p:nvPr/>
        </p:nvSpPr>
        <p:spPr>
          <a:xfrm>
            <a:off x="0" y="1052736"/>
            <a:ext cx="908413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endParaRPr lang="en-IN" sz="3200" b="1" dirty="0"/>
          </a:p>
        </p:txBody>
      </p:sp>
      <p:pic>
        <p:nvPicPr>
          <p:cNvPr id="3" name="Picture 2">
            <a:extLst>
              <a:ext uri="{FF2B5EF4-FFF2-40B4-BE49-F238E27FC236}">
                <a16:creationId xmlns:a16="http://schemas.microsoft.com/office/drawing/2014/main" id="{B1354BDF-B377-1BEC-62F8-C7D60C394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832" y="1916832"/>
            <a:ext cx="7596336" cy="3605826"/>
          </a:xfrm>
          <a:prstGeom prst="rect">
            <a:avLst/>
          </a:prstGeom>
        </p:spPr>
      </p:pic>
      <p:pic>
        <p:nvPicPr>
          <p:cNvPr id="5" name="Picture 4">
            <a:extLst>
              <a:ext uri="{FF2B5EF4-FFF2-40B4-BE49-F238E27FC236}">
                <a16:creationId xmlns:a16="http://schemas.microsoft.com/office/drawing/2014/main" id="{FA58B5B2-B35B-F880-BA92-15DA79CEA5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840" y="1782197"/>
            <a:ext cx="7452320" cy="4934897"/>
          </a:xfrm>
          <a:prstGeom prst="rect">
            <a:avLst/>
          </a:prstGeom>
        </p:spPr>
      </p:pic>
    </p:spTree>
    <p:extLst>
      <p:ext uri="{BB962C8B-B14F-4D97-AF65-F5344CB8AC3E}">
        <p14:creationId xmlns:p14="http://schemas.microsoft.com/office/powerpoint/2010/main" val="340884613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358CF6C-36B3-F05D-E7ED-D4F3DF62EA4C}"/>
              </a:ext>
            </a:extLst>
          </p:cNvPr>
          <p:cNvSpPr txBox="1">
            <a:spLocks noGrp="1"/>
          </p:cNvSpPr>
          <p:nvPr>
            <p:ph type="ctrTitle"/>
          </p:nvPr>
        </p:nvSpPr>
        <p:spPr>
          <a:xfrm>
            <a:off x="0" y="0"/>
            <a:ext cx="9144000" cy="90805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A25F0F-A6AD-806A-9FFE-961E2597B78C}"/>
              </a:ext>
            </a:extLst>
          </p:cNvPr>
          <p:cNvPicPr>
            <a:picLocks noChangeAspect="1"/>
          </p:cNvPicPr>
          <p:nvPr/>
        </p:nvPicPr>
        <p:blipFill>
          <a:blip r:embed="rId2"/>
          <a:srcRect l="6154" r="9231"/>
          <a:stretch>
            <a:fillRect/>
          </a:stretch>
        </p:blipFill>
        <p:spPr bwMode="auto">
          <a:xfrm>
            <a:off x="7956376" y="58052"/>
            <a:ext cx="1127760" cy="84999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FF9DB40-19F0-A356-1816-20C91F2BED54}"/>
              </a:ext>
            </a:extLst>
          </p:cNvPr>
          <p:cNvPicPr>
            <a:picLocks noChangeAspect="1"/>
          </p:cNvPicPr>
          <p:nvPr/>
        </p:nvPicPr>
        <p:blipFill>
          <a:blip r:embed="rId3"/>
          <a:srcRect l="4156" t="17985" r="83373" b="17266"/>
          <a:stretch>
            <a:fillRect/>
          </a:stretch>
        </p:blipFill>
        <p:spPr bwMode="auto">
          <a:xfrm>
            <a:off x="251520" y="0"/>
            <a:ext cx="1008112" cy="9080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E3F817A-4F81-C19C-1B02-830E6860B21A}"/>
              </a:ext>
            </a:extLst>
          </p:cNvPr>
          <p:cNvSpPr txBox="1"/>
          <p:nvPr/>
        </p:nvSpPr>
        <p:spPr>
          <a:xfrm>
            <a:off x="0" y="1052736"/>
            <a:ext cx="908413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endParaRPr lang="en-IN" sz="3200" b="1" dirty="0"/>
          </a:p>
        </p:txBody>
      </p:sp>
      <p:pic>
        <p:nvPicPr>
          <p:cNvPr id="3" name="Picture 2">
            <a:extLst>
              <a:ext uri="{FF2B5EF4-FFF2-40B4-BE49-F238E27FC236}">
                <a16:creationId xmlns:a16="http://schemas.microsoft.com/office/drawing/2014/main" id="{B1354BDF-B377-1BEC-62F8-C7D60C394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832" y="1916832"/>
            <a:ext cx="7596336" cy="3605826"/>
          </a:xfrm>
          <a:prstGeom prst="rect">
            <a:avLst/>
          </a:prstGeom>
        </p:spPr>
      </p:pic>
      <p:pic>
        <p:nvPicPr>
          <p:cNvPr id="4" name="Picture 3">
            <a:extLst>
              <a:ext uri="{FF2B5EF4-FFF2-40B4-BE49-F238E27FC236}">
                <a16:creationId xmlns:a16="http://schemas.microsoft.com/office/drawing/2014/main" id="{B6922DB5-EE49-178E-F2E8-28023A033B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832" y="1556792"/>
            <a:ext cx="7596336" cy="5127685"/>
          </a:xfrm>
          <a:prstGeom prst="rect">
            <a:avLst/>
          </a:prstGeom>
        </p:spPr>
      </p:pic>
      <p:pic>
        <p:nvPicPr>
          <p:cNvPr id="5" name="Picture 4">
            <a:extLst>
              <a:ext uri="{FF2B5EF4-FFF2-40B4-BE49-F238E27FC236}">
                <a16:creationId xmlns:a16="http://schemas.microsoft.com/office/drawing/2014/main" id="{8D0B0E4C-FB44-022E-C40F-D18693F8EE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3832" y="1556792"/>
            <a:ext cx="7596336" cy="5080560"/>
          </a:xfrm>
          <a:prstGeom prst="rect">
            <a:avLst/>
          </a:prstGeom>
        </p:spPr>
      </p:pic>
    </p:spTree>
    <p:extLst>
      <p:ext uri="{BB962C8B-B14F-4D97-AF65-F5344CB8AC3E}">
        <p14:creationId xmlns:p14="http://schemas.microsoft.com/office/powerpoint/2010/main" val="887382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358CF6C-36B3-F05D-E7ED-D4F3DF62EA4C}"/>
              </a:ext>
            </a:extLst>
          </p:cNvPr>
          <p:cNvSpPr txBox="1">
            <a:spLocks noGrp="1"/>
          </p:cNvSpPr>
          <p:nvPr>
            <p:ph type="ctrTitle"/>
          </p:nvPr>
        </p:nvSpPr>
        <p:spPr>
          <a:xfrm>
            <a:off x="0" y="0"/>
            <a:ext cx="9144000" cy="90805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A25F0F-A6AD-806A-9FFE-961E2597B78C}"/>
              </a:ext>
            </a:extLst>
          </p:cNvPr>
          <p:cNvPicPr>
            <a:picLocks noChangeAspect="1"/>
          </p:cNvPicPr>
          <p:nvPr/>
        </p:nvPicPr>
        <p:blipFill>
          <a:blip r:embed="rId2"/>
          <a:srcRect l="6154" r="9231"/>
          <a:stretch>
            <a:fillRect/>
          </a:stretch>
        </p:blipFill>
        <p:spPr bwMode="auto">
          <a:xfrm>
            <a:off x="7956376" y="58052"/>
            <a:ext cx="1127760" cy="84999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FF9DB40-19F0-A356-1816-20C91F2BED54}"/>
              </a:ext>
            </a:extLst>
          </p:cNvPr>
          <p:cNvPicPr>
            <a:picLocks noChangeAspect="1"/>
          </p:cNvPicPr>
          <p:nvPr/>
        </p:nvPicPr>
        <p:blipFill>
          <a:blip r:embed="rId3"/>
          <a:srcRect l="4156" t="17985" r="83373" b="17266"/>
          <a:stretch>
            <a:fillRect/>
          </a:stretch>
        </p:blipFill>
        <p:spPr bwMode="auto">
          <a:xfrm>
            <a:off x="251520" y="0"/>
            <a:ext cx="1008112" cy="9080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E3F817A-4F81-C19C-1B02-830E6860B21A}"/>
              </a:ext>
            </a:extLst>
          </p:cNvPr>
          <p:cNvSpPr txBox="1"/>
          <p:nvPr/>
        </p:nvSpPr>
        <p:spPr>
          <a:xfrm>
            <a:off x="0" y="1052736"/>
            <a:ext cx="908413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endParaRPr lang="en-IN" sz="3200" b="1" dirty="0"/>
          </a:p>
        </p:txBody>
      </p:sp>
      <p:pic>
        <p:nvPicPr>
          <p:cNvPr id="5" name="Picture 4">
            <a:extLst>
              <a:ext uri="{FF2B5EF4-FFF2-40B4-BE49-F238E27FC236}">
                <a16:creationId xmlns:a16="http://schemas.microsoft.com/office/drawing/2014/main" id="{BA7A7833-A5D6-24AA-D891-A91F3DEA05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840" y="1637511"/>
            <a:ext cx="7452320" cy="5047140"/>
          </a:xfrm>
          <a:prstGeom prst="rect">
            <a:avLst/>
          </a:prstGeom>
        </p:spPr>
      </p:pic>
    </p:spTree>
    <p:extLst>
      <p:ext uri="{BB962C8B-B14F-4D97-AF65-F5344CB8AC3E}">
        <p14:creationId xmlns:p14="http://schemas.microsoft.com/office/powerpoint/2010/main" val="194616662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123111"/>
            <a:ext cx="9144000" cy="92333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B1B174-D230-93FB-3D08-D23A24E27A75}"/>
              </a:ext>
            </a:extLst>
          </p:cNvPr>
          <p:cNvPicPr>
            <a:picLocks noChangeAspect="1"/>
          </p:cNvPicPr>
          <p:nvPr/>
        </p:nvPicPr>
        <p:blipFill>
          <a:blip r:embed="rId2"/>
          <a:srcRect l="6154" r="9231"/>
          <a:stretch>
            <a:fillRect/>
          </a:stretch>
        </p:blipFill>
        <p:spPr bwMode="auto">
          <a:xfrm>
            <a:off x="7812360" y="-57419"/>
            <a:ext cx="1127760" cy="791945"/>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BAF099C6-E19F-5946-0517-4D3A996593B6}"/>
              </a:ext>
            </a:extLst>
          </p:cNvPr>
          <p:cNvPicPr>
            <a:picLocks noChangeAspect="1"/>
          </p:cNvPicPr>
          <p:nvPr/>
        </p:nvPicPr>
        <p:blipFill>
          <a:blip r:embed="rId3"/>
          <a:srcRect l="4156" t="17985" r="83373" b="17266"/>
          <a:stretch>
            <a:fillRect/>
          </a:stretch>
        </p:blipFill>
        <p:spPr bwMode="auto">
          <a:xfrm>
            <a:off x="207348" y="-96465"/>
            <a:ext cx="872490" cy="94869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A49D09B3-7B7C-E6A5-E2DD-8E082750A3D8}"/>
              </a:ext>
            </a:extLst>
          </p:cNvPr>
          <p:cNvSpPr txBox="1"/>
          <p:nvPr/>
        </p:nvSpPr>
        <p:spPr>
          <a:xfrm>
            <a:off x="196692" y="826865"/>
            <a:ext cx="8732772" cy="568020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400" b="1" dirty="0">
                <a:latin typeface="Times New Roman" panose="02020603050405020304" pitchFamily="18" charset="0"/>
                <a:cs typeface="Times New Roman" panose="02020603050405020304" pitchFamily="18" charset="0"/>
              </a:rPr>
              <a:t>PROBLEM STATEMENT</a:t>
            </a:r>
          </a:p>
          <a:p>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Investing in stock market is not an easy task, as it needs learning and practice for years. Even afte</a:t>
            </a:r>
            <a:r>
              <a:rPr lang="en-US" dirty="0">
                <a:latin typeface="Times New Roman" panose="02020603050405020304" pitchFamily="18" charset="0"/>
                <a:cs typeface="Times New Roman" panose="02020603050405020304" pitchFamily="18" charset="0"/>
              </a:rPr>
              <a:t>r this, people end up getting losses and lose their money. Seeing the stock market pattern daily and analyzing is also a very big task.</a:t>
            </a: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AI trading bots employ sophisticated algorithms and machine learning techniques to analyze the collected data. They identify patterns, trends, correlations and other indicators that may suggest potential trading opportunities beyond regular financial analysis. Based on the analysis of the data, the AI trading bot develops trading strategies or uses predefined strategies programmed into its system. The bot then executes trades on behalf of the user, sending orders to the exchange or trading platform. AI trading bots incorporate risk management techniques to control and minimize potential losses. These techniques may include setting stop-loss orders, position-sizing algorithms or implementing trailing stops to protect profits.</a:t>
            </a:r>
            <a:endParaRPr lang="en-IN" dirty="0"/>
          </a:p>
        </p:txBody>
      </p:sp>
    </p:spTree>
    <p:extLst>
      <p:ext uri="{BB962C8B-B14F-4D97-AF65-F5344CB8AC3E}">
        <p14:creationId xmlns:p14="http://schemas.microsoft.com/office/powerpoint/2010/main" val="95036900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F36EE7-4099-C9BD-8A09-417D2B89583C}"/>
              </a:ext>
            </a:extLst>
          </p:cNvPr>
          <p:cNvSpPr txBox="1"/>
          <p:nvPr/>
        </p:nvSpPr>
        <p:spPr>
          <a:xfrm>
            <a:off x="0" y="4335"/>
            <a:ext cx="9144000" cy="923330"/>
          </a:xfrm>
          <a:prstGeom prst="rect">
            <a:avLst/>
          </a:prstGeom>
          <a:solidFill>
            <a:schemeClr val="accent1">
              <a:lumMod val="50000"/>
            </a:schemeClr>
          </a:solidFill>
          <a:ln>
            <a:solidFill>
              <a:schemeClr val="accent1">
                <a:lumMod val="60000"/>
                <a:lumOff val="40000"/>
              </a:schemeClr>
            </a:solidFill>
          </a:ln>
        </p:spPr>
        <p:txBody>
          <a:bodyPr vert="horz" wrap="square" lIns="91440" tIns="45720" rIns="91440" bIns="45720" rtlCol="0" anchor="ctr">
            <a:sp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5D5FEED-790E-EAAE-2C31-C9AA5A78C852}"/>
              </a:ext>
            </a:extLst>
          </p:cNvPr>
          <p:cNvPicPr>
            <a:picLocks noChangeAspect="1"/>
          </p:cNvPicPr>
          <p:nvPr/>
        </p:nvPicPr>
        <p:blipFill>
          <a:blip r:embed="rId2"/>
          <a:srcRect l="4156" t="17985" r="83373" b="17266"/>
          <a:stretch>
            <a:fillRect/>
          </a:stretch>
        </p:blipFill>
        <p:spPr bwMode="auto">
          <a:xfrm>
            <a:off x="192405" y="-12581"/>
            <a:ext cx="872490" cy="948690"/>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0233EF86-BE9E-BF8A-842C-78938BAF3ED5}"/>
              </a:ext>
            </a:extLst>
          </p:cNvPr>
          <p:cNvPicPr>
            <a:picLocks noChangeAspect="1"/>
          </p:cNvPicPr>
          <p:nvPr/>
        </p:nvPicPr>
        <p:blipFill>
          <a:blip r:embed="rId3"/>
          <a:srcRect l="6154" r="9231"/>
          <a:stretch>
            <a:fillRect/>
          </a:stretch>
        </p:blipFill>
        <p:spPr bwMode="auto">
          <a:xfrm>
            <a:off x="7956376" y="74268"/>
            <a:ext cx="1023872" cy="791945"/>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7AF25879-1B39-5274-2C35-A8372832CE24}"/>
              </a:ext>
            </a:extLst>
          </p:cNvPr>
          <p:cNvSpPr txBox="1"/>
          <p:nvPr/>
        </p:nvSpPr>
        <p:spPr>
          <a:xfrm>
            <a:off x="191224" y="1004898"/>
            <a:ext cx="457691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b="1" dirty="0">
                <a:solidFill>
                  <a:schemeClr val="tx1"/>
                </a:solidFill>
                <a:latin typeface="Times New Roman" panose="02020603050405020304" pitchFamily="18" charset="0"/>
                <a:cs typeface="Times New Roman" panose="02020603050405020304" pitchFamily="18" charset="0"/>
              </a:rPr>
              <a:t>RESULTS</a:t>
            </a:r>
            <a:endParaRPr lang="en-IN" sz="3200" b="1" dirty="0"/>
          </a:p>
        </p:txBody>
      </p:sp>
      <p:sp>
        <p:nvSpPr>
          <p:cNvPr id="8" name="TextBox 7">
            <a:extLst>
              <a:ext uri="{FF2B5EF4-FFF2-40B4-BE49-F238E27FC236}">
                <a16:creationId xmlns:a16="http://schemas.microsoft.com/office/drawing/2014/main" id="{8CF2CDCE-B158-850E-2049-F321B7CE5DED}"/>
              </a:ext>
            </a:extLst>
          </p:cNvPr>
          <p:cNvSpPr txBox="1"/>
          <p:nvPr/>
        </p:nvSpPr>
        <p:spPr>
          <a:xfrm>
            <a:off x="192404" y="1650019"/>
            <a:ext cx="8787844" cy="438453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20000"/>
              </a:lnSpc>
            </a:pPr>
            <a:r>
              <a:rPr lang="en-US" dirty="0">
                <a:latin typeface="Times New Roman" panose="02020603050405020304" pitchFamily="18" charset="0"/>
                <a:cs typeface="Times New Roman" panose="02020603050405020304" pitchFamily="18" charset="0"/>
              </a:rPr>
              <a:t>The Bot successfully demonstrated the potential of artificial intelligence and automation in financial trading. By combining Long Short-Term Memory (LSTM) networks for predictive analytics with technical analysis tools like Golden Cross and Death Cross, the bot was able to generate effective trading signals and execute trades in an automated manner. The integration with MetaTrader5 (MT5) allowed for seamless trade execution and real-time market data collection. The Bot can deliver the following outcomes:</a:t>
            </a:r>
          </a:p>
          <a:p>
            <a:pPr algn="just">
              <a:lnSpc>
                <a:spcPct val="120000"/>
              </a:lnSpc>
            </a:pPr>
            <a:r>
              <a:rPr lang="en-US" dirty="0">
                <a:latin typeface="Times New Roman" panose="02020603050405020304" pitchFamily="18" charset="0"/>
                <a:cs typeface="Times New Roman" panose="02020603050405020304" pitchFamily="18" charset="0"/>
              </a:rPr>
              <a:t>• The bot showed promising results in terms of profitability, with a consistent win rate and a favorable risk-adjusted return. The use of LSTM and traditional technical analysis provided a balanced approach to trading.</a:t>
            </a:r>
          </a:p>
          <a:p>
            <a:pPr algn="just">
              <a:lnSpc>
                <a:spcPct val="120000"/>
              </a:lnSpc>
            </a:pPr>
            <a:r>
              <a:rPr lang="en-US" dirty="0">
                <a:latin typeface="Times New Roman" panose="02020603050405020304" pitchFamily="18" charset="0"/>
                <a:cs typeface="Times New Roman" panose="02020603050405020304" pitchFamily="18" charset="0"/>
              </a:rPr>
              <a:t>• Increased efficiency and accuracy in trading activities, potentially leading to higher returns on investment and reduced human error.</a:t>
            </a:r>
          </a:p>
          <a:p>
            <a:pPr algn="just">
              <a:lnSpc>
                <a:spcPct val="120000"/>
              </a:lnSpc>
            </a:pPr>
            <a:r>
              <a:rPr lang="en-US" dirty="0">
                <a:latin typeface="Times New Roman" panose="02020603050405020304" pitchFamily="18" charset="0"/>
                <a:cs typeface="Times New Roman" panose="02020603050405020304" pitchFamily="18" charset="0"/>
              </a:rPr>
              <a:t>• Improved risk management through the implementation of predefined risk parameters and automated stop-loss mechanisms.</a:t>
            </a:r>
          </a:p>
        </p:txBody>
      </p:sp>
    </p:spTree>
    <p:extLst>
      <p:ext uri="{BB962C8B-B14F-4D97-AF65-F5344CB8AC3E}">
        <p14:creationId xmlns:p14="http://schemas.microsoft.com/office/powerpoint/2010/main" val="354572937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F36EE7-4099-C9BD-8A09-417D2B89583C}"/>
              </a:ext>
            </a:extLst>
          </p:cNvPr>
          <p:cNvSpPr txBox="1"/>
          <p:nvPr/>
        </p:nvSpPr>
        <p:spPr>
          <a:xfrm>
            <a:off x="0" y="4335"/>
            <a:ext cx="9144000" cy="923330"/>
          </a:xfrm>
          <a:prstGeom prst="rect">
            <a:avLst/>
          </a:prstGeom>
          <a:solidFill>
            <a:schemeClr val="accent1">
              <a:lumMod val="50000"/>
            </a:schemeClr>
          </a:solidFill>
          <a:ln>
            <a:solidFill>
              <a:schemeClr val="accent1">
                <a:lumMod val="60000"/>
                <a:lumOff val="40000"/>
              </a:schemeClr>
            </a:solidFill>
          </a:ln>
        </p:spPr>
        <p:txBody>
          <a:bodyPr vert="horz" wrap="square" lIns="91440" tIns="45720" rIns="91440" bIns="45720" rtlCol="0" anchor="ctr">
            <a:sp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5D5FEED-790E-EAAE-2C31-C9AA5A78C852}"/>
              </a:ext>
            </a:extLst>
          </p:cNvPr>
          <p:cNvPicPr>
            <a:picLocks noChangeAspect="1"/>
          </p:cNvPicPr>
          <p:nvPr/>
        </p:nvPicPr>
        <p:blipFill>
          <a:blip r:embed="rId2"/>
          <a:srcRect l="4156" t="17985" r="83373" b="17266"/>
          <a:stretch>
            <a:fillRect/>
          </a:stretch>
        </p:blipFill>
        <p:spPr bwMode="auto">
          <a:xfrm>
            <a:off x="192405" y="-12581"/>
            <a:ext cx="872490" cy="948690"/>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0233EF86-BE9E-BF8A-842C-78938BAF3ED5}"/>
              </a:ext>
            </a:extLst>
          </p:cNvPr>
          <p:cNvPicPr>
            <a:picLocks noChangeAspect="1"/>
          </p:cNvPicPr>
          <p:nvPr/>
        </p:nvPicPr>
        <p:blipFill>
          <a:blip r:embed="rId3"/>
          <a:srcRect l="6154" r="9231"/>
          <a:stretch>
            <a:fillRect/>
          </a:stretch>
        </p:blipFill>
        <p:spPr bwMode="auto">
          <a:xfrm>
            <a:off x="7956376" y="74268"/>
            <a:ext cx="1023872" cy="791945"/>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7AF25879-1B39-5274-2C35-A8372832CE24}"/>
              </a:ext>
            </a:extLst>
          </p:cNvPr>
          <p:cNvSpPr txBox="1"/>
          <p:nvPr/>
        </p:nvSpPr>
        <p:spPr>
          <a:xfrm>
            <a:off x="192405" y="962970"/>
            <a:ext cx="4576916"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b="1">
                <a:solidFill>
                  <a:schemeClr val="tx1"/>
                </a:solidFill>
                <a:latin typeface="Times New Roman" panose="02020603050405020304" pitchFamily="18" charset="0"/>
                <a:cs typeface="Times New Roman" panose="02020603050405020304" pitchFamily="18" charset="0"/>
              </a:rPr>
              <a:t>REFERENCES</a:t>
            </a:r>
            <a:endParaRPr lang="en-IN" sz="3200" b="1"/>
          </a:p>
        </p:txBody>
      </p:sp>
      <p:sp>
        <p:nvSpPr>
          <p:cNvPr id="8" name="TextBox 7">
            <a:extLst>
              <a:ext uri="{FF2B5EF4-FFF2-40B4-BE49-F238E27FC236}">
                <a16:creationId xmlns:a16="http://schemas.microsoft.com/office/drawing/2014/main" id="{8CF2CDCE-B158-850E-2049-F321B7CE5DED}"/>
              </a:ext>
            </a:extLst>
          </p:cNvPr>
          <p:cNvSpPr txBox="1"/>
          <p:nvPr/>
        </p:nvSpPr>
        <p:spPr>
          <a:xfrm>
            <a:off x="83080" y="1598882"/>
            <a:ext cx="8787844" cy="374871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20000"/>
              </a:lnSpc>
            </a:pPr>
            <a:r>
              <a:rPr lang="en-US" b="1" dirty="0">
                <a:latin typeface="Times New Roman" panose="02020603050405020304" pitchFamily="18" charset="0"/>
                <a:cs typeface="Times New Roman" panose="02020603050405020304" pitchFamily="18" charset="0"/>
              </a:rPr>
              <a:t>Reference to a Conference publication:</a:t>
            </a:r>
          </a:p>
          <a:p>
            <a:pPr marL="342900" indent="-342900" algn="l">
              <a:buFont typeface="Arial" pitchFamily="34" charset="0"/>
              <a:buChar char="•"/>
            </a:pPr>
            <a:r>
              <a:rPr lang="en-US" dirty="0">
                <a:latin typeface="Times New Roman" panose="02020603050405020304" pitchFamily="18" charset="0"/>
                <a:cs typeface="Times New Roman" panose="02020603050405020304" pitchFamily="18" charset="0"/>
              </a:rPr>
              <a:t>Zhang et. al., [1] “A Deep Reinforcement Learning Approach for Stock Trading (2018)”.</a:t>
            </a:r>
            <a:endParaRPr lang="en-US" b="0" i="0" u="none" strike="noStrike" dirty="0">
              <a:effectLst/>
              <a:latin typeface="Times New Roman" panose="02020603050405020304" pitchFamily="18" charset="0"/>
              <a:cs typeface="Times New Roman" panose="02020603050405020304" pitchFamily="18" charset="0"/>
            </a:endParaRPr>
          </a:p>
          <a:p>
            <a:pPr marL="342900" indent="-342900" algn="l">
              <a:buFont typeface="Arial" pitchFamily="34" charset="0"/>
              <a:buChar char="•"/>
            </a:pPr>
            <a:r>
              <a:rPr lang="en-US" dirty="0">
                <a:latin typeface="Times New Roman" panose="02020603050405020304" pitchFamily="18" charset="0"/>
                <a:cs typeface="Times New Roman" panose="02020603050405020304" pitchFamily="18" charset="0"/>
              </a:rPr>
              <a:t>Jiang et. al., [2] “An Ensemble Learning Framework for Algorithmic Trading(2019)”.</a:t>
            </a:r>
          </a:p>
          <a:p>
            <a:pPr marL="342900" indent="-342900" algn="l">
              <a:buFont typeface="Arial" pitchFamily="34" charset="0"/>
              <a:buChar char="•"/>
            </a:pPr>
            <a:r>
              <a:rPr lang="en-US" dirty="0">
                <a:latin typeface="Times New Roman" panose="02020603050405020304" pitchFamily="18" charset="0"/>
                <a:cs typeface="Times New Roman" panose="02020603050405020304" pitchFamily="18" charset="0"/>
              </a:rPr>
              <a:t>Salah </a:t>
            </a:r>
            <a:r>
              <a:rPr lang="en-US" dirty="0" err="1">
                <a:latin typeface="Times New Roman" panose="02020603050405020304" pitchFamily="18" charset="0"/>
                <a:cs typeface="Times New Roman" panose="02020603050405020304" pitchFamily="18" charset="0"/>
              </a:rPr>
              <a:t>Bouktif</a:t>
            </a:r>
            <a:r>
              <a:rPr lang="en-US" dirty="0">
                <a:latin typeface="Times New Roman" panose="02020603050405020304" pitchFamily="18" charset="0"/>
                <a:cs typeface="Times New Roman" panose="02020603050405020304" pitchFamily="18" charset="0"/>
              </a:rPr>
              <a:t> et. al., [3] “Augmented Textual Features-Based Stock Market Prediction”</a:t>
            </a:r>
            <a:endParaRPr lang="en-US" b="0" i="0" dirty="0">
              <a:effectLst/>
              <a:latin typeface="Times New Roman" panose="02020603050405020304" pitchFamily="18" charset="0"/>
              <a:cs typeface="Times New Roman" panose="02020603050405020304" pitchFamily="18" charset="0"/>
            </a:endParaRPr>
          </a:p>
          <a:p>
            <a:pPr marL="342900" indent="-342900" algn="l">
              <a:buFont typeface="Arial" pitchFamily="34" charset="0"/>
              <a:buChar char="•"/>
            </a:pPr>
            <a:r>
              <a:rPr lang="en-US" dirty="0">
                <a:latin typeface="Times New Roman" panose="02020603050405020304" pitchFamily="18" charset="0"/>
                <a:cs typeface="Times New Roman" panose="02020603050405020304" pitchFamily="18" charset="0"/>
              </a:rPr>
              <a:t>Arya </a:t>
            </a:r>
            <a:r>
              <a:rPr lang="en-US" dirty="0" err="1">
                <a:latin typeface="Times New Roman" panose="02020603050405020304" pitchFamily="18" charset="0"/>
                <a:cs typeface="Times New Roman" panose="02020603050405020304" pitchFamily="18" charset="0"/>
              </a:rPr>
              <a:t>Yudhi</a:t>
            </a:r>
            <a:r>
              <a:rPr lang="en-US" dirty="0">
                <a:latin typeface="Times New Roman" panose="02020603050405020304" pitchFamily="18" charset="0"/>
                <a:cs typeface="Times New Roman" panose="02020603050405020304" pitchFamily="18" charset="0"/>
              </a:rPr>
              <a:t> Wijaya et. al., [4] “Stock Price Prediction with Golden Cross and Death Cross on Technical Analysis Indicators Using Long Short-Term Memory (2022)”, </a:t>
            </a:r>
            <a:r>
              <a:rPr lang="en-US" b="0" i="0" u="none" strike="noStrike" dirty="0">
                <a:effectLst/>
                <a:latin typeface="Times New Roman" panose="02020603050405020304" pitchFamily="18" charset="0"/>
                <a:cs typeface="Times New Roman" panose="02020603050405020304" pitchFamily="18" charset="0"/>
              </a:rPr>
              <a:t>in Dec. 2022</a:t>
            </a:r>
            <a:endParaRPr lang="en-US" b="0" i="0" dirty="0">
              <a:effectLst/>
              <a:latin typeface="Times New Roman" panose="02020603050405020304" pitchFamily="18" charset="0"/>
              <a:cs typeface="Times New Roman" panose="02020603050405020304" pitchFamily="18" charset="0"/>
            </a:endParaRPr>
          </a:p>
          <a:p>
            <a:pPr marL="342900" indent="-342900" algn="l">
              <a:buFont typeface="Arial" pitchFamily="34" charset="0"/>
              <a:buChar char="•"/>
            </a:pPr>
            <a:r>
              <a:rPr lang="en-US" dirty="0" err="1">
                <a:latin typeface="Times New Roman" panose="02020603050405020304" pitchFamily="18" charset="0"/>
                <a:cs typeface="Times New Roman" panose="02020603050405020304" pitchFamily="18" charset="0"/>
              </a:rPr>
              <a:t>Gourav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Bathla</a:t>
            </a:r>
            <a:r>
              <a:rPr lang="en-US" dirty="0">
                <a:latin typeface="Times New Roman" panose="02020603050405020304" pitchFamily="18" charset="0"/>
                <a:cs typeface="Times New Roman" panose="02020603050405020304" pitchFamily="18" charset="0"/>
              </a:rPr>
              <a:t> et. al., [5] “Stock Price prediction using LSTM and SVR”, at </a:t>
            </a:r>
            <a:r>
              <a:rPr lang="en-IN" b="0" i="0" dirty="0" err="1">
                <a:effectLst/>
                <a:latin typeface="Times New Roman" panose="02020603050405020304" pitchFamily="18" charset="0"/>
                <a:cs typeface="Times New Roman" panose="02020603050405020304" pitchFamily="18" charset="0"/>
              </a:rPr>
              <a:t>Waknaghat</a:t>
            </a:r>
            <a:r>
              <a:rPr lang="en-IN" b="0" i="0" dirty="0">
                <a:effectLst/>
                <a:latin typeface="Times New Roman" panose="02020603050405020304" pitchFamily="18" charset="0"/>
                <a:cs typeface="Times New Roman" panose="02020603050405020304" pitchFamily="18" charset="0"/>
              </a:rPr>
              <a:t>, India in Nov.2020</a:t>
            </a:r>
            <a:endParaRPr lang="en-US" dirty="0">
              <a:latin typeface="Times New Roman" panose="02020603050405020304" pitchFamily="18" charset="0"/>
              <a:cs typeface="Times New Roman" panose="02020603050405020304" pitchFamily="18" charset="0"/>
            </a:endParaRPr>
          </a:p>
          <a:p>
            <a:pPr marL="342900" indent="-342900" algn="l">
              <a:buFont typeface="Arial" pitchFamily="34" charset="0"/>
              <a:buChar char="•"/>
            </a:pPr>
            <a:r>
              <a:rPr lang="en-US" dirty="0" err="1">
                <a:latin typeface="Times New Roman" panose="02020603050405020304" pitchFamily="18" charset="0"/>
                <a:cs typeface="Times New Roman" panose="02020603050405020304" pitchFamily="18" charset="0"/>
              </a:rPr>
              <a:t>Xiaojian</a:t>
            </a:r>
            <a:r>
              <a:rPr lang="en-US" dirty="0">
                <a:latin typeface="Times New Roman" panose="02020603050405020304" pitchFamily="18" charset="0"/>
                <a:cs typeface="Times New Roman" panose="02020603050405020304" pitchFamily="18" charset="0"/>
              </a:rPr>
              <a:t> Weng et. al.,[6] “Stock Price Prediction Based on LSTM And Bert”, at Japan in Sep.2022</a:t>
            </a:r>
          </a:p>
          <a:p>
            <a:pPr marL="342900" indent="-342900">
              <a:buFont typeface="Arial" pitchFamily="34" charset="0"/>
              <a:buChar char="•"/>
            </a:pPr>
            <a:r>
              <a:rPr lang="en-US" dirty="0" err="1">
                <a:latin typeface="Times New Roman" panose="02020603050405020304" pitchFamily="18" charset="0"/>
                <a:cs typeface="Times New Roman" panose="02020603050405020304" pitchFamily="18" charset="0"/>
              </a:rPr>
              <a:t>Sparsh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Vohara</a:t>
            </a:r>
            <a:r>
              <a:rPr lang="en-US" dirty="0">
                <a:latin typeface="Times New Roman" panose="02020603050405020304" pitchFamily="18" charset="0"/>
                <a:cs typeface="Times New Roman" panose="02020603050405020304" pitchFamily="18" charset="0"/>
              </a:rPr>
              <a:t> et. al., [7] "Stock Price Trend Analysis and Prediction of Closing Price Using LSTM (2023)“, at Coimbatore India in Jan. 2023</a:t>
            </a:r>
          </a:p>
          <a:p>
            <a:pPr algn="l"/>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68ACF2D-10E5-B804-13FD-CBCE825C185C}"/>
              </a:ext>
            </a:extLst>
          </p:cNvPr>
          <p:cNvSpPr txBox="1"/>
          <p:nvPr/>
        </p:nvSpPr>
        <p:spPr>
          <a:xfrm>
            <a:off x="83080" y="5398738"/>
            <a:ext cx="8869719" cy="98437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just">
              <a:lnSpc>
                <a:spcPct val="110000"/>
              </a:lnSpc>
              <a:buNone/>
            </a:pPr>
            <a:r>
              <a:rPr lang="en-US" b="1" dirty="0">
                <a:latin typeface="Times New Roman" panose="02020603050405020304" pitchFamily="18" charset="0"/>
                <a:cs typeface="Times New Roman" panose="02020603050405020304" pitchFamily="18" charset="0"/>
              </a:rPr>
              <a:t>Reference to Web Resources:</a:t>
            </a:r>
          </a:p>
          <a:p>
            <a:pPr marL="800100" lvl="1" indent="-342900" algn="just">
              <a:lnSpc>
                <a:spcPct val="110000"/>
              </a:lnSpc>
              <a:buFont typeface="Arial" pitchFamily="34" charset="0"/>
              <a:buChar char="•"/>
            </a:pPr>
            <a:r>
              <a:rPr lang="en-US" i="0" dirty="0" err="1">
                <a:effectLst/>
                <a:latin typeface="Times New Roman" panose="02020603050405020304" pitchFamily="18" charset="0"/>
                <a:cs typeface="Times New Roman" panose="02020603050405020304" pitchFamily="18" charset="0"/>
              </a:rPr>
              <a:t>GeeksforGeeks</a:t>
            </a:r>
            <a:r>
              <a:rPr lang="en-US" i="0" dirty="0">
                <a:effectLst/>
                <a:latin typeface="Times New Roman" panose="02020603050405020304" pitchFamily="18" charset="0"/>
                <a:cs typeface="Times New Roman" panose="02020603050405020304" pitchFamily="18" charset="0"/>
              </a:rPr>
              <a:t>: They have a detailed project idea on an Algorithmic Trading Bot.</a:t>
            </a:r>
          </a:p>
          <a:p>
            <a:pPr marL="342900" indent="-342900" algn="just">
              <a:lnSpc>
                <a:spcPct val="110000"/>
              </a:lnSpc>
              <a:buFont typeface="Arial" pitchFamily="34" charset="0"/>
              <a:buChar char="•"/>
            </a:pPr>
            <a:r>
              <a:rPr lang="en-US" i="0" dirty="0">
                <a:effectLst/>
                <a:latin typeface="Times New Roman" panose="02020603050405020304" pitchFamily="18" charset="0"/>
                <a:cs typeface="Times New Roman" panose="02020603050405020304" pitchFamily="18" charset="0"/>
              </a:rPr>
              <a:t>GitHub: There are numerous repositories related to trading bots on GitHub.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616532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F36EE7-4099-C9BD-8A09-417D2B89583C}"/>
              </a:ext>
            </a:extLst>
          </p:cNvPr>
          <p:cNvSpPr txBox="1"/>
          <p:nvPr/>
        </p:nvSpPr>
        <p:spPr>
          <a:xfrm>
            <a:off x="0" y="4335"/>
            <a:ext cx="9144000" cy="923330"/>
          </a:xfrm>
          <a:prstGeom prst="rect">
            <a:avLst/>
          </a:prstGeom>
          <a:solidFill>
            <a:schemeClr val="accent1">
              <a:lumMod val="50000"/>
            </a:schemeClr>
          </a:solidFill>
          <a:ln>
            <a:solidFill>
              <a:schemeClr val="accent1">
                <a:lumMod val="60000"/>
                <a:lumOff val="40000"/>
              </a:schemeClr>
            </a:solidFill>
          </a:ln>
        </p:spPr>
        <p:txBody>
          <a:bodyPr vert="horz" wrap="square" lIns="91440" tIns="45720" rIns="91440" bIns="45720" rtlCol="0" anchor="ctr">
            <a:sp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5D5FEED-790E-EAAE-2C31-C9AA5A78C852}"/>
              </a:ext>
            </a:extLst>
          </p:cNvPr>
          <p:cNvPicPr>
            <a:picLocks noChangeAspect="1"/>
          </p:cNvPicPr>
          <p:nvPr/>
        </p:nvPicPr>
        <p:blipFill>
          <a:blip r:embed="rId2"/>
          <a:srcRect l="4156" t="17985" r="83373" b="17266"/>
          <a:stretch>
            <a:fillRect/>
          </a:stretch>
        </p:blipFill>
        <p:spPr bwMode="auto">
          <a:xfrm>
            <a:off x="192405" y="-12581"/>
            <a:ext cx="872490" cy="948690"/>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0233EF86-BE9E-BF8A-842C-78938BAF3ED5}"/>
              </a:ext>
            </a:extLst>
          </p:cNvPr>
          <p:cNvPicPr>
            <a:picLocks noChangeAspect="1"/>
          </p:cNvPicPr>
          <p:nvPr/>
        </p:nvPicPr>
        <p:blipFill>
          <a:blip r:embed="rId3"/>
          <a:srcRect l="6154" r="9231"/>
          <a:stretch>
            <a:fillRect/>
          </a:stretch>
        </p:blipFill>
        <p:spPr bwMode="auto">
          <a:xfrm>
            <a:off x="7956376" y="74268"/>
            <a:ext cx="1023872" cy="791945"/>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EAE35662-39F5-56E6-CA2D-411875153E52}"/>
              </a:ext>
            </a:extLst>
          </p:cNvPr>
          <p:cNvSpPr txBox="1"/>
          <p:nvPr/>
        </p:nvSpPr>
        <p:spPr>
          <a:xfrm>
            <a:off x="0" y="3244334"/>
            <a:ext cx="9144000"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b="1" dirty="0">
                <a:latin typeface="Times New Roman" panose="02020603050405020304" pitchFamily="18" charset="0"/>
                <a:cs typeface="Times New Roman" panose="02020603050405020304" pitchFamily="18" charset="0"/>
              </a:rPr>
              <a:t>Thank You</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14575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123111"/>
            <a:ext cx="9144000" cy="92333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B1B174-D230-93FB-3D08-D23A24E27A75}"/>
              </a:ext>
            </a:extLst>
          </p:cNvPr>
          <p:cNvPicPr>
            <a:picLocks noChangeAspect="1"/>
          </p:cNvPicPr>
          <p:nvPr/>
        </p:nvPicPr>
        <p:blipFill>
          <a:blip r:embed="rId2"/>
          <a:srcRect l="6154" r="9231"/>
          <a:stretch>
            <a:fillRect/>
          </a:stretch>
        </p:blipFill>
        <p:spPr bwMode="auto">
          <a:xfrm>
            <a:off x="7812360" y="-57419"/>
            <a:ext cx="1127760" cy="791945"/>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BAF099C6-E19F-5946-0517-4D3A996593B6}"/>
              </a:ext>
            </a:extLst>
          </p:cNvPr>
          <p:cNvPicPr>
            <a:picLocks noChangeAspect="1"/>
          </p:cNvPicPr>
          <p:nvPr/>
        </p:nvPicPr>
        <p:blipFill>
          <a:blip r:embed="rId3"/>
          <a:srcRect l="4156" t="17985" r="83373" b="17266"/>
          <a:stretch>
            <a:fillRect/>
          </a:stretch>
        </p:blipFill>
        <p:spPr bwMode="auto">
          <a:xfrm>
            <a:off x="207348" y="-96465"/>
            <a:ext cx="872490" cy="94869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A49D09B3-7B7C-E6A5-E2DD-8E082750A3D8}"/>
              </a:ext>
            </a:extLst>
          </p:cNvPr>
          <p:cNvSpPr txBox="1"/>
          <p:nvPr/>
        </p:nvSpPr>
        <p:spPr>
          <a:xfrm>
            <a:off x="207348" y="1196752"/>
            <a:ext cx="8732772" cy="484921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400" b="1" dirty="0">
                <a:latin typeface="Times New Roman" panose="02020603050405020304" pitchFamily="18" charset="0"/>
                <a:cs typeface="Times New Roman" panose="02020603050405020304" pitchFamily="18" charset="0"/>
              </a:rPr>
              <a:t>ABSTRACT</a:t>
            </a:r>
          </a:p>
          <a:p>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The primary objective is to achieve maximum profits with minimal risk, surpassing the results of conventional human trading strategies. To accomplish this, the project will delve into a range of advanced AI techniques and strategies such as Golden Cross and Death Cross, assessing their performance across varying market conditions. The AI Trading Bot holds the promise of reshaping the finance industry, making trading more efficient and accessible for everyone.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The Project utilizes Meta Trader5 and Pine Connector tools for Comprehensive price analysis,</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access real -time market data, managing trading accounts and making the trading process seamless and efficient. Beyond its technical goals, the project is committed to adhering to all ethical standards and financial trading regulations</a:t>
            </a:r>
            <a:endParaRPr lang="en-IN" dirty="0"/>
          </a:p>
        </p:txBody>
      </p:sp>
    </p:spTree>
    <p:extLst>
      <p:ext uri="{BB962C8B-B14F-4D97-AF65-F5344CB8AC3E}">
        <p14:creationId xmlns:p14="http://schemas.microsoft.com/office/powerpoint/2010/main" val="629461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123111"/>
            <a:ext cx="9144000" cy="92333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B1B174-D230-93FB-3D08-D23A24E27A75}"/>
              </a:ext>
            </a:extLst>
          </p:cNvPr>
          <p:cNvPicPr>
            <a:picLocks noChangeAspect="1"/>
          </p:cNvPicPr>
          <p:nvPr/>
        </p:nvPicPr>
        <p:blipFill>
          <a:blip r:embed="rId2"/>
          <a:srcRect l="6154" r="9231"/>
          <a:stretch>
            <a:fillRect/>
          </a:stretch>
        </p:blipFill>
        <p:spPr bwMode="auto">
          <a:xfrm>
            <a:off x="7812360" y="-57419"/>
            <a:ext cx="1127760" cy="791945"/>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BAF099C6-E19F-5946-0517-4D3A996593B6}"/>
              </a:ext>
            </a:extLst>
          </p:cNvPr>
          <p:cNvPicPr>
            <a:picLocks noChangeAspect="1"/>
          </p:cNvPicPr>
          <p:nvPr/>
        </p:nvPicPr>
        <p:blipFill>
          <a:blip r:embed="rId3"/>
          <a:srcRect l="4156" t="17985" r="83373" b="17266"/>
          <a:stretch>
            <a:fillRect/>
          </a:stretch>
        </p:blipFill>
        <p:spPr bwMode="auto">
          <a:xfrm>
            <a:off x="207348" y="-96465"/>
            <a:ext cx="872490" cy="94869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A49D09B3-7B7C-E6A5-E2DD-8E082750A3D8}"/>
              </a:ext>
            </a:extLst>
          </p:cNvPr>
          <p:cNvSpPr txBox="1"/>
          <p:nvPr/>
        </p:nvSpPr>
        <p:spPr>
          <a:xfrm>
            <a:off x="196692" y="826865"/>
            <a:ext cx="8732772" cy="586314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IN" sz="2400" b="1" dirty="0">
                <a:latin typeface="Times New Roman" panose="02020603050405020304" pitchFamily="18" charset="0"/>
                <a:cs typeface="Times New Roman" panose="02020603050405020304" pitchFamily="18" charset="0"/>
              </a:rPr>
              <a:t>LITERATURE SURVEY</a:t>
            </a:r>
          </a:p>
          <a:p>
            <a:pPr algn="just">
              <a:lnSpc>
                <a:spcPct val="150000"/>
              </a:lnSpc>
            </a:pPr>
            <a:endParaRPr lang="en-US" sz="1800" dirty="0">
              <a:effectLst/>
              <a:latin typeface="Times New Roman" panose="02020603050405020304" pitchFamily="18" charset="0"/>
              <a:ea typeface="Times New Roman" panose="02020603050405020304" pitchFamily="18" charset="0"/>
            </a:endParaRPr>
          </a:p>
          <a:p>
            <a:pPr marL="342900" indent="-342900" algn="just">
              <a:buAutoNum type="arabicPeriod"/>
            </a:pPr>
            <a:r>
              <a:rPr lang="en-US" sz="1800" b="1" dirty="0">
                <a:effectLst/>
                <a:latin typeface="Times New Roman" panose="02020603050405020304" pitchFamily="18" charset="0"/>
                <a:ea typeface="Times New Roman" panose="02020603050405020304" pitchFamily="18" charset="0"/>
              </a:rPr>
              <a:t>Zhang et. al., [1]</a:t>
            </a:r>
            <a:r>
              <a:rPr lang="en-US" sz="1800" dirty="0">
                <a:effectLst/>
                <a:latin typeface="Times New Roman" panose="02020603050405020304" pitchFamily="18" charset="0"/>
                <a:ea typeface="Times New Roman" panose="02020603050405020304" pitchFamily="18" charset="0"/>
              </a:rPr>
              <a:t> "A Deep Reinforcement Learning Approach for Stock Trading (2018)”. This paper explores the application of Deep Reinforcement Learning (DRL) for stock trading, specifically focusing on policy gradient methods. The authors propose a DRL agent that interacts with a simulated stock market environment to learn optimal trading strategies.</a:t>
            </a:r>
          </a:p>
          <a:p>
            <a:pPr marL="342900" indent="-342900" algn="just">
              <a:buAutoNum type="arabicPeriod"/>
            </a:pPr>
            <a:endParaRPr lang="en-US" dirty="0">
              <a:latin typeface="Times New Roman" panose="02020603050405020304" pitchFamily="18" charset="0"/>
              <a:ea typeface="Times New Roman" panose="02020603050405020304" pitchFamily="18" charset="0"/>
            </a:endParaRPr>
          </a:p>
          <a:p>
            <a:pPr marL="342900" indent="-342900" algn="just">
              <a:buFontTx/>
              <a:buAutoNum type="arabicPeriod"/>
            </a:pPr>
            <a:r>
              <a:rPr lang="en-US" sz="1800" b="1" dirty="0">
                <a:effectLst/>
                <a:latin typeface="Times New Roman" panose="02020603050405020304" pitchFamily="18" charset="0"/>
                <a:ea typeface="Times New Roman" panose="02020603050405020304" pitchFamily="18" charset="0"/>
              </a:rPr>
              <a:t>Jiang et. al., [2]</a:t>
            </a:r>
            <a:r>
              <a:rPr lang="en-US" sz="1800" dirty="0">
                <a:effectLst/>
                <a:latin typeface="Times New Roman" panose="02020603050405020304" pitchFamily="18" charset="0"/>
                <a:ea typeface="Times New Roman" panose="02020603050405020304" pitchFamily="18" charset="0"/>
              </a:rPr>
              <a:t> "An Ensemble Learning Framework for Algorithmic Trading" (2019, IEEE Transactions on Computational Intelligence and Financial Economics). This paper proposes an ensemble learning framework for algorithmic trading, combining multiple machine learning models to improve prediction accuracy and generate profitable trading signals. </a:t>
            </a:r>
          </a:p>
          <a:p>
            <a:pPr marL="342900" indent="-342900" algn="just">
              <a:buAutoNum type="arabicPeriod"/>
            </a:pPr>
            <a:endParaRPr lang="en-US" sz="1800" dirty="0">
              <a:effectLst/>
              <a:latin typeface="Times New Roman" panose="02020603050405020304" pitchFamily="18" charset="0"/>
              <a:ea typeface="Times New Roman" panose="02020603050405020304" pitchFamily="18" charset="0"/>
            </a:endParaRPr>
          </a:p>
          <a:p>
            <a:pPr marL="342900" indent="-342900" algn="just">
              <a:buAutoNum type="arabicPeriod"/>
            </a:pPr>
            <a:r>
              <a:rPr lang="en-US" sz="1800" b="1" dirty="0">
                <a:effectLst/>
                <a:latin typeface="Times New Roman" panose="02020603050405020304" pitchFamily="18" charset="0"/>
                <a:ea typeface="Times New Roman" panose="02020603050405020304" pitchFamily="18" charset="0"/>
              </a:rPr>
              <a:t>Salah </a:t>
            </a:r>
            <a:r>
              <a:rPr lang="en-US" sz="1800" b="1" dirty="0" err="1">
                <a:effectLst/>
                <a:latin typeface="Times New Roman" panose="02020603050405020304" pitchFamily="18" charset="0"/>
                <a:ea typeface="Times New Roman" panose="02020603050405020304" pitchFamily="18" charset="0"/>
              </a:rPr>
              <a:t>Bouktif</a:t>
            </a:r>
            <a:r>
              <a:rPr lang="en-US" sz="1800" b="1" dirty="0">
                <a:effectLst/>
                <a:latin typeface="Times New Roman" panose="02020603050405020304" pitchFamily="18" charset="0"/>
                <a:ea typeface="Times New Roman" panose="02020603050405020304" pitchFamily="18" charset="0"/>
              </a:rPr>
              <a:t> et. al., [3]</a:t>
            </a:r>
            <a:r>
              <a:rPr lang="en-US" sz="1800" dirty="0">
                <a:effectLst/>
                <a:latin typeface="Times New Roman" panose="02020603050405020304" pitchFamily="18" charset="0"/>
                <a:ea typeface="Times New Roman" panose="02020603050405020304" pitchFamily="18" charset="0"/>
              </a:rPr>
              <a:t> "Augmented Textual Features-Based Stock Market Prediction". This paper explores the use of textual features alongside traditional historical data to improve stock market prediction accuracy. The paper proposes a novel approach that utilizes sentiment analysis, n-grams, and customized textual features extracted from news articles and financial reports, in addition to historical stock prices and technical indicators.  </a:t>
            </a:r>
            <a:endParaRPr lang="en-IN" dirty="0"/>
          </a:p>
        </p:txBody>
      </p:sp>
    </p:spTree>
    <p:extLst>
      <p:ext uri="{BB962C8B-B14F-4D97-AF65-F5344CB8AC3E}">
        <p14:creationId xmlns:p14="http://schemas.microsoft.com/office/powerpoint/2010/main" val="331799178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123111"/>
            <a:ext cx="9144000" cy="92333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B1B174-D230-93FB-3D08-D23A24E27A75}"/>
              </a:ext>
            </a:extLst>
          </p:cNvPr>
          <p:cNvPicPr>
            <a:picLocks noChangeAspect="1"/>
          </p:cNvPicPr>
          <p:nvPr/>
        </p:nvPicPr>
        <p:blipFill>
          <a:blip r:embed="rId2"/>
          <a:srcRect l="6154" r="9231"/>
          <a:stretch>
            <a:fillRect/>
          </a:stretch>
        </p:blipFill>
        <p:spPr bwMode="auto">
          <a:xfrm>
            <a:off x="7812360" y="-57419"/>
            <a:ext cx="1127760" cy="791945"/>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BAF099C6-E19F-5946-0517-4D3A996593B6}"/>
              </a:ext>
            </a:extLst>
          </p:cNvPr>
          <p:cNvPicPr>
            <a:picLocks noChangeAspect="1"/>
          </p:cNvPicPr>
          <p:nvPr/>
        </p:nvPicPr>
        <p:blipFill>
          <a:blip r:embed="rId3"/>
          <a:srcRect l="4156" t="17985" r="83373" b="17266"/>
          <a:stretch>
            <a:fillRect/>
          </a:stretch>
        </p:blipFill>
        <p:spPr bwMode="auto">
          <a:xfrm>
            <a:off x="207348" y="-96465"/>
            <a:ext cx="872490" cy="94869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A49D09B3-7B7C-E6A5-E2DD-8E082750A3D8}"/>
              </a:ext>
            </a:extLst>
          </p:cNvPr>
          <p:cNvSpPr txBox="1"/>
          <p:nvPr/>
        </p:nvSpPr>
        <p:spPr>
          <a:xfrm>
            <a:off x="196692" y="826865"/>
            <a:ext cx="8732772" cy="6032421"/>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IN" sz="2800" b="1" dirty="0">
                <a:latin typeface="Times New Roman" panose="02020603050405020304" pitchFamily="18" charset="0"/>
                <a:cs typeface="Times New Roman" panose="02020603050405020304" pitchFamily="18" charset="0"/>
              </a:rPr>
              <a:t>LITERATURE SURVEY</a:t>
            </a:r>
          </a:p>
          <a:p>
            <a:pPr algn="just"/>
            <a:endParaRPr lang="en-US" sz="2000" dirty="0">
              <a:effectLst/>
              <a:latin typeface="Times New Roman" panose="02020603050405020304" pitchFamily="18" charset="0"/>
              <a:ea typeface="Times New Roman" panose="02020603050405020304" pitchFamily="18" charset="0"/>
            </a:endParaRPr>
          </a:p>
          <a:p>
            <a:pPr algn="just"/>
            <a:r>
              <a:rPr lang="en-US" sz="2000" b="1" dirty="0">
                <a:effectLst/>
                <a:latin typeface="Times New Roman" panose="02020603050405020304" pitchFamily="18" charset="0"/>
                <a:ea typeface="Times New Roman" panose="02020603050405020304" pitchFamily="18" charset="0"/>
              </a:rPr>
              <a:t>4.   Arya </a:t>
            </a:r>
            <a:r>
              <a:rPr lang="en-US" sz="2000" b="1" dirty="0" err="1">
                <a:effectLst/>
                <a:latin typeface="Times New Roman" panose="02020603050405020304" pitchFamily="18" charset="0"/>
                <a:ea typeface="Times New Roman" panose="02020603050405020304" pitchFamily="18" charset="0"/>
              </a:rPr>
              <a:t>Yudhi</a:t>
            </a:r>
            <a:r>
              <a:rPr lang="en-US" sz="2000" b="1" dirty="0">
                <a:effectLst/>
                <a:latin typeface="Times New Roman" panose="02020603050405020304" pitchFamily="18" charset="0"/>
                <a:ea typeface="Times New Roman" panose="02020603050405020304" pitchFamily="18" charset="0"/>
              </a:rPr>
              <a:t> Wijaya et. al., [4]</a:t>
            </a:r>
            <a:r>
              <a:rPr lang="en-US" sz="2000" dirty="0">
                <a:effectLst/>
                <a:latin typeface="Times New Roman" panose="02020603050405020304" pitchFamily="18" charset="0"/>
                <a:ea typeface="Times New Roman" panose="02020603050405020304" pitchFamily="18" charset="0"/>
              </a:rPr>
              <a:t> “Stock Price Prediction with Golden Cross and Death Cross on Technical Analysis Indicators Using Long Short-Term Memory (2022)”. This paper explores the use of Long Short-Term Memory (LSTM) networks for stock price prediction, incorporating Golden Cross and Death Cross signals as additional technical indicators. The paper investigates the effectiveness of combining LSTM models with Golden Cross and Death Cross, two popular technical analysis indicators that signal potential trend changes from bearish to bullish (Golden Cross) or vice versa (Death Cross).</a:t>
            </a:r>
          </a:p>
          <a:p>
            <a:pPr algn="just"/>
            <a:endParaRPr lang="en-US" sz="2000" dirty="0">
              <a:latin typeface="Times New Roman" panose="02020603050405020304" pitchFamily="18" charset="0"/>
            </a:endParaRPr>
          </a:p>
          <a:p>
            <a:pPr algn="just"/>
            <a:r>
              <a:rPr lang="en-US" sz="2000" b="1" dirty="0">
                <a:latin typeface="Times New Roman" panose="02020603050405020304" pitchFamily="18" charset="0"/>
              </a:rPr>
              <a:t>5. </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Gourav</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Bathla</a:t>
            </a:r>
            <a:r>
              <a:rPr lang="en-US" sz="2000" b="1" dirty="0">
                <a:effectLst/>
                <a:latin typeface="Times New Roman" panose="02020603050405020304" pitchFamily="18" charset="0"/>
                <a:ea typeface="Times New Roman" panose="02020603050405020304" pitchFamily="18" charset="0"/>
              </a:rPr>
              <a:t> et. al., [5]</a:t>
            </a:r>
            <a:r>
              <a:rPr lang="en-US" sz="2000" dirty="0">
                <a:effectLst/>
                <a:latin typeface="Times New Roman" panose="02020603050405020304" pitchFamily="18" charset="0"/>
                <a:ea typeface="Times New Roman" panose="02020603050405020304" pitchFamily="18" charset="0"/>
              </a:rPr>
              <a:t> "Stock Price prediction using LSTM and SVR (2020)". The paper highlights that stock price movement is non-linear and complex, and traditional approaches such as Linear Regression and Support Vector Regression were used but the accuracy was not adequate. The paper introduces a method where LSTM is compared with SVR using various stock index data such as S&amp;P 500, NYSE, NSE, BSE, NASDAQ, and Dow Jones Industrial Average for experiment analysis.</a:t>
            </a:r>
          </a:p>
          <a:p>
            <a:pPr algn="just"/>
            <a:endParaRPr lang="en-IN" sz="2000" dirty="0"/>
          </a:p>
        </p:txBody>
      </p:sp>
    </p:spTree>
    <p:extLst>
      <p:ext uri="{BB962C8B-B14F-4D97-AF65-F5344CB8AC3E}">
        <p14:creationId xmlns:p14="http://schemas.microsoft.com/office/powerpoint/2010/main" val="3966509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123111"/>
            <a:ext cx="9144000" cy="92333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B1B174-D230-93FB-3D08-D23A24E27A75}"/>
              </a:ext>
            </a:extLst>
          </p:cNvPr>
          <p:cNvPicPr>
            <a:picLocks noChangeAspect="1"/>
          </p:cNvPicPr>
          <p:nvPr/>
        </p:nvPicPr>
        <p:blipFill>
          <a:blip r:embed="rId2"/>
          <a:srcRect l="6154" r="9231"/>
          <a:stretch>
            <a:fillRect/>
          </a:stretch>
        </p:blipFill>
        <p:spPr bwMode="auto">
          <a:xfrm>
            <a:off x="7812360" y="-57419"/>
            <a:ext cx="1127760" cy="791945"/>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BAF099C6-E19F-5946-0517-4D3A996593B6}"/>
              </a:ext>
            </a:extLst>
          </p:cNvPr>
          <p:cNvPicPr>
            <a:picLocks noChangeAspect="1"/>
          </p:cNvPicPr>
          <p:nvPr/>
        </p:nvPicPr>
        <p:blipFill>
          <a:blip r:embed="rId3"/>
          <a:srcRect l="4156" t="17985" r="83373" b="17266"/>
          <a:stretch>
            <a:fillRect/>
          </a:stretch>
        </p:blipFill>
        <p:spPr bwMode="auto">
          <a:xfrm>
            <a:off x="207348" y="-96465"/>
            <a:ext cx="872490" cy="94869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A49D09B3-7B7C-E6A5-E2DD-8E082750A3D8}"/>
              </a:ext>
            </a:extLst>
          </p:cNvPr>
          <p:cNvSpPr txBox="1"/>
          <p:nvPr/>
        </p:nvSpPr>
        <p:spPr>
          <a:xfrm>
            <a:off x="196692" y="826865"/>
            <a:ext cx="8732772" cy="572464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IN" sz="2800" b="1" dirty="0">
                <a:latin typeface="Times New Roman" panose="02020603050405020304" pitchFamily="18" charset="0"/>
                <a:cs typeface="Times New Roman" panose="02020603050405020304" pitchFamily="18" charset="0"/>
              </a:rPr>
              <a:t>LITERATURE SURVEY</a:t>
            </a:r>
          </a:p>
          <a:p>
            <a:pPr algn="just"/>
            <a:endParaRPr lang="en-US" sz="2000" dirty="0">
              <a:effectLst/>
              <a:latin typeface="Times New Roman" panose="02020603050405020304" pitchFamily="18" charset="0"/>
              <a:ea typeface="Times New Roman" panose="02020603050405020304" pitchFamily="18" charset="0"/>
            </a:endParaRPr>
          </a:p>
          <a:p>
            <a:pPr marL="342900" indent="-342900" algn="just">
              <a:buAutoNum type="arabicPeriod" startAt="6"/>
            </a:pPr>
            <a:r>
              <a:rPr lang="en-US" sz="2000" b="1" dirty="0" err="1">
                <a:effectLst/>
                <a:latin typeface="Times New Roman" panose="02020603050405020304" pitchFamily="18" charset="0"/>
                <a:ea typeface="Times New Roman" panose="02020603050405020304" pitchFamily="18" charset="0"/>
              </a:rPr>
              <a:t>Xiaojian</a:t>
            </a:r>
            <a:r>
              <a:rPr lang="en-US" sz="2000" b="1" dirty="0">
                <a:effectLst/>
                <a:latin typeface="Times New Roman" panose="02020603050405020304" pitchFamily="18" charset="0"/>
                <a:ea typeface="Times New Roman" panose="02020603050405020304" pitchFamily="18" charset="0"/>
              </a:rPr>
              <a:t> Weng et. al.,[6]</a:t>
            </a:r>
            <a:r>
              <a:rPr lang="en-US" sz="2000" dirty="0">
                <a:effectLst/>
                <a:latin typeface="Times New Roman" panose="02020603050405020304" pitchFamily="18" charset="0"/>
                <a:ea typeface="Times New Roman" panose="02020603050405020304" pitchFamily="18" charset="0"/>
              </a:rPr>
              <a:t> "Stock Price Prediction Based on LSTM and Bert (2022)". This model addresses the limitations of traditional stock forecasting models, which are based on statistical regression models and often struggle to characterize the influential relationships between multiple variables, leading to large prediction errors. The proposed model first calculates the investor sentiment before the stock opening by fine-tuning the BERT model.</a:t>
            </a:r>
          </a:p>
          <a:p>
            <a:pPr algn="just"/>
            <a:endParaRPr lang="en-US" sz="2000" dirty="0">
              <a:latin typeface="Times New Roman" panose="02020603050405020304" pitchFamily="18" charset="0"/>
            </a:endParaRPr>
          </a:p>
          <a:p>
            <a:pPr algn="just"/>
            <a:r>
              <a:rPr lang="en-US" sz="2000" b="1" dirty="0">
                <a:latin typeface="Times New Roman" panose="02020603050405020304" pitchFamily="18" charset="0"/>
              </a:rPr>
              <a:t>7. </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Sparsh</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Vohara</a:t>
            </a:r>
            <a:r>
              <a:rPr lang="en-US" sz="2000" b="1" dirty="0">
                <a:effectLst/>
                <a:latin typeface="Times New Roman" panose="02020603050405020304" pitchFamily="18" charset="0"/>
                <a:ea typeface="Times New Roman" panose="02020603050405020304" pitchFamily="18" charset="0"/>
              </a:rPr>
              <a:t> et. al., [7]</a:t>
            </a:r>
            <a:r>
              <a:rPr lang="en-US" sz="2000" dirty="0">
                <a:effectLst/>
                <a:latin typeface="Times New Roman" panose="02020603050405020304" pitchFamily="18" charset="0"/>
                <a:ea typeface="Times New Roman" panose="02020603050405020304" pitchFamily="18" charset="0"/>
              </a:rPr>
              <a:t> "Stock Price Trend Analysis and Prediction of Closing Price Using LSTM (2023)". Accurate prediction of stock market returns is a challenging task due to the volatile and nonlinear nature of those returns. Investment returns depend on many factors including political conditions, local and global economic conditions, company-specific performance, and many others. Recently, the interest in applying Artificial Intelligence in making trading decisions has been growing rapidly with numerous research papers published each year addressing this topic.</a:t>
            </a:r>
          </a:p>
          <a:p>
            <a:endParaRPr lang="en-IN" dirty="0"/>
          </a:p>
        </p:txBody>
      </p:sp>
    </p:spTree>
    <p:extLst>
      <p:ext uri="{BB962C8B-B14F-4D97-AF65-F5344CB8AC3E}">
        <p14:creationId xmlns:p14="http://schemas.microsoft.com/office/powerpoint/2010/main" val="44396614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123111"/>
            <a:ext cx="9144000" cy="923330"/>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pPr algn="ctr"/>
            <a:r>
              <a:rPr lang="en-US" sz="2000" b="1">
                <a:solidFill>
                  <a:schemeClr val="bg1"/>
                </a:solidFill>
                <a:latin typeface="Times New Roman" panose="02020603050405020304" pitchFamily="18" charset="0"/>
                <a:cs typeface="Times New Roman" panose="02020603050405020304" pitchFamily="18" charset="0"/>
              </a:rPr>
              <a:t>AMC ENGINEERING COLLEGE</a:t>
            </a:r>
            <a:br>
              <a:rPr lang="en-US" sz="2000" b="1">
                <a:solidFill>
                  <a:schemeClr val="bg1"/>
                </a:solidFill>
                <a:latin typeface="Times New Roman" panose="02020603050405020304" pitchFamily="18" charset="0"/>
                <a:cs typeface="Times New Roman" panose="02020603050405020304" pitchFamily="18" charset="0"/>
              </a:rPr>
            </a:br>
            <a:br>
              <a:rPr lang="en-US" sz="2000">
                <a:solidFill>
                  <a:schemeClr val="bg1"/>
                </a:solidFill>
                <a:latin typeface="Times New Roman" panose="02020603050405020304" pitchFamily="18" charset="0"/>
                <a:cs typeface="Times New Roman" panose="02020603050405020304" pitchFamily="18" charset="0"/>
              </a:rPr>
            </a:br>
            <a:r>
              <a:rPr lang="en-US" sz="2000" b="1">
                <a:solidFill>
                  <a:schemeClr val="bg1"/>
                </a:solidFill>
                <a:latin typeface="Times New Roman" panose="02020603050405020304" pitchFamily="18" charset="0"/>
                <a:cs typeface="Times New Roman" panose="02020603050405020304" pitchFamily="18" charset="0"/>
              </a:rPr>
              <a:t>Department of Information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B1B174-D230-93FB-3D08-D23A24E27A75}"/>
              </a:ext>
            </a:extLst>
          </p:cNvPr>
          <p:cNvPicPr>
            <a:picLocks noChangeAspect="1"/>
          </p:cNvPicPr>
          <p:nvPr/>
        </p:nvPicPr>
        <p:blipFill>
          <a:blip r:embed="rId2"/>
          <a:srcRect l="6154" r="9231"/>
          <a:stretch>
            <a:fillRect/>
          </a:stretch>
        </p:blipFill>
        <p:spPr bwMode="auto">
          <a:xfrm>
            <a:off x="7812360" y="-57419"/>
            <a:ext cx="1127760" cy="791945"/>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BAF099C6-E19F-5946-0517-4D3A996593B6}"/>
              </a:ext>
            </a:extLst>
          </p:cNvPr>
          <p:cNvPicPr>
            <a:picLocks noChangeAspect="1"/>
          </p:cNvPicPr>
          <p:nvPr/>
        </p:nvPicPr>
        <p:blipFill>
          <a:blip r:embed="rId3"/>
          <a:srcRect l="4156" t="17985" r="83373" b="17266"/>
          <a:stretch>
            <a:fillRect/>
          </a:stretch>
        </p:blipFill>
        <p:spPr bwMode="auto">
          <a:xfrm>
            <a:off x="207348" y="-96465"/>
            <a:ext cx="872490" cy="94869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A49D09B3-7B7C-E6A5-E2DD-8E082750A3D8}"/>
              </a:ext>
            </a:extLst>
          </p:cNvPr>
          <p:cNvSpPr txBox="1"/>
          <p:nvPr/>
        </p:nvSpPr>
        <p:spPr>
          <a:xfrm>
            <a:off x="205614" y="854161"/>
            <a:ext cx="8732772" cy="73866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400" b="1" dirty="0">
                <a:latin typeface="Times New Roman" panose="02020603050405020304" pitchFamily="18" charset="0"/>
                <a:cs typeface="Times New Roman" panose="02020603050405020304" pitchFamily="18" charset="0"/>
              </a:rPr>
              <a:t>ARCHITECTURE DIAGRAM</a:t>
            </a:r>
          </a:p>
          <a:p>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A1DD7BE-0929-8ACA-78CB-A81C77CAFABA}"/>
              </a:ext>
            </a:extLst>
          </p:cNvPr>
          <p:cNvPicPr>
            <a:picLocks noChangeAspect="1"/>
          </p:cNvPicPr>
          <p:nvPr/>
        </p:nvPicPr>
        <p:blipFill>
          <a:blip r:embed="rId4"/>
          <a:stretch>
            <a:fillRect/>
          </a:stretch>
        </p:blipFill>
        <p:spPr>
          <a:xfrm>
            <a:off x="2025934" y="1412776"/>
            <a:ext cx="5092132" cy="5276462"/>
          </a:xfrm>
          <a:prstGeom prst="rect">
            <a:avLst/>
          </a:prstGeom>
        </p:spPr>
      </p:pic>
    </p:spTree>
    <p:extLst>
      <p:ext uri="{BB962C8B-B14F-4D97-AF65-F5344CB8AC3E}">
        <p14:creationId xmlns:p14="http://schemas.microsoft.com/office/powerpoint/2010/main" val="116897041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5"/>
  <p:tag name="AS_OS" val="Unix 5.15.0.1049"/>
  <p:tag name="AS_RELEASE_DATE" val="2023.09.14"/>
  <p:tag name="AS_TITLE" val="Aspose.Slides for .NET6"/>
  <p:tag name="AS_VERSION" val="2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ustom 2">
      <a:dk1>
        <a:sysClr val="windowText" lastClr="000000"/>
      </a:dk1>
      <a:lt1>
        <a:sysClr val="window" lastClr="FFFFFF"/>
      </a:lt1>
      <a:dk2>
        <a:srgbClr val="00B0F0"/>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2007 - 2010">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4.xml><?xml version="1.0" encoding="utf-8"?>
<a:theme xmlns:a="http://schemas.openxmlformats.org/drawingml/2006/main" name="Office Theme">
  <a:themeElements>
    <a:clrScheme name="Custom 2">
      <a:dk1>
        <a:sysClr val="windowText" lastClr="000000"/>
      </a:dk1>
      <a:lt1>
        <a:sysClr val="window" lastClr="FFFFFF"/>
      </a:lt1>
      <a:dk2>
        <a:srgbClr val="00B0F0"/>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2007 - 2010">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5.xml><?xml version="1.0" encoding="utf-8"?>
<a:theme xmlns:a="http://schemas.openxmlformats.org/drawingml/2006/main" name="Office Theme">
  <a:themeElements>
    <a:clrScheme name="Custom 2">
      <a:dk1>
        <a:sysClr val="windowText" lastClr="000000"/>
      </a:dk1>
      <a:lt1>
        <a:sysClr val="window" lastClr="FFFFFF"/>
      </a:lt1>
      <a:dk2>
        <a:srgbClr val="00B0F0"/>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2007 - 2010">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6.xml><?xml version="1.0" encoding="utf-8"?>
<a:theme xmlns:a="http://schemas.openxmlformats.org/drawingml/2006/main" name="Office Theme">
  <a:themeElements>
    <a:clrScheme name="Custom 2">
      <a:dk1>
        <a:sysClr val="windowText" lastClr="000000"/>
      </a:dk1>
      <a:lt1>
        <a:sysClr val="window" lastClr="FFFFFF"/>
      </a:lt1>
      <a:dk2>
        <a:srgbClr val="00B0F0"/>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2007 - 2010">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2829</Words>
  <Application>Microsoft Office PowerPoint</Application>
  <PresentationFormat>On-screen Show (4:3)</PresentationFormat>
  <Paragraphs>184</Paragraphs>
  <Slides>42</Slides>
  <Notes>0</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42</vt:i4>
      </vt:variant>
    </vt:vector>
  </HeadingPairs>
  <TitlesOfParts>
    <vt:vector size="52" baseType="lpstr">
      <vt:lpstr>Arial</vt:lpstr>
      <vt:lpstr>Calibri</vt:lpstr>
      <vt:lpstr>Times New Roman</vt:lpstr>
      <vt:lpstr>Wingdings</vt:lpstr>
      <vt:lpstr>Office Theme</vt:lpstr>
      <vt:lpstr>Office Theme</vt:lpstr>
      <vt:lpstr>Office Theme</vt:lpstr>
      <vt:lpstr>Office Theme</vt:lpstr>
      <vt:lpstr>Office Theme</vt:lpstr>
      <vt:lpstr>Office Theme</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AMC ENGINEERING COLLEGE  Department of Information Science  and Engineering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AMC ENGINEERING COLLEGE  Department of Information Science  and Engineering</dc:title>
  <dc:creator>arshi</dc:creator>
  <cp:lastModifiedBy>VISHARAD VIDYASAGAR</cp:lastModifiedBy>
  <cp:revision>9</cp:revision>
  <cp:lastPrinted>2023-12-21T09:42:47Z</cp:lastPrinted>
  <dcterms:created xsi:type="dcterms:W3CDTF">2023-12-21T09:42:47Z</dcterms:created>
  <dcterms:modified xsi:type="dcterms:W3CDTF">2024-05-28T04:01:22Z</dcterms:modified>
</cp:coreProperties>
</file>