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66" r:id="rId6"/>
    <p:sldId id="267" r:id="rId7"/>
    <p:sldId id="270" r:id="rId8"/>
    <p:sldId id="271" r:id="rId9"/>
    <p:sldId id="273" r:id="rId10"/>
    <p:sldId id="263" r:id="rId11"/>
    <p:sldId id="274"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7463" autoAdjust="0"/>
  </p:normalViewPr>
  <p:slideViewPr>
    <p:cSldViewPr snapToGrid="0">
      <p:cViewPr varScale="1">
        <p:scale>
          <a:sx n="87" d="100"/>
          <a:sy n="87" d="100"/>
        </p:scale>
        <p:origin x="480" y="7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4/25/2020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321632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40320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989121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4/25/2020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4/25/2020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6.svg"/><Relationship Id="rId4" Type="http://schemas.openxmlformats.org/officeDocument/2006/relationships/image" Target="../media/image8.sv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8000" b="1" dirty="0">
                <a:latin typeface="Franklin Gothic Book" panose="020B0503020102020204" pitchFamily="34" charset="0"/>
                <a:cs typeface="Segoe UI" panose="020B0502040204020203" pitchFamily="34" charset="0"/>
              </a:rPr>
              <a:t>Data Mining</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Basic Habitation Information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83745"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44661" y="983211"/>
            <a:ext cx="2646677" cy="2646677"/>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8068" y="1004677"/>
            <a:ext cx="2648372" cy="26483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524000" y="5853323"/>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YOU</a:t>
            </a:r>
          </a:p>
        </p:txBody>
      </p:sp>
    </p:spTree>
    <p:extLst>
      <p:ext uri="{BB962C8B-B14F-4D97-AF65-F5344CB8AC3E}">
        <p14:creationId xmlns:p14="http://schemas.microsoft.com/office/powerpoint/2010/main" val="237296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5" y="0"/>
            <a:ext cx="5406902" cy="1469965"/>
          </a:xfrm>
        </p:spPr>
        <p:txBody>
          <a:bodyPr anchor="ctr">
            <a:normAutofit/>
          </a:bodyPr>
          <a:lstStyle/>
          <a:p>
            <a:r>
              <a:rPr lang="en-IN" b="1" dirty="0">
                <a:latin typeface="Franklin Gothic Book" panose="020B0503020102020204" pitchFamily="34" charset="0"/>
              </a:rPr>
              <a:t>Project and Data Overview</a:t>
            </a:r>
            <a:endParaRPr lang="en-US" b="1"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838200" y="1988690"/>
            <a:ext cx="6006737" cy="4052973"/>
          </a:xfrm>
        </p:spPr>
        <p:txBody>
          <a:bodyPr vert="horz" lIns="91440" tIns="45720" rIns="91440" bIns="45720" rtlCol="0" anchor="t">
            <a:normAutofit/>
          </a:bodyPr>
          <a:lstStyle/>
          <a:p>
            <a:pPr marL="0" indent="0" algn="just">
              <a:lnSpc>
                <a:spcPct val="210000"/>
              </a:lnSpc>
              <a:buNone/>
            </a:pPr>
            <a:r>
              <a:rPr lang="en-US" sz="1700" dirty="0"/>
              <a:t>About Dataset:-</a:t>
            </a:r>
          </a:p>
          <a:p>
            <a:pPr algn="just">
              <a:lnSpc>
                <a:spcPct val="210000"/>
              </a:lnSpc>
            </a:pPr>
            <a:r>
              <a:rPr lang="en-US" sz="1700" dirty="0"/>
              <a:t>Water distribution in India on the basis of caste</a:t>
            </a:r>
          </a:p>
          <a:p>
            <a:pPr algn="just">
              <a:lnSpc>
                <a:spcPct val="210000"/>
              </a:lnSpc>
            </a:pPr>
            <a:r>
              <a:rPr lang="en-US" sz="1700" dirty="0"/>
              <a:t>Huge data, almost covered whole India</a:t>
            </a:r>
          </a:p>
          <a:p>
            <a:pPr algn="just">
              <a:lnSpc>
                <a:spcPct val="210000"/>
              </a:lnSpc>
            </a:pPr>
            <a:r>
              <a:rPr lang="en-US" sz="1700" dirty="0"/>
              <a:t>Data has many irregularities and missing values</a:t>
            </a:r>
          </a:p>
          <a:p>
            <a:pPr marL="0" indent="0" algn="just">
              <a:lnSpc>
                <a:spcPct val="210000"/>
              </a:lnSpc>
              <a:buNone/>
            </a:pPr>
            <a:r>
              <a:rPr lang="en-US" sz="1700" dirty="0"/>
              <a:t>The main theme of our project is to find interesting patterns in “inter caste water distribution”</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186342"/>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5" y="0"/>
            <a:ext cx="5406902" cy="1469965"/>
          </a:xfrm>
        </p:spPr>
        <p:txBody>
          <a:bodyPr anchor="ctr">
            <a:normAutofit/>
          </a:bodyPr>
          <a:lstStyle/>
          <a:p>
            <a:r>
              <a:rPr lang="en-IN" b="1" dirty="0">
                <a:latin typeface="Franklin Gothic Book" panose="020B0503020102020204" pitchFamily="34" charset="0"/>
              </a:rPr>
              <a:t>Team Work Division</a:t>
            </a:r>
            <a:endParaRPr lang="en-US" b="1"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838201" y="2001884"/>
            <a:ext cx="6180908" cy="4039779"/>
          </a:xfrm>
        </p:spPr>
        <p:txBody>
          <a:bodyPr vert="horz" lIns="91440" tIns="45720" rIns="91440" bIns="45720" rtlCol="0" anchor="t">
            <a:normAutofit fontScale="77500" lnSpcReduction="20000"/>
          </a:bodyPr>
          <a:lstStyle/>
          <a:p>
            <a:pPr algn="just">
              <a:lnSpc>
                <a:spcPct val="200000"/>
              </a:lnSpc>
            </a:pPr>
            <a:r>
              <a:rPr lang="en-IN" sz="2000" dirty="0"/>
              <a:t>Dataset Selection – Vishesh, Rahul, Pranav</a:t>
            </a:r>
          </a:p>
          <a:p>
            <a:pPr algn="just">
              <a:lnSpc>
                <a:spcPct val="200000"/>
              </a:lnSpc>
            </a:pPr>
            <a:r>
              <a:rPr lang="en-IN" sz="2000" dirty="0"/>
              <a:t>Identification of questions – Vishesh, Pranav</a:t>
            </a:r>
          </a:p>
          <a:p>
            <a:pPr algn="just">
              <a:lnSpc>
                <a:spcPct val="200000"/>
              </a:lnSpc>
            </a:pPr>
            <a:r>
              <a:rPr lang="en-IN" sz="2000" dirty="0"/>
              <a:t>Deciding on which techniques to be used – Rahul, Vishesh, Pranav</a:t>
            </a:r>
          </a:p>
          <a:p>
            <a:pPr algn="just">
              <a:lnSpc>
                <a:spcPct val="200000"/>
              </a:lnSpc>
            </a:pPr>
            <a:r>
              <a:rPr lang="en-IN" sz="2000" dirty="0"/>
              <a:t>Writing the code for pre-processing – Pranav, Vishesh</a:t>
            </a:r>
          </a:p>
          <a:p>
            <a:pPr algn="just">
              <a:lnSpc>
                <a:spcPct val="200000"/>
              </a:lnSpc>
            </a:pPr>
            <a:r>
              <a:rPr lang="en-IN" sz="2000" dirty="0"/>
              <a:t>Writing code for Analysis – Vishesh, Pranav</a:t>
            </a:r>
          </a:p>
          <a:p>
            <a:pPr algn="just">
              <a:lnSpc>
                <a:spcPct val="200000"/>
              </a:lnSpc>
            </a:pPr>
            <a:r>
              <a:rPr lang="en-IN" sz="2000" dirty="0"/>
              <a:t>Writing code for Visualizations – Pranav, Vishesh</a:t>
            </a:r>
          </a:p>
          <a:p>
            <a:pPr algn="just">
              <a:lnSpc>
                <a:spcPct val="200000"/>
              </a:lnSpc>
            </a:pPr>
            <a:r>
              <a:rPr lang="en-IN" sz="2000" dirty="0"/>
              <a:t>Writing data report – Vishesh, Rahul, Pranav</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186342"/>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0"/>
            <a:ext cx="6492503" cy="1469965"/>
          </a:xfrm>
        </p:spPr>
        <p:txBody>
          <a:bodyPr anchor="ctr">
            <a:normAutofit/>
          </a:bodyPr>
          <a:lstStyle/>
          <a:p>
            <a:r>
              <a:rPr lang="en-IN" b="1" dirty="0">
                <a:latin typeface="Franklin Gothic Book" panose="020B0503020102020204" pitchFamily="34" charset="0"/>
              </a:rPr>
              <a:t>Pre-processing Techniques</a:t>
            </a:r>
            <a:endParaRPr lang="en-US" b="1"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838200" y="2002676"/>
            <a:ext cx="6172199" cy="4038987"/>
          </a:xfrm>
        </p:spPr>
        <p:txBody>
          <a:bodyPr vert="horz" lIns="91440" tIns="45720" rIns="91440" bIns="45720" rtlCol="0" anchor="t">
            <a:normAutofit fontScale="92500" lnSpcReduction="20000"/>
          </a:bodyPr>
          <a:lstStyle/>
          <a:p>
            <a:pPr algn="just">
              <a:lnSpc>
                <a:spcPct val="190000"/>
              </a:lnSpc>
            </a:pPr>
            <a:r>
              <a:rPr lang="en-IN" sz="1900" dirty="0"/>
              <a:t>Data Cleaning – We observed that there were some negative values and noise (village name given in </a:t>
            </a:r>
            <a:r>
              <a:rPr lang="en-US" sz="1900" dirty="0"/>
              <a:t>time format) in our data. In order to clean our data, we set the negative values to 0 </a:t>
            </a:r>
            <a:r>
              <a:rPr lang="en-IN" sz="1900" dirty="0"/>
              <a:t>and removed the rows containing noisy data.</a:t>
            </a:r>
          </a:p>
          <a:p>
            <a:pPr algn="just">
              <a:lnSpc>
                <a:spcPct val="190000"/>
              </a:lnSpc>
            </a:pPr>
            <a:r>
              <a:rPr lang="en-IN" sz="1900" dirty="0"/>
              <a:t>Dimensionality Reduction - There were some redundant attributes (example - year, </a:t>
            </a:r>
            <a:r>
              <a:rPr lang="en-US" sz="1900" dirty="0"/>
              <a:t>as the dataset we took was for only one year), so, we </a:t>
            </a:r>
            <a:r>
              <a:rPr lang="en-IN" sz="1900" dirty="0"/>
              <a:t>removed those attributes from the dataset.</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186342"/>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5" y="0"/>
            <a:ext cx="7331402" cy="1469965"/>
          </a:xfrm>
        </p:spPr>
        <p:txBody>
          <a:bodyPr anchor="ctr">
            <a:normAutofit/>
          </a:bodyPr>
          <a:lstStyle/>
          <a:p>
            <a:r>
              <a:rPr lang="en-IN" b="1" dirty="0">
                <a:latin typeface="Franklin Gothic Book" panose="020B0503020102020204" pitchFamily="34" charset="0"/>
              </a:rPr>
              <a:t>Pre-processing Techniques</a:t>
            </a:r>
            <a:endParaRPr lang="en-US" b="1"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838200" y="2002676"/>
            <a:ext cx="6172199" cy="4038987"/>
          </a:xfrm>
        </p:spPr>
        <p:txBody>
          <a:bodyPr vert="horz" lIns="91440" tIns="45720" rIns="91440" bIns="45720" rtlCol="0" anchor="t">
            <a:normAutofit fontScale="92500" lnSpcReduction="20000"/>
          </a:bodyPr>
          <a:lstStyle/>
          <a:p>
            <a:pPr algn="just">
              <a:lnSpc>
                <a:spcPct val="190000"/>
              </a:lnSpc>
            </a:pPr>
            <a:r>
              <a:rPr lang="en-IN" sz="1900" dirty="0"/>
              <a:t>Feature Construction – We developed two new attributes from the existing attributes which gave us information about the total current and total covered </a:t>
            </a:r>
            <a:r>
              <a:rPr lang="en-US" sz="1900" dirty="0"/>
              <a:t>population trends as a whole </a:t>
            </a:r>
            <a:r>
              <a:rPr lang="en-IN" sz="1900" dirty="0"/>
              <a:t>including all castes.</a:t>
            </a:r>
          </a:p>
          <a:p>
            <a:pPr algn="just">
              <a:lnSpc>
                <a:spcPct val="190000"/>
              </a:lnSpc>
            </a:pPr>
            <a:r>
              <a:rPr lang="en-IN" sz="1900" dirty="0"/>
              <a:t>Aggregation - As we dropped the ‘habitation name’ attribute from our </a:t>
            </a:r>
            <a:r>
              <a:rPr lang="en-US" sz="1900" dirty="0"/>
              <a:t>dataset, we had to club </a:t>
            </a:r>
            <a:r>
              <a:rPr lang="en-IN" sz="1900" dirty="0"/>
              <a:t>values corresponding to those habitations which </a:t>
            </a:r>
            <a:r>
              <a:rPr lang="en-US" sz="1900" dirty="0"/>
              <a:t>belonged to the same village </a:t>
            </a:r>
            <a:r>
              <a:rPr lang="en-IN" sz="1900" dirty="0"/>
              <a:t>which required data aggregation.</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186342"/>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404441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063692" y="0"/>
            <a:ext cx="7524925" cy="1469965"/>
          </a:xfrm>
        </p:spPr>
        <p:txBody>
          <a:bodyPr anchor="ctr">
            <a:normAutofit/>
          </a:bodyPr>
          <a:lstStyle/>
          <a:p>
            <a:r>
              <a:rPr lang="en-US" b="1" dirty="0">
                <a:latin typeface="Franklin Gothic Book" panose="020B0503020102020204" pitchFamily="34" charset="0"/>
              </a:rPr>
              <a:t>Matching various formats</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838201" y="1283622"/>
            <a:ext cx="6172199" cy="4038987"/>
          </a:xfrm>
        </p:spPr>
        <p:txBody>
          <a:bodyPr vert="horz" lIns="91440" tIns="45720" rIns="91440" bIns="45720" rtlCol="0" anchor="t">
            <a:normAutofit/>
          </a:bodyPr>
          <a:lstStyle/>
          <a:p>
            <a:pPr algn="just">
              <a:lnSpc>
                <a:spcPct val="190000"/>
              </a:lnSpc>
            </a:pPr>
            <a:endParaRPr lang="en-IN" sz="1900" dirty="0"/>
          </a:p>
          <a:p>
            <a:pPr algn="just">
              <a:lnSpc>
                <a:spcPct val="190000"/>
              </a:lnSpc>
            </a:pPr>
            <a:r>
              <a:rPr lang="en-IN" sz="1900" dirty="0"/>
              <a:t>Data was in UTF-8 format so we have to make it readable in python Unicode format.</a:t>
            </a:r>
          </a:p>
          <a:p>
            <a:pPr algn="just">
              <a:lnSpc>
                <a:spcPct val="190000"/>
              </a:lnSpc>
            </a:pPr>
            <a:r>
              <a:rPr lang="en-IN" sz="1900" dirty="0"/>
              <a:t>The database of map used in visualisation and our project dataset have spelling differences. So, they need to be corrected manually.</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186342"/>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57082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372685"/>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0"/>
            <a:ext cx="5406902" cy="1469965"/>
          </a:xfrm>
        </p:spPr>
        <p:txBody>
          <a:bodyPr anchor="ctr">
            <a:normAutofit/>
          </a:bodyPr>
          <a:lstStyle/>
          <a:p>
            <a:r>
              <a:rPr lang="en-IN" b="1" dirty="0">
                <a:latin typeface="Franklin Gothic Book" panose="020B0503020102020204" pitchFamily="34" charset="0"/>
                <a:cs typeface="Segoe UI" panose="020B0502040204020203" pitchFamily="34" charset="0"/>
              </a:rPr>
              <a:t>Improvisation over Mid-Sem Submission</a:t>
            </a:r>
            <a:endParaRPr lang="en-US" b="1" dirty="0">
              <a:latin typeface="Franklin Gothic Book" panose="020B0503020102020204" pitchFamily="34" charset="0"/>
              <a:cs typeface="Segoe UI" panose="020B0502040204020203" pitchFamily="34" charset="0"/>
            </a:endParaRP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838201" y="1969447"/>
            <a:ext cx="6023994" cy="4072216"/>
          </a:xfrm>
        </p:spPr>
        <p:txBody>
          <a:bodyPr vert="horz" lIns="91440" tIns="45720" rIns="91440" bIns="45720" rtlCol="0" anchor="t">
            <a:normAutofit/>
          </a:bodyPr>
          <a:lstStyle/>
          <a:p>
            <a:pPr algn="just">
              <a:lnSpc>
                <a:spcPct val="180000"/>
              </a:lnSpc>
            </a:pPr>
            <a:r>
              <a:rPr lang="en-IN" sz="1800" dirty="0"/>
              <a:t>We were not able to read full data at once in the mid-</a:t>
            </a:r>
            <a:r>
              <a:rPr lang="en-IN" sz="1800" dirty="0" err="1"/>
              <a:t>sem</a:t>
            </a:r>
            <a:r>
              <a:rPr lang="en-IN" sz="1800" dirty="0"/>
              <a:t> submission. So, there was data loss. Used proper library to overcome this.</a:t>
            </a:r>
          </a:p>
          <a:p>
            <a:pPr algn="just">
              <a:lnSpc>
                <a:spcPct val="180000"/>
              </a:lnSpc>
            </a:pPr>
            <a:r>
              <a:rPr lang="en-IN" sz="1800" dirty="0"/>
              <a:t>Discovered new errors in data while doing further project.</a:t>
            </a:r>
          </a:p>
          <a:p>
            <a:pPr algn="just">
              <a:lnSpc>
                <a:spcPct val="180000"/>
              </a:lnSpc>
            </a:pPr>
            <a:r>
              <a:rPr lang="en-IN" sz="1800" dirty="0"/>
              <a:t>Created more features, e.g. Minority by combining SC/ST</a:t>
            </a:r>
          </a:p>
          <a:p>
            <a:pPr algn="just">
              <a:lnSpc>
                <a:spcPct val="180000"/>
              </a:lnSpc>
            </a:pPr>
            <a:r>
              <a:rPr lang="en-IN" sz="1800" dirty="0"/>
              <a:t>Used new library </a:t>
            </a:r>
            <a:r>
              <a:rPr lang="en-IN" sz="1800" dirty="0" err="1"/>
              <a:t>geopandas</a:t>
            </a:r>
            <a:r>
              <a:rPr lang="en-IN" sz="1800" dirty="0"/>
              <a:t> , to plot geographical plots</a:t>
            </a:r>
          </a:p>
          <a:p>
            <a:pPr algn="just">
              <a:lnSpc>
                <a:spcPct val="180000"/>
              </a:lnSpc>
            </a:pPr>
            <a:endParaRPr lang="en-IN" sz="1800" dirty="0"/>
          </a:p>
          <a:p>
            <a:pPr algn="just">
              <a:lnSpc>
                <a:spcPct val="180000"/>
              </a:lnSpc>
            </a:pPr>
            <a:endParaRPr lang="en-IN" sz="1800" dirty="0"/>
          </a:p>
          <a:p>
            <a:pPr algn="just">
              <a:lnSpc>
                <a:spcPct val="180000"/>
              </a:lnSpc>
            </a:pPr>
            <a:endParaRPr lang="en-IN" sz="1800" dirty="0"/>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372685"/>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0"/>
            <a:ext cx="5406902" cy="1469965"/>
          </a:xfrm>
        </p:spPr>
        <p:txBody>
          <a:bodyPr anchor="ctr">
            <a:normAutofit/>
          </a:bodyPr>
          <a:lstStyle/>
          <a:p>
            <a:r>
              <a:rPr lang="en-IN" b="1" dirty="0">
                <a:latin typeface="Franklin Gothic Book" panose="020B0503020102020204" pitchFamily="34" charset="0"/>
                <a:cs typeface="Segoe UI" panose="020B0502040204020203" pitchFamily="34" charset="0"/>
              </a:rPr>
              <a:t>Improvisation over Mid-Sem Submission</a:t>
            </a:r>
            <a:endParaRPr lang="en-US" b="1" dirty="0">
              <a:latin typeface="Franklin Gothic Book" panose="020B0503020102020204" pitchFamily="34" charset="0"/>
              <a:cs typeface="Segoe UI" panose="020B0502040204020203" pitchFamily="34" charset="0"/>
            </a:endParaRP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838200" y="2676088"/>
            <a:ext cx="6023994" cy="4103806"/>
          </a:xfrm>
        </p:spPr>
        <p:txBody>
          <a:bodyPr vert="horz" lIns="91440" tIns="45720" rIns="91440" bIns="45720" rtlCol="0" anchor="t">
            <a:normAutofit/>
          </a:bodyPr>
          <a:lstStyle/>
          <a:p>
            <a:pPr algn="just">
              <a:lnSpc>
                <a:spcPct val="180000"/>
              </a:lnSpc>
            </a:pPr>
            <a:r>
              <a:rPr lang="en-IN" sz="1800" dirty="0"/>
              <a:t>Divided code for analysis and visualization in 2 parts</a:t>
            </a:r>
          </a:p>
          <a:p>
            <a:pPr algn="just">
              <a:lnSpc>
                <a:spcPct val="180000"/>
              </a:lnSpc>
            </a:pPr>
            <a:r>
              <a:rPr lang="en-IN" sz="1800" dirty="0"/>
              <a:t>Better detailed plots, providing more information in a better way</a:t>
            </a:r>
          </a:p>
          <a:p>
            <a:pPr algn="just">
              <a:lnSpc>
                <a:spcPct val="180000"/>
              </a:lnSpc>
            </a:pPr>
            <a:endParaRPr lang="en-IN" sz="1800" dirty="0"/>
          </a:p>
          <a:p>
            <a:pPr algn="just">
              <a:lnSpc>
                <a:spcPct val="180000"/>
              </a:lnSpc>
            </a:pPr>
            <a:endParaRPr lang="en-IN" sz="1800" dirty="0"/>
          </a:p>
          <a:p>
            <a:pPr algn="just">
              <a:lnSpc>
                <a:spcPct val="180000"/>
              </a:lnSpc>
            </a:pPr>
            <a:endParaRPr lang="en-IN" sz="1800" dirty="0"/>
          </a:p>
          <a:p>
            <a:pPr algn="just">
              <a:lnSpc>
                <a:spcPct val="180000"/>
              </a:lnSpc>
            </a:pPr>
            <a:endParaRPr lang="en-IN" sz="1800" dirty="0"/>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45751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0"/>
            <a:ext cx="5406902" cy="1469965"/>
          </a:xfrm>
        </p:spPr>
        <p:txBody>
          <a:bodyPr anchor="ctr">
            <a:normAutofit/>
          </a:bodyPr>
          <a:lstStyle/>
          <a:p>
            <a:r>
              <a:rPr lang="en-IN" b="1" dirty="0">
                <a:latin typeface="Franklin Gothic Book" panose="020B0503020102020204" pitchFamily="34" charset="0"/>
              </a:rPr>
              <a:t>Analysis</a:t>
            </a:r>
            <a:endParaRPr lang="en-US" b="1"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838199" y="1999425"/>
            <a:ext cx="6172201" cy="4042239"/>
          </a:xfrm>
        </p:spPr>
        <p:txBody>
          <a:bodyPr vert="horz" lIns="91440" tIns="45720" rIns="91440" bIns="45720" rtlCol="0" anchor="t">
            <a:normAutofit/>
          </a:bodyPr>
          <a:lstStyle/>
          <a:p>
            <a:pPr algn="just">
              <a:lnSpc>
                <a:spcPct val="200000"/>
              </a:lnSpc>
            </a:pPr>
            <a:r>
              <a:rPr lang="en-IN" sz="1900" dirty="0"/>
              <a:t>Implemented two analysis techniques studied in class:</a:t>
            </a:r>
          </a:p>
          <a:p>
            <a:pPr marL="457200" indent="-457200" algn="just">
              <a:lnSpc>
                <a:spcPct val="200000"/>
              </a:lnSpc>
              <a:buFont typeface="+mj-lt"/>
              <a:buAutoNum type="arabicPeriod"/>
            </a:pPr>
            <a:r>
              <a:rPr lang="en-US" sz="1900" dirty="0"/>
              <a:t>K-means</a:t>
            </a:r>
          </a:p>
          <a:p>
            <a:pPr marL="457200" indent="-457200" algn="just">
              <a:lnSpc>
                <a:spcPct val="200000"/>
              </a:lnSpc>
              <a:buFont typeface="+mj-lt"/>
              <a:buAutoNum type="arabicPeriod"/>
            </a:pPr>
            <a:r>
              <a:rPr lang="en-US" sz="1900" dirty="0"/>
              <a:t>Association Mining</a:t>
            </a:r>
          </a:p>
          <a:p>
            <a:pPr marL="0" indent="0" algn="just">
              <a:lnSpc>
                <a:spcPct val="200000"/>
              </a:lnSpc>
              <a:buNone/>
            </a:pPr>
            <a:r>
              <a:rPr lang="en-US" sz="1900" dirty="0"/>
              <a:t>Used support as a measure of interestingness in association mining.</a:t>
            </a:r>
          </a:p>
          <a:p>
            <a:pPr marL="457200" indent="-457200" algn="just">
              <a:lnSpc>
                <a:spcPct val="200000"/>
              </a:lnSpc>
              <a:buFont typeface="+mj-lt"/>
              <a:buAutoNum type="arabicPeriod"/>
            </a:pPr>
            <a:endParaRPr lang="en-US" sz="1900" dirty="0"/>
          </a:p>
          <a:p>
            <a:pPr marL="0" indent="0" algn="just">
              <a:lnSpc>
                <a:spcPct val="200000"/>
              </a:lnSpc>
              <a:buNone/>
            </a:pPr>
            <a:endParaRPr lang="en-US" sz="1900" dirty="0"/>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86342"/>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663</Words>
  <Application>Microsoft Office PowerPoint</Application>
  <PresentationFormat>Widescreen</PresentationFormat>
  <Paragraphs>64</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Franklin Gothic Book</vt:lpstr>
      <vt:lpstr>Segoe UI</vt:lpstr>
      <vt:lpstr>Office Theme</vt:lpstr>
      <vt:lpstr>Data Mining</vt:lpstr>
      <vt:lpstr>Project and Data Overview</vt:lpstr>
      <vt:lpstr>Team Work Division</vt:lpstr>
      <vt:lpstr>Pre-processing Techniques</vt:lpstr>
      <vt:lpstr>Pre-processing Techniques</vt:lpstr>
      <vt:lpstr>Matching various formats</vt:lpstr>
      <vt:lpstr>Improvisation over Mid-Sem Submission</vt:lpstr>
      <vt:lpstr>Improvisation over Mid-Sem Submission</vt:lpstr>
      <vt:lpstr>Analysis</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2020-04-03T10:10:22Z</dcterms:created>
  <dcterms:modified xsi:type="dcterms:W3CDTF">2020-04-25T13:23:21Z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