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3" r:id="rId6"/>
    <p:sldId id="264" r:id="rId7"/>
    <p:sldId id="266" r:id="rId8"/>
    <p:sldId id="267" r:id="rId9"/>
    <p:sldId id="268" r:id="rId10"/>
    <p:sldId id="269" r:id="rId11"/>
    <p:sldId id="270" r:id="rId12"/>
    <p:sldId id="273" r:id="rId13"/>
    <p:sldId id="271" r:id="rId14"/>
    <p:sldId id="274" r:id="rId15"/>
    <p:sldId id="276" r:id="rId16"/>
    <p:sldId id="275" r:id="rId17"/>
    <p:sldId id="277" r:id="rId18"/>
    <p:sldId id="283" r:id="rId19"/>
    <p:sldId id="284" r:id="rId20"/>
    <p:sldId id="278" r:id="rId21"/>
    <p:sldId id="279" r:id="rId22"/>
    <p:sldId id="280" r:id="rId23"/>
    <p:sldId id="281" r:id="rId24"/>
    <p:sldId id="282"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Blockchain technology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IN HEALTHCARE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D0428-AA07-4635-8DC2-AC34C7835565}"/>
              </a:ext>
            </a:extLst>
          </p:cNvPr>
          <p:cNvSpPr>
            <a:spLocks noGrp="1"/>
          </p:cNvSpPr>
          <p:nvPr>
            <p:ph idx="1"/>
          </p:nvPr>
        </p:nvSpPr>
        <p:spPr>
          <a:xfrm>
            <a:off x="755904" y="694944"/>
            <a:ext cx="10058400" cy="3849624"/>
          </a:xfrm>
        </p:spPr>
        <p:txBody>
          <a:bodyPr/>
          <a:lstStyle/>
          <a:p>
            <a:pPr marL="0" indent="0">
              <a:buNone/>
            </a:pPr>
            <a:endParaRPr lang="en-IN" b="1" dirty="0"/>
          </a:p>
          <a:p>
            <a:pPr marL="0" indent="0">
              <a:buNone/>
            </a:pPr>
            <a:endParaRPr lang="en-IN" dirty="0"/>
          </a:p>
        </p:txBody>
      </p:sp>
      <p:pic>
        <p:nvPicPr>
          <p:cNvPr id="4" name="Picture 3">
            <a:extLst>
              <a:ext uri="{FF2B5EF4-FFF2-40B4-BE49-F238E27FC236}">
                <a16:creationId xmlns:a16="http://schemas.microsoft.com/office/drawing/2014/main" id="{A6F0ECBB-4186-4521-BD8B-0073CC2F6125}"/>
              </a:ext>
            </a:extLst>
          </p:cNvPr>
          <p:cNvPicPr>
            <a:picLocks noChangeAspect="1"/>
          </p:cNvPicPr>
          <p:nvPr/>
        </p:nvPicPr>
        <p:blipFill>
          <a:blip r:embed="rId2"/>
          <a:stretch>
            <a:fillRect/>
          </a:stretch>
        </p:blipFill>
        <p:spPr>
          <a:xfrm>
            <a:off x="1180453" y="914328"/>
            <a:ext cx="9209301" cy="3931992"/>
          </a:xfrm>
          <a:prstGeom prst="rect">
            <a:avLst/>
          </a:prstGeom>
          <a:ln>
            <a:noFill/>
          </a:ln>
          <a:effectLst>
            <a:softEdge rad="112500"/>
          </a:effectLst>
        </p:spPr>
      </p:pic>
      <p:sp>
        <p:nvSpPr>
          <p:cNvPr id="5" name="TextBox 4">
            <a:extLst>
              <a:ext uri="{FF2B5EF4-FFF2-40B4-BE49-F238E27FC236}">
                <a16:creationId xmlns:a16="http://schemas.microsoft.com/office/drawing/2014/main" id="{FDA34B1B-D657-4A3A-8F89-2DC021034C5C}"/>
              </a:ext>
            </a:extLst>
          </p:cNvPr>
          <p:cNvSpPr txBox="1"/>
          <p:nvPr/>
        </p:nvSpPr>
        <p:spPr>
          <a:xfrm>
            <a:off x="2532888" y="5111496"/>
            <a:ext cx="6364224" cy="369332"/>
          </a:xfrm>
          <a:prstGeom prst="rect">
            <a:avLst/>
          </a:prstGeom>
          <a:noFill/>
        </p:spPr>
        <p:txBody>
          <a:bodyPr wrap="square" rtlCol="0">
            <a:spAutoFit/>
          </a:bodyPr>
          <a:lstStyle/>
          <a:p>
            <a:r>
              <a:rPr lang="en-IN" dirty="0"/>
              <a:t>Code snippet showing implementation of SHA-256</a:t>
            </a:r>
          </a:p>
        </p:txBody>
      </p:sp>
    </p:spTree>
    <p:extLst>
      <p:ext uri="{BB962C8B-B14F-4D97-AF65-F5344CB8AC3E}">
        <p14:creationId xmlns:p14="http://schemas.microsoft.com/office/powerpoint/2010/main" val="324431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887-60B8-4F33-92F9-668177CB35AC}"/>
              </a:ext>
            </a:extLst>
          </p:cNvPr>
          <p:cNvSpPr>
            <a:spLocks noGrp="1"/>
          </p:cNvSpPr>
          <p:nvPr>
            <p:ph type="title"/>
          </p:nvPr>
        </p:nvSpPr>
        <p:spPr>
          <a:xfrm>
            <a:off x="1066800" y="386562"/>
            <a:ext cx="10058400" cy="1371600"/>
          </a:xfrm>
        </p:spPr>
        <p:txBody>
          <a:bodyPr/>
          <a:lstStyle/>
          <a:p>
            <a:r>
              <a:rPr lang="en-IN" dirty="0"/>
              <a:t>Integrity of the blockchain</a:t>
            </a:r>
          </a:p>
        </p:txBody>
      </p:sp>
      <p:sp>
        <p:nvSpPr>
          <p:cNvPr id="3" name="Content Placeholder 2">
            <a:extLst>
              <a:ext uri="{FF2B5EF4-FFF2-40B4-BE49-F238E27FC236}">
                <a16:creationId xmlns:a16="http://schemas.microsoft.com/office/drawing/2014/main" id="{6938BDD4-77A3-45E9-A743-A75E8FC7A8EA}"/>
              </a:ext>
            </a:extLst>
          </p:cNvPr>
          <p:cNvSpPr>
            <a:spLocks noGrp="1"/>
          </p:cNvSpPr>
          <p:nvPr>
            <p:ph idx="1"/>
          </p:nvPr>
        </p:nvSpPr>
        <p:spPr>
          <a:xfrm>
            <a:off x="1066800" y="1504188"/>
            <a:ext cx="10058400" cy="3849624"/>
          </a:xfrm>
        </p:spPr>
        <p:txBody>
          <a:bodyPr/>
          <a:lstStyle/>
          <a:p>
            <a:r>
              <a:rPr lang="en-US" b="1" dirty="0" err="1"/>
              <a:t>verifyChain</a:t>
            </a:r>
            <a:r>
              <a:rPr lang="en-US" b="1" dirty="0"/>
              <a:t>()</a:t>
            </a:r>
            <a:r>
              <a:rPr lang="en-US" dirty="0"/>
              <a:t> </a:t>
            </a:r>
            <a:r>
              <a:rPr lang="en-US" i="1" dirty="0"/>
              <a:t>Boolean</a:t>
            </a:r>
            <a:r>
              <a:rPr lang="en-US" dirty="0"/>
              <a:t> method in the </a:t>
            </a:r>
            <a:r>
              <a:rPr lang="en-US" b="1" dirty="0"/>
              <a:t>Main</a:t>
            </a:r>
            <a:r>
              <a:rPr lang="en-US" dirty="0"/>
              <a:t> </a:t>
            </a:r>
            <a:r>
              <a:rPr lang="en-US" i="1" dirty="0"/>
              <a:t>class</a:t>
            </a:r>
            <a:r>
              <a:rPr lang="en-US" dirty="0"/>
              <a:t>, that will loop through all blocks in the chain and compare the hashes. This method will need to check the hash variable is actually equal to the calculated hash, and the previous block’s hash is equal to the </a:t>
            </a:r>
            <a:r>
              <a:rPr lang="en-US" b="1" dirty="0" err="1"/>
              <a:t>previousHash</a:t>
            </a:r>
            <a:r>
              <a:rPr lang="en-US" dirty="0"/>
              <a:t> variable.</a:t>
            </a:r>
          </a:p>
          <a:p>
            <a:endParaRPr lang="en-IN" dirty="0"/>
          </a:p>
        </p:txBody>
      </p:sp>
      <p:pic>
        <p:nvPicPr>
          <p:cNvPr id="4" name="Picture 3">
            <a:extLst>
              <a:ext uri="{FF2B5EF4-FFF2-40B4-BE49-F238E27FC236}">
                <a16:creationId xmlns:a16="http://schemas.microsoft.com/office/drawing/2014/main" id="{A90702F8-34E3-48DE-A122-B08EB85AACD8}"/>
              </a:ext>
            </a:extLst>
          </p:cNvPr>
          <p:cNvPicPr>
            <a:picLocks noChangeAspect="1"/>
          </p:cNvPicPr>
          <p:nvPr/>
        </p:nvPicPr>
        <p:blipFill>
          <a:blip r:embed="rId2"/>
          <a:stretch>
            <a:fillRect/>
          </a:stretch>
        </p:blipFill>
        <p:spPr>
          <a:xfrm>
            <a:off x="2007108" y="2416184"/>
            <a:ext cx="8177784" cy="3942680"/>
          </a:xfrm>
          <a:prstGeom prst="rect">
            <a:avLst/>
          </a:prstGeom>
          <a:ln>
            <a:noFill/>
          </a:ln>
          <a:effectLst>
            <a:softEdge rad="112500"/>
          </a:effectLst>
        </p:spPr>
      </p:pic>
    </p:spTree>
    <p:extLst>
      <p:ext uri="{BB962C8B-B14F-4D97-AF65-F5344CB8AC3E}">
        <p14:creationId xmlns:p14="http://schemas.microsoft.com/office/powerpoint/2010/main" val="398152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E435-D954-4EF3-8375-7520A882C391}"/>
              </a:ext>
            </a:extLst>
          </p:cNvPr>
          <p:cNvSpPr>
            <a:spLocks noGrp="1"/>
          </p:cNvSpPr>
          <p:nvPr>
            <p:ph type="title"/>
          </p:nvPr>
        </p:nvSpPr>
        <p:spPr/>
        <p:txBody>
          <a:bodyPr/>
          <a:lstStyle/>
          <a:p>
            <a:r>
              <a:rPr lang="en-IN" dirty="0"/>
              <a:t>Adding a block to the blockchain</a:t>
            </a:r>
          </a:p>
        </p:txBody>
      </p:sp>
      <p:pic>
        <p:nvPicPr>
          <p:cNvPr id="4" name="Picture 3">
            <a:extLst>
              <a:ext uri="{FF2B5EF4-FFF2-40B4-BE49-F238E27FC236}">
                <a16:creationId xmlns:a16="http://schemas.microsoft.com/office/drawing/2014/main" id="{F4E3D5E1-CB09-451C-BB7C-5068929E51B9}"/>
              </a:ext>
            </a:extLst>
          </p:cNvPr>
          <p:cNvPicPr>
            <a:picLocks noChangeAspect="1"/>
          </p:cNvPicPr>
          <p:nvPr/>
        </p:nvPicPr>
        <p:blipFill>
          <a:blip r:embed="rId2"/>
          <a:stretch>
            <a:fillRect/>
          </a:stretch>
        </p:blipFill>
        <p:spPr>
          <a:xfrm>
            <a:off x="758952" y="2014194"/>
            <a:ext cx="10674096" cy="36299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7163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A3F6-8E00-463B-AD69-6ECCFB0740C1}"/>
              </a:ext>
            </a:extLst>
          </p:cNvPr>
          <p:cNvSpPr>
            <a:spLocks noGrp="1"/>
          </p:cNvSpPr>
          <p:nvPr>
            <p:ph type="title"/>
          </p:nvPr>
        </p:nvSpPr>
        <p:spPr>
          <a:xfrm>
            <a:off x="1066800" y="304266"/>
            <a:ext cx="10058400" cy="1371600"/>
          </a:xfrm>
        </p:spPr>
        <p:txBody>
          <a:bodyPr/>
          <a:lstStyle/>
          <a:p>
            <a:r>
              <a:rPr lang="en-IN" dirty="0"/>
              <a:t>Mining Blocks</a:t>
            </a:r>
          </a:p>
        </p:txBody>
      </p:sp>
      <p:sp>
        <p:nvSpPr>
          <p:cNvPr id="3" name="Content Placeholder 2">
            <a:extLst>
              <a:ext uri="{FF2B5EF4-FFF2-40B4-BE49-F238E27FC236}">
                <a16:creationId xmlns:a16="http://schemas.microsoft.com/office/drawing/2014/main" id="{759F8351-8AF7-473B-B449-C44835B90285}"/>
              </a:ext>
            </a:extLst>
          </p:cNvPr>
          <p:cNvSpPr>
            <a:spLocks noGrp="1"/>
          </p:cNvSpPr>
          <p:nvPr>
            <p:ph idx="1"/>
          </p:nvPr>
        </p:nvSpPr>
        <p:spPr>
          <a:xfrm>
            <a:off x="1066800" y="1344168"/>
            <a:ext cx="10058400" cy="3849624"/>
          </a:xfrm>
        </p:spPr>
        <p:txBody>
          <a:bodyPr/>
          <a:lstStyle/>
          <a:p>
            <a:r>
              <a:rPr lang="en-US" dirty="0"/>
              <a:t>We will require </a:t>
            </a:r>
            <a:r>
              <a:rPr lang="en-US" i="1" dirty="0"/>
              <a:t>miners</a:t>
            </a:r>
            <a:r>
              <a:rPr lang="en-US" dirty="0"/>
              <a:t> to do proof-of-work by </a:t>
            </a:r>
            <a:r>
              <a:rPr lang="en-US" b="1" dirty="0"/>
              <a:t>trying different variable values in the block until its hash starts with a certain number of 0’s (dependent on the level of difficulty).</a:t>
            </a:r>
          </a:p>
          <a:p>
            <a:r>
              <a:rPr lang="en-US" dirty="0"/>
              <a:t>We have added an </a:t>
            </a:r>
            <a:r>
              <a:rPr lang="en-US" i="1" dirty="0"/>
              <a:t>int</a:t>
            </a:r>
            <a:r>
              <a:rPr lang="en-US" dirty="0"/>
              <a:t> called </a:t>
            </a:r>
            <a:r>
              <a:rPr lang="en-US" b="1" dirty="0"/>
              <a:t>nonce</a:t>
            </a:r>
            <a:r>
              <a:rPr lang="en-US" dirty="0"/>
              <a:t> to be included in our </a:t>
            </a:r>
            <a:r>
              <a:rPr lang="en-US" b="1" dirty="0" err="1"/>
              <a:t>calculateHash</a:t>
            </a:r>
            <a:r>
              <a:rPr lang="en-US" b="1" dirty="0"/>
              <a:t>()</a:t>
            </a:r>
            <a:r>
              <a:rPr lang="en-US" dirty="0"/>
              <a:t> method. This value is updated( that is incremented) after every block mined.</a:t>
            </a:r>
          </a:p>
          <a:p>
            <a:r>
              <a:rPr lang="en-US" dirty="0"/>
              <a:t>The </a:t>
            </a:r>
            <a:r>
              <a:rPr lang="en-US" b="1" dirty="0" err="1"/>
              <a:t>mineBlock</a:t>
            </a:r>
            <a:r>
              <a:rPr lang="en-US" b="1" dirty="0"/>
              <a:t>()</a:t>
            </a:r>
            <a:r>
              <a:rPr lang="en-US" dirty="0"/>
              <a:t> method takes in an int called difficulty, this is the number of 0’s they must solve for. Low difficulty like 1 or 2 can be solved nearly instantly on most computers.</a:t>
            </a:r>
            <a:endParaRPr lang="en-IN" dirty="0"/>
          </a:p>
          <a:p>
            <a:endParaRPr lang="en-US" dirty="0"/>
          </a:p>
          <a:p>
            <a:endParaRPr lang="en-IN" dirty="0"/>
          </a:p>
        </p:txBody>
      </p:sp>
      <p:pic>
        <p:nvPicPr>
          <p:cNvPr id="4" name="Picture 3">
            <a:extLst>
              <a:ext uri="{FF2B5EF4-FFF2-40B4-BE49-F238E27FC236}">
                <a16:creationId xmlns:a16="http://schemas.microsoft.com/office/drawing/2014/main" id="{67F5F970-AECA-4A16-B7C9-08FB2A53FAB3}"/>
              </a:ext>
            </a:extLst>
          </p:cNvPr>
          <p:cNvPicPr>
            <a:picLocks noChangeAspect="1"/>
          </p:cNvPicPr>
          <p:nvPr/>
        </p:nvPicPr>
        <p:blipFill>
          <a:blip r:embed="rId2"/>
          <a:stretch>
            <a:fillRect/>
          </a:stretch>
        </p:blipFill>
        <p:spPr>
          <a:xfrm>
            <a:off x="1801463" y="3429000"/>
            <a:ext cx="8461058" cy="2875408"/>
          </a:xfrm>
          <a:prstGeom prst="rect">
            <a:avLst/>
          </a:prstGeom>
          <a:ln>
            <a:noFill/>
          </a:ln>
          <a:effectLst>
            <a:softEdge rad="112500"/>
          </a:effectLst>
        </p:spPr>
      </p:pic>
    </p:spTree>
    <p:extLst>
      <p:ext uri="{BB962C8B-B14F-4D97-AF65-F5344CB8AC3E}">
        <p14:creationId xmlns:p14="http://schemas.microsoft.com/office/powerpoint/2010/main" val="159487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094C-9999-492D-983F-6865ABED39D6}"/>
              </a:ext>
            </a:extLst>
          </p:cNvPr>
          <p:cNvSpPr>
            <a:spLocks noGrp="1"/>
          </p:cNvSpPr>
          <p:nvPr>
            <p:ph type="title"/>
          </p:nvPr>
        </p:nvSpPr>
        <p:spPr/>
        <p:txBody>
          <a:bodyPr/>
          <a:lstStyle/>
          <a:p>
            <a:r>
              <a:rPr lang="en-IN" dirty="0"/>
              <a:t>The implementation of zero knowledge proof(</a:t>
            </a:r>
            <a:r>
              <a:rPr lang="en-IN" dirty="0" err="1"/>
              <a:t>zkp</a:t>
            </a:r>
            <a:r>
              <a:rPr lang="en-IN" dirty="0"/>
              <a:t>)</a:t>
            </a:r>
          </a:p>
        </p:txBody>
      </p:sp>
      <p:sp>
        <p:nvSpPr>
          <p:cNvPr id="3" name="Content Placeholder 2">
            <a:extLst>
              <a:ext uri="{FF2B5EF4-FFF2-40B4-BE49-F238E27FC236}">
                <a16:creationId xmlns:a16="http://schemas.microsoft.com/office/drawing/2014/main" id="{32870ECC-B387-47E0-A0CB-29A27BEA82F9}"/>
              </a:ext>
            </a:extLst>
          </p:cNvPr>
          <p:cNvSpPr>
            <a:spLocks noGrp="1"/>
          </p:cNvSpPr>
          <p:nvPr>
            <p:ph idx="1"/>
          </p:nvPr>
        </p:nvSpPr>
        <p:spPr/>
        <p:txBody>
          <a:bodyPr/>
          <a:lstStyle/>
          <a:p>
            <a:r>
              <a:rPr lang="en-US" i="1" dirty="0"/>
              <a:t>A zero-knowledge proof is a digital protocol that allows for data to be shared between two parties without the use of a password or any other information associated with the transaction.</a:t>
            </a:r>
            <a:endParaRPr lang="en-US" dirty="0"/>
          </a:p>
          <a:p>
            <a:r>
              <a:rPr lang="en-US" dirty="0"/>
              <a:t>In its most basic sense, a zero-knowledge proof (also commonly referred to as ZKP) can be thought of as a protocol through which a digital authentication process can be facilitated without the use of any passwords or other sensitive data. As a result of this, no information, either from the sender’s or receiver’s end, can be compromised in any way. </a:t>
            </a:r>
          </a:p>
        </p:txBody>
      </p:sp>
    </p:spTree>
    <p:extLst>
      <p:ext uri="{BB962C8B-B14F-4D97-AF65-F5344CB8AC3E}">
        <p14:creationId xmlns:p14="http://schemas.microsoft.com/office/powerpoint/2010/main" val="220946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D978E-670B-48FA-A3C0-028E6DD0B72C}"/>
              </a:ext>
            </a:extLst>
          </p:cNvPr>
          <p:cNvSpPr>
            <a:spLocks noGrp="1"/>
          </p:cNvSpPr>
          <p:nvPr>
            <p:ph idx="1"/>
          </p:nvPr>
        </p:nvSpPr>
        <p:spPr>
          <a:xfrm>
            <a:off x="789910" y="966323"/>
            <a:ext cx="10058400" cy="4222366"/>
          </a:xfrm>
        </p:spPr>
        <p:txBody>
          <a:bodyPr>
            <a:normAutofit lnSpcReduction="10000"/>
          </a:bodyPr>
          <a:lstStyle/>
          <a:p>
            <a:r>
              <a:rPr lang="en-IN" dirty="0"/>
              <a:t>We have implemented this form of proof and have used it to verify patient password in the Add and View options. The steps used are as follows:</a:t>
            </a:r>
          </a:p>
          <a:p>
            <a:endParaRPr lang="en-IN" dirty="0"/>
          </a:p>
          <a:p>
            <a:pPr marL="617220" lvl="1" indent="-342900">
              <a:buFont typeface="+mj-lt"/>
              <a:buAutoNum type="arabicPeriod"/>
            </a:pPr>
            <a:r>
              <a:rPr lang="en-US" dirty="0"/>
              <a:t>Patient has password (as </a:t>
            </a:r>
            <a:r>
              <a:rPr lang="en-US" b="1" dirty="0"/>
              <a:t>sensitive data x</a:t>
            </a:r>
            <a:r>
              <a:rPr lang="en-US" dirty="0"/>
              <a:t>). We choose two numbers </a:t>
            </a:r>
            <a:r>
              <a:rPr lang="en-US" b="1" dirty="0"/>
              <a:t>p</a:t>
            </a:r>
            <a:r>
              <a:rPr lang="en-US" dirty="0"/>
              <a:t> and </a:t>
            </a:r>
            <a:r>
              <a:rPr lang="en-US" b="1" dirty="0"/>
              <a:t>g</a:t>
            </a:r>
            <a:r>
              <a:rPr lang="en-US" dirty="0"/>
              <a:t>. Here </a:t>
            </a:r>
            <a:r>
              <a:rPr lang="en-US" b="1" dirty="0"/>
              <a:t>p</a:t>
            </a:r>
            <a:r>
              <a:rPr lang="en-US" dirty="0"/>
              <a:t> can be a large prime and </a:t>
            </a:r>
            <a:r>
              <a:rPr lang="en-US" b="1" dirty="0"/>
              <a:t>g</a:t>
            </a:r>
            <a:r>
              <a:rPr lang="en-US" dirty="0"/>
              <a:t> is a generator. For simplicity we have used </a:t>
            </a:r>
            <a:r>
              <a:rPr lang="en-US" b="1" dirty="0"/>
              <a:t>p=11 and g=2.</a:t>
            </a:r>
          </a:p>
          <a:p>
            <a:pPr marL="617220" lvl="1" indent="-342900">
              <a:buFont typeface="+mj-lt"/>
              <a:buAutoNum type="arabicPeriod"/>
            </a:pPr>
            <a:r>
              <a:rPr lang="en-US" dirty="0"/>
              <a:t>Now a variable </a:t>
            </a:r>
            <a:r>
              <a:rPr lang="en-US" b="1" dirty="0"/>
              <a:t>y</a:t>
            </a:r>
            <a:r>
              <a:rPr lang="en-US" dirty="0"/>
              <a:t> is calculated as </a:t>
            </a:r>
            <a:br>
              <a:rPr lang="en-US" dirty="0"/>
            </a:br>
            <a:endParaRPr lang="en-US" dirty="0"/>
          </a:p>
          <a:p>
            <a:pPr marL="617220" lvl="1" indent="-342900">
              <a:buFont typeface="+mj-lt"/>
              <a:buAutoNum type="arabicPeriod"/>
            </a:pPr>
            <a:r>
              <a:rPr lang="en-US" dirty="0"/>
              <a:t>Now the following steps are done to create a zero knowledge proof for </a:t>
            </a:r>
            <a:r>
              <a:rPr lang="en-US" b="1" dirty="0"/>
              <a:t>x</a:t>
            </a:r>
            <a:endParaRPr lang="en-US" dirty="0"/>
          </a:p>
          <a:p>
            <a:pPr lvl="2"/>
            <a:r>
              <a:rPr lang="en-US" sz="1400" dirty="0"/>
              <a:t>The user chooses a random number between 0 and 9.</a:t>
            </a:r>
          </a:p>
          <a:p>
            <a:pPr lvl="2"/>
            <a:r>
              <a:rPr lang="pt-BR" sz="1400" dirty="0"/>
              <a:t>User then computes h=(2^r)(mod 11) and inputs it.</a:t>
            </a:r>
            <a:endParaRPr lang="en-US" sz="1400" dirty="0"/>
          </a:p>
          <a:p>
            <a:pPr lvl="2"/>
            <a:r>
              <a:rPr lang="en-US" sz="1400" dirty="0"/>
              <a:t>The system receives it  and sends back a random bit (could be 0/1). </a:t>
            </a:r>
          </a:p>
          <a:p>
            <a:pPr lvl="2"/>
            <a:r>
              <a:rPr lang="en-US" sz="1400" dirty="0"/>
              <a:t>User then sends the value of s=</a:t>
            </a:r>
            <a:r>
              <a:rPr lang="da-DK" sz="1400" dirty="0"/>
              <a:t>(r+b*x)mod(10)</a:t>
            </a:r>
            <a:r>
              <a:rPr lang="en-US" sz="1400" dirty="0"/>
              <a:t>. Here x is the number you are proving you know(</a:t>
            </a:r>
            <a:r>
              <a:rPr lang="en-US" sz="1400" dirty="0" err="1"/>
              <a:t>i.e</a:t>
            </a:r>
            <a:r>
              <a:rPr lang="en-US" sz="1400" dirty="0"/>
              <a:t> the password).</a:t>
            </a:r>
          </a:p>
          <a:p>
            <a:pPr lvl="2"/>
            <a:r>
              <a:rPr lang="en-US" sz="1400" dirty="0"/>
              <a:t>The system computes                   and </a:t>
            </a:r>
          </a:p>
          <a:p>
            <a:pPr lvl="2"/>
            <a:r>
              <a:rPr lang="en-US" sz="1400" dirty="0"/>
              <a:t>Both the values must be equal for the patient to be verified. Hence the password of patient is verified without actually getting to know what it is. </a:t>
            </a:r>
            <a:endParaRPr lang="en-IN" sz="1400" dirty="0"/>
          </a:p>
        </p:txBody>
      </p:sp>
      <p:pic>
        <p:nvPicPr>
          <p:cNvPr id="4" name="Picture 3">
            <a:extLst>
              <a:ext uri="{FF2B5EF4-FFF2-40B4-BE49-F238E27FC236}">
                <a16:creationId xmlns:a16="http://schemas.microsoft.com/office/drawing/2014/main" id="{0DBD9A83-35EE-4238-BFA1-534804EA1E39}"/>
              </a:ext>
            </a:extLst>
          </p:cNvPr>
          <p:cNvPicPr>
            <a:picLocks noChangeAspect="1"/>
          </p:cNvPicPr>
          <p:nvPr/>
        </p:nvPicPr>
        <p:blipFill>
          <a:blip r:embed="rId2"/>
          <a:stretch>
            <a:fillRect/>
          </a:stretch>
        </p:blipFill>
        <p:spPr>
          <a:xfrm>
            <a:off x="4264099" y="2259559"/>
            <a:ext cx="1409700" cy="285750"/>
          </a:xfrm>
          <a:prstGeom prst="rect">
            <a:avLst/>
          </a:prstGeom>
        </p:spPr>
      </p:pic>
      <p:pic>
        <p:nvPicPr>
          <p:cNvPr id="7" name="Picture 6">
            <a:extLst>
              <a:ext uri="{FF2B5EF4-FFF2-40B4-BE49-F238E27FC236}">
                <a16:creationId xmlns:a16="http://schemas.microsoft.com/office/drawing/2014/main" id="{5D0DBA96-CEFA-475C-A76B-0966A9CE15E7}"/>
              </a:ext>
            </a:extLst>
          </p:cNvPr>
          <p:cNvPicPr>
            <a:picLocks noChangeAspect="1"/>
          </p:cNvPicPr>
          <p:nvPr/>
        </p:nvPicPr>
        <p:blipFill>
          <a:blip r:embed="rId3"/>
          <a:stretch>
            <a:fillRect/>
          </a:stretch>
        </p:blipFill>
        <p:spPr>
          <a:xfrm>
            <a:off x="3563236" y="4181760"/>
            <a:ext cx="700863" cy="235867"/>
          </a:xfrm>
          <a:prstGeom prst="rect">
            <a:avLst/>
          </a:prstGeom>
        </p:spPr>
      </p:pic>
      <p:pic>
        <p:nvPicPr>
          <p:cNvPr id="8" name="Picture 7">
            <a:extLst>
              <a:ext uri="{FF2B5EF4-FFF2-40B4-BE49-F238E27FC236}">
                <a16:creationId xmlns:a16="http://schemas.microsoft.com/office/drawing/2014/main" id="{551CE239-B735-4080-AC5D-4ACED7111AE4}"/>
              </a:ext>
            </a:extLst>
          </p:cNvPr>
          <p:cNvPicPr>
            <a:picLocks noChangeAspect="1"/>
          </p:cNvPicPr>
          <p:nvPr/>
        </p:nvPicPr>
        <p:blipFill>
          <a:blip r:embed="rId4"/>
          <a:stretch>
            <a:fillRect/>
          </a:stretch>
        </p:blipFill>
        <p:spPr>
          <a:xfrm>
            <a:off x="4820093" y="4153027"/>
            <a:ext cx="871537" cy="234363"/>
          </a:xfrm>
          <a:prstGeom prst="rect">
            <a:avLst/>
          </a:prstGeom>
        </p:spPr>
      </p:pic>
    </p:spTree>
    <p:extLst>
      <p:ext uri="{BB962C8B-B14F-4D97-AF65-F5344CB8AC3E}">
        <p14:creationId xmlns:p14="http://schemas.microsoft.com/office/powerpoint/2010/main" val="416312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CF5C3C-DD69-4112-85FB-EA84D58E5F14}"/>
              </a:ext>
            </a:extLst>
          </p:cNvPr>
          <p:cNvPicPr>
            <a:picLocks noChangeAspect="1"/>
          </p:cNvPicPr>
          <p:nvPr/>
        </p:nvPicPr>
        <p:blipFill>
          <a:blip r:embed="rId2"/>
          <a:stretch>
            <a:fillRect/>
          </a:stretch>
        </p:blipFill>
        <p:spPr>
          <a:xfrm>
            <a:off x="947157" y="924557"/>
            <a:ext cx="10297685" cy="455120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47A0179-24B7-4701-A1B2-45D9A2D46F0C}"/>
              </a:ext>
            </a:extLst>
          </p:cNvPr>
          <p:cNvSpPr txBox="1"/>
          <p:nvPr/>
        </p:nvSpPr>
        <p:spPr>
          <a:xfrm>
            <a:off x="3540642" y="5826642"/>
            <a:ext cx="5507665" cy="369332"/>
          </a:xfrm>
          <a:prstGeom prst="rect">
            <a:avLst/>
          </a:prstGeom>
          <a:noFill/>
        </p:spPr>
        <p:txBody>
          <a:bodyPr wrap="square" rtlCol="0">
            <a:spAutoFit/>
          </a:bodyPr>
          <a:lstStyle/>
          <a:p>
            <a:r>
              <a:rPr lang="en-IN" dirty="0"/>
              <a:t>Code snippet showing zero knowledge proof</a:t>
            </a:r>
          </a:p>
        </p:txBody>
      </p:sp>
    </p:spTree>
    <p:extLst>
      <p:ext uri="{BB962C8B-B14F-4D97-AF65-F5344CB8AC3E}">
        <p14:creationId xmlns:p14="http://schemas.microsoft.com/office/powerpoint/2010/main" val="159035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AA25-53FC-4891-8901-2A86D928E0ED}"/>
              </a:ext>
            </a:extLst>
          </p:cNvPr>
          <p:cNvSpPr>
            <a:spLocks noGrp="1"/>
          </p:cNvSpPr>
          <p:nvPr>
            <p:ph type="title"/>
          </p:nvPr>
        </p:nvSpPr>
        <p:spPr/>
        <p:txBody>
          <a:bodyPr/>
          <a:lstStyle/>
          <a:p>
            <a:r>
              <a:rPr lang="en-IN" dirty="0"/>
              <a:t>How we have designed the user interface</a:t>
            </a:r>
          </a:p>
        </p:txBody>
      </p:sp>
      <p:sp>
        <p:nvSpPr>
          <p:cNvPr id="3" name="Content Placeholder 2">
            <a:extLst>
              <a:ext uri="{FF2B5EF4-FFF2-40B4-BE49-F238E27FC236}">
                <a16:creationId xmlns:a16="http://schemas.microsoft.com/office/drawing/2014/main" id="{7065538A-0DDB-45DD-9B4C-19964D5A2527}"/>
              </a:ext>
            </a:extLst>
          </p:cNvPr>
          <p:cNvSpPr>
            <a:spLocks noGrp="1"/>
          </p:cNvSpPr>
          <p:nvPr>
            <p:ph idx="1"/>
          </p:nvPr>
        </p:nvSpPr>
        <p:spPr/>
        <p:txBody>
          <a:bodyPr/>
          <a:lstStyle/>
          <a:p>
            <a:r>
              <a:rPr lang="en-IN" dirty="0"/>
              <a:t>After executing the program, you will encounter 3 choices</a:t>
            </a:r>
          </a:p>
          <a:p>
            <a:pPr marL="342900" indent="-342900">
              <a:buFont typeface="+mj-lt"/>
              <a:buAutoNum type="arabicPeriod"/>
            </a:pPr>
            <a:r>
              <a:rPr lang="en-IN" dirty="0"/>
              <a:t>Register</a:t>
            </a:r>
          </a:p>
          <a:p>
            <a:pPr marL="342900" indent="-342900">
              <a:buFont typeface="+mj-lt"/>
              <a:buAutoNum type="arabicPeriod"/>
            </a:pPr>
            <a:r>
              <a:rPr lang="en-IN" dirty="0"/>
              <a:t>Add</a:t>
            </a:r>
          </a:p>
          <a:p>
            <a:pPr marL="342900" indent="-342900">
              <a:buFont typeface="+mj-lt"/>
              <a:buAutoNum type="arabicPeriod"/>
            </a:pPr>
            <a:r>
              <a:rPr lang="en-IN" dirty="0"/>
              <a:t>View</a:t>
            </a:r>
          </a:p>
          <a:p>
            <a:pPr marL="0" indent="0">
              <a:buNone/>
            </a:pPr>
            <a:r>
              <a:rPr lang="en-IN" dirty="0"/>
              <a:t>This interface has been designed for both doctors and patients. While doctors are pre-registered and have been included in the code, patients need to be registered uniquely during every transaction. None of the data is being stored in files and hence dynamic for every execution of the code.</a:t>
            </a:r>
          </a:p>
          <a:p>
            <a:pPr marL="0" indent="0">
              <a:buNone/>
            </a:pPr>
            <a:r>
              <a:rPr lang="en-IN" dirty="0"/>
              <a:t>The following slides explain each option in detail.</a:t>
            </a:r>
          </a:p>
        </p:txBody>
      </p:sp>
      <p:pic>
        <p:nvPicPr>
          <p:cNvPr id="4" name="Picture 3">
            <a:extLst>
              <a:ext uri="{FF2B5EF4-FFF2-40B4-BE49-F238E27FC236}">
                <a16:creationId xmlns:a16="http://schemas.microsoft.com/office/drawing/2014/main" id="{8DE18124-682F-401B-98E0-A81FA051C9CE}"/>
              </a:ext>
            </a:extLst>
          </p:cNvPr>
          <p:cNvPicPr>
            <a:picLocks noChangeAspect="1"/>
          </p:cNvPicPr>
          <p:nvPr/>
        </p:nvPicPr>
        <p:blipFill>
          <a:blip r:embed="rId2"/>
          <a:stretch>
            <a:fillRect/>
          </a:stretch>
        </p:blipFill>
        <p:spPr>
          <a:xfrm>
            <a:off x="5029200" y="2749486"/>
            <a:ext cx="2459735" cy="4874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7372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2A12-4177-4EF5-BFD3-B638A1B10584}"/>
              </a:ext>
            </a:extLst>
          </p:cNvPr>
          <p:cNvSpPr>
            <a:spLocks noGrp="1"/>
          </p:cNvSpPr>
          <p:nvPr>
            <p:ph type="title"/>
          </p:nvPr>
        </p:nvSpPr>
        <p:spPr>
          <a:xfrm>
            <a:off x="893064" y="246961"/>
            <a:ext cx="10058400" cy="1371600"/>
          </a:xfrm>
        </p:spPr>
        <p:txBody>
          <a:bodyPr/>
          <a:lstStyle/>
          <a:p>
            <a:r>
              <a:rPr lang="en-IN" dirty="0"/>
              <a:t>Register</a:t>
            </a:r>
          </a:p>
        </p:txBody>
      </p:sp>
      <p:sp>
        <p:nvSpPr>
          <p:cNvPr id="3" name="Content Placeholder 2">
            <a:extLst>
              <a:ext uri="{FF2B5EF4-FFF2-40B4-BE49-F238E27FC236}">
                <a16:creationId xmlns:a16="http://schemas.microsoft.com/office/drawing/2014/main" id="{58DC3296-540F-486A-A02B-4C5C31084CB3}"/>
              </a:ext>
            </a:extLst>
          </p:cNvPr>
          <p:cNvSpPr>
            <a:spLocks noGrp="1"/>
          </p:cNvSpPr>
          <p:nvPr>
            <p:ph idx="1"/>
          </p:nvPr>
        </p:nvSpPr>
        <p:spPr>
          <a:xfrm>
            <a:off x="783336" y="1307592"/>
            <a:ext cx="10058400" cy="3849624"/>
          </a:xfrm>
        </p:spPr>
        <p:txBody>
          <a:bodyPr/>
          <a:lstStyle/>
          <a:p>
            <a:r>
              <a:rPr lang="en-IN" dirty="0"/>
              <a:t>Patients whose details are to be entered subsequently have to be registered first. You will have to provide patient name and a numeric password(between 1-10) only.</a:t>
            </a:r>
          </a:p>
          <a:p>
            <a:r>
              <a:rPr lang="en-IN" dirty="0"/>
              <a:t>Doctors on the other hand have been provided in the code. We have registered 3 doctors by default.</a:t>
            </a:r>
          </a:p>
        </p:txBody>
      </p:sp>
      <p:pic>
        <p:nvPicPr>
          <p:cNvPr id="5" name="Picture 4">
            <a:extLst>
              <a:ext uri="{FF2B5EF4-FFF2-40B4-BE49-F238E27FC236}">
                <a16:creationId xmlns:a16="http://schemas.microsoft.com/office/drawing/2014/main" id="{9DD60C20-51B7-4BF4-840C-3B637039C442}"/>
              </a:ext>
            </a:extLst>
          </p:cNvPr>
          <p:cNvPicPr>
            <a:picLocks noChangeAspect="1"/>
          </p:cNvPicPr>
          <p:nvPr/>
        </p:nvPicPr>
        <p:blipFill>
          <a:blip r:embed="rId2"/>
          <a:stretch>
            <a:fillRect/>
          </a:stretch>
        </p:blipFill>
        <p:spPr>
          <a:xfrm>
            <a:off x="1675638" y="2458022"/>
            <a:ext cx="3706368" cy="375982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849E320-AB61-4695-9883-F8B21E0C9DA5}"/>
              </a:ext>
            </a:extLst>
          </p:cNvPr>
          <p:cNvPicPr>
            <a:picLocks noChangeAspect="1"/>
          </p:cNvPicPr>
          <p:nvPr/>
        </p:nvPicPr>
        <p:blipFill>
          <a:blip r:embed="rId3"/>
          <a:stretch>
            <a:fillRect/>
          </a:stretch>
        </p:blipFill>
        <p:spPr>
          <a:xfrm>
            <a:off x="6809996" y="3134610"/>
            <a:ext cx="3469738" cy="21604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668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421F-5AF1-492E-9AC5-E525DC0AF81F}"/>
              </a:ext>
            </a:extLst>
          </p:cNvPr>
          <p:cNvSpPr>
            <a:spLocks noGrp="1"/>
          </p:cNvSpPr>
          <p:nvPr>
            <p:ph type="title"/>
          </p:nvPr>
        </p:nvSpPr>
        <p:spPr>
          <a:xfrm>
            <a:off x="774192" y="749808"/>
            <a:ext cx="10058400" cy="1371600"/>
          </a:xfrm>
        </p:spPr>
        <p:txBody>
          <a:bodyPr/>
          <a:lstStyle/>
          <a:p>
            <a:r>
              <a:rPr lang="en-IN" dirty="0"/>
              <a:t>Add</a:t>
            </a:r>
          </a:p>
        </p:txBody>
      </p:sp>
      <p:sp>
        <p:nvSpPr>
          <p:cNvPr id="3" name="Content Placeholder 2">
            <a:extLst>
              <a:ext uri="{FF2B5EF4-FFF2-40B4-BE49-F238E27FC236}">
                <a16:creationId xmlns:a16="http://schemas.microsoft.com/office/drawing/2014/main" id="{54E679C6-0107-4BDC-9102-C11B8D8035D3}"/>
              </a:ext>
            </a:extLst>
          </p:cNvPr>
          <p:cNvSpPr>
            <a:spLocks noGrp="1"/>
          </p:cNvSpPr>
          <p:nvPr>
            <p:ph idx="1"/>
          </p:nvPr>
        </p:nvSpPr>
        <p:spPr>
          <a:xfrm>
            <a:off x="774192" y="2121408"/>
            <a:ext cx="10058400" cy="3849624"/>
          </a:xfrm>
        </p:spPr>
        <p:txBody>
          <a:bodyPr/>
          <a:lstStyle/>
          <a:p>
            <a:r>
              <a:rPr lang="en-IN" dirty="0"/>
              <a:t>Now that a patient has been registered, the doctor treating the patient can add medical records. To maintain integrity so that both patient and doctor are in accordance with the data, both doctor and patient passwords are taken as input.</a:t>
            </a:r>
          </a:p>
          <a:p>
            <a:r>
              <a:rPr lang="en-IN" dirty="0"/>
              <a:t>Doctor can go on adding data hence ensuring all medical problems are recorded. Press ‘y’ to enter data.</a:t>
            </a:r>
          </a:p>
          <a:p>
            <a:r>
              <a:rPr lang="en-IN" dirty="0"/>
              <a:t>After data has been entered, the block is mined and hence added to the blockchain. This record can further no longer be tampered with.</a:t>
            </a:r>
          </a:p>
        </p:txBody>
      </p:sp>
      <p:pic>
        <p:nvPicPr>
          <p:cNvPr id="4" name="Picture 3">
            <a:extLst>
              <a:ext uri="{FF2B5EF4-FFF2-40B4-BE49-F238E27FC236}">
                <a16:creationId xmlns:a16="http://schemas.microsoft.com/office/drawing/2014/main" id="{96DF4535-F677-4BDC-A93C-7C9F586E8EB2}"/>
              </a:ext>
            </a:extLst>
          </p:cNvPr>
          <p:cNvPicPr>
            <a:picLocks noChangeAspect="1"/>
          </p:cNvPicPr>
          <p:nvPr/>
        </p:nvPicPr>
        <p:blipFill>
          <a:blip r:embed="rId2"/>
          <a:stretch>
            <a:fillRect/>
          </a:stretch>
        </p:blipFill>
        <p:spPr>
          <a:xfrm>
            <a:off x="4805362" y="4046220"/>
            <a:ext cx="2352675"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26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B5E1-568E-4E80-8CEA-D919E956DD81}"/>
              </a:ext>
            </a:extLst>
          </p:cNvPr>
          <p:cNvSpPr>
            <a:spLocks noGrp="1"/>
          </p:cNvSpPr>
          <p:nvPr>
            <p:ph type="title"/>
          </p:nvPr>
        </p:nvSpPr>
        <p:spPr/>
        <p:txBody>
          <a:bodyPr/>
          <a:lstStyle/>
          <a:p>
            <a:r>
              <a:rPr lang="en-IN" dirty="0"/>
              <a:t>TEAM MEMBERS (Group-30)</a:t>
            </a:r>
          </a:p>
        </p:txBody>
      </p:sp>
      <p:sp>
        <p:nvSpPr>
          <p:cNvPr id="3" name="Content Placeholder 2">
            <a:extLst>
              <a:ext uri="{FF2B5EF4-FFF2-40B4-BE49-F238E27FC236}">
                <a16:creationId xmlns:a16="http://schemas.microsoft.com/office/drawing/2014/main" id="{2133CD9B-450F-4E98-8045-0DE715A5EC5F}"/>
              </a:ext>
            </a:extLst>
          </p:cNvPr>
          <p:cNvSpPr>
            <a:spLocks noGrp="1"/>
          </p:cNvSpPr>
          <p:nvPr>
            <p:ph idx="1"/>
          </p:nvPr>
        </p:nvSpPr>
        <p:spPr/>
        <p:txBody>
          <a:bodyPr>
            <a:normAutofit/>
          </a:bodyPr>
          <a:lstStyle/>
          <a:p>
            <a:r>
              <a:rPr lang="en-IN" sz="2000" dirty="0"/>
              <a:t>Rupsa Dhar			(2018A7PS0376H)</a:t>
            </a:r>
          </a:p>
          <a:p>
            <a:r>
              <a:rPr lang="en-IN" sz="2000" dirty="0" err="1"/>
              <a:t>Pranavi</a:t>
            </a:r>
            <a:r>
              <a:rPr lang="en-IN" sz="2000" dirty="0"/>
              <a:t> </a:t>
            </a:r>
            <a:r>
              <a:rPr lang="en-IN" sz="2000" dirty="0" err="1"/>
              <a:t>Marripudi</a:t>
            </a:r>
            <a:r>
              <a:rPr lang="en-IN" sz="2000" dirty="0"/>
              <a:t> 		(2018A7PS0507H)</a:t>
            </a:r>
          </a:p>
          <a:p>
            <a:r>
              <a:rPr lang="en-IN" sz="2000" dirty="0"/>
              <a:t>Pranay Pant			(2018A7PS0161H)</a:t>
            </a:r>
          </a:p>
          <a:p>
            <a:r>
              <a:rPr lang="en-IN" sz="2000" dirty="0"/>
              <a:t>Saksham Chauhan		(2018AAPS0370H)</a:t>
            </a:r>
          </a:p>
          <a:p>
            <a:r>
              <a:rPr lang="en-IN" sz="2000" dirty="0" err="1"/>
              <a:t>Vishesh</a:t>
            </a:r>
            <a:r>
              <a:rPr lang="en-IN" sz="2000" dirty="0"/>
              <a:t> </a:t>
            </a:r>
            <a:r>
              <a:rPr lang="en-IN" sz="2000"/>
              <a:t>Badjatya</a:t>
            </a:r>
            <a:r>
              <a:rPr lang="en-IN" sz="2000" dirty="0"/>
              <a:t>		(2018A7PS0270H)</a:t>
            </a:r>
          </a:p>
        </p:txBody>
      </p:sp>
    </p:spTree>
    <p:extLst>
      <p:ext uri="{BB962C8B-B14F-4D97-AF65-F5344CB8AC3E}">
        <p14:creationId xmlns:p14="http://schemas.microsoft.com/office/powerpoint/2010/main" val="372592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4758AA-6BA4-4631-B4E2-F5D4CE2759D1}"/>
              </a:ext>
            </a:extLst>
          </p:cNvPr>
          <p:cNvPicPr>
            <a:picLocks noChangeAspect="1"/>
          </p:cNvPicPr>
          <p:nvPr/>
        </p:nvPicPr>
        <p:blipFill>
          <a:blip r:embed="rId2"/>
          <a:stretch>
            <a:fillRect/>
          </a:stretch>
        </p:blipFill>
        <p:spPr>
          <a:xfrm>
            <a:off x="823912" y="495299"/>
            <a:ext cx="10544175" cy="258127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5140448-63B8-4C2C-9A80-4DC0EA11D393}"/>
              </a:ext>
            </a:extLst>
          </p:cNvPr>
          <p:cNvPicPr>
            <a:picLocks noChangeAspect="1"/>
          </p:cNvPicPr>
          <p:nvPr/>
        </p:nvPicPr>
        <p:blipFill>
          <a:blip r:embed="rId3"/>
          <a:stretch>
            <a:fillRect/>
          </a:stretch>
        </p:blipFill>
        <p:spPr>
          <a:xfrm>
            <a:off x="943047" y="3309484"/>
            <a:ext cx="9477376" cy="2805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225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B39A-D53F-4722-8EE3-ECC9D23581AD}"/>
              </a:ext>
            </a:extLst>
          </p:cNvPr>
          <p:cNvSpPr>
            <a:spLocks noGrp="1"/>
          </p:cNvSpPr>
          <p:nvPr>
            <p:ph type="title"/>
          </p:nvPr>
        </p:nvSpPr>
        <p:spPr>
          <a:xfrm>
            <a:off x="1066800" y="478002"/>
            <a:ext cx="10058400" cy="1371600"/>
          </a:xfrm>
        </p:spPr>
        <p:txBody>
          <a:bodyPr/>
          <a:lstStyle/>
          <a:p>
            <a:r>
              <a:rPr lang="en-IN" dirty="0"/>
              <a:t>View</a:t>
            </a:r>
          </a:p>
        </p:txBody>
      </p:sp>
      <p:sp>
        <p:nvSpPr>
          <p:cNvPr id="3" name="Content Placeholder 2">
            <a:extLst>
              <a:ext uri="{FF2B5EF4-FFF2-40B4-BE49-F238E27FC236}">
                <a16:creationId xmlns:a16="http://schemas.microsoft.com/office/drawing/2014/main" id="{9898D8B7-A175-496E-B956-68D3D6CA2F37}"/>
              </a:ext>
            </a:extLst>
          </p:cNvPr>
          <p:cNvSpPr>
            <a:spLocks noGrp="1"/>
          </p:cNvSpPr>
          <p:nvPr>
            <p:ph idx="1"/>
          </p:nvPr>
        </p:nvSpPr>
        <p:spPr>
          <a:xfrm>
            <a:off x="1066800" y="1700784"/>
            <a:ext cx="10058400" cy="3849624"/>
          </a:xfrm>
        </p:spPr>
        <p:txBody>
          <a:bodyPr/>
          <a:lstStyle/>
          <a:p>
            <a:r>
              <a:rPr lang="en-IN" dirty="0"/>
              <a:t>This option allows both doctors and patients to view the records. Doctors can view only patients they are treating.</a:t>
            </a:r>
          </a:p>
        </p:txBody>
      </p:sp>
      <p:pic>
        <p:nvPicPr>
          <p:cNvPr id="4" name="Picture 3">
            <a:extLst>
              <a:ext uri="{FF2B5EF4-FFF2-40B4-BE49-F238E27FC236}">
                <a16:creationId xmlns:a16="http://schemas.microsoft.com/office/drawing/2014/main" id="{0908ED0C-8E3E-4060-A637-C8C7CABDD13C}"/>
              </a:ext>
            </a:extLst>
          </p:cNvPr>
          <p:cNvPicPr>
            <a:picLocks noChangeAspect="1"/>
          </p:cNvPicPr>
          <p:nvPr/>
        </p:nvPicPr>
        <p:blipFill>
          <a:blip r:embed="rId2"/>
          <a:stretch>
            <a:fillRect/>
          </a:stretch>
        </p:blipFill>
        <p:spPr>
          <a:xfrm>
            <a:off x="2961703" y="2398776"/>
            <a:ext cx="5610225" cy="33528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D808CB8-8351-4922-A496-7543F19B1E6A}"/>
              </a:ext>
            </a:extLst>
          </p:cNvPr>
          <p:cNvSpPr txBox="1"/>
          <p:nvPr/>
        </p:nvSpPr>
        <p:spPr>
          <a:xfrm>
            <a:off x="3667125" y="5953125"/>
            <a:ext cx="4638675" cy="369332"/>
          </a:xfrm>
          <a:prstGeom prst="rect">
            <a:avLst/>
          </a:prstGeom>
          <a:noFill/>
        </p:spPr>
        <p:txBody>
          <a:bodyPr wrap="square" rtlCol="0">
            <a:spAutoFit/>
          </a:bodyPr>
          <a:lstStyle/>
          <a:p>
            <a:r>
              <a:rPr lang="en-IN" dirty="0"/>
              <a:t>From doctor’s view</a:t>
            </a:r>
          </a:p>
        </p:txBody>
      </p:sp>
    </p:spTree>
    <p:extLst>
      <p:ext uri="{BB962C8B-B14F-4D97-AF65-F5344CB8AC3E}">
        <p14:creationId xmlns:p14="http://schemas.microsoft.com/office/powerpoint/2010/main" val="702010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B6F6F8-336B-415C-88FF-C084AEF3A10D}"/>
              </a:ext>
            </a:extLst>
          </p:cNvPr>
          <p:cNvPicPr>
            <a:picLocks noChangeAspect="1"/>
          </p:cNvPicPr>
          <p:nvPr/>
        </p:nvPicPr>
        <p:blipFill>
          <a:blip r:embed="rId2"/>
          <a:stretch>
            <a:fillRect/>
          </a:stretch>
        </p:blipFill>
        <p:spPr>
          <a:xfrm>
            <a:off x="704850" y="476250"/>
            <a:ext cx="10485491" cy="513397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7789E11-B691-48FE-9542-A27AEC9C29BE}"/>
              </a:ext>
            </a:extLst>
          </p:cNvPr>
          <p:cNvSpPr txBox="1"/>
          <p:nvPr/>
        </p:nvSpPr>
        <p:spPr>
          <a:xfrm>
            <a:off x="4743450" y="5791200"/>
            <a:ext cx="4152900" cy="369332"/>
          </a:xfrm>
          <a:prstGeom prst="rect">
            <a:avLst/>
          </a:prstGeom>
          <a:noFill/>
        </p:spPr>
        <p:txBody>
          <a:bodyPr wrap="square" rtlCol="0">
            <a:spAutoFit/>
          </a:bodyPr>
          <a:lstStyle/>
          <a:p>
            <a:r>
              <a:rPr lang="en-IN" dirty="0"/>
              <a:t>From patient’s view</a:t>
            </a:r>
          </a:p>
        </p:txBody>
      </p:sp>
    </p:spTree>
    <p:extLst>
      <p:ext uri="{BB962C8B-B14F-4D97-AF65-F5344CB8AC3E}">
        <p14:creationId xmlns:p14="http://schemas.microsoft.com/office/powerpoint/2010/main" val="109170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A8E3-C6EC-4E34-918E-4D54322CD12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58B2A56-FE9E-4728-803A-2ED57FF7946E}"/>
              </a:ext>
            </a:extLst>
          </p:cNvPr>
          <p:cNvSpPr>
            <a:spLocks noGrp="1"/>
          </p:cNvSpPr>
          <p:nvPr>
            <p:ph idx="1"/>
          </p:nvPr>
        </p:nvSpPr>
        <p:spPr/>
        <p:txBody>
          <a:bodyPr/>
          <a:lstStyle/>
          <a:p>
            <a:r>
              <a:rPr lang="en-IN" dirty="0"/>
              <a:t>By implementing blockchain for storing medical records we hope to achieve confidentiality and efficiency in </a:t>
            </a:r>
            <a:r>
              <a:rPr lang="en-IN"/>
              <a:t>the same. </a:t>
            </a:r>
            <a:r>
              <a:rPr lang="en-IN" dirty="0"/>
              <a:t>This is a prototype for something that can be implemented on a large scale.</a:t>
            </a:r>
          </a:p>
          <a:p>
            <a:endParaRPr lang="en-IN" dirty="0"/>
          </a:p>
        </p:txBody>
      </p:sp>
      <p:pic>
        <p:nvPicPr>
          <p:cNvPr id="4" name="Picture 3">
            <a:extLst>
              <a:ext uri="{FF2B5EF4-FFF2-40B4-BE49-F238E27FC236}">
                <a16:creationId xmlns:a16="http://schemas.microsoft.com/office/drawing/2014/main" id="{E088A3B4-9239-4BA0-A6A7-36BC2EE23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620" y="3118282"/>
            <a:ext cx="4588033" cy="2580769"/>
          </a:xfrm>
          <a:prstGeom prst="rect">
            <a:avLst/>
          </a:prstGeom>
          <a:ln>
            <a:noFill/>
          </a:ln>
          <a:effectLst>
            <a:softEdge rad="112500"/>
          </a:effectLst>
        </p:spPr>
      </p:pic>
    </p:spTree>
    <p:extLst>
      <p:ext uri="{BB962C8B-B14F-4D97-AF65-F5344CB8AC3E}">
        <p14:creationId xmlns:p14="http://schemas.microsoft.com/office/powerpoint/2010/main" val="147397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3456-C1A6-4A42-A9B9-CFA5D7AC317C}"/>
              </a:ext>
            </a:extLst>
          </p:cNvPr>
          <p:cNvSpPr>
            <a:spLocks noGrp="1"/>
          </p:cNvSpPr>
          <p:nvPr>
            <p:ph type="title"/>
          </p:nvPr>
        </p:nvSpPr>
        <p:spPr/>
        <p:txBody>
          <a:bodyPr/>
          <a:lstStyle/>
          <a:p>
            <a:r>
              <a:rPr lang="en-IN" dirty="0"/>
              <a:t>Problem faced by healthcare industry</a:t>
            </a:r>
          </a:p>
        </p:txBody>
      </p:sp>
      <p:sp>
        <p:nvSpPr>
          <p:cNvPr id="3" name="Content Placeholder 2">
            <a:extLst>
              <a:ext uri="{FF2B5EF4-FFF2-40B4-BE49-F238E27FC236}">
                <a16:creationId xmlns:a16="http://schemas.microsoft.com/office/drawing/2014/main" id="{38881CB9-43B1-460F-BDC2-B023592ADCC5}"/>
              </a:ext>
            </a:extLst>
          </p:cNvPr>
          <p:cNvSpPr>
            <a:spLocks noGrp="1"/>
          </p:cNvSpPr>
          <p:nvPr>
            <p:ph idx="1"/>
          </p:nvPr>
        </p:nvSpPr>
        <p:spPr/>
        <p:txBody>
          <a:bodyPr/>
          <a:lstStyle/>
          <a:p>
            <a:r>
              <a:rPr lang="en-US" sz="1600" dirty="0"/>
              <a:t>Medical errors are estimated to be one of the leading causes of death around the world, which means improvements in the handling of health data is time critical.</a:t>
            </a:r>
          </a:p>
          <a:p>
            <a:r>
              <a:rPr lang="en-US" sz="1600" dirty="0"/>
              <a:t>The inefficiencies and unnecessary expenditures of the healthcare system are need for the secure, high-integrity, neutral third party nature of blockchain. </a:t>
            </a:r>
            <a:endParaRPr lang="en-IN" sz="1600" dirty="0"/>
          </a:p>
          <a:p>
            <a:r>
              <a:rPr lang="en-US" sz="1600" dirty="0"/>
              <a:t>Also an important necessity of this ever-evolving industry is a strong relationship between patient and doctor based on trust and integrity. Thus to ensure a stress free experience to patients is the need of the hour. </a:t>
            </a:r>
          </a:p>
          <a:p>
            <a:endParaRPr lang="en-US" sz="1600" dirty="0"/>
          </a:p>
          <a:p>
            <a:endParaRPr lang="en-IN" dirty="0"/>
          </a:p>
        </p:txBody>
      </p:sp>
      <p:pic>
        <p:nvPicPr>
          <p:cNvPr id="4" name="Picture 3">
            <a:extLst>
              <a:ext uri="{FF2B5EF4-FFF2-40B4-BE49-F238E27FC236}">
                <a16:creationId xmlns:a16="http://schemas.microsoft.com/office/drawing/2014/main" id="{565B41AF-7DB9-4C71-8D40-037C50B01523}"/>
              </a:ext>
            </a:extLst>
          </p:cNvPr>
          <p:cNvPicPr>
            <a:picLocks noChangeAspect="1"/>
          </p:cNvPicPr>
          <p:nvPr/>
        </p:nvPicPr>
        <p:blipFill>
          <a:blip r:embed="rId2"/>
          <a:stretch>
            <a:fillRect/>
          </a:stretch>
        </p:blipFill>
        <p:spPr>
          <a:xfrm>
            <a:off x="6313795" y="4313992"/>
            <a:ext cx="2319455" cy="1901414"/>
          </a:xfrm>
          <a:prstGeom prst="rect">
            <a:avLst/>
          </a:prstGeom>
        </p:spPr>
      </p:pic>
    </p:spTree>
    <p:extLst>
      <p:ext uri="{BB962C8B-B14F-4D97-AF65-F5344CB8AC3E}">
        <p14:creationId xmlns:p14="http://schemas.microsoft.com/office/powerpoint/2010/main" val="296253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08CC-8288-4131-9443-34C0A47EB7D7}"/>
              </a:ext>
            </a:extLst>
          </p:cNvPr>
          <p:cNvSpPr>
            <a:spLocks noGrp="1"/>
          </p:cNvSpPr>
          <p:nvPr>
            <p:ph type="title"/>
          </p:nvPr>
        </p:nvSpPr>
        <p:spPr>
          <a:xfrm>
            <a:off x="1066800" y="555272"/>
            <a:ext cx="10058400" cy="1371600"/>
          </a:xfrm>
        </p:spPr>
        <p:txBody>
          <a:bodyPr/>
          <a:lstStyle/>
          <a:p>
            <a:r>
              <a:rPr lang="en-IN" dirty="0"/>
              <a:t>Objectives of our project</a:t>
            </a:r>
          </a:p>
        </p:txBody>
      </p:sp>
      <p:sp>
        <p:nvSpPr>
          <p:cNvPr id="3" name="Content Placeholder 2">
            <a:extLst>
              <a:ext uri="{FF2B5EF4-FFF2-40B4-BE49-F238E27FC236}">
                <a16:creationId xmlns:a16="http://schemas.microsoft.com/office/drawing/2014/main" id="{0C596E73-E1FB-4FBE-84C0-95C3249A208C}"/>
              </a:ext>
            </a:extLst>
          </p:cNvPr>
          <p:cNvSpPr>
            <a:spLocks noGrp="1"/>
          </p:cNvSpPr>
          <p:nvPr>
            <p:ph idx="1"/>
          </p:nvPr>
        </p:nvSpPr>
        <p:spPr>
          <a:xfrm>
            <a:off x="1066800" y="1730615"/>
            <a:ext cx="10058400" cy="3849624"/>
          </a:xfrm>
        </p:spPr>
        <p:txBody>
          <a:bodyPr/>
          <a:lstStyle/>
          <a:p>
            <a:r>
              <a:rPr lang="en-IN" dirty="0"/>
              <a:t>The main objective of our project is to produce confidentiality to patient medical records using Blockchain technology.</a:t>
            </a:r>
          </a:p>
          <a:p>
            <a:r>
              <a:rPr lang="en-IN" dirty="0"/>
              <a:t>Protecting the personal details of a patient isn’t simply a matter of ethical respect, it’s essential to bond trust between the doctor and also the patient.</a:t>
            </a:r>
          </a:p>
          <a:p>
            <a:r>
              <a:rPr lang="en-IN" dirty="0"/>
              <a:t>We hence provide the same through our project where both doctors and patients have access to medical records remotely and securely. While doctors can only access data pertaining to only their patients, patients can only access their own records.</a:t>
            </a:r>
          </a:p>
          <a:p>
            <a:r>
              <a:rPr lang="en-IN" dirty="0"/>
              <a:t>Each transaction is unique and secure and hence cannot be modified nor can they be used by third-party entities for personal gain.</a:t>
            </a:r>
          </a:p>
        </p:txBody>
      </p:sp>
      <p:pic>
        <p:nvPicPr>
          <p:cNvPr id="4" name="Picture 3">
            <a:extLst>
              <a:ext uri="{FF2B5EF4-FFF2-40B4-BE49-F238E27FC236}">
                <a16:creationId xmlns:a16="http://schemas.microsoft.com/office/drawing/2014/main" id="{7E876800-EB26-4348-BA96-BF0C2F8D77C4}"/>
              </a:ext>
            </a:extLst>
          </p:cNvPr>
          <p:cNvPicPr>
            <a:picLocks noChangeAspect="1"/>
          </p:cNvPicPr>
          <p:nvPr/>
        </p:nvPicPr>
        <p:blipFill>
          <a:blip r:embed="rId2"/>
          <a:stretch>
            <a:fillRect/>
          </a:stretch>
        </p:blipFill>
        <p:spPr>
          <a:xfrm>
            <a:off x="5754772" y="4403050"/>
            <a:ext cx="3758197" cy="1976789"/>
          </a:xfrm>
          <a:prstGeom prst="rect">
            <a:avLst/>
          </a:prstGeom>
        </p:spPr>
      </p:pic>
      <p:sp>
        <p:nvSpPr>
          <p:cNvPr id="5" name="TextBox 4">
            <a:extLst>
              <a:ext uri="{FF2B5EF4-FFF2-40B4-BE49-F238E27FC236}">
                <a16:creationId xmlns:a16="http://schemas.microsoft.com/office/drawing/2014/main" id="{E8203F2A-041A-46D6-9D87-0E2F34303DB2}"/>
              </a:ext>
            </a:extLst>
          </p:cNvPr>
          <p:cNvSpPr txBox="1"/>
          <p:nvPr/>
        </p:nvSpPr>
        <p:spPr>
          <a:xfrm>
            <a:off x="2699503" y="4717846"/>
            <a:ext cx="2886075" cy="1661993"/>
          </a:xfrm>
          <a:prstGeom prst="rect">
            <a:avLst/>
          </a:prstGeom>
          <a:noFill/>
        </p:spPr>
        <p:txBody>
          <a:bodyPr wrap="square" rtlCol="0">
            <a:spAutoFit/>
          </a:bodyPr>
          <a:lstStyle/>
          <a:p>
            <a:r>
              <a:rPr lang="en-IN" sz="1400" dirty="0"/>
              <a:t>Blockchain undoubtedly will provide a feasible solution to this problem by ensuring storage of medical records while maintaining its integrity and consistency.</a:t>
            </a:r>
          </a:p>
          <a:p>
            <a:endParaRPr lang="en-IN" dirty="0"/>
          </a:p>
        </p:txBody>
      </p:sp>
    </p:spTree>
    <p:extLst>
      <p:ext uri="{BB962C8B-B14F-4D97-AF65-F5344CB8AC3E}">
        <p14:creationId xmlns:p14="http://schemas.microsoft.com/office/powerpoint/2010/main" val="164683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1F0E-F27A-4D17-9D18-F8B3ED2878B5}"/>
              </a:ext>
            </a:extLst>
          </p:cNvPr>
          <p:cNvSpPr>
            <a:spLocks noGrp="1"/>
          </p:cNvSpPr>
          <p:nvPr>
            <p:ph type="title"/>
          </p:nvPr>
        </p:nvSpPr>
        <p:spPr/>
        <p:txBody>
          <a:bodyPr/>
          <a:lstStyle/>
          <a:p>
            <a:r>
              <a:rPr lang="en-IN" dirty="0"/>
              <a:t>Making the Blockchain</a:t>
            </a:r>
          </a:p>
        </p:txBody>
      </p:sp>
      <p:sp>
        <p:nvSpPr>
          <p:cNvPr id="3" name="Content Placeholder 2">
            <a:extLst>
              <a:ext uri="{FF2B5EF4-FFF2-40B4-BE49-F238E27FC236}">
                <a16:creationId xmlns:a16="http://schemas.microsoft.com/office/drawing/2014/main" id="{3B5FCEC3-A678-4B82-9F70-C2937E11257A}"/>
              </a:ext>
            </a:extLst>
          </p:cNvPr>
          <p:cNvSpPr>
            <a:spLocks noGrp="1"/>
          </p:cNvSpPr>
          <p:nvPr>
            <p:ph idx="1"/>
          </p:nvPr>
        </p:nvSpPr>
        <p:spPr/>
        <p:txBody>
          <a:bodyPr/>
          <a:lstStyle/>
          <a:p>
            <a:r>
              <a:rPr lang="en-US" sz="1600" dirty="0"/>
              <a:t>A blockchain is just a chain/list of blocks. Each block in the blockchain will have its own digital fingerprint, contain digital fingerprint of the previous block, and have some data ( this data could be transactions for example ).</a:t>
            </a:r>
            <a:endParaRPr lang="en-IN" sz="1600" dirty="0"/>
          </a:p>
          <a:p>
            <a:r>
              <a:rPr lang="en-US" dirty="0"/>
              <a:t>This means that it becomes very hard to change the contents of any block without then needing to change every subsequent one; hence where the blockchain essentially gets its immutable properties.</a:t>
            </a:r>
          </a:p>
          <a:p>
            <a:endParaRPr lang="en-IN" dirty="0"/>
          </a:p>
        </p:txBody>
      </p:sp>
      <p:pic>
        <p:nvPicPr>
          <p:cNvPr id="4" name="Picture 3">
            <a:extLst>
              <a:ext uri="{FF2B5EF4-FFF2-40B4-BE49-F238E27FC236}">
                <a16:creationId xmlns:a16="http://schemas.microsoft.com/office/drawing/2014/main" id="{2A0C72E3-6FD0-45D0-ADC9-3D0EB8488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40" y="3730884"/>
            <a:ext cx="10058400" cy="2225843"/>
          </a:xfrm>
          <a:prstGeom prst="rect">
            <a:avLst/>
          </a:prstGeom>
        </p:spPr>
      </p:pic>
      <p:sp>
        <p:nvSpPr>
          <p:cNvPr id="5" name="TextBox 4">
            <a:extLst>
              <a:ext uri="{FF2B5EF4-FFF2-40B4-BE49-F238E27FC236}">
                <a16:creationId xmlns:a16="http://schemas.microsoft.com/office/drawing/2014/main" id="{B19EA624-EC00-4560-9F1A-A2FE3403E42B}"/>
              </a:ext>
            </a:extLst>
          </p:cNvPr>
          <p:cNvSpPr txBox="1"/>
          <p:nvPr/>
        </p:nvSpPr>
        <p:spPr>
          <a:xfrm>
            <a:off x="2409246" y="4843806"/>
            <a:ext cx="1478942" cy="307777"/>
          </a:xfrm>
          <a:prstGeom prst="rect">
            <a:avLst/>
          </a:prstGeom>
          <a:solidFill>
            <a:schemeClr val="bg1"/>
          </a:solidFill>
        </p:spPr>
        <p:txBody>
          <a:bodyPr wrap="square" rtlCol="0">
            <a:spAutoFit/>
          </a:bodyPr>
          <a:lstStyle/>
          <a:p>
            <a:r>
              <a:rPr lang="en-IN" sz="1400" dirty="0">
                <a:latin typeface="Bahnschrift Condensed" panose="020B0502040204020203" pitchFamily="34" charset="0"/>
              </a:rPr>
              <a:t>Diabetes</a:t>
            </a:r>
          </a:p>
        </p:txBody>
      </p:sp>
      <p:sp>
        <p:nvSpPr>
          <p:cNvPr id="6" name="TextBox 5">
            <a:extLst>
              <a:ext uri="{FF2B5EF4-FFF2-40B4-BE49-F238E27FC236}">
                <a16:creationId xmlns:a16="http://schemas.microsoft.com/office/drawing/2014/main" id="{3279C978-8B74-48AD-A46E-F3F4656F05BE}"/>
              </a:ext>
            </a:extLst>
          </p:cNvPr>
          <p:cNvSpPr txBox="1"/>
          <p:nvPr/>
        </p:nvSpPr>
        <p:spPr>
          <a:xfrm>
            <a:off x="5248269" y="4843806"/>
            <a:ext cx="1478942" cy="307777"/>
          </a:xfrm>
          <a:prstGeom prst="rect">
            <a:avLst/>
          </a:prstGeom>
          <a:solidFill>
            <a:schemeClr val="bg1"/>
          </a:solidFill>
        </p:spPr>
        <p:txBody>
          <a:bodyPr wrap="square" rtlCol="0">
            <a:spAutoFit/>
          </a:bodyPr>
          <a:lstStyle/>
          <a:p>
            <a:r>
              <a:rPr lang="en-IN" sz="1400" dirty="0">
                <a:latin typeface="Bahnschrift Condensed" panose="020B0502040204020203" pitchFamily="34" charset="0"/>
              </a:rPr>
              <a:t>Arthritis</a:t>
            </a:r>
          </a:p>
        </p:txBody>
      </p:sp>
      <p:sp>
        <p:nvSpPr>
          <p:cNvPr id="7" name="TextBox 6">
            <a:extLst>
              <a:ext uri="{FF2B5EF4-FFF2-40B4-BE49-F238E27FC236}">
                <a16:creationId xmlns:a16="http://schemas.microsoft.com/office/drawing/2014/main" id="{E99981D1-9BDC-4268-AD2F-F9F9CA62709E}"/>
              </a:ext>
            </a:extLst>
          </p:cNvPr>
          <p:cNvSpPr txBox="1"/>
          <p:nvPr/>
        </p:nvSpPr>
        <p:spPr>
          <a:xfrm>
            <a:off x="8191575" y="4782252"/>
            <a:ext cx="1478943" cy="323165"/>
          </a:xfrm>
          <a:prstGeom prst="rect">
            <a:avLst/>
          </a:prstGeom>
          <a:solidFill>
            <a:schemeClr val="bg1"/>
          </a:solidFill>
        </p:spPr>
        <p:txBody>
          <a:bodyPr wrap="square" rtlCol="0">
            <a:spAutoFit/>
          </a:bodyPr>
          <a:lstStyle/>
          <a:p>
            <a:r>
              <a:rPr lang="en-IN" sz="1500" dirty="0">
                <a:latin typeface="Bahnschrift Condensed" panose="020B0502040204020203" pitchFamily="34" charset="0"/>
              </a:rPr>
              <a:t>Thyroid</a:t>
            </a:r>
          </a:p>
        </p:txBody>
      </p:sp>
    </p:spTree>
    <p:extLst>
      <p:ext uri="{BB962C8B-B14F-4D97-AF65-F5344CB8AC3E}">
        <p14:creationId xmlns:p14="http://schemas.microsoft.com/office/powerpoint/2010/main" val="117907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6A759-9EAC-4D84-87F7-DD3ED151E6A2}"/>
              </a:ext>
            </a:extLst>
          </p:cNvPr>
          <p:cNvSpPr>
            <a:spLocks noGrp="1"/>
          </p:cNvSpPr>
          <p:nvPr>
            <p:ph idx="1"/>
          </p:nvPr>
        </p:nvSpPr>
        <p:spPr>
          <a:xfrm>
            <a:off x="861391" y="1384526"/>
            <a:ext cx="10058400" cy="3849624"/>
          </a:xfrm>
        </p:spPr>
        <p:txBody>
          <a:bodyPr/>
          <a:lstStyle/>
          <a:p>
            <a:r>
              <a:rPr lang="en-US" b="1" dirty="0"/>
              <a:t>Each block doesn’t just contain the hash of the block before it, but its own hash is in part, calculated from the previous hash</a:t>
            </a:r>
            <a:r>
              <a:rPr lang="en-US" dirty="0"/>
              <a:t>. If the previous block’s data is changed then the previous block’s hash will change ( since it is calculated in part, by the data) in turn affecting all the hashes of the blocks there after. </a:t>
            </a:r>
            <a:r>
              <a:rPr lang="en-US" b="1" dirty="0"/>
              <a:t>Calculating and comparing the hashes allow us to see if a blockchain is invalid.</a:t>
            </a:r>
            <a:r>
              <a:rPr lang="en-US" dirty="0"/>
              <a:t> Changing any data in this list, will change the signature and </a:t>
            </a:r>
            <a:r>
              <a:rPr lang="en-US" b="1" dirty="0"/>
              <a:t>break the chain</a:t>
            </a:r>
            <a:r>
              <a:rPr lang="en-US" dirty="0"/>
              <a:t>.</a:t>
            </a:r>
            <a:endParaRPr lang="en-IN" dirty="0"/>
          </a:p>
          <a:p>
            <a:endParaRPr lang="en-IN" dirty="0"/>
          </a:p>
        </p:txBody>
      </p:sp>
      <p:pic>
        <p:nvPicPr>
          <p:cNvPr id="4" name="Picture 3">
            <a:extLst>
              <a:ext uri="{FF2B5EF4-FFF2-40B4-BE49-F238E27FC236}">
                <a16:creationId xmlns:a16="http://schemas.microsoft.com/office/drawing/2014/main" id="{8B7D0269-D5A6-4D62-941B-872509BA72F0}"/>
              </a:ext>
            </a:extLst>
          </p:cNvPr>
          <p:cNvPicPr>
            <a:picLocks noChangeAspect="1"/>
          </p:cNvPicPr>
          <p:nvPr/>
        </p:nvPicPr>
        <p:blipFill>
          <a:blip r:embed="rId2"/>
          <a:stretch>
            <a:fillRect/>
          </a:stretch>
        </p:blipFill>
        <p:spPr>
          <a:xfrm>
            <a:off x="1081378" y="3237777"/>
            <a:ext cx="9430248" cy="1851078"/>
          </a:xfrm>
          <a:prstGeom prst="rect">
            <a:avLst/>
          </a:prstGeom>
          <a:ln>
            <a:noFill/>
          </a:ln>
          <a:effectLst>
            <a:softEdge rad="112500"/>
          </a:effectLst>
        </p:spPr>
      </p:pic>
    </p:spTree>
    <p:extLst>
      <p:ext uri="{BB962C8B-B14F-4D97-AF65-F5344CB8AC3E}">
        <p14:creationId xmlns:p14="http://schemas.microsoft.com/office/powerpoint/2010/main" val="428890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DF8F2-D7BB-46F5-9116-A11FEA8B6965}"/>
              </a:ext>
            </a:extLst>
          </p:cNvPr>
          <p:cNvSpPr>
            <a:spLocks noGrp="1"/>
          </p:cNvSpPr>
          <p:nvPr>
            <p:ph idx="1"/>
          </p:nvPr>
        </p:nvSpPr>
        <p:spPr>
          <a:xfrm>
            <a:off x="852115" y="719593"/>
            <a:ext cx="10058400" cy="3849624"/>
          </a:xfrm>
        </p:spPr>
        <p:txBody>
          <a:bodyPr/>
          <a:lstStyle/>
          <a:p>
            <a:r>
              <a:rPr lang="en-US" altLang="en-US" sz="1600" dirty="0">
                <a:cs typeface="+mn-ea"/>
              </a:rPr>
              <a:t>Our basic </a:t>
            </a:r>
            <a:r>
              <a:rPr lang="en-US" altLang="en-US" sz="1600" b="1" dirty="0">
                <a:cs typeface="+mn-ea"/>
              </a:rPr>
              <a:t>Block</a:t>
            </a:r>
            <a:r>
              <a:rPr lang="en-US" altLang="en-US" sz="1600" dirty="0">
                <a:cs typeface="+mn-ea"/>
              </a:rPr>
              <a:t> contains a </a:t>
            </a:r>
            <a:r>
              <a:rPr lang="en-US" altLang="en-US" sz="1600" i="1" dirty="0">
                <a:cs typeface="+mn-ea"/>
              </a:rPr>
              <a:t>String hash </a:t>
            </a:r>
            <a:r>
              <a:rPr lang="en-US" altLang="en-US" sz="1600" dirty="0">
                <a:cs typeface="+mn-ea"/>
              </a:rPr>
              <a:t>that will hold our digital signature(or present hash). The variable </a:t>
            </a:r>
            <a:r>
              <a:rPr lang="en-US" altLang="en-US" sz="1600" i="1" dirty="0">
                <a:cs typeface="+mn-ea"/>
              </a:rPr>
              <a:t>previous Hash </a:t>
            </a:r>
            <a:r>
              <a:rPr lang="en-US" altLang="en-US" sz="1600" dirty="0">
                <a:cs typeface="+mn-ea"/>
              </a:rPr>
              <a:t>to hold the previous block’s hash and </a:t>
            </a:r>
            <a:r>
              <a:rPr lang="en-US" altLang="en-US" sz="1600" i="1" dirty="0">
                <a:cs typeface="+mn-ea"/>
              </a:rPr>
              <a:t>String data </a:t>
            </a:r>
            <a:r>
              <a:rPr lang="en-US" altLang="en-US" sz="1600" dirty="0">
                <a:cs typeface="+mn-ea"/>
              </a:rPr>
              <a:t>to hold our block data.</a:t>
            </a:r>
          </a:p>
          <a:p>
            <a:pPr marL="0" indent="0">
              <a:buNone/>
            </a:pPr>
            <a:endParaRPr lang="en-US" altLang="en-US" sz="1600" dirty="0">
              <a:cs typeface="+mn-ea"/>
            </a:endParaRPr>
          </a:p>
          <a:p>
            <a:pPr lvl="0" eaLnBrk="0" fontAlgn="base" hangingPunct="0">
              <a:lnSpc>
                <a:spcPct val="100000"/>
              </a:lnSpc>
              <a:spcBef>
                <a:spcPct val="0"/>
              </a:spcBef>
              <a:spcAft>
                <a:spcPct val="0"/>
              </a:spcAft>
            </a:pPr>
            <a:r>
              <a:rPr lang="en-US" altLang="en-US" sz="1600" b="1" dirty="0">
                <a:cs typeface="+mn-ea"/>
              </a:rPr>
              <a:t>Next we will need a way to generate a digital fingerprint, </a:t>
            </a:r>
            <a:r>
              <a:rPr lang="en-US" altLang="en-US" sz="1600" dirty="0">
                <a:cs typeface="+mn-ea"/>
              </a:rPr>
              <a:t>there are many cryptographic algorithms. Here we have used SHA256.</a:t>
            </a:r>
            <a:r>
              <a:rPr lang="en-US" sz="1600" b="1" dirty="0">
                <a:cs typeface="+mn-ea"/>
              </a:rPr>
              <a:t> SHA-256</a:t>
            </a:r>
            <a:r>
              <a:rPr lang="en-US" sz="1600" dirty="0">
                <a:cs typeface="+mn-ea"/>
              </a:rPr>
              <a:t> is one of the successor hash functions to SHA-1 (collectively referred to as SHA-2), and is one of the strongest hash functions available. </a:t>
            </a:r>
          </a:p>
          <a:p>
            <a:endParaRPr lang="en-US" altLang="en-US" sz="1600" dirty="0">
              <a:cs typeface="+mn-ea"/>
            </a:endParaRPr>
          </a:p>
          <a:p>
            <a:endParaRPr lang="en-IN" dirty="0"/>
          </a:p>
        </p:txBody>
      </p:sp>
      <p:pic>
        <p:nvPicPr>
          <p:cNvPr id="4" name="Picture 3">
            <a:extLst>
              <a:ext uri="{FF2B5EF4-FFF2-40B4-BE49-F238E27FC236}">
                <a16:creationId xmlns:a16="http://schemas.microsoft.com/office/drawing/2014/main" id="{AC900E2A-BBBA-4701-A5A1-985464000BFA}"/>
              </a:ext>
            </a:extLst>
          </p:cNvPr>
          <p:cNvPicPr>
            <a:picLocks noChangeAspect="1"/>
          </p:cNvPicPr>
          <p:nvPr/>
        </p:nvPicPr>
        <p:blipFill>
          <a:blip r:embed="rId2"/>
          <a:stretch>
            <a:fillRect/>
          </a:stretch>
        </p:blipFill>
        <p:spPr>
          <a:xfrm>
            <a:off x="2973271" y="3044064"/>
            <a:ext cx="5816088" cy="2121592"/>
          </a:xfrm>
          <a:prstGeom prst="rect">
            <a:avLst/>
          </a:prstGeom>
          <a:ln>
            <a:noFill/>
          </a:ln>
          <a:effectLst>
            <a:softEdge rad="112500"/>
          </a:effectLst>
        </p:spPr>
      </p:pic>
    </p:spTree>
    <p:extLst>
      <p:ext uri="{BB962C8B-B14F-4D97-AF65-F5344CB8AC3E}">
        <p14:creationId xmlns:p14="http://schemas.microsoft.com/office/powerpoint/2010/main" val="207539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8DCC-7678-43A1-A64A-F73ED47C76D3}"/>
              </a:ext>
            </a:extLst>
          </p:cNvPr>
          <p:cNvSpPr>
            <a:spLocks noGrp="1"/>
          </p:cNvSpPr>
          <p:nvPr>
            <p:ph type="title"/>
          </p:nvPr>
        </p:nvSpPr>
        <p:spPr>
          <a:xfrm>
            <a:off x="1002792" y="395706"/>
            <a:ext cx="10058400" cy="1371600"/>
          </a:xfrm>
        </p:spPr>
        <p:txBody>
          <a:bodyPr/>
          <a:lstStyle/>
          <a:p>
            <a:r>
              <a:rPr lang="en-IN" dirty="0"/>
              <a:t>About SHA-256 algorithm</a:t>
            </a:r>
          </a:p>
        </p:txBody>
      </p:sp>
      <p:sp>
        <p:nvSpPr>
          <p:cNvPr id="3" name="Content Placeholder 2">
            <a:extLst>
              <a:ext uri="{FF2B5EF4-FFF2-40B4-BE49-F238E27FC236}">
                <a16:creationId xmlns:a16="http://schemas.microsoft.com/office/drawing/2014/main" id="{8B2B5918-66BE-43E9-8672-0AEF115A97EC}"/>
              </a:ext>
            </a:extLst>
          </p:cNvPr>
          <p:cNvSpPr>
            <a:spLocks noGrp="1"/>
          </p:cNvSpPr>
          <p:nvPr>
            <p:ph idx="1"/>
          </p:nvPr>
        </p:nvSpPr>
        <p:spPr>
          <a:xfrm>
            <a:off x="920496" y="1581912"/>
            <a:ext cx="10058400" cy="3849624"/>
          </a:xfrm>
        </p:spPr>
        <p:txBody>
          <a:bodyPr>
            <a:normAutofit/>
          </a:bodyPr>
          <a:lstStyle/>
          <a:p>
            <a:r>
              <a:rPr lang="en-US" sz="1600" b="1" dirty="0"/>
              <a:t>SHA-256</a:t>
            </a:r>
            <a:r>
              <a:rPr lang="en-US" sz="1600" dirty="0"/>
              <a:t>, is one of the cryptographic hash function which has digest length of 256 bits. It's a keyless hash function. </a:t>
            </a:r>
            <a:r>
              <a:rPr lang="en-US" sz="1600" b="1" dirty="0"/>
              <a:t>SHA (Secure Hash Algorithm) </a:t>
            </a:r>
            <a:r>
              <a:rPr lang="en-US" sz="1600" dirty="0"/>
              <a:t>was developed by the National Institute of Standards &amp; Technology, and further, they came with a new version called </a:t>
            </a:r>
            <a:r>
              <a:rPr lang="en-US" sz="1600" b="1" dirty="0"/>
              <a:t>SHA-256 </a:t>
            </a:r>
            <a:r>
              <a:rPr lang="en-US" sz="1600" dirty="0"/>
              <a:t>(the SHA-2 family), where the number is represented as the hash length in bits.</a:t>
            </a:r>
          </a:p>
          <a:p>
            <a:r>
              <a:rPr lang="en-US" dirty="0"/>
              <a:t>In Cryptography, SHA is cryptographic hash function which takes input as 20 Bytes and rendered the hash value in hexadecimal number, 40 digits long approx.</a:t>
            </a:r>
          </a:p>
          <a:p>
            <a:r>
              <a:rPr lang="en-US" dirty="0"/>
              <a:t>In our project we use the</a:t>
            </a:r>
            <a:r>
              <a:rPr lang="en-US" b="1" dirty="0"/>
              <a:t> </a:t>
            </a:r>
            <a:r>
              <a:rPr lang="en-US" b="1" dirty="0" err="1"/>
              <a:t>java.security</a:t>
            </a:r>
            <a:r>
              <a:rPr lang="en-US" b="1" dirty="0"/>
              <a:t> </a:t>
            </a:r>
            <a:r>
              <a:rPr lang="en-US" dirty="0"/>
              <a:t>package to implement this algorithm.</a:t>
            </a:r>
          </a:p>
          <a:p>
            <a:pPr marL="0" indent="0">
              <a:buNone/>
            </a:pPr>
            <a:br>
              <a:rPr lang="en-US" sz="1600" dirty="0"/>
            </a:br>
            <a:endParaRPr lang="en-IN" sz="1600" dirty="0"/>
          </a:p>
          <a:p>
            <a:pPr marL="274320" lvl="1" indent="0">
              <a:buNone/>
            </a:pPr>
            <a:endParaRPr lang="en-US" dirty="0"/>
          </a:p>
          <a:p>
            <a:pPr marL="274320" lvl="1" indent="0">
              <a:buNone/>
            </a:pPr>
            <a:endParaRPr lang="en-US" dirty="0"/>
          </a:p>
          <a:p>
            <a:pPr marL="617220" lvl="1" indent="-342900">
              <a:buFont typeface="+mj-lt"/>
              <a:buAutoNum type="arabicPeriod"/>
            </a:pPr>
            <a:endParaRPr lang="en-IN" b="1" dirty="0"/>
          </a:p>
          <a:p>
            <a:pPr marL="0" indent="0">
              <a:buNone/>
            </a:pPr>
            <a:endParaRPr lang="en-IN" dirty="0"/>
          </a:p>
        </p:txBody>
      </p:sp>
      <p:pic>
        <p:nvPicPr>
          <p:cNvPr id="4" name="Picture 3">
            <a:extLst>
              <a:ext uri="{FF2B5EF4-FFF2-40B4-BE49-F238E27FC236}">
                <a16:creationId xmlns:a16="http://schemas.microsoft.com/office/drawing/2014/main" id="{6AA1DF6D-065D-454D-8D3A-C5CC67882B80}"/>
              </a:ext>
            </a:extLst>
          </p:cNvPr>
          <p:cNvPicPr>
            <a:picLocks noChangeAspect="1"/>
          </p:cNvPicPr>
          <p:nvPr/>
        </p:nvPicPr>
        <p:blipFill rotWithShape="1">
          <a:blip r:embed="rId2">
            <a:extLst>
              <a:ext uri="{28A0092B-C50C-407E-A947-70E740481C1C}">
                <a14:useLocalDpi xmlns:a14="http://schemas.microsoft.com/office/drawing/2010/main" val="0"/>
              </a:ext>
            </a:extLst>
          </a:blip>
          <a:srcRect t="5788"/>
          <a:stretch/>
        </p:blipFill>
        <p:spPr>
          <a:xfrm>
            <a:off x="3261360" y="3913632"/>
            <a:ext cx="5874390" cy="2128038"/>
          </a:xfrm>
          <a:prstGeom prst="rect">
            <a:avLst/>
          </a:prstGeom>
          <a:ln>
            <a:noFill/>
          </a:ln>
          <a:effectLst>
            <a:softEdge rad="112500"/>
          </a:effectLst>
        </p:spPr>
      </p:pic>
    </p:spTree>
    <p:extLst>
      <p:ext uri="{BB962C8B-B14F-4D97-AF65-F5344CB8AC3E}">
        <p14:creationId xmlns:p14="http://schemas.microsoft.com/office/powerpoint/2010/main" val="42295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DAAD3-1F52-4F18-991F-493487ACBBF8}"/>
              </a:ext>
            </a:extLst>
          </p:cNvPr>
          <p:cNvSpPr>
            <a:spLocks noGrp="1"/>
          </p:cNvSpPr>
          <p:nvPr>
            <p:ph idx="1"/>
          </p:nvPr>
        </p:nvSpPr>
        <p:spPr>
          <a:xfrm>
            <a:off x="719328" y="731520"/>
            <a:ext cx="10058400" cy="3849624"/>
          </a:xfrm>
        </p:spPr>
        <p:txBody>
          <a:bodyPr/>
          <a:lstStyle/>
          <a:p>
            <a:pPr fontAlgn="base"/>
            <a:r>
              <a:rPr lang="en-US" b="1" dirty="0"/>
              <a:t>Message Digest Class:</a:t>
            </a:r>
            <a:br>
              <a:rPr lang="en-US" dirty="0"/>
            </a:br>
            <a:r>
              <a:rPr lang="en-US" dirty="0"/>
              <a:t>To calculate cryptographic hashing value in Java, </a:t>
            </a:r>
            <a:r>
              <a:rPr lang="en-US" b="1" dirty="0" err="1"/>
              <a:t>MessageDigest</a:t>
            </a:r>
            <a:r>
              <a:rPr lang="en-US" dirty="0"/>
              <a:t> Class is used, under the package </a:t>
            </a:r>
            <a:r>
              <a:rPr lang="en-US" dirty="0" err="1"/>
              <a:t>java.security</a:t>
            </a:r>
            <a:r>
              <a:rPr lang="en-US" dirty="0"/>
              <a:t>.</a:t>
            </a:r>
          </a:p>
          <a:p>
            <a:pPr fontAlgn="base"/>
            <a:r>
              <a:rPr lang="en-US" dirty="0" err="1"/>
              <a:t>MessagDigest</a:t>
            </a:r>
            <a:r>
              <a:rPr lang="en-US" dirty="0"/>
              <a:t> Class provides following cryptographic hash function to find hash value of a text, they are:</a:t>
            </a:r>
          </a:p>
          <a:p>
            <a:pPr lvl="1" fontAlgn="base"/>
            <a:r>
              <a:rPr lang="en-IN" dirty="0"/>
              <a:t>MD5</a:t>
            </a:r>
          </a:p>
          <a:p>
            <a:pPr lvl="1" fontAlgn="base"/>
            <a:r>
              <a:rPr lang="en-IN" dirty="0"/>
              <a:t>SHA-1</a:t>
            </a:r>
          </a:p>
          <a:p>
            <a:pPr lvl="1" fontAlgn="base"/>
            <a:r>
              <a:rPr lang="en-IN" dirty="0"/>
              <a:t>SHA-256</a:t>
            </a:r>
          </a:p>
          <a:p>
            <a:pPr fontAlgn="base"/>
            <a:r>
              <a:rPr lang="en-US" dirty="0"/>
              <a:t>This Algorithms are initialized in static method called </a:t>
            </a:r>
            <a:r>
              <a:rPr lang="en-US" b="1" dirty="0" err="1"/>
              <a:t>getInstance</a:t>
            </a:r>
            <a:r>
              <a:rPr lang="en-US" b="1" dirty="0"/>
              <a:t>()</a:t>
            </a:r>
            <a:r>
              <a:rPr lang="en-US" dirty="0"/>
              <a:t>. After selecting the algorithm it calculate the digest value and return the results in byte array.</a:t>
            </a:r>
          </a:p>
        </p:txBody>
      </p:sp>
      <p:pic>
        <p:nvPicPr>
          <p:cNvPr id="5" name="Picture 4">
            <a:extLst>
              <a:ext uri="{FF2B5EF4-FFF2-40B4-BE49-F238E27FC236}">
                <a16:creationId xmlns:a16="http://schemas.microsoft.com/office/drawing/2014/main" id="{69686DBF-AFE5-410F-81E9-3FD1CC5417EC}"/>
              </a:ext>
            </a:extLst>
          </p:cNvPr>
          <p:cNvPicPr>
            <a:picLocks noChangeAspect="1"/>
          </p:cNvPicPr>
          <p:nvPr/>
        </p:nvPicPr>
        <p:blipFill>
          <a:blip r:embed="rId2"/>
          <a:stretch>
            <a:fillRect/>
          </a:stretch>
        </p:blipFill>
        <p:spPr>
          <a:xfrm>
            <a:off x="1944624" y="3879366"/>
            <a:ext cx="7327392" cy="701778"/>
          </a:xfrm>
          <a:prstGeom prst="rect">
            <a:avLst/>
          </a:prstGeom>
          <a:ln>
            <a:noFill/>
          </a:ln>
          <a:effectLst>
            <a:softEdge rad="112500"/>
          </a:effectLst>
        </p:spPr>
      </p:pic>
    </p:spTree>
    <p:extLst>
      <p:ext uri="{BB962C8B-B14F-4D97-AF65-F5344CB8AC3E}">
        <p14:creationId xmlns:p14="http://schemas.microsoft.com/office/powerpoint/2010/main" val="866852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{5B638068-B1AB-4DF7-88E3-5C2AEBFE1458}tf78438558</Template>
  <TotalTime>0</TotalTime>
  <Words>1516</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Bahnschrift Condensed</vt:lpstr>
      <vt:lpstr>Century Gothic</vt:lpstr>
      <vt:lpstr>Garamond</vt:lpstr>
      <vt:lpstr>SavonVTI</vt:lpstr>
      <vt:lpstr>Blockchain technology</vt:lpstr>
      <vt:lpstr>TEAM MEMBERS (Group-30)</vt:lpstr>
      <vt:lpstr>Problem faced by healthcare industry</vt:lpstr>
      <vt:lpstr>Objectives of our project</vt:lpstr>
      <vt:lpstr>Making the Blockchain</vt:lpstr>
      <vt:lpstr>PowerPoint Presentation</vt:lpstr>
      <vt:lpstr>PowerPoint Presentation</vt:lpstr>
      <vt:lpstr>About SHA-256 algorithm</vt:lpstr>
      <vt:lpstr>PowerPoint Presentation</vt:lpstr>
      <vt:lpstr>PowerPoint Presentation</vt:lpstr>
      <vt:lpstr>Integrity of the blockchain</vt:lpstr>
      <vt:lpstr>Adding a block to the blockchain</vt:lpstr>
      <vt:lpstr>Mining Blocks</vt:lpstr>
      <vt:lpstr>The implementation of zero knowledge proof(zkp)</vt:lpstr>
      <vt:lpstr>PowerPoint Presentation</vt:lpstr>
      <vt:lpstr>PowerPoint Presentation</vt:lpstr>
      <vt:lpstr>How we have designed the user interface</vt:lpstr>
      <vt:lpstr>Register</vt:lpstr>
      <vt:lpstr>Add</vt:lpstr>
      <vt:lpstr>PowerPoint Presentation</vt:lpstr>
      <vt:lpstr>View</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2020-04-23T12:43:58Z</dcterms:created>
  <dcterms:modified xsi:type="dcterms:W3CDTF">2020-04-26T06:28:41Z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