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2"/>
  </p:notesMasterIdLst>
  <p:sldIdLst>
    <p:sldId id="256" r:id="rId5"/>
    <p:sldId id="257" r:id="rId6"/>
    <p:sldId id="258" r:id="rId7"/>
    <p:sldId id="259" r:id="rId8"/>
    <p:sldId id="261" r:id="rId9"/>
    <p:sldId id="260" r:id="rId10"/>
    <p:sldId id="262" r:id="rId11"/>
    <p:sldId id="264" r:id="rId12"/>
    <p:sldId id="263" r:id="rId13"/>
    <p:sldId id="265" r:id="rId14"/>
    <p:sldId id="266" r:id="rId15"/>
    <p:sldId id="267" r:id="rId16"/>
    <p:sldId id="268" r:id="rId17"/>
    <p:sldId id="269" r:id="rId18"/>
    <p:sldId id="271" r:id="rId19"/>
    <p:sldId id="281" r:id="rId20"/>
    <p:sldId id="272" r:id="rId21"/>
    <p:sldId id="273" r:id="rId22"/>
    <p:sldId id="274" r:id="rId23"/>
    <p:sldId id="275" r:id="rId24"/>
    <p:sldId id="276" r:id="rId25"/>
    <p:sldId id="277" r:id="rId26"/>
    <p:sldId id="278" r:id="rId27"/>
    <p:sldId id="279" r:id="rId28"/>
    <p:sldId id="280" r:id="rId29"/>
    <p:sldId id="282"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73" autoAdjust="0"/>
  </p:normalViewPr>
  <p:slideViewPr>
    <p:cSldViewPr snapToGrid="0">
      <p:cViewPr varScale="1">
        <p:scale>
          <a:sx n="69" d="100"/>
          <a:sy n="69" d="100"/>
        </p:scale>
        <p:origin x="732" y="78"/>
      </p:cViewPr>
      <p:guideLst/>
    </p:cSldViewPr>
  </p:slideViewPr>
  <p:outlineViewPr>
    <p:cViewPr>
      <p:scale>
        <a:sx n="33" d="100"/>
        <a:sy n="33" d="100"/>
      </p:scale>
      <p:origin x="0" y="-26933"/>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76008-B669-4D32-9F33-2357EFF5A34E}" type="datetimeFigureOut">
              <a:rPr lang="en-IN" smtClean="0"/>
              <a:t>07-06-2017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9D243-DAD0-4966-87D8-20FB61FC49BF}" type="slidenum">
              <a:rPr lang="en-IN" smtClean="0"/>
              <a:t>‹#›</a:t>
            </a:fld>
            <a:endParaRPr lang="en-IN"/>
          </a:p>
        </p:txBody>
      </p:sp>
    </p:spTree>
    <p:extLst>
      <p:ext uri="{BB962C8B-B14F-4D97-AF65-F5344CB8AC3E}">
        <p14:creationId xmlns:p14="http://schemas.microsoft.com/office/powerpoint/2010/main" val="223110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D9D243-DAD0-4966-87D8-20FB61FC49BF}" type="slidenum">
              <a:rPr lang="en-IN" smtClean="0"/>
              <a:t>3</a:t>
            </a:fld>
            <a:endParaRPr lang="en-IN"/>
          </a:p>
        </p:txBody>
      </p:sp>
    </p:spTree>
    <p:extLst>
      <p:ext uri="{BB962C8B-B14F-4D97-AF65-F5344CB8AC3E}">
        <p14:creationId xmlns:p14="http://schemas.microsoft.com/office/powerpoint/2010/main" val="293022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DD9D243-DAD0-4966-87D8-20FB61FC49BF}" type="slidenum">
              <a:rPr lang="en-IN" smtClean="0"/>
              <a:t>16</a:t>
            </a:fld>
            <a:endParaRPr lang="en-IN"/>
          </a:p>
        </p:txBody>
      </p:sp>
    </p:spTree>
    <p:extLst>
      <p:ext uri="{BB962C8B-B14F-4D97-AF65-F5344CB8AC3E}">
        <p14:creationId xmlns:p14="http://schemas.microsoft.com/office/powerpoint/2010/main" val="317190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F3D3B0-E54D-4558-B96A-9D45FBDAEB63}"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40969-FE7A-4100-86D6-B91011694AC1}" type="datetime1">
              <a:rPr lang="en-US" smtClean="0"/>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AF8F9-63D0-4D1B-99AD-71DE99B593BC}"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80E99-E3CF-45AE-8F6E-5912237AF8CE}"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CD496-4D2D-4ED3-9E59-E81D3A2CE6AF}"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1DABAC-D71B-4FEB-AD4A-67407B461C8B}" type="datetime1">
              <a:rPr lang="en-US" smtClean="0"/>
              <a:t>6/7/2017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A8EE83-134F-4ABC-A1A9-7A3D90097532}" type="datetime1">
              <a:rPr lang="en-US" smtClean="0"/>
              <a:t>6/7/2017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C4AF1-3037-46A8-8127-4D8A16307FA4}"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CCD3A-5EC4-473F-AD30-6DC6EC7EF9D8}"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15570-D49D-4CA6-9953-8EF31D1701E7}"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8ABB3-4652-44EF-84E7-92FC1B88F3D6}" type="datetime1">
              <a:rPr lang="en-US" smtClean="0"/>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F85802-95CF-4C72-B949-B7D40FD78BD3}" type="datetime1">
              <a:rPr lang="en-US" smtClean="0"/>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48C19-A292-437B-8C47-4C0763F9993F}" type="datetime1">
              <a:rPr lang="en-US" smtClean="0"/>
              <a:t>6/7/2017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4FE56AB-DAE8-4FDC-8ED0-4A30D093BFBE}" type="datetime1">
              <a:rPr lang="en-US" smtClean="0"/>
              <a:t>6/7/2017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3DD905-CAB5-4AC7-9340-1DDF20D3A2C7}" type="datetime1">
              <a:rPr lang="en-US" smtClean="0"/>
              <a:t>6/7/2017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80BD35A-6A59-4DBE-8812-56D06A3912A1}" type="datetime1">
              <a:rPr lang="en-US" smtClean="0"/>
              <a:t>6/7/2017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B139D-4EB0-40A4-A252-F516A9ACBE26}" type="datetime1">
              <a:rPr lang="en-US" smtClean="0"/>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5A37C9-4AE3-4F94-B802-F17BB4D78EF0}" type="datetime1">
              <a:rPr lang="en-US" smtClean="0"/>
              <a:t>6/7/2017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ykumar@tricoresolution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ykumar/git_dem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ernel.org/pub/software/scm/git/git-2.7.2.tar.g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scm.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sykumar@tricoresolution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16149"/>
            <a:ext cx="8825658" cy="751936"/>
          </a:xfrm>
        </p:spPr>
        <p:txBody>
          <a:bodyPr/>
          <a:lstStyle/>
          <a:p>
            <a:r>
              <a:rPr lang="en-IN" sz="2400" dirty="0" smtClean="0"/>
              <a:t>GIT – Version Control System</a:t>
            </a:r>
            <a:endParaRPr lang="en-IN" sz="2400" dirty="0"/>
          </a:p>
        </p:txBody>
      </p:sp>
      <p:sp>
        <p:nvSpPr>
          <p:cNvPr id="3" name="Subtitle 2"/>
          <p:cNvSpPr>
            <a:spLocks noGrp="1"/>
          </p:cNvSpPr>
          <p:nvPr>
            <p:ph type="subTitle" idx="1"/>
          </p:nvPr>
        </p:nvSpPr>
        <p:spPr>
          <a:xfrm>
            <a:off x="1154955" y="4777380"/>
            <a:ext cx="8825658" cy="1821828"/>
          </a:xfrm>
        </p:spPr>
        <p:txBody>
          <a:bodyPr/>
          <a:lstStyle/>
          <a:p>
            <a:r>
              <a:rPr lang="en-IN" cap="none" dirty="0" smtClean="0">
                <a:solidFill>
                  <a:schemeClr val="tx1"/>
                </a:solidFill>
                <a:latin typeface="Calibri" panose="020F0502020204030204" pitchFamily="34" charset="0"/>
                <a:cs typeface="Calibri" panose="020F0502020204030204" pitchFamily="34" charset="0"/>
              </a:rPr>
              <a:t>S. Yoge</a:t>
            </a:r>
            <a:r>
              <a:rPr lang="en-IN" cap="none" spc="-150" dirty="0" smtClean="0">
                <a:solidFill>
                  <a:schemeClr val="tx1"/>
                </a:solidFill>
                <a:latin typeface="Calibri" panose="020F0502020204030204" pitchFamily="34" charset="0"/>
                <a:cs typeface="Calibri" panose="020F0502020204030204" pitchFamily="34" charset="0"/>
              </a:rPr>
              <a:t>sh Kumar</a:t>
            </a:r>
          </a:p>
          <a:p>
            <a:pPr>
              <a:spcBef>
                <a:spcPts val="0"/>
              </a:spcBef>
            </a:pPr>
            <a:r>
              <a:rPr lang="en-IN" cap="none" spc="-150" dirty="0" smtClean="0">
                <a:solidFill>
                  <a:schemeClr val="tx1"/>
                </a:solidFill>
                <a:latin typeface="Calibri" panose="020F0502020204030204" pitchFamily="34" charset="0"/>
                <a:cs typeface="Calibri" panose="020F0502020204030204" pitchFamily="34" charset="0"/>
                <a:hlinkClick r:id="rId2"/>
              </a:rPr>
              <a:t>sykumar@tricoresolutions.com</a:t>
            </a:r>
            <a:r>
              <a:rPr lang="en-IN" cap="none" spc="-150" dirty="0" smtClean="0">
                <a:solidFill>
                  <a:schemeClr val="tx1"/>
                </a:solidFill>
                <a:latin typeface="Calibri" panose="020F0502020204030204" pitchFamily="34" charset="0"/>
                <a:cs typeface="Calibri" panose="020F0502020204030204" pitchFamily="34" charset="0"/>
              </a:rPr>
              <a:t> </a:t>
            </a:r>
          </a:p>
          <a:p>
            <a:pPr>
              <a:spcBef>
                <a:spcPts val="600"/>
              </a:spcBef>
            </a:pPr>
            <a:r>
              <a:rPr lang="en-IN" cap="none" spc="-150" dirty="0" smtClean="0">
                <a:solidFill>
                  <a:schemeClr val="tx1"/>
                </a:solidFill>
                <a:latin typeface="Calibri" panose="020F0502020204030204" pitchFamily="34" charset="0"/>
                <a:cs typeface="Calibri" panose="020F0502020204030204" pitchFamily="34" charset="0"/>
              </a:rPr>
              <a:t>Middleware Services – </a:t>
            </a:r>
            <a:r>
              <a:rPr lang="en-IN" cap="none" spc="-150" smtClean="0">
                <a:solidFill>
                  <a:schemeClr val="tx1"/>
                </a:solidFill>
                <a:latin typeface="Calibri" panose="020F0502020204030204" pitchFamily="34" charset="0"/>
                <a:cs typeface="Calibri" panose="020F0502020204030204" pitchFamily="34" charset="0"/>
              </a:rPr>
              <a:t>TriCore</a:t>
            </a:r>
            <a:r>
              <a:rPr lang="en-IN" cap="none" spc="-150" dirty="0" smtClean="0">
                <a:solidFill>
                  <a:schemeClr val="tx1"/>
                </a:solidFill>
                <a:latin typeface="Calibri" panose="020F0502020204030204" pitchFamily="34" charset="0"/>
                <a:cs typeface="Calibri" panose="020F0502020204030204" pitchFamily="34" charset="0"/>
              </a:rPr>
              <a:t> Solutions</a:t>
            </a:r>
            <a:endParaRPr lang="en-IN" cap="none"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154955" y="2622430"/>
            <a:ext cx="7494359" cy="461665"/>
          </a:xfrm>
          <a:prstGeom prst="rect">
            <a:avLst/>
          </a:prstGeom>
          <a:noFill/>
        </p:spPr>
        <p:txBody>
          <a:bodyPr wrap="none" rtlCol="0">
            <a:spAutoFit/>
          </a:bodyPr>
          <a:lstStyle/>
          <a:p>
            <a:r>
              <a:rPr lang="en-IN" sz="2400" dirty="0" smtClean="0"/>
              <a:t>Part – 1 Introduction to GIT and Basic Commands</a:t>
            </a:r>
            <a:endParaRPr lang="en-IN" sz="2400" dirty="0"/>
          </a:p>
        </p:txBody>
      </p:sp>
      <p:sp>
        <p:nvSpPr>
          <p:cNvPr id="5" name="Slide Number Placeholder 4"/>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319445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198903"/>
            <a:ext cx="11059934" cy="5477942"/>
          </a:xfrm>
        </p:spPr>
        <p:txBody>
          <a:bodyPr/>
          <a:lstStyle/>
          <a:p>
            <a:r>
              <a:rPr lang="en-IN" dirty="0" smtClean="0">
                <a:latin typeface="Calibri" panose="020F0502020204030204" pitchFamily="34" charset="0"/>
                <a:cs typeface="Calibri" panose="020F0502020204030204" pitchFamily="34" charset="0"/>
              </a:rPr>
              <a:t>Your Editor</a:t>
            </a:r>
          </a:p>
          <a:p>
            <a:pPr lvl="1"/>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--global </a:t>
            </a:r>
            <a:r>
              <a:rPr lang="en-IN" dirty="0" err="1" smtClean="0">
                <a:solidFill>
                  <a:schemeClr val="accent1"/>
                </a:solidFill>
                <a:latin typeface="Calibri" panose="020F0502020204030204" pitchFamily="34" charset="0"/>
                <a:cs typeface="Calibri" panose="020F0502020204030204" pitchFamily="34" charset="0"/>
              </a:rPr>
              <a:t>core.editor</a:t>
            </a:r>
            <a:r>
              <a:rPr lang="en-IN" dirty="0" smtClean="0">
                <a:solidFill>
                  <a:schemeClr val="accent1"/>
                </a:solidFill>
                <a:latin typeface="Calibri" panose="020F0502020204030204" pitchFamily="34" charset="0"/>
                <a:cs typeface="Calibri" panose="020F0502020204030204" pitchFamily="34" charset="0"/>
              </a:rPr>
              <a:t> </a:t>
            </a:r>
            <a:r>
              <a:rPr lang="en-IN" dirty="0">
                <a:solidFill>
                  <a:schemeClr val="accent1"/>
                </a:solidFill>
                <a:latin typeface="Calibri" panose="020F0502020204030204" pitchFamily="34" charset="0"/>
                <a:cs typeface="Calibri" panose="020F0502020204030204" pitchFamily="34" charset="0"/>
              </a:rPr>
              <a:t>“C:\Program Files (x86)\Notepad++\notepad++.exe</a:t>
            </a:r>
            <a:r>
              <a:rPr lang="en-IN" dirty="0" smtClean="0">
                <a:solidFill>
                  <a:schemeClr val="accent1"/>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 Sets </a:t>
            </a:r>
            <a:r>
              <a:rPr lang="en-IN" dirty="0" smtClean="0">
                <a:latin typeface="Calibri" panose="020F0502020204030204" pitchFamily="34" charset="0"/>
                <a:cs typeface="Calibri" panose="020F0502020204030204" pitchFamily="34" charset="0"/>
              </a:rPr>
              <a:t>your editor</a:t>
            </a:r>
            <a:endParaRPr lang="en-IN" dirty="0" smtClean="0">
              <a:solidFill>
                <a:schemeClr val="accent1"/>
              </a:solidFill>
              <a:latin typeface="Calibri" panose="020F0502020204030204" pitchFamily="34" charset="0"/>
              <a:cs typeface="Calibri" panose="020F0502020204030204" pitchFamily="34" charset="0"/>
            </a:endParaRPr>
          </a:p>
          <a:p>
            <a:endParaRPr lang="en-IN" dirty="0" smtClean="0">
              <a:solidFill>
                <a:schemeClr val="accent1"/>
              </a:solidFill>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Your Diff Tool</a:t>
            </a:r>
          </a:p>
          <a:p>
            <a:pPr lvl="1"/>
            <a:r>
              <a:rPr lang="en-IN" dirty="0">
                <a:solidFill>
                  <a:schemeClr val="accent1"/>
                </a:solidFill>
                <a:latin typeface="Calibri" panose="020F0502020204030204" pitchFamily="34" charset="0"/>
                <a:cs typeface="Calibri" panose="020F0502020204030204" pitchFamily="34" charset="0"/>
              </a:rPr>
              <a:t>$ git </a:t>
            </a:r>
            <a:r>
              <a:rPr lang="en-IN" dirty="0" err="1">
                <a:solidFill>
                  <a:schemeClr val="accent1"/>
                </a:solidFill>
                <a:latin typeface="Calibri" panose="020F0502020204030204" pitchFamily="34" charset="0"/>
                <a:cs typeface="Calibri" panose="020F0502020204030204" pitchFamily="34" charset="0"/>
              </a:rPr>
              <a:t>config</a:t>
            </a:r>
            <a:r>
              <a:rPr lang="en-IN" dirty="0">
                <a:solidFill>
                  <a:schemeClr val="accent1"/>
                </a:solidFill>
                <a:latin typeface="Calibri" panose="020F0502020204030204" pitchFamily="34" charset="0"/>
                <a:cs typeface="Calibri" panose="020F0502020204030204" pitchFamily="34" charset="0"/>
              </a:rPr>
              <a:t> --global </a:t>
            </a:r>
            <a:r>
              <a:rPr lang="en-IN" dirty="0" err="1">
                <a:solidFill>
                  <a:schemeClr val="accent1"/>
                </a:solidFill>
                <a:latin typeface="Calibri" panose="020F0502020204030204" pitchFamily="34" charset="0"/>
                <a:cs typeface="Calibri" panose="020F0502020204030204" pitchFamily="34" charset="0"/>
              </a:rPr>
              <a:t>merge.tool</a:t>
            </a:r>
            <a:r>
              <a:rPr lang="en-IN" dirty="0">
                <a:solidFill>
                  <a:schemeClr val="accent1"/>
                </a:solidFill>
                <a:latin typeface="Calibri" panose="020F0502020204030204" pitchFamily="34" charset="0"/>
                <a:cs typeface="Calibri" panose="020F0502020204030204" pitchFamily="34" charset="0"/>
              </a:rPr>
              <a:t> </a:t>
            </a:r>
            <a:r>
              <a:rPr lang="en-IN" dirty="0" err="1" smtClean="0">
                <a:solidFill>
                  <a:schemeClr val="accent1"/>
                </a:solidFill>
                <a:latin typeface="Calibri" panose="020F0502020204030204" pitchFamily="34" charset="0"/>
                <a:cs typeface="Calibri" panose="020F0502020204030204" pitchFamily="34" charset="0"/>
              </a:rPr>
              <a:t>vimdiff</a:t>
            </a:r>
            <a:r>
              <a:rPr lang="en-IN" dirty="0" smtClean="0">
                <a:solidFill>
                  <a:schemeClr val="accent1"/>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 Sets your </a:t>
            </a:r>
            <a:r>
              <a:rPr lang="en-IN" dirty="0" smtClean="0">
                <a:latin typeface="Calibri" panose="020F0502020204030204" pitchFamily="34" charset="0"/>
                <a:cs typeface="Calibri" panose="020F0502020204030204" pitchFamily="34" charset="0"/>
              </a:rPr>
              <a:t>Diff Tool</a:t>
            </a:r>
            <a:endParaRPr lang="en-IN" dirty="0" smtClean="0">
              <a:solidFill>
                <a:schemeClr val="accent1"/>
              </a:solidFill>
              <a:latin typeface="Calibri" panose="020F0502020204030204" pitchFamily="34" charset="0"/>
              <a:cs typeface="Calibri" panose="020F0502020204030204" pitchFamily="34" charset="0"/>
            </a:endParaRPr>
          </a:p>
          <a:p>
            <a:pPr lvl="1"/>
            <a:endParaRPr lang="en-IN" dirty="0">
              <a:solidFill>
                <a:schemeClr val="accent1"/>
              </a:solidFill>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Checking Your Settings</a:t>
            </a:r>
          </a:p>
          <a:p>
            <a:pPr lvl="1"/>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--list			</a:t>
            </a:r>
            <a:r>
              <a:rPr lang="en-IN" dirty="0">
                <a:latin typeface="Calibri" panose="020F0502020204030204" pitchFamily="34" charset="0"/>
                <a:cs typeface="Calibri" panose="020F0502020204030204" pitchFamily="34" charset="0"/>
              </a:rPr>
              <a:t> # </a:t>
            </a:r>
            <a:r>
              <a:rPr lang="en-IN" dirty="0" smtClean="0">
                <a:latin typeface="Calibri" panose="020F0502020204030204" pitchFamily="34" charset="0"/>
                <a:cs typeface="Calibri" panose="020F0502020204030204" pitchFamily="34" charset="0"/>
              </a:rPr>
              <a:t>Displays a list of all settings</a:t>
            </a:r>
            <a:endParaRPr lang="en-IN" dirty="0" smtClean="0">
              <a:solidFill>
                <a:schemeClr val="accent1"/>
              </a:solidFill>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9"/>
            <a:ext cx="9404723" cy="610698"/>
          </a:xfrm>
        </p:spPr>
        <p:txBody>
          <a:bodyPr/>
          <a:lstStyle/>
          <a:p>
            <a:r>
              <a:rPr lang="en-IN" sz="2800" dirty="0">
                <a:latin typeface="Calibri" panose="020F0502020204030204" pitchFamily="34" charset="0"/>
                <a:cs typeface="Calibri" panose="020F0502020204030204" pitchFamily="34" charset="0"/>
              </a:rPr>
              <a:t>First-Time Git Setup</a:t>
            </a:r>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702101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965989"/>
            <a:ext cx="11474002" cy="5684976"/>
          </a:xfrm>
        </p:spPr>
        <p:txBody>
          <a:bodyPr/>
          <a:lstStyle/>
          <a:p>
            <a:pPr marL="914400" lvl="2" indent="0" algn="ctr">
              <a:buNone/>
            </a:pPr>
            <a:r>
              <a:rPr lang="en-IN" sz="2400" b="1" dirty="0" smtClean="0">
                <a:latin typeface="Calibri" panose="020F0502020204030204" pitchFamily="34" charset="0"/>
                <a:cs typeface="Calibri" panose="020F0502020204030204" pitchFamily="34" charset="0"/>
              </a:rPr>
              <a:t>1.1</a:t>
            </a:r>
            <a:r>
              <a:rPr lang="en-IN" sz="2800" b="1" dirty="0" smtClean="0">
                <a:latin typeface="Calibri" panose="020F0502020204030204" pitchFamily="34" charset="0"/>
                <a:cs typeface="Calibri" panose="020F0502020204030204" pitchFamily="34" charset="0"/>
              </a:rPr>
              <a:t> </a:t>
            </a:r>
            <a:r>
              <a:rPr lang="en-IN" sz="2400" b="1" dirty="0" smtClean="0">
                <a:latin typeface="Calibri" panose="020F0502020204030204" pitchFamily="34" charset="0"/>
                <a:cs typeface="Calibri" panose="020F0502020204030204" pitchFamily="34" charset="0"/>
              </a:rPr>
              <a:t>Getting the GIT Repository</a:t>
            </a:r>
            <a:endParaRPr lang="en-IN" b="1"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Initialising a Repository</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init</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command to initialize a new GIT Repository.</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Cloning an Existing Repository</a:t>
            </a:r>
          </a:p>
          <a:p>
            <a:pPr lvl="1"/>
            <a:r>
              <a:rPr lang="en-IN" dirty="0" smtClean="0">
                <a:latin typeface="Calibri" panose="020F0502020204030204" pitchFamily="34" charset="0"/>
                <a:cs typeface="Calibri" panose="020F0502020204030204" pitchFamily="34" charset="0"/>
              </a:rPr>
              <a:t>To clone an existing repository from a remote location: </a:t>
            </a:r>
          </a:p>
          <a:p>
            <a:pPr lvl="2"/>
            <a:r>
              <a:rPr lang="en-IN" sz="1800" dirty="0" smtClean="0">
                <a:solidFill>
                  <a:schemeClr val="accent1"/>
                </a:solidFill>
                <a:latin typeface="Calibri" panose="020F0502020204030204" pitchFamily="34" charset="0"/>
                <a:cs typeface="Calibri" panose="020F0502020204030204" pitchFamily="34" charset="0"/>
              </a:rPr>
              <a:t>$ git clone [</a:t>
            </a:r>
            <a:r>
              <a:rPr lang="en-IN" sz="1800" dirty="0" err="1" smtClean="0">
                <a:solidFill>
                  <a:schemeClr val="accent1"/>
                </a:solidFill>
                <a:latin typeface="Calibri" panose="020F0502020204030204" pitchFamily="34" charset="0"/>
                <a:cs typeface="Calibri" panose="020F0502020204030204" pitchFamily="34" charset="0"/>
              </a:rPr>
              <a:t>url</a:t>
            </a:r>
            <a:r>
              <a:rPr lang="en-IN" sz="1800" dirty="0" smtClean="0">
                <a:solidFill>
                  <a:schemeClr val="accent1"/>
                </a:solidFill>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E.g.:      </a:t>
            </a:r>
            <a:r>
              <a:rPr lang="en-IN" sz="1800" dirty="0" smtClean="0">
                <a:solidFill>
                  <a:schemeClr val="accent1"/>
                </a:solidFill>
                <a:latin typeface="Calibri" panose="020F0502020204030204" pitchFamily="34" charset="0"/>
                <a:cs typeface="Calibri" panose="020F0502020204030204" pitchFamily="34" charset="0"/>
              </a:rPr>
              <a:t>$ git clone </a:t>
            </a:r>
            <a:r>
              <a:rPr lang="en-IN" sz="1800" dirty="0" smtClean="0">
                <a:latin typeface="Calibri" panose="020F0502020204030204" pitchFamily="34" charset="0"/>
                <a:cs typeface="Calibri" panose="020F0502020204030204" pitchFamily="34" charset="0"/>
                <a:hlinkClick r:id="rId2"/>
              </a:rPr>
              <a:t>https://github.com/sykumar/git_demo</a:t>
            </a:r>
            <a:r>
              <a:rPr lang="en-IN" sz="1800" dirty="0" smtClean="0">
                <a:latin typeface="Calibri" panose="020F0502020204030204" pitchFamily="34" charset="0"/>
                <a:cs typeface="Calibri" panose="020F0502020204030204" pitchFamily="34" charset="0"/>
              </a:rPr>
              <a:t>   </a:t>
            </a:r>
            <a:endParaRPr lang="en-IN" sz="1800" dirty="0" smtClean="0">
              <a:solidFill>
                <a:schemeClr val="accent1"/>
              </a:solidFill>
              <a:latin typeface="Calibri" panose="020F0502020204030204" pitchFamily="34" charset="0"/>
              <a:cs typeface="Calibri" panose="020F0502020204030204" pitchFamily="34" charset="0"/>
            </a:endParaRPr>
          </a:p>
          <a:p>
            <a:pPr lvl="2"/>
            <a:r>
              <a:rPr lang="en-IN" sz="1800" dirty="0" smtClean="0">
                <a:solidFill>
                  <a:schemeClr val="accent1"/>
                </a:solidFill>
                <a:latin typeface="Calibri" panose="020F0502020204030204" pitchFamily="34" charset="0"/>
                <a:cs typeface="Calibri" panose="020F0502020204030204" pitchFamily="34" charset="0"/>
              </a:rPr>
              <a:t>$ git clone [</a:t>
            </a:r>
            <a:r>
              <a:rPr lang="en-IN" sz="1800" dirty="0" err="1" smtClean="0">
                <a:solidFill>
                  <a:schemeClr val="accent1"/>
                </a:solidFill>
                <a:latin typeface="Calibri" panose="020F0502020204030204" pitchFamily="34" charset="0"/>
                <a:cs typeface="Calibri" panose="020F0502020204030204" pitchFamily="34" charset="0"/>
              </a:rPr>
              <a:t>url</a:t>
            </a:r>
            <a:r>
              <a:rPr lang="en-IN" sz="1800" dirty="0" smtClean="0">
                <a:solidFill>
                  <a:schemeClr val="accent1"/>
                </a:solidFill>
                <a:latin typeface="Calibri" panose="020F0502020204030204" pitchFamily="34" charset="0"/>
                <a:cs typeface="Calibri" panose="020F0502020204030204" pitchFamily="34" charset="0"/>
              </a:rPr>
              <a:t>] [</a:t>
            </a:r>
            <a:r>
              <a:rPr lang="en-IN" sz="1800" dirty="0" err="1" smtClean="0">
                <a:solidFill>
                  <a:schemeClr val="accent1"/>
                </a:solidFill>
                <a:latin typeface="Calibri" panose="020F0502020204030204" pitchFamily="34" charset="0"/>
                <a:cs typeface="Calibri" panose="020F0502020204030204" pitchFamily="34" charset="0"/>
              </a:rPr>
              <a:t>folder_name</a:t>
            </a:r>
            <a:r>
              <a:rPr lang="en-IN" sz="1800" dirty="0">
                <a:solidFill>
                  <a:schemeClr val="accent1"/>
                </a:solidFill>
                <a:latin typeface="Calibri" panose="020F0502020204030204" pitchFamily="34" charset="0"/>
                <a:cs typeface="Calibri" panose="020F0502020204030204" pitchFamily="34" charset="0"/>
              </a:rPr>
              <a:t> ]    </a:t>
            </a:r>
            <a:r>
              <a:rPr lang="en-IN" sz="1800" dirty="0">
                <a:latin typeface="Calibri" panose="020F0502020204030204" pitchFamily="34" charset="0"/>
                <a:cs typeface="Calibri" panose="020F0502020204030204" pitchFamily="34" charset="0"/>
              </a:rPr>
              <a:t>E.g.: </a:t>
            </a:r>
            <a:r>
              <a:rPr lang="en-IN" sz="1800" dirty="0" smtClean="0">
                <a:latin typeface="Calibri" panose="020F0502020204030204" pitchFamily="34" charset="0"/>
                <a:cs typeface="Calibri" panose="020F0502020204030204" pitchFamily="34" charset="0"/>
              </a:rPr>
              <a:t>    </a:t>
            </a:r>
            <a:r>
              <a:rPr lang="en-IN" sz="1800" dirty="0" smtClean="0">
                <a:solidFill>
                  <a:schemeClr val="accent1"/>
                </a:solidFill>
                <a:latin typeface="Calibri" panose="020F0502020204030204" pitchFamily="34" charset="0"/>
                <a:cs typeface="Calibri" panose="020F0502020204030204" pitchFamily="34" charset="0"/>
              </a:rPr>
              <a:t>$ git clone git://github.com/schacon/grit.git </a:t>
            </a:r>
            <a:r>
              <a:rPr lang="en-IN" sz="1800" dirty="0" err="1" smtClean="0">
                <a:solidFill>
                  <a:schemeClr val="accent1"/>
                </a:solidFill>
                <a:latin typeface="Calibri" panose="020F0502020204030204" pitchFamily="34" charset="0"/>
                <a:cs typeface="Calibri" panose="020F0502020204030204" pitchFamily="34" charset="0"/>
              </a:rPr>
              <a:t>my_newfolder</a:t>
            </a:r>
            <a:r>
              <a:rPr lang="en-IN" sz="1800" dirty="0" smtClean="0">
                <a:solidFill>
                  <a:schemeClr val="accent1"/>
                </a:solidFill>
                <a:latin typeface="Calibri" panose="020F0502020204030204" pitchFamily="34" charset="0"/>
                <a:cs typeface="Calibri" panose="020F0502020204030204" pitchFamily="34" charset="0"/>
              </a:rPr>
              <a:t> </a:t>
            </a:r>
          </a:p>
          <a:p>
            <a:pPr lvl="1"/>
            <a:endParaRPr lang="en-IN" sz="1600" dirty="0">
              <a:solidFill>
                <a:schemeClr val="accent1"/>
              </a:solidFill>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513271"/>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414710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657" y="1095383"/>
            <a:ext cx="11413618" cy="5564209"/>
          </a:xfrm>
        </p:spPr>
        <p:txBody>
          <a:bodyPr>
            <a:normAutofit/>
          </a:bodyPr>
          <a:lstStyle/>
          <a:p>
            <a:pPr marL="0" indent="0" algn="ctr">
              <a:buNone/>
            </a:pPr>
            <a:r>
              <a:rPr lang="en-IN" sz="2400" b="1" dirty="0" smtClean="0">
                <a:latin typeface="Calibri" panose="020F0502020204030204" pitchFamily="34" charset="0"/>
                <a:cs typeface="Calibri" panose="020F0502020204030204" pitchFamily="34" charset="0"/>
              </a:rPr>
              <a:t>1.2</a:t>
            </a:r>
            <a:r>
              <a:rPr lang="en-IN" b="1" dirty="0" smtClean="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Recording Changes to the </a:t>
            </a:r>
            <a:r>
              <a:rPr lang="en-IN" sz="2400" b="1" dirty="0" smtClean="0">
                <a:latin typeface="Calibri" panose="020F0502020204030204" pitchFamily="34" charset="0"/>
                <a:cs typeface="Calibri" panose="020F0502020204030204" pitchFamily="34" charset="0"/>
              </a:rPr>
              <a:t>Repositories</a:t>
            </a:r>
          </a:p>
          <a:p>
            <a:pPr lvl="1"/>
            <a:r>
              <a:rPr lang="en-IN" sz="2000" b="1" dirty="0" smtClean="0">
                <a:latin typeface="Calibri" panose="020F0502020204030204" pitchFamily="34" charset="0"/>
                <a:cs typeface="Calibri" panose="020F0502020204030204" pitchFamily="34" charset="0"/>
              </a:rPr>
              <a:t>File Status Life Cycle</a:t>
            </a:r>
            <a:r>
              <a:rPr lang="en-IN" sz="2000" dirty="0" smtClean="0">
                <a:latin typeface="Calibri" panose="020F0502020204030204" pitchFamily="34" charset="0"/>
                <a:cs typeface="Calibri" panose="020F0502020204030204" pitchFamily="34" charset="0"/>
              </a:rPr>
              <a:t>: </a:t>
            </a:r>
          </a:p>
          <a:p>
            <a:pPr lvl="2"/>
            <a:r>
              <a:rPr lang="en-IN" b="1" u="sng" dirty="0" smtClean="0">
                <a:latin typeface="Calibri" panose="020F0502020204030204" pitchFamily="34" charset="0"/>
                <a:cs typeface="Calibri" panose="020F0502020204030204" pitchFamily="34" charset="0"/>
              </a:rPr>
              <a:t>Untracked File</a:t>
            </a: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File not present in current git snapshot</a:t>
            </a:r>
          </a:p>
          <a:p>
            <a:pPr lvl="2"/>
            <a:r>
              <a:rPr lang="en-IN" b="1" u="sng" dirty="0" smtClean="0">
                <a:latin typeface="Calibri" panose="020F0502020204030204" pitchFamily="34" charset="0"/>
                <a:cs typeface="Calibri" panose="020F0502020204030204" pitchFamily="34" charset="0"/>
              </a:rPr>
              <a:t>Tracked File</a:t>
            </a: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File present in current git snapshot</a:t>
            </a:r>
          </a:p>
          <a:p>
            <a:pPr lvl="3"/>
            <a:r>
              <a:rPr lang="en-IN" sz="1600" b="1" u="sng" dirty="0" smtClean="0">
                <a:latin typeface="Calibri" panose="020F0502020204030204" pitchFamily="34" charset="0"/>
                <a:cs typeface="Calibri" panose="020F0502020204030204" pitchFamily="34" charset="0"/>
              </a:rPr>
              <a:t>Unmodified</a:t>
            </a:r>
            <a:r>
              <a:rPr lang="en-IN" sz="1600" dirty="0" smtClean="0">
                <a:latin typeface="Calibri" panose="020F0502020204030204" pitchFamily="34" charset="0"/>
                <a:cs typeface="Calibri" panose="020F0502020204030204" pitchFamily="34" charset="0"/>
              </a:rPr>
              <a:t>: file not modified after commit and git repository has the up to date tracking information.</a:t>
            </a:r>
          </a:p>
          <a:p>
            <a:pPr lvl="3"/>
            <a:r>
              <a:rPr lang="en-IN" sz="1600" b="1" u="sng" dirty="0" smtClean="0">
                <a:latin typeface="Calibri" panose="020F0502020204030204" pitchFamily="34" charset="0"/>
                <a:cs typeface="Calibri" panose="020F0502020204030204" pitchFamily="34" charset="0"/>
              </a:rPr>
              <a:t>Modified</a:t>
            </a:r>
            <a:r>
              <a:rPr lang="en-IN" sz="1600" dirty="0" smtClean="0">
                <a:latin typeface="Calibri" panose="020F0502020204030204" pitchFamily="34" charset="0"/>
                <a:cs typeface="Calibri" panose="020F0502020204030204" pitchFamily="34" charset="0"/>
              </a:rPr>
              <a:t>: File modified after last commit but not added to the staging area.</a:t>
            </a:r>
          </a:p>
          <a:p>
            <a:pPr lvl="3"/>
            <a:r>
              <a:rPr lang="en-IN" sz="1600" b="1" u="sng" dirty="0" smtClean="0">
                <a:latin typeface="Calibri" panose="020F0502020204030204" pitchFamily="34" charset="0"/>
                <a:cs typeface="Calibri" panose="020F0502020204030204" pitchFamily="34" charset="0"/>
              </a:rPr>
              <a:t>Staged</a:t>
            </a:r>
            <a:r>
              <a:rPr lang="en-IN" sz="1600" dirty="0" smtClean="0">
                <a:latin typeface="Calibri" panose="020F0502020204030204" pitchFamily="34" charset="0"/>
                <a:cs typeface="Calibri" panose="020F0502020204030204" pitchFamily="34" charset="0"/>
              </a:rPr>
              <a:t>: File added to the staging area after modification.</a:t>
            </a:r>
          </a:p>
          <a:p>
            <a:pPr lvl="1"/>
            <a:endParaRPr lang="en-IN" dirty="0" smtClean="0">
              <a:latin typeface="Calibri" panose="020F0502020204030204" pitchFamily="34" charset="0"/>
              <a:cs typeface="Calibri" panose="020F0502020204030204" pitchFamily="34" charset="0"/>
            </a:endParaRPr>
          </a:p>
          <a:p>
            <a:pPr lvl="1"/>
            <a:r>
              <a:rPr lang="en-IN" sz="2000" b="1" dirty="0" smtClean="0">
                <a:latin typeface="Calibri" panose="020F0502020204030204" pitchFamily="34" charset="0"/>
                <a:cs typeface="Calibri" panose="020F0502020204030204" pitchFamily="34" charset="0"/>
              </a:rPr>
              <a:t>Checking the status of your files</a:t>
            </a:r>
          </a:p>
          <a:p>
            <a:pPr lvl="2"/>
            <a:r>
              <a:rPr lang="en-IN" sz="1800" dirty="0" smtClean="0">
                <a:latin typeface="Calibri" panose="020F0502020204030204" pitchFamily="34" charset="0"/>
                <a:cs typeface="Calibri" panose="020F0502020204030204" pitchFamily="34" charset="0"/>
              </a:rPr>
              <a:t>To check the status use </a:t>
            </a:r>
            <a:r>
              <a:rPr lang="en-IN" sz="1800" dirty="0">
                <a:latin typeface="Calibri" panose="020F0502020204030204" pitchFamily="34" charset="0"/>
                <a:cs typeface="Calibri" panose="020F0502020204030204" pitchFamily="34" charset="0"/>
              </a:rPr>
              <a:t>the command: </a:t>
            </a:r>
            <a:r>
              <a:rPr lang="en-IN" sz="1800" dirty="0">
                <a:solidFill>
                  <a:schemeClr val="accent1"/>
                </a:solidFill>
                <a:latin typeface="Calibri" panose="020F0502020204030204" pitchFamily="34" charset="0"/>
                <a:cs typeface="Calibri" panose="020F0502020204030204" pitchFamily="34" charset="0"/>
              </a:rPr>
              <a:t>$ git </a:t>
            </a:r>
            <a:r>
              <a:rPr lang="en-IN" sz="1800" dirty="0" smtClean="0">
                <a:solidFill>
                  <a:schemeClr val="accent1"/>
                </a:solidFill>
                <a:latin typeface="Calibri" panose="020F0502020204030204" pitchFamily="34" charset="0"/>
                <a:cs typeface="Calibri" panose="020F0502020204030204" pitchFamily="34" charset="0"/>
              </a:rPr>
              <a:t>status</a:t>
            </a:r>
          </a:p>
          <a:p>
            <a:endParaRPr lang="en-IN" sz="1800" dirty="0" smtClean="0">
              <a:latin typeface="Calibri" panose="020F0502020204030204" pitchFamily="34" charset="0"/>
              <a:cs typeface="Calibri" panose="020F0502020204030204" pitchFamily="34" charset="0"/>
            </a:endParaRPr>
          </a:p>
          <a:p>
            <a:pPr lvl="1"/>
            <a:endParaRPr lang="en-IN" dirty="0" smtClean="0">
              <a:solidFill>
                <a:schemeClr val="accent1"/>
              </a:solidFill>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9"/>
            <a:ext cx="9404723" cy="513440"/>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7030798" y="3666140"/>
            <a:ext cx="4474476" cy="2754972"/>
          </a:xfrm>
          <a:prstGeom prst="rect">
            <a:avLst/>
          </a:prstGeom>
        </p:spPr>
      </p:pic>
      <p:sp>
        <p:nvSpPr>
          <p:cNvPr id="10" name="Slide Number Placeholder 9"/>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58500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940278"/>
            <a:ext cx="11335980" cy="5650471"/>
          </a:xfrm>
        </p:spPr>
        <p:txBody>
          <a:bodyPr>
            <a:normAutofit/>
          </a:bodyPr>
          <a:lstStyle/>
          <a:p>
            <a:r>
              <a:rPr lang="en-IN" b="1" dirty="0">
                <a:latin typeface="Calibri" panose="020F0502020204030204" pitchFamily="34" charset="0"/>
                <a:cs typeface="Calibri" panose="020F0502020204030204" pitchFamily="34" charset="0"/>
              </a:rPr>
              <a:t>Tracking new files:</a:t>
            </a:r>
          </a:p>
          <a:p>
            <a:pPr lvl="1"/>
            <a:r>
              <a:rPr lang="en-IN" dirty="0">
                <a:latin typeface="Calibri" panose="020F0502020204030204" pitchFamily="34" charset="0"/>
                <a:cs typeface="Calibri" panose="020F0502020204030204" pitchFamily="34" charset="0"/>
              </a:rPr>
              <a:t>Add the file to staging area using command:</a:t>
            </a:r>
            <a:r>
              <a:rPr lang="en-IN" dirty="0">
                <a:solidFill>
                  <a:schemeClr val="accent1"/>
                </a:solidFill>
                <a:latin typeface="Calibri" panose="020F0502020204030204" pitchFamily="34" charset="0"/>
                <a:cs typeface="Calibri" panose="020F0502020204030204" pitchFamily="34" charset="0"/>
              </a:rPr>
              <a:t> $ git add [</a:t>
            </a:r>
            <a:r>
              <a:rPr lang="en-IN" dirty="0" err="1">
                <a:solidFill>
                  <a:schemeClr val="accent1"/>
                </a:solidFill>
                <a:latin typeface="Calibri" panose="020F0502020204030204" pitchFamily="34" charset="0"/>
                <a:cs typeface="Calibri" panose="020F0502020204030204" pitchFamily="34" charset="0"/>
              </a:rPr>
              <a:t>file_name</a:t>
            </a:r>
            <a:r>
              <a:rPr lang="en-IN" dirty="0">
                <a:solidFill>
                  <a:schemeClr val="accent1"/>
                </a:solidFill>
                <a:latin typeface="Calibri" panose="020F0502020204030204" pitchFamily="34" charset="0"/>
                <a:cs typeface="Calibri" panose="020F0502020204030204" pitchFamily="34" charset="0"/>
              </a:rPr>
              <a:t>]</a:t>
            </a:r>
          </a:p>
          <a:p>
            <a:r>
              <a:rPr lang="en-IN" b="1" dirty="0">
                <a:latin typeface="Calibri" panose="020F0502020204030204" pitchFamily="34" charset="0"/>
                <a:cs typeface="Calibri" panose="020F0502020204030204" pitchFamily="34" charset="0"/>
              </a:rPr>
              <a:t>Staging Modified Files:</a:t>
            </a:r>
          </a:p>
          <a:p>
            <a:pPr lvl="1"/>
            <a:r>
              <a:rPr lang="en-IN" sz="1700" dirty="0">
                <a:latin typeface="Calibri" panose="020F0502020204030204" pitchFamily="34" charset="0"/>
                <a:cs typeface="Calibri" panose="020F0502020204030204" pitchFamily="34" charset="0"/>
              </a:rPr>
              <a:t>Use Add command to stage the modified files:</a:t>
            </a:r>
          </a:p>
          <a:p>
            <a:pPr lvl="2"/>
            <a:r>
              <a:rPr lang="en-IN" dirty="0">
                <a:solidFill>
                  <a:schemeClr val="accent1"/>
                </a:solidFill>
                <a:latin typeface="Calibri" panose="020F0502020204030204" pitchFamily="34" charset="0"/>
                <a:cs typeface="Calibri" panose="020F0502020204030204" pitchFamily="34" charset="0"/>
              </a:rPr>
              <a:t>$ git add [</a:t>
            </a:r>
            <a:r>
              <a:rPr lang="en-IN" dirty="0" err="1">
                <a:solidFill>
                  <a:schemeClr val="accent1"/>
                </a:solidFill>
                <a:latin typeface="Calibri" panose="020F0502020204030204" pitchFamily="34" charset="0"/>
                <a:cs typeface="Calibri" panose="020F0502020204030204" pitchFamily="34" charset="0"/>
              </a:rPr>
              <a:t>file_name</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#This command adds a mentioned file to the staging area</a:t>
            </a:r>
            <a:endParaRPr lang="en-IN" dirty="0">
              <a:latin typeface="Calibri" panose="020F0502020204030204" pitchFamily="34" charset="0"/>
              <a:cs typeface="Calibri" panose="020F0502020204030204" pitchFamily="34" charset="0"/>
            </a:endParaRPr>
          </a:p>
          <a:p>
            <a:pPr lvl="2"/>
            <a:r>
              <a:rPr lang="en-IN" dirty="0">
                <a:solidFill>
                  <a:schemeClr val="accent1"/>
                </a:solidFill>
                <a:latin typeface="Calibri" panose="020F0502020204030204" pitchFamily="34" charset="0"/>
                <a:cs typeface="Calibri" panose="020F0502020204030204" pitchFamily="34" charset="0"/>
              </a:rPr>
              <a:t>$ git add [</a:t>
            </a:r>
            <a:r>
              <a:rPr lang="en-IN" dirty="0" err="1">
                <a:solidFill>
                  <a:schemeClr val="accent1"/>
                </a:solidFill>
                <a:latin typeface="Calibri" panose="020F0502020204030204" pitchFamily="34" charset="0"/>
                <a:cs typeface="Calibri" panose="020F0502020204030204" pitchFamily="34" charset="0"/>
              </a:rPr>
              <a:t>directory_path</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#This command add all the modified files in the mentioned directory recursively</a:t>
            </a:r>
            <a:endParaRPr lang="en-IN" dirty="0">
              <a:latin typeface="Calibri" panose="020F0502020204030204" pitchFamily="34" charset="0"/>
              <a:cs typeface="Calibri" panose="020F0502020204030204" pitchFamily="34" charset="0"/>
            </a:endParaRPr>
          </a:p>
          <a:p>
            <a:pPr lvl="2"/>
            <a:r>
              <a:rPr lang="en-IN" dirty="0">
                <a:solidFill>
                  <a:schemeClr val="accent1"/>
                </a:solidFill>
                <a:latin typeface="Calibri" panose="020F0502020204030204" pitchFamily="34" charset="0"/>
                <a:cs typeface="Calibri" panose="020F0502020204030204" pitchFamily="34" charset="0"/>
              </a:rPr>
              <a:t>$ git add </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#This command adds all the modified files including those in subdirectories to the staging area</a:t>
            </a:r>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Ignoring Files</a:t>
            </a:r>
          </a:p>
          <a:p>
            <a:pPr lvl="1"/>
            <a:r>
              <a:rPr lang="en-IN" sz="1700" dirty="0" smtClean="0">
                <a:latin typeface="Calibri" panose="020F0502020204030204" pitchFamily="34" charset="0"/>
                <a:cs typeface="Calibri" panose="020F0502020204030204" pitchFamily="34" charset="0"/>
              </a:rPr>
              <a:t>.</a:t>
            </a:r>
            <a:r>
              <a:rPr lang="en-IN" sz="1700" dirty="0" err="1" smtClean="0">
                <a:latin typeface="Calibri" panose="020F0502020204030204" pitchFamily="34" charset="0"/>
                <a:cs typeface="Calibri" panose="020F0502020204030204" pitchFamily="34" charset="0"/>
              </a:rPr>
              <a:t>gitignore</a:t>
            </a:r>
            <a:r>
              <a:rPr lang="en-IN" sz="1700" dirty="0" smtClean="0">
                <a:latin typeface="Calibri" panose="020F0502020204030204" pitchFamily="34" charset="0"/>
                <a:cs typeface="Calibri" panose="020F0502020204030204" pitchFamily="34" charset="0"/>
              </a:rPr>
              <a:t> file contains </a:t>
            </a:r>
          </a:p>
          <a:p>
            <a:pPr lvl="1"/>
            <a:r>
              <a:rPr lang="en-IN" sz="1700" dirty="0">
                <a:latin typeface="Calibri" panose="020F0502020204030204" pitchFamily="34" charset="0"/>
                <a:cs typeface="Calibri" panose="020F0502020204030204" pitchFamily="34" charset="0"/>
              </a:rPr>
              <a:t>The rules for the patterns you can put in the .</a:t>
            </a:r>
            <a:r>
              <a:rPr lang="en-IN" sz="1700" dirty="0" err="1">
                <a:latin typeface="Calibri" panose="020F0502020204030204" pitchFamily="34" charset="0"/>
                <a:cs typeface="Calibri" panose="020F0502020204030204" pitchFamily="34" charset="0"/>
              </a:rPr>
              <a:t>gitignore</a:t>
            </a:r>
            <a:r>
              <a:rPr lang="en-IN" sz="1700" dirty="0">
                <a:latin typeface="Calibri" panose="020F0502020204030204" pitchFamily="34" charset="0"/>
                <a:cs typeface="Calibri" panose="020F0502020204030204" pitchFamily="34" charset="0"/>
              </a:rPr>
              <a:t> file are as </a:t>
            </a:r>
            <a:r>
              <a:rPr lang="en-IN" sz="1700" dirty="0" smtClean="0">
                <a:latin typeface="Calibri" panose="020F0502020204030204" pitchFamily="34" charset="0"/>
                <a:cs typeface="Calibri" panose="020F0502020204030204" pitchFamily="34" charset="0"/>
              </a:rPr>
              <a:t>follows</a:t>
            </a:r>
          </a:p>
          <a:p>
            <a:pPr lvl="2"/>
            <a:r>
              <a:rPr lang="en-IN" sz="1700" dirty="0">
                <a:latin typeface="Calibri" panose="020F0502020204030204" pitchFamily="34" charset="0"/>
                <a:cs typeface="Calibri" panose="020F0502020204030204" pitchFamily="34" charset="0"/>
              </a:rPr>
              <a:t>Blank lines or lines starting with # are </a:t>
            </a:r>
            <a:r>
              <a:rPr lang="en-IN" sz="1700" dirty="0" smtClean="0">
                <a:latin typeface="Calibri" panose="020F0502020204030204" pitchFamily="34" charset="0"/>
                <a:cs typeface="Calibri" panose="020F0502020204030204" pitchFamily="34" charset="0"/>
              </a:rPr>
              <a:t>ignored</a:t>
            </a:r>
          </a:p>
          <a:p>
            <a:pPr lvl="2"/>
            <a:r>
              <a:rPr lang="en-IN" sz="1700" dirty="0">
                <a:latin typeface="Calibri" panose="020F0502020204030204" pitchFamily="34" charset="0"/>
                <a:cs typeface="Calibri" panose="020F0502020204030204" pitchFamily="34" charset="0"/>
              </a:rPr>
              <a:t>Standard glob patterns </a:t>
            </a:r>
            <a:r>
              <a:rPr lang="en-IN" sz="1700" dirty="0" smtClean="0">
                <a:latin typeface="Calibri" panose="020F0502020204030204" pitchFamily="34" charset="0"/>
                <a:cs typeface="Calibri" panose="020F0502020204030204" pitchFamily="34" charset="0"/>
              </a:rPr>
              <a:t>work</a:t>
            </a:r>
          </a:p>
          <a:p>
            <a:pPr lvl="2"/>
            <a:r>
              <a:rPr lang="en-IN" sz="1700" dirty="0">
                <a:latin typeface="Calibri" panose="020F0502020204030204" pitchFamily="34" charset="0"/>
                <a:cs typeface="Calibri" panose="020F0502020204030204" pitchFamily="34" charset="0"/>
              </a:rPr>
              <a:t>You can end patterns with a forward slash (/) to specify a </a:t>
            </a:r>
            <a:r>
              <a:rPr lang="en-IN" sz="1700" dirty="0" smtClean="0">
                <a:latin typeface="Calibri" panose="020F0502020204030204" pitchFamily="34" charset="0"/>
                <a:cs typeface="Calibri" panose="020F0502020204030204" pitchFamily="34" charset="0"/>
              </a:rPr>
              <a:t>directory</a:t>
            </a:r>
          </a:p>
          <a:p>
            <a:pPr lvl="2"/>
            <a:r>
              <a:rPr lang="en-IN" sz="1700" dirty="0">
                <a:latin typeface="Calibri" panose="020F0502020204030204" pitchFamily="34" charset="0"/>
                <a:cs typeface="Calibri" panose="020F0502020204030204" pitchFamily="34" charset="0"/>
              </a:rPr>
              <a:t>You can negate a pattern by starting it with an exclamation point (!).</a:t>
            </a:r>
          </a:p>
        </p:txBody>
      </p:sp>
      <p:sp>
        <p:nvSpPr>
          <p:cNvPr id="4" name="Title 1"/>
          <p:cNvSpPr>
            <a:spLocks noGrp="1"/>
          </p:cNvSpPr>
          <p:nvPr>
            <p:ph type="title"/>
          </p:nvPr>
        </p:nvSpPr>
        <p:spPr>
          <a:xfrm>
            <a:off x="646111" y="452719"/>
            <a:ext cx="9404723" cy="487560"/>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947972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963822"/>
            <a:ext cx="11137571" cy="5808454"/>
          </a:xfrm>
        </p:spPr>
        <p:txBody>
          <a:bodyPr>
            <a:normAutofit lnSpcReduction="10000"/>
          </a:bodyPr>
          <a:lstStyle/>
          <a:p>
            <a:r>
              <a:rPr lang="en-IN" sz="1800" b="1" dirty="0" smtClean="0">
                <a:latin typeface="Calibri" panose="020F0502020204030204" pitchFamily="34" charset="0"/>
                <a:cs typeface="Calibri" panose="020F0502020204030204" pitchFamily="34" charset="0"/>
              </a:rPr>
              <a:t>Viewing Staged and Unstaged Changes</a:t>
            </a:r>
          </a:p>
          <a:p>
            <a:pPr lvl="1"/>
            <a:r>
              <a:rPr lang="en-IN" sz="1600" dirty="0" smtClean="0">
                <a:latin typeface="Calibri" panose="020F0502020204030204" pitchFamily="34" charset="0"/>
                <a:cs typeface="Calibri" panose="020F0502020204030204" pitchFamily="34" charset="0"/>
              </a:rPr>
              <a:t>Use </a:t>
            </a:r>
            <a:r>
              <a:rPr lang="en-IN" sz="1600" dirty="0" smtClean="0">
                <a:solidFill>
                  <a:schemeClr val="accent1"/>
                </a:solidFill>
                <a:latin typeface="Calibri" panose="020F0502020204030204" pitchFamily="34" charset="0"/>
                <a:cs typeface="Calibri" panose="020F0502020204030204" pitchFamily="34" charset="0"/>
              </a:rPr>
              <a:t>$ git diff</a:t>
            </a:r>
            <a:r>
              <a:rPr lang="en-IN" sz="1600" dirty="0" smtClean="0">
                <a:latin typeface="Calibri" panose="020F0502020204030204" pitchFamily="34" charset="0"/>
                <a:cs typeface="Calibri" panose="020F0502020204030204" pitchFamily="34" charset="0"/>
              </a:rPr>
              <a:t> command to see what you changed in the files:</a:t>
            </a:r>
          </a:p>
          <a:p>
            <a:pPr lvl="1"/>
            <a:r>
              <a:rPr lang="en-IN" sz="1600" dirty="0" smtClean="0">
                <a:latin typeface="Calibri" panose="020F0502020204030204" pitchFamily="34" charset="0"/>
                <a:cs typeface="Calibri" panose="020F0502020204030204" pitchFamily="34" charset="0"/>
              </a:rPr>
              <a:t>Generally used to see what have you changed but not added to staging area.</a:t>
            </a:r>
          </a:p>
          <a:p>
            <a:pPr lvl="1"/>
            <a:r>
              <a:rPr lang="en-IN" sz="1600" dirty="0" smtClean="0">
                <a:latin typeface="Calibri" panose="020F0502020204030204" pitchFamily="34" charset="0"/>
                <a:cs typeface="Calibri" panose="020F0502020204030204" pitchFamily="34" charset="0"/>
              </a:rPr>
              <a:t>And to see what you have staged that you are about to commit</a:t>
            </a:r>
          </a:p>
          <a:p>
            <a:pPr lvl="2"/>
            <a:r>
              <a:rPr lang="en-IN" dirty="0" smtClean="0">
                <a:solidFill>
                  <a:schemeClr val="accent1"/>
                </a:solidFill>
                <a:latin typeface="Calibri" panose="020F0502020204030204" pitchFamily="34" charset="0"/>
                <a:cs typeface="Calibri" panose="020F0502020204030204" pitchFamily="34" charset="0"/>
              </a:rPr>
              <a:t>$ git diff </a:t>
            </a:r>
            <a:r>
              <a:rPr lang="en-IN" dirty="0" smtClean="0">
                <a:latin typeface="Calibri" panose="020F0502020204030204" pitchFamily="34" charset="0"/>
                <a:cs typeface="Calibri" panose="020F0502020204030204" pitchFamily="34" charset="0"/>
              </a:rPr>
              <a:t> 						#Gives you the difference in the files you have modified but not staged.</a:t>
            </a:r>
          </a:p>
          <a:p>
            <a:pPr lvl="2"/>
            <a:r>
              <a:rPr lang="en-IN" dirty="0" smtClean="0">
                <a:solidFill>
                  <a:schemeClr val="accent1"/>
                </a:solidFill>
                <a:latin typeface="Calibri" panose="020F0502020204030204" pitchFamily="34" charset="0"/>
                <a:cs typeface="Calibri" panose="020F0502020204030204" pitchFamily="34" charset="0"/>
              </a:rPr>
              <a:t>$ git diff --staged  </a:t>
            </a:r>
            <a:r>
              <a:rPr lang="en-IN" dirty="0" smtClean="0">
                <a:latin typeface="Calibri" panose="020F0502020204030204" pitchFamily="34" charset="0"/>
                <a:cs typeface="Calibri" panose="020F0502020204030204" pitchFamily="34" charset="0"/>
              </a:rPr>
              <a:t>or </a:t>
            </a:r>
            <a:r>
              <a:rPr lang="en-IN" dirty="0" smtClean="0">
                <a:solidFill>
                  <a:schemeClr val="accent1"/>
                </a:solidFill>
                <a:latin typeface="Calibri" panose="020F0502020204030204" pitchFamily="34" charset="0"/>
                <a:cs typeface="Calibri" panose="020F0502020204030204" pitchFamily="34" charset="0"/>
              </a:rPr>
              <a:t>$ git diff --cached  </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 Gives you the difference for the files you have staged.</a:t>
            </a:r>
          </a:p>
          <a:p>
            <a:pPr lvl="2"/>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Committing your changes</a:t>
            </a:r>
          </a:p>
          <a:p>
            <a:pPr lvl="1">
              <a:buClr>
                <a:srgbClr val="ACD433"/>
              </a:buClr>
            </a:pPr>
            <a:r>
              <a:rPr lang="en-IN" dirty="0">
                <a:solidFill>
                  <a:prstClr val="white"/>
                </a:solidFill>
                <a:latin typeface="Calibri" panose="020F0502020204030204" pitchFamily="34" charset="0"/>
                <a:cs typeface="Calibri" panose="020F0502020204030204" pitchFamily="34" charset="0"/>
              </a:rPr>
              <a:t>To commit any changes you need to do the following</a:t>
            </a:r>
          </a:p>
          <a:p>
            <a:pPr lvl="2">
              <a:buClr>
                <a:srgbClr val="ACD433"/>
              </a:buClr>
            </a:pPr>
            <a:r>
              <a:rPr lang="en-IN" dirty="0">
                <a:solidFill>
                  <a:prstClr val="white"/>
                </a:solidFill>
                <a:latin typeface="Calibri" panose="020F0502020204030204" pitchFamily="34" charset="0"/>
                <a:cs typeface="Calibri" panose="020F0502020204030204" pitchFamily="34" charset="0"/>
              </a:rPr>
              <a:t>Create a new file in the repository </a:t>
            </a:r>
          </a:p>
          <a:p>
            <a:pPr lvl="2">
              <a:buClr>
                <a:srgbClr val="ACD433"/>
              </a:buClr>
            </a:pPr>
            <a:r>
              <a:rPr lang="en-IN" dirty="0">
                <a:solidFill>
                  <a:prstClr val="white"/>
                </a:solidFill>
                <a:latin typeface="Calibri" panose="020F0502020204030204" pitchFamily="34" charset="0"/>
                <a:cs typeface="Calibri" panose="020F0502020204030204" pitchFamily="34" charset="0"/>
              </a:rPr>
              <a:t>Add the file to the staging area using command: </a:t>
            </a:r>
          </a:p>
          <a:p>
            <a:pPr lvl="3">
              <a:buClr>
                <a:srgbClr val="ACD433"/>
              </a:buClr>
            </a:pPr>
            <a:r>
              <a:rPr lang="en-IN" sz="1600" dirty="0">
                <a:solidFill>
                  <a:srgbClr val="ACD433"/>
                </a:solidFill>
                <a:latin typeface="Calibri" panose="020F0502020204030204" pitchFamily="34" charset="0"/>
                <a:cs typeface="Calibri" panose="020F0502020204030204" pitchFamily="34" charset="0"/>
              </a:rPr>
              <a:t>$ git add &lt;filename</a:t>
            </a:r>
            <a:r>
              <a:rPr lang="en-IN" sz="1600" dirty="0" smtClean="0">
                <a:solidFill>
                  <a:srgbClr val="ACD433"/>
                </a:solidFill>
                <a:latin typeface="Calibri" panose="020F0502020204030204" pitchFamily="34" charset="0"/>
                <a:cs typeface="Calibri" panose="020F0502020204030204" pitchFamily="34" charset="0"/>
              </a:rPr>
              <a:t>&gt; , </a:t>
            </a:r>
            <a:r>
              <a:rPr lang="en-IN" sz="1600" dirty="0" smtClean="0">
                <a:latin typeface="Calibri" panose="020F0502020204030204" pitchFamily="34" charset="0"/>
                <a:cs typeface="Calibri" panose="020F0502020204030204" pitchFamily="34" charset="0"/>
              </a:rPr>
              <a:t>or</a:t>
            </a:r>
            <a:r>
              <a:rPr lang="en-IN" sz="1600" dirty="0" smtClean="0">
                <a:solidFill>
                  <a:srgbClr val="ACD433"/>
                </a:solidFill>
                <a:latin typeface="Calibri" panose="020F0502020204030204" pitchFamily="34" charset="0"/>
                <a:cs typeface="Calibri" panose="020F0502020204030204" pitchFamily="34" charset="0"/>
              </a:rPr>
              <a:t>  $ git add [</a:t>
            </a:r>
            <a:r>
              <a:rPr lang="en-IN" sz="1600" dirty="0" err="1" smtClean="0">
                <a:solidFill>
                  <a:srgbClr val="ACD433"/>
                </a:solidFill>
                <a:latin typeface="Calibri" panose="020F0502020204030204" pitchFamily="34" charset="0"/>
                <a:cs typeface="Calibri" panose="020F0502020204030204" pitchFamily="34" charset="0"/>
              </a:rPr>
              <a:t>directory_path</a:t>
            </a:r>
            <a:r>
              <a:rPr lang="en-IN" sz="1600" dirty="0" smtClean="0">
                <a:solidFill>
                  <a:srgbClr val="ACD433"/>
                </a:solidFill>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or</a:t>
            </a:r>
            <a:r>
              <a:rPr lang="en-IN" sz="1600" dirty="0" smtClean="0">
                <a:solidFill>
                  <a:srgbClr val="ACD433"/>
                </a:solidFill>
                <a:latin typeface="Calibri" panose="020F0502020204030204" pitchFamily="34" charset="0"/>
                <a:cs typeface="Calibri" panose="020F0502020204030204" pitchFamily="34" charset="0"/>
              </a:rPr>
              <a:t> $ git add .     </a:t>
            </a:r>
            <a:r>
              <a:rPr lang="en-IN" sz="1600" dirty="0" smtClean="0">
                <a:latin typeface="Calibri" panose="020F0502020204030204" pitchFamily="34" charset="0"/>
                <a:cs typeface="Calibri" panose="020F0502020204030204" pitchFamily="34" charset="0"/>
              </a:rPr>
              <a:t>#Adds the files to the staging area</a:t>
            </a:r>
            <a:endParaRPr lang="en-IN" sz="1600" dirty="0">
              <a:latin typeface="Calibri" panose="020F0502020204030204" pitchFamily="34" charset="0"/>
              <a:cs typeface="Calibri" panose="020F0502020204030204" pitchFamily="34" charset="0"/>
            </a:endParaRPr>
          </a:p>
          <a:p>
            <a:pPr lvl="2">
              <a:buClr>
                <a:srgbClr val="ACD433"/>
              </a:buClr>
            </a:pPr>
            <a:r>
              <a:rPr lang="en-IN" dirty="0">
                <a:solidFill>
                  <a:prstClr val="white"/>
                </a:solidFill>
                <a:latin typeface="Calibri" panose="020F0502020204030204" pitchFamily="34" charset="0"/>
                <a:cs typeface="Calibri" panose="020F0502020204030204" pitchFamily="34" charset="0"/>
              </a:rPr>
              <a:t>Now commit the changes by using the command: </a:t>
            </a:r>
          </a:p>
          <a:p>
            <a:pPr lvl="3">
              <a:buClr>
                <a:srgbClr val="ACD433"/>
              </a:buClr>
            </a:pPr>
            <a:r>
              <a:rPr lang="en-IN" sz="1600" dirty="0">
                <a:solidFill>
                  <a:srgbClr val="ACD433"/>
                </a:solidFill>
                <a:latin typeface="Calibri" panose="020F0502020204030204" pitchFamily="34" charset="0"/>
                <a:cs typeface="Calibri" panose="020F0502020204030204" pitchFamily="34" charset="0"/>
              </a:rPr>
              <a:t>$ git commit   </a:t>
            </a:r>
            <a:r>
              <a:rPr lang="en-IN" sz="1600" dirty="0">
                <a:solidFill>
                  <a:prstClr val="white"/>
                </a:solidFill>
                <a:latin typeface="Calibri" panose="020F0502020204030204" pitchFamily="34" charset="0"/>
                <a:cs typeface="Calibri" panose="020F0502020204030204" pitchFamily="34" charset="0"/>
              </a:rPr>
              <a:t> </a:t>
            </a:r>
            <a:r>
              <a:rPr lang="en-IN" sz="1600" dirty="0" smtClean="0">
                <a:solidFill>
                  <a:prstClr val="white"/>
                </a:solidFill>
                <a:latin typeface="Calibri" panose="020F0502020204030204" pitchFamily="34" charset="0"/>
                <a:cs typeface="Calibri" panose="020F0502020204030204" pitchFamily="34" charset="0"/>
              </a:rPr>
              <a:t>	#This command open up your default editor for commit message</a:t>
            </a:r>
            <a:endParaRPr lang="en-IN" sz="1600" dirty="0">
              <a:solidFill>
                <a:prstClr val="white"/>
              </a:solidFill>
              <a:latin typeface="Calibri" panose="020F0502020204030204" pitchFamily="34" charset="0"/>
              <a:cs typeface="Calibri" panose="020F0502020204030204" pitchFamily="34" charset="0"/>
            </a:endParaRPr>
          </a:p>
          <a:p>
            <a:pPr lvl="3">
              <a:buClr>
                <a:srgbClr val="ACD433"/>
              </a:buClr>
            </a:pPr>
            <a:r>
              <a:rPr lang="en-IN" sz="1600" dirty="0">
                <a:solidFill>
                  <a:srgbClr val="ACD433"/>
                </a:solidFill>
                <a:latin typeface="Calibri" panose="020F0502020204030204" pitchFamily="34" charset="0"/>
                <a:cs typeface="Calibri" panose="020F0502020204030204" pitchFamily="34" charset="0"/>
              </a:rPr>
              <a:t> $ git commit -m “Your Commit Message</a:t>
            </a:r>
            <a:r>
              <a:rPr lang="en-IN" sz="1600" dirty="0" smtClean="0">
                <a:solidFill>
                  <a:srgbClr val="ACD433"/>
                </a:solidFill>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#This command commits the changes with the mentioned message</a:t>
            </a:r>
            <a:endParaRPr lang="en-IN" sz="1600" dirty="0">
              <a:latin typeface="Calibri" panose="020F0502020204030204" pitchFamily="34" charset="0"/>
              <a:cs typeface="Calibri" panose="020F0502020204030204" pitchFamily="34" charset="0"/>
            </a:endParaRPr>
          </a:p>
          <a:p>
            <a:pPr lvl="3">
              <a:buClr>
                <a:srgbClr val="ACD433"/>
              </a:buClr>
            </a:pPr>
            <a:r>
              <a:rPr lang="en-IN" sz="1600" dirty="0">
                <a:solidFill>
                  <a:srgbClr val="ACD433"/>
                </a:solidFill>
                <a:latin typeface="Calibri" panose="020F0502020204030204" pitchFamily="34" charset="0"/>
                <a:cs typeface="Calibri" panose="020F0502020204030204" pitchFamily="34" charset="0"/>
              </a:rPr>
              <a:t>$ git commit </a:t>
            </a:r>
            <a:r>
              <a:rPr lang="en-IN" sz="1600" dirty="0" smtClean="0">
                <a:solidFill>
                  <a:srgbClr val="ACD433"/>
                </a:solidFill>
                <a:latin typeface="Calibri" panose="020F0502020204030204" pitchFamily="34" charset="0"/>
                <a:cs typeface="Calibri" panose="020F0502020204030204" pitchFamily="34" charset="0"/>
              </a:rPr>
              <a:t>-a  -m “message”     </a:t>
            </a:r>
            <a:r>
              <a:rPr lang="en-IN" sz="1600" dirty="0" smtClean="0">
                <a:latin typeface="Calibri" panose="020F0502020204030204" pitchFamily="34" charset="0"/>
                <a:cs typeface="Calibri" panose="020F0502020204030204" pitchFamily="34" charset="0"/>
              </a:rPr>
              <a:t>#This command adds the file to staging area and then commit changes</a:t>
            </a:r>
            <a:endParaRPr lang="en-IN" sz="16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444429"/>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769265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967" y="965991"/>
            <a:ext cx="11658033" cy="5728108"/>
          </a:xfrm>
        </p:spPr>
        <p:txBody>
          <a:bodyPr>
            <a:normAutofit/>
          </a:bodyPr>
          <a:lstStyle/>
          <a:p>
            <a:r>
              <a:rPr lang="en-IN" sz="1800" b="1" dirty="0" smtClean="0">
                <a:latin typeface="Calibri" panose="020F0502020204030204" pitchFamily="34" charset="0"/>
              </a:rPr>
              <a:t>Removing Files</a:t>
            </a:r>
          </a:p>
          <a:p>
            <a:pPr lvl="1"/>
            <a:r>
              <a:rPr lang="en-IN" dirty="0" smtClean="0">
                <a:latin typeface="Calibri" panose="020F0502020204030204" pitchFamily="34" charset="0"/>
              </a:rPr>
              <a:t>If you remove files using </a:t>
            </a:r>
            <a:r>
              <a:rPr lang="en-IN" dirty="0" err="1" smtClean="0">
                <a:latin typeface="Calibri" panose="020F0502020204030204" pitchFamily="34" charset="0"/>
              </a:rPr>
              <a:t>rm</a:t>
            </a:r>
            <a:r>
              <a:rPr lang="en-IN" dirty="0" smtClean="0">
                <a:latin typeface="Calibri" panose="020F0502020204030204" pitchFamily="34" charset="0"/>
              </a:rPr>
              <a:t> command; the changes will not be staged to the staging are</a:t>
            </a:r>
          </a:p>
          <a:p>
            <a:pPr lvl="1"/>
            <a:r>
              <a:rPr lang="en-IN" dirty="0" smtClean="0">
                <a:latin typeface="Calibri" panose="020F0502020204030204" pitchFamily="34" charset="0"/>
              </a:rPr>
              <a:t>If you use </a:t>
            </a:r>
            <a:r>
              <a:rPr lang="en-IN" dirty="0">
                <a:solidFill>
                  <a:schemeClr val="accent1"/>
                </a:solidFill>
                <a:latin typeface="Calibri" panose="020F0502020204030204" pitchFamily="34" charset="0"/>
              </a:rPr>
              <a:t>$ </a:t>
            </a:r>
            <a:r>
              <a:rPr lang="en-IN" dirty="0" smtClean="0">
                <a:solidFill>
                  <a:schemeClr val="accent1"/>
                </a:solidFill>
                <a:latin typeface="Calibri" panose="020F0502020204030204" pitchFamily="34" charset="0"/>
              </a:rPr>
              <a:t>git </a:t>
            </a:r>
            <a:r>
              <a:rPr lang="en-IN" dirty="0" err="1">
                <a:solidFill>
                  <a:schemeClr val="accent1"/>
                </a:solidFill>
                <a:latin typeface="Calibri" panose="020F0502020204030204" pitchFamily="34" charset="0"/>
              </a:rPr>
              <a:t>rm</a:t>
            </a:r>
            <a:r>
              <a:rPr lang="en-IN" dirty="0">
                <a:solidFill>
                  <a:schemeClr val="accent1"/>
                </a:solidFill>
                <a:latin typeface="Calibri" panose="020F0502020204030204" pitchFamily="34" charset="0"/>
              </a:rPr>
              <a:t> </a:t>
            </a:r>
            <a:r>
              <a:rPr lang="en-IN" dirty="0" smtClean="0">
                <a:latin typeface="Calibri" panose="020F0502020204030204" pitchFamily="34" charset="0"/>
              </a:rPr>
              <a:t>command; it will remove the file from working directory as well stage the changes so that you can commit.</a:t>
            </a:r>
          </a:p>
          <a:p>
            <a:pPr lvl="2"/>
            <a:r>
              <a:rPr lang="en-IN" sz="1800" dirty="0" smtClean="0">
                <a:solidFill>
                  <a:schemeClr val="accent1"/>
                </a:solidFill>
                <a:latin typeface="Calibri" panose="020F0502020204030204" pitchFamily="34" charset="0"/>
              </a:rPr>
              <a:t>$ </a:t>
            </a:r>
            <a:r>
              <a:rPr lang="en-IN" sz="1800" dirty="0" err="1" smtClean="0">
                <a:solidFill>
                  <a:schemeClr val="accent1"/>
                </a:solidFill>
                <a:latin typeface="Calibri" panose="020F0502020204030204" pitchFamily="34" charset="0"/>
              </a:rPr>
              <a:t>rm</a:t>
            </a:r>
            <a:r>
              <a:rPr lang="en-IN" sz="1800" dirty="0" smtClean="0">
                <a:solidFill>
                  <a:schemeClr val="accent1"/>
                </a:solidFill>
                <a:latin typeface="Calibri" panose="020F0502020204030204" pitchFamily="34" charset="0"/>
              </a:rPr>
              <a:t> [</a:t>
            </a:r>
            <a:r>
              <a:rPr lang="en-IN" sz="1800" dirty="0" err="1" smtClean="0">
                <a:solidFill>
                  <a:schemeClr val="accent1"/>
                </a:solidFill>
                <a:latin typeface="Calibri" panose="020F0502020204030204" pitchFamily="34" charset="0"/>
              </a:rPr>
              <a:t>file_name</a:t>
            </a:r>
            <a:r>
              <a:rPr lang="en-IN" sz="1800" dirty="0" smtClean="0">
                <a:solidFill>
                  <a:schemeClr val="accent1"/>
                </a:solidFill>
                <a:latin typeface="Calibri" panose="020F0502020204030204" pitchFamily="34" charset="0"/>
              </a:rPr>
              <a:t>]				</a:t>
            </a:r>
            <a:r>
              <a:rPr lang="en-IN" sz="1800" dirty="0" smtClean="0">
                <a:latin typeface="Calibri" panose="020F0502020204030204" pitchFamily="34" charset="0"/>
              </a:rPr>
              <a:t>#Linux command to delete the file and do not adds the changes to staging area</a:t>
            </a:r>
          </a:p>
          <a:p>
            <a:pPr lvl="2"/>
            <a:r>
              <a:rPr lang="en-IN" sz="1800" dirty="0" smtClean="0">
                <a:solidFill>
                  <a:schemeClr val="accent1"/>
                </a:solidFill>
                <a:latin typeface="Calibri" panose="020F0502020204030204" pitchFamily="34" charset="0"/>
              </a:rPr>
              <a:t>$ git </a:t>
            </a:r>
            <a:r>
              <a:rPr lang="en-IN" sz="1800" dirty="0" err="1" smtClean="0">
                <a:solidFill>
                  <a:schemeClr val="accent1"/>
                </a:solidFill>
                <a:latin typeface="Calibri" panose="020F0502020204030204" pitchFamily="34" charset="0"/>
              </a:rPr>
              <a:t>rm</a:t>
            </a:r>
            <a:r>
              <a:rPr lang="en-IN" sz="1800" dirty="0" smtClean="0">
                <a:solidFill>
                  <a:schemeClr val="accent1"/>
                </a:solidFill>
                <a:latin typeface="Calibri" panose="020F0502020204030204" pitchFamily="34" charset="0"/>
              </a:rPr>
              <a:t> [</a:t>
            </a:r>
            <a:r>
              <a:rPr lang="en-IN" sz="1800" dirty="0" err="1" smtClean="0">
                <a:solidFill>
                  <a:schemeClr val="accent1"/>
                </a:solidFill>
                <a:latin typeface="Calibri" panose="020F0502020204030204" pitchFamily="34" charset="0"/>
              </a:rPr>
              <a:t>file_name</a:t>
            </a:r>
            <a:r>
              <a:rPr lang="en-IN" sz="1800" dirty="0" smtClean="0">
                <a:solidFill>
                  <a:schemeClr val="accent1"/>
                </a:solidFill>
                <a:latin typeface="Calibri" panose="020F0502020204030204" pitchFamily="34" charset="0"/>
              </a:rPr>
              <a:t>]			</a:t>
            </a:r>
            <a:r>
              <a:rPr lang="en-IN" sz="1800" dirty="0" smtClean="0">
                <a:latin typeface="Calibri" panose="020F0502020204030204" pitchFamily="34" charset="0"/>
              </a:rPr>
              <a:t>#GIT command to delete the and adds  the changes to staging area</a:t>
            </a:r>
          </a:p>
          <a:p>
            <a:pPr lvl="2"/>
            <a:r>
              <a:rPr lang="en-IN" sz="1800" dirty="0" smtClean="0">
                <a:solidFill>
                  <a:schemeClr val="accent1"/>
                </a:solidFill>
                <a:latin typeface="Calibri" panose="020F0502020204030204" pitchFamily="34" charset="0"/>
              </a:rPr>
              <a:t>$ git </a:t>
            </a:r>
            <a:r>
              <a:rPr lang="en-IN" sz="1800" dirty="0" err="1" smtClean="0">
                <a:solidFill>
                  <a:schemeClr val="accent1"/>
                </a:solidFill>
                <a:latin typeface="Calibri" panose="020F0502020204030204" pitchFamily="34" charset="0"/>
              </a:rPr>
              <a:t>rm</a:t>
            </a:r>
            <a:r>
              <a:rPr lang="en-IN" sz="1800" dirty="0" smtClean="0">
                <a:solidFill>
                  <a:schemeClr val="accent1"/>
                </a:solidFill>
                <a:latin typeface="Calibri" panose="020F0502020204030204" pitchFamily="34" charset="0"/>
              </a:rPr>
              <a:t> [</a:t>
            </a:r>
            <a:r>
              <a:rPr lang="en-IN" sz="1800" dirty="0" err="1" smtClean="0">
                <a:solidFill>
                  <a:schemeClr val="accent1"/>
                </a:solidFill>
                <a:latin typeface="Calibri" panose="020F0502020204030204" pitchFamily="34" charset="0"/>
              </a:rPr>
              <a:t>file_name</a:t>
            </a:r>
            <a:r>
              <a:rPr lang="en-IN" sz="1800" dirty="0" smtClean="0">
                <a:solidFill>
                  <a:schemeClr val="accent1"/>
                </a:solidFill>
                <a:latin typeface="Calibri" panose="020F0502020204030204" pitchFamily="34" charset="0"/>
              </a:rPr>
              <a:t>] –f   		</a:t>
            </a:r>
            <a:r>
              <a:rPr lang="en-IN" sz="1800" dirty="0" smtClean="0">
                <a:latin typeface="Calibri" panose="020F0502020204030204" pitchFamily="34" charset="0"/>
              </a:rPr>
              <a:t>#GIT command to force remove the file which is present in staging area</a:t>
            </a:r>
          </a:p>
          <a:p>
            <a:pPr lvl="2"/>
            <a:r>
              <a:rPr lang="en-IN" sz="1800" dirty="0" smtClean="0">
                <a:solidFill>
                  <a:schemeClr val="accent1"/>
                </a:solidFill>
                <a:latin typeface="Calibri" panose="020F0502020204030204" pitchFamily="34" charset="0"/>
              </a:rPr>
              <a:t>$ git </a:t>
            </a:r>
            <a:r>
              <a:rPr lang="en-IN" sz="1800" dirty="0" err="1" smtClean="0">
                <a:solidFill>
                  <a:schemeClr val="accent1"/>
                </a:solidFill>
                <a:latin typeface="Calibri" panose="020F0502020204030204" pitchFamily="34" charset="0"/>
              </a:rPr>
              <a:t>rm</a:t>
            </a:r>
            <a:r>
              <a:rPr lang="en-IN" sz="1800" dirty="0" smtClean="0">
                <a:solidFill>
                  <a:schemeClr val="accent1"/>
                </a:solidFill>
                <a:latin typeface="Calibri" panose="020F0502020204030204" pitchFamily="34" charset="0"/>
              </a:rPr>
              <a:t> [</a:t>
            </a:r>
            <a:r>
              <a:rPr lang="en-IN" sz="1800" dirty="0" err="1" smtClean="0">
                <a:solidFill>
                  <a:schemeClr val="accent1"/>
                </a:solidFill>
                <a:latin typeface="Calibri" panose="020F0502020204030204" pitchFamily="34" charset="0"/>
              </a:rPr>
              <a:t>directory_path</a:t>
            </a:r>
            <a:r>
              <a:rPr lang="en-IN" sz="1800" dirty="0" smtClean="0">
                <a:solidFill>
                  <a:schemeClr val="accent1"/>
                </a:solidFill>
                <a:latin typeface="Calibri" panose="020F0502020204030204" pitchFamily="34" charset="0"/>
              </a:rPr>
              <a:t>]/*.txt	</a:t>
            </a:r>
            <a:r>
              <a:rPr lang="en-IN" sz="1800" dirty="0" smtClean="0">
                <a:latin typeface="Calibri" panose="020F0502020204030204" pitchFamily="34" charset="0"/>
              </a:rPr>
              <a:t>#GIT command to remove all the txt files from the mentioned directory</a:t>
            </a:r>
          </a:p>
          <a:p>
            <a:pPr marL="914400" lvl="2" indent="0">
              <a:buNone/>
            </a:pPr>
            <a:endParaRPr lang="en-IN" dirty="0">
              <a:solidFill>
                <a:schemeClr val="accent1"/>
              </a:solidFill>
              <a:latin typeface="Calibri" panose="020F0502020204030204" pitchFamily="34" charset="0"/>
            </a:endParaRPr>
          </a:p>
        </p:txBody>
      </p:sp>
      <p:sp>
        <p:nvSpPr>
          <p:cNvPr id="4" name="Title 1"/>
          <p:cNvSpPr>
            <a:spLocks noGrp="1"/>
          </p:cNvSpPr>
          <p:nvPr>
            <p:ph type="title"/>
          </p:nvPr>
        </p:nvSpPr>
        <p:spPr>
          <a:xfrm>
            <a:off x="646111" y="452719"/>
            <a:ext cx="9404723" cy="513272"/>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072129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0" y="991869"/>
            <a:ext cx="11042681" cy="5728108"/>
          </a:xfrm>
        </p:spPr>
        <p:txBody>
          <a:bodyPr>
            <a:normAutofit/>
          </a:bodyPr>
          <a:lstStyle/>
          <a:p>
            <a:pPr marL="0" indent="0" algn="ctr">
              <a:buNone/>
            </a:pPr>
            <a:r>
              <a:rPr lang="en-IN" sz="2400" b="1" dirty="0" smtClean="0">
                <a:latin typeface="Calibri" panose="020F0502020204030204" pitchFamily="34" charset="0"/>
              </a:rPr>
              <a:t>1.3 </a:t>
            </a:r>
            <a:r>
              <a:rPr lang="en-IN" b="1" dirty="0" smtClean="0">
                <a:latin typeface="Calibri" panose="020F0502020204030204" pitchFamily="34" charset="0"/>
              </a:rPr>
              <a:t> </a:t>
            </a:r>
            <a:r>
              <a:rPr lang="en-IN" sz="2400" b="1" dirty="0">
                <a:latin typeface="Calibri" panose="020F0502020204030204" pitchFamily="34" charset="0"/>
                <a:cs typeface="Calibri" panose="020F0502020204030204" pitchFamily="34" charset="0"/>
              </a:rPr>
              <a:t>Viewing the Commit </a:t>
            </a:r>
            <a:r>
              <a:rPr lang="en-IN" sz="2400" b="1" dirty="0" smtClean="0">
                <a:latin typeface="Calibri" panose="020F0502020204030204" pitchFamily="34" charset="0"/>
                <a:cs typeface="Calibri" panose="020F0502020204030204" pitchFamily="34" charset="0"/>
              </a:rPr>
              <a:t>History</a:t>
            </a:r>
          </a:p>
          <a:p>
            <a:r>
              <a:rPr lang="en-IN" sz="1800" dirty="0" smtClean="0">
                <a:latin typeface="Calibri" panose="020F0502020204030204" pitchFamily="34" charset="0"/>
                <a:cs typeface="Calibri" panose="020F0502020204030204" pitchFamily="34" charset="0"/>
              </a:rPr>
              <a:t>You can use the log command to view the commit history</a:t>
            </a:r>
            <a:endParaRPr lang="en-IN" sz="1800" b="1" dirty="0" smtClean="0">
              <a:latin typeface="Calibri" panose="020F0502020204030204" pitchFamily="34" charset="0"/>
              <a:cs typeface="Calibri" panose="020F0502020204030204" pitchFamily="34" charset="0"/>
            </a:endParaRPr>
          </a:p>
          <a:p>
            <a:pPr lvl="1"/>
            <a:r>
              <a:rPr lang="en-IN" dirty="0" smtClean="0">
                <a:solidFill>
                  <a:schemeClr val="accent1"/>
                </a:solidFill>
                <a:latin typeface="Calibri" panose="020F0502020204030204" pitchFamily="34" charset="0"/>
              </a:rPr>
              <a:t>$ git log   </a:t>
            </a:r>
          </a:p>
          <a:p>
            <a:endParaRPr lang="en-IN" sz="1800" dirty="0" smtClean="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Many options can be used along with the log command to customize the output</a:t>
            </a:r>
            <a:endParaRPr lang="en-IN" dirty="0" smtClean="0">
              <a:solidFill>
                <a:schemeClr val="accent1"/>
              </a:solidFill>
              <a:latin typeface="Calibri" panose="020F0502020204030204" pitchFamily="34" charset="0"/>
            </a:endParaRPr>
          </a:p>
          <a:p>
            <a:pPr lvl="1"/>
            <a:r>
              <a:rPr lang="en-IN" dirty="0" smtClean="0">
                <a:solidFill>
                  <a:schemeClr val="accent1"/>
                </a:solidFill>
                <a:latin typeface="Calibri" panose="020F0502020204030204" pitchFamily="34" charset="0"/>
              </a:rPr>
              <a:t>$ git log –p </a:t>
            </a:r>
            <a:r>
              <a:rPr lang="en-IN" dirty="0" smtClean="0">
                <a:latin typeface="Calibri" panose="020F0502020204030204" pitchFamily="34" charset="0"/>
              </a:rPr>
              <a:t>or </a:t>
            </a:r>
            <a:r>
              <a:rPr lang="en-IN" dirty="0" smtClean="0">
                <a:solidFill>
                  <a:schemeClr val="accent1"/>
                </a:solidFill>
                <a:latin typeface="Calibri" panose="020F0502020204030204" pitchFamily="34" charset="0"/>
              </a:rPr>
              <a:t>$ git log –p –2                                </a:t>
            </a:r>
            <a:r>
              <a:rPr lang="en-IN" dirty="0" smtClean="0">
                <a:latin typeface="Calibri" panose="020F0502020204030204" pitchFamily="34" charset="0"/>
              </a:rPr>
              <a:t> #Shows the patch introduced with each commit</a:t>
            </a:r>
          </a:p>
          <a:p>
            <a:pPr lvl="1"/>
            <a:r>
              <a:rPr lang="en-IN" dirty="0" smtClean="0">
                <a:solidFill>
                  <a:schemeClr val="accent1"/>
                </a:solidFill>
                <a:latin typeface="Calibri" panose="020F0502020204030204" pitchFamily="34" charset="0"/>
              </a:rPr>
              <a:t>$ git log --stat 							 </a:t>
            </a:r>
            <a:r>
              <a:rPr lang="en-IN" dirty="0" smtClean="0">
                <a:latin typeface="Calibri" panose="020F0502020204030204" pitchFamily="34" charset="0"/>
              </a:rPr>
              <a:t> #Shows statistics of each file modified in each commit</a:t>
            </a:r>
          </a:p>
          <a:p>
            <a:pPr lvl="1"/>
            <a:r>
              <a:rPr lang="en-IN" dirty="0" smtClean="0">
                <a:solidFill>
                  <a:schemeClr val="accent1"/>
                </a:solidFill>
                <a:latin typeface="Calibri" panose="020F0502020204030204" pitchFamily="34" charset="0"/>
              </a:rPr>
              <a:t>$ git log --pretty=</a:t>
            </a:r>
            <a:r>
              <a:rPr lang="en-IN" dirty="0" err="1" smtClean="0">
                <a:solidFill>
                  <a:schemeClr val="accent1"/>
                </a:solidFill>
                <a:latin typeface="Calibri" panose="020F0502020204030204" pitchFamily="34" charset="0"/>
              </a:rPr>
              <a:t>oneline</a:t>
            </a:r>
            <a:r>
              <a:rPr lang="en-IN" dirty="0" smtClean="0">
                <a:solidFill>
                  <a:schemeClr val="accent1"/>
                </a:solidFill>
                <a:latin typeface="Calibri" panose="020F0502020204030204" pitchFamily="34" charset="0"/>
              </a:rPr>
              <a:t>					  </a:t>
            </a:r>
            <a:r>
              <a:rPr lang="en-IN" dirty="0" smtClean="0">
                <a:latin typeface="Calibri" panose="020F0502020204030204" pitchFamily="34" charset="0"/>
              </a:rPr>
              <a:t>#Shows log in one single line</a:t>
            </a:r>
          </a:p>
          <a:p>
            <a:pPr lvl="1"/>
            <a:r>
              <a:rPr lang="en-IN" dirty="0">
                <a:solidFill>
                  <a:schemeClr val="accent1"/>
                </a:solidFill>
                <a:latin typeface="Calibri" panose="020F0502020204030204" pitchFamily="34" charset="0"/>
              </a:rPr>
              <a:t>git log --pretty=format:"%h - %an, %</a:t>
            </a:r>
            <a:r>
              <a:rPr lang="en-IN" dirty="0" err="1">
                <a:solidFill>
                  <a:schemeClr val="accent1"/>
                </a:solidFill>
                <a:latin typeface="Calibri" panose="020F0502020204030204" pitchFamily="34" charset="0"/>
              </a:rPr>
              <a:t>ar</a:t>
            </a:r>
            <a:r>
              <a:rPr lang="en-IN" dirty="0">
                <a:solidFill>
                  <a:schemeClr val="accent1"/>
                </a:solidFill>
                <a:latin typeface="Calibri" panose="020F0502020204030204" pitchFamily="34" charset="0"/>
              </a:rPr>
              <a:t> : %</a:t>
            </a:r>
            <a:r>
              <a:rPr lang="en-IN" dirty="0" smtClean="0">
                <a:solidFill>
                  <a:schemeClr val="accent1"/>
                </a:solidFill>
                <a:latin typeface="Calibri" panose="020F0502020204030204" pitchFamily="34" charset="0"/>
              </a:rPr>
              <a:t>s”	 </a:t>
            </a:r>
            <a:r>
              <a:rPr lang="en-IN" dirty="0" smtClean="0">
                <a:latin typeface="Calibri" panose="020F0502020204030204" pitchFamily="34" charset="0"/>
              </a:rPr>
              <a:t> #Format the output of the log command</a:t>
            </a:r>
            <a:endParaRPr lang="en-IN" sz="2000"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514751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46110" y="991869"/>
            <a:ext cx="11767301" cy="5728108"/>
          </a:xfrm>
        </p:spPr>
        <p:txBody>
          <a:bodyPr>
            <a:normAutofit/>
          </a:bodyPr>
          <a:lstStyle/>
          <a:p>
            <a:r>
              <a:rPr lang="en-IN" b="1" dirty="0">
                <a:latin typeface="Calibri" panose="020F0502020204030204" pitchFamily="34" charset="0"/>
              </a:rPr>
              <a:t>Viewing the Commit History</a:t>
            </a:r>
          </a:p>
          <a:p>
            <a:pPr lvl="1"/>
            <a:r>
              <a:rPr lang="en-IN" sz="1600" dirty="0" smtClean="0">
                <a:solidFill>
                  <a:schemeClr val="accent1"/>
                </a:solidFill>
                <a:latin typeface="Calibri" panose="020F0502020204030204" pitchFamily="34" charset="0"/>
              </a:rPr>
              <a:t>Here is the list of the format options that can be used along with the git log command.</a:t>
            </a:r>
          </a:p>
          <a:p>
            <a:pPr lvl="1"/>
            <a:endParaRPr lang="en-IN" dirty="0">
              <a:solidFill>
                <a:schemeClr val="accent1"/>
              </a:solidFill>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23424480"/>
              </p:ext>
            </p:extLst>
          </p:nvPr>
        </p:nvGraphicFramePr>
        <p:xfrm>
          <a:off x="2117772" y="1729596"/>
          <a:ext cx="5654628" cy="4876800"/>
        </p:xfrm>
        <a:graphic>
          <a:graphicData uri="http://schemas.openxmlformats.org/drawingml/2006/table">
            <a:tbl>
              <a:tblPr firstRow="1" bandRow="1">
                <a:tableStyleId>{BC89EF96-8CEA-46FF-86C4-4CE0E7609802}</a:tableStyleId>
              </a:tblPr>
              <a:tblGrid>
                <a:gridCol w="1516593">
                  <a:extLst>
                    <a:ext uri="{9D8B030D-6E8A-4147-A177-3AD203B41FA5}">
                      <a16:colId xmlns:a16="http://schemas.microsoft.com/office/drawing/2014/main" val="20000"/>
                    </a:ext>
                  </a:extLst>
                </a:gridCol>
                <a:gridCol w="4138035">
                  <a:extLst>
                    <a:ext uri="{9D8B030D-6E8A-4147-A177-3AD203B41FA5}">
                      <a16:colId xmlns:a16="http://schemas.microsoft.com/office/drawing/2014/main" val="20001"/>
                    </a:ext>
                  </a:extLst>
                </a:gridCol>
              </a:tblGrid>
              <a:tr h="257354">
                <a:tc>
                  <a:txBody>
                    <a:bodyPr/>
                    <a:lstStyle/>
                    <a:p>
                      <a:r>
                        <a:rPr lang="en-IN" sz="1400" dirty="0" smtClean="0"/>
                        <a:t>Option</a:t>
                      </a:r>
                      <a:endParaRPr lang="en-IN" sz="1400" dirty="0"/>
                    </a:p>
                  </a:txBody>
                  <a:tcPr/>
                </a:tc>
                <a:tc>
                  <a:txBody>
                    <a:bodyPr/>
                    <a:lstStyle/>
                    <a:p>
                      <a:r>
                        <a:rPr lang="en-IN" sz="1400" dirty="0" smtClean="0"/>
                        <a:t>Description of output</a:t>
                      </a:r>
                      <a:endParaRPr lang="en-IN" sz="1400" dirty="0"/>
                    </a:p>
                  </a:txBody>
                  <a:tcPr/>
                </a:tc>
                <a:extLst>
                  <a:ext uri="{0D108BD9-81ED-4DB2-BD59-A6C34878D82A}">
                    <a16:rowId xmlns:a16="http://schemas.microsoft.com/office/drawing/2014/main" val="10000"/>
                  </a:ext>
                </a:extLst>
              </a:tr>
              <a:tr h="286828">
                <a:tc>
                  <a:txBody>
                    <a:bodyPr/>
                    <a:lstStyle/>
                    <a:p>
                      <a:r>
                        <a:rPr lang="en-IN" sz="1400" dirty="0" smtClean="0"/>
                        <a:t>%H</a:t>
                      </a:r>
                      <a:endParaRPr lang="en-IN" sz="1400" dirty="0"/>
                    </a:p>
                  </a:txBody>
                  <a:tcPr/>
                </a:tc>
                <a:tc>
                  <a:txBody>
                    <a:bodyPr/>
                    <a:lstStyle/>
                    <a:p>
                      <a:r>
                        <a:rPr lang="en-IN" sz="1400" dirty="0" smtClean="0"/>
                        <a:t>Commit Hash</a:t>
                      </a:r>
                      <a:endParaRPr lang="en-IN" sz="1400" dirty="0"/>
                    </a:p>
                  </a:txBody>
                  <a:tcPr/>
                </a:tc>
                <a:extLst>
                  <a:ext uri="{0D108BD9-81ED-4DB2-BD59-A6C34878D82A}">
                    <a16:rowId xmlns:a16="http://schemas.microsoft.com/office/drawing/2014/main" val="10001"/>
                  </a:ext>
                </a:extLst>
              </a:tr>
              <a:tr h="286828">
                <a:tc>
                  <a:txBody>
                    <a:bodyPr/>
                    <a:lstStyle/>
                    <a:p>
                      <a:r>
                        <a:rPr lang="en-IN" sz="1400" dirty="0" smtClean="0"/>
                        <a:t>%h</a:t>
                      </a:r>
                      <a:endParaRPr lang="en-IN" sz="1400" dirty="0"/>
                    </a:p>
                  </a:txBody>
                  <a:tcPr/>
                </a:tc>
                <a:tc>
                  <a:txBody>
                    <a:bodyPr/>
                    <a:lstStyle/>
                    <a:p>
                      <a:r>
                        <a:rPr lang="en-IN" sz="1400" dirty="0" smtClean="0"/>
                        <a:t>Abbreviated commit</a:t>
                      </a:r>
                      <a:r>
                        <a:rPr lang="en-IN" sz="1400" baseline="0" dirty="0" smtClean="0"/>
                        <a:t> hash</a:t>
                      </a:r>
                      <a:endParaRPr lang="en-IN" sz="1400" dirty="0"/>
                    </a:p>
                  </a:txBody>
                  <a:tcPr/>
                </a:tc>
                <a:extLst>
                  <a:ext uri="{0D108BD9-81ED-4DB2-BD59-A6C34878D82A}">
                    <a16:rowId xmlns:a16="http://schemas.microsoft.com/office/drawing/2014/main" val="10002"/>
                  </a:ext>
                </a:extLst>
              </a:tr>
              <a:tr h="286828">
                <a:tc>
                  <a:txBody>
                    <a:bodyPr/>
                    <a:lstStyle/>
                    <a:p>
                      <a:r>
                        <a:rPr lang="en-IN" sz="1400" dirty="0" smtClean="0"/>
                        <a:t>%T</a:t>
                      </a:r>
                      <a:endParaRPr lang="en-IN" sz="1400" dirty="0"/>
                    </a:p>
                  </a:txBody>
                  <a:tcPr/>
                </a:tc>
                <a:tc>
                  <a:txBody>
                    <a:bodyPr/>
                    <a:lstStyle/>
                    <a:p>
                      <a:r>
                        <a:rPr lang="en-IN" sz="1400" dirty="0" smtClean="0"/>
                        <a:t>Tree Hash</a:t>
                      </a:r>
                      <a:endParaRPr lang="en-IN" sz="1400" dirty="0"/>
                    </a:p>
                  </a:txBody>
                  <a:tcPr/>
                </a:tc>
                <a:extLst>
                  <a:ext uri="{0D108BD9-81ED-4DB2-BD59-A6C34878D82A}">
                    <a16:rowId xmlns:a16="http://schemas.microsoft.com/office/drawing/2014/main" val="10003"/>
                  </a:ext>
                </a:extLst>
              </a:tr>
              <a:tr h="286828">
                <a:tc>
                  <a:txBody>
                    <a:bodyPr/>
                    <a:lstStyle/>
                    <a:p>
                      <a:r>
                        <a:rPr lang="en-IN" sz="1400" dirty="0" smtClean="0"/>
                        <a:t>%t </a:t>
                      </a:r>
                      <a:endParaRPr lang="en-IN" sz="1400" dirty="0"/>
                    </a:p>
                  </a:txBody>
                  <a:tcPr/>
                </a:tc>
                <a:tc>
                  <a:txBody>
                    <a:bodyPr/>
                    <a:lstStyle/>
                    <a:p>
                      <a:r>
                        <a:rPr lang="en-IN" sz="1400" dirty="0" smtClean="0"/>
                        <a:t>Abbreviated</a:t>
                      </a:r>
                      <a:r>
                        <a:rPr lang="en-IN" sz="1400" baseline="0" dirty="0" smtClean="0"/>
                        <a:t> tree hash</a:t>
                      </a:r>
                      <a:endParaRPr lang="en-IN" sz="1400" dirty="0"/>
                    </a:p>
                  </a:txBody>
                  <a:tcPr/>
                </a:tc>
                <a:extLst>
                  <a:ext uri="{0D108BD9-81ED-4DB2-BD59-A6C34878D82A}">
                    <a16:rowId xmlns:a16="http://schemas.microsoft.com/office/drawing/2014/main" val="10004"/>
                  </a:ext>
                </a:extLst>
              </a:tr>
              <a:tr h="286828">
                <a:tc>
                  <a:txBody>
                    <a:bodyPr/>
                    <a:lstStyle/>
                    <a:p>
                      <a:r>
                        <a:rPr lang="en-IN" sz="1400" dirty="0" smtClean="0"/>
                        <a:t>%P</a:t>
                      </a:r>
                      <a:endParaRPr lang="en-IN" sz="1400" dirty="0"/>
                    </a:p>
                  </a:txBody>
                  <a:tcPr/>
                </a:tc>
                <a:tc>
                  <a:txBody>
                    <a:bodyPr/>
                    <a:lstStyle/>
                    <a:p>
                      <a:r>
                        <a:rPr lang="en-IN" sz="1400" dirty="0" smtClean="0"/>
                        <a:t>Parent hashes</a:t>
                      </a:r>
                      <a:endParaRPr lang="en-IN" sz="1400" dirty="0"/>
                    </a:p>
                  </a:txBody>
                  <a:tcPr/>
                </a:tc>
                <a:extLst>
                  <a:ext uri="{0D108BD9-81ED-4DB2-BD59-A6C34878D82A}">
                    <a16:rowId xmlns:a16="http://schemas.microsoft.com/office/drawing/2014/main" val="10005"/>
                  </a:ext>
                </a:extLst>
              </a:tr>
              <a:tr h="286828">
                <a:tc>
                  <a:txBody>
                    <a:bodyPr/>
                    <a:lstStyle/>
                    <a:p>
                      <a:r>
                        <a:rPr lang="en-IN" sz="1400" dirty="0" smtClean="0"/>
                        <a:t>%p</a:t>
                      </a:r>
                      <a:endParaRPr lang="en-IN" sz="1400" dirty="0"/>
                    </a:p>
                  </a:txBody>
                  <a:tcPr/>
                </a:tc>
                <a:tc>
                  <a:txBody>
                    <a:bodyPr/>
                    <a:lstStyle/>
                    <a:p>
                      <a:r>
                        <a:rPr lang="en-IN" sz="1400" dirty="0" smtClean="0"/>
                        <a:t>Abbreviated parent hashes</a:t>
                      </a:r>
                      <a:endParaRPr lang="en-IN" sz="1400" dirty="0"/>
                    </a:p>
                  </a:txBody>
                  <a:tcPr/>
                </a:tc>
                <a:extLst>
                  <a:ext uri="{0D108BD9-81ED-4DB2-BD59-A6C34878D82A}">
                    <a16:rowId xmlns:a16="http://schemas.microsoft.com/office/drawing/2014/main" val="10006"/>
                  </a:ext>
                </a:extLst>
              </a:tr>
              <a:tr h="286828">
                <a:tc>
                  <a:txBody>
                    <a:bodyPr/>
                    <a:lstStyle/>
                    <a:p>
                      <a:r>
                        <a:rPr lang="en-IN" sz="1400" dirty="0" smtClean="0"/>
                        <a:t>%an</a:t>
                      </a:r>
                      <a:endParaRPr lang="en-IN" sz="1400" dirty="0"/>
                    </a:p>
                  </a:txBody>
                  <a:tcPr/>
                </a:tc>
                <a:tc>
                  <a:txBody>
                    <a:bodyPr/>
                    <a:lstStyle/>
                    <a:p>
                      <a:r>
                        <a:rPr lang="en-IN" sz="1400" dirty="0" smtClean="0"/>
                        <a:t>Author name</a:t>
                      </a:r>
                      <a:endParaRPr lang="en-IN" sz="1400" dirty="0"/>
                    </a:p>
                  </a:txBody>
                  <a:tcPr/>
                </a:tc>
                <a:extLst>
                  <a:ext uri="{0D108BD9-81ED-4DB2-BD59-A6C34878D82A}">
                    <a16:rowId xmlns:a16="http://schemas.microsoft.com/office/drawing/2014/main" val="10007"/>
                  </a:ext>
                </a:extLst>
              </a:tr>
              <a:tr h="286828">
                <a:tc>
                  <a:txBody>
                    <a:bodyPr/>
                    <a:lstStyle/>
                    <a:p>
                      <a:r>
                        <a:rPr lang="en-IN" sz="1400" dirty="0" smtClean="0"/>
                        <a:t>%ae</a:t>
                      </a:r>
                      <a:endParaRPr lang="en-IN" sz="1400" dirty="0"/>
                    </a:p>
                  </a:txBody>
                  <a:tcPr/>
                </a:tc>
                <a:tc>
                  <a:txBody>
                    <a:bodyPr/>
                    <a:lstStyle/>
                    <a:p>
                      <a:r>
                        <a:rPr lang="en-IN" sz="1400" dirty="0" smtClean="0"/>
                        <a:t>Author</a:t>
                      </a:r>
                      <a:r>
                        <a:rPr lang="en-IN" sz="1400" baseline="0" dirty="0" smtClean="0"/>
                        <a:t> email</a:t>
                      </a:r>
                      <a:endParaRPr lang="en-IN" sz="1400" dirty="0"/>
                    </a:p>
                  </a:txBody>
                  <a:tcPr/>
                </a:tc>
                <a:extLst>
                  <a:ext uri="{0D108BD9-81ED-4DB2-BD59-A6C34878D82A}">
                    <a16:rowId xmlns:a16="http://schemas.microsoft.com/office/drawing/2014/main" val="10008"/>
                  </a:ext>
                </a:extLst>
              </a:tr>
              <a:tr h="286828">
                <a:tc>
                  <a:txBody>
                    <a:bodyPr/>
                    <a:lstStyle/>
                    <a:p>
                      <a:r>
                        <a:rPr lang="en-IN" sz="1400" dirty="0" smtClean="0"/>
                        <a:t>%ad</a:t>
                      </a:r>
                      <a:endParaRPr lang="en-IN" sz="1400" dirty="0"/>
                    </a:p>
                  </a:txBody>
                  <a:tcPr/>
                </a:tc>
                <a:tc>
                  <a:txBody>
                    <a:bodyPr/>
                    <a:lstStyle/>
                    <a:p>
                      <a:r>
                        <a:rPr lang="en-IN" sz="1400" dirty="0" smtClean="0"/>
                        <a:t>Author date</a:t>
                      </a:r>
                      <a:endParaRPr lang="en-IN" sz="1400" dirty="0"/>
                    </a:p>
                  </a:txBody>
                  <a:tcPr/>
                </a:tc>
                <a:extLst>
                  <a:ext uri="{0D108BD9-81ED-4DB2-BD59-A6C34878D82A}">
                    <a16:rowId xmlns:a16="http://schemas.microsoft.com/office/drawing/2014/main" val="10009"/>
                  </a:ext>
                </a:extLst>
              </a:tr>
              <a:tr h="286828">
                <a:tc>
                  <a:txBody>
                    <a:bodyPr/>
                    <a:lstStyle/>
                    <a:p>
                      <a:r>
                        <a:rPr lang="en-IN" sz="1400" dirty="0" smtClean="0"/>
                        <a:t>%</a:t>
                      </a:r>
                      <a:r>
                        <a:rPr lang="en-IN" sz="1400" dirty="0" err="1" smtClean="0"/>
                        <a:t>ar</a:t>
                      </a:r>
                      <a:r>
                        <a:rPr lang="en-IN" sz="1400" dirty="0" smtClean="0"/>
                        <a:t> </a:t>
                      </a:r>
                      <a:endParaRPr lang="en-IN" sz="1400" dirty="0"/>
                    </a:p>
                  </a:txBody>
                  <a:tcPr/>
                </a:tc>
                <a:tc>
                  <a:txBody>
                    <a:bodyPr/>
                    <a:lstStyle/>
                    <a:p>
                      <a:r>
                        <a:rPr lang="en-IN" sz="1400" dirty="0" smtClean="0"/>
                        <a:t>Author date (relative)</a:t>
                      </a:r>
                      <a:endParaRPr lang="en-IN" sz="1400" dirty="0"/>
                    </a:p>
                  </a:txBody>
                  <a:tcPr/>
                </a:tc>
                <a:extLst>
                  <a:ext uri="{0D108BD9-81ED-4DB2-BD59-A6C34878D82A}">
                    <a16:rowId xmlns:a16="http://schemas.microsoft.com/office/drawing/2014/main" val="10010"/>
                  </a:ext>
                </a:extLst>
              </a:tr>
              <a:tr h="286828">
                <a:tc>
                  <a:txBody>
                    <a:bodyPr/>
                    <a:lstStyle/>
                    <a:p>
                      <a:r>
                        <a:rPr lang="en-IN" sz="1400" dirty="0" smtClean="0"/>
                        <a:t>%</a:t>
                      </a:r>
                      <a:r>
                        <a:rPr lang="en-IN" sz="1400" dirty="0" err="1" smtClean="0"/>
                        <a:t>cn</a:t>
                      </a:r>
                      <a:endParaRPr lang="en-IN" sz="1400" dirty="0"/>
                    </a:p>
                  </a:txBody>
                  <a:tcPr/>
                </a:tc>
                <a:tc>
                  <a:txBody>
                    <a:bodyPr/>
                    <a:lstStyle/>
                    <a:p>
                      <a:r>
                        <a:rPr lang="en-IN" sz="1400" dirty="0" smtClean="0"/>
                        <a:t>Committer</a:t>
                      </a:r>
                      <a:r>
                        <a:rPr lang="en-IN" sz="1400" baseline="0" dirty="0" smtClean="0"/>
                        <a:t> name</a:t>
                      </a:r>
                    </a:p>
                  </a:txBody>
                  <a:tcPr/>
                </a:tc>
                <a:extLst>
                  <a:ext uri="{0D108BD9-81ED-4DB2-BD59-A6C34878D82A}">
                    <a16:rowId xmlns:a16="http://schemas.microsoft.com/office/drawing/2014/main" val="10011"/>
                  </a:ext>
                </a:extLst>
              </a:tr>
              <a:tr h="286828">
                <a:tc>
                  <a:txBody>
                    <a:bodyPr/>
                    <a:lstStyle/>
                    <a:p>
                      <a:r>
                        <a:rPr lang="en-IN" sz="1400" dirty="0" smtClean="0"/>
                        <a:t>%</a:t>
                      </a:r>
                      <a:r>
                        <a:rPr lang="en-IN" sz="1400" dirty="0" err="1" smtClean="0"/>
                        <a:t>ce</a:t>
                      </a:r>
                      <a:endParaRPr lang="en-IN" sz="1400" dirty="0"/>
                    </a:p>
                  </a:txBody>
                  <a:tcPr/>
                </a:tc>
                <a:tc>
                  <a:txBody>
                    <a:bodyPr/>
                    <a:lstStyle/>
                    <a:p>
                      <a:r>
                        <a:rPr lang="en-IN" sz="1400" dirty="0" smtClean="0"/>
                        <a:t>Committer</a:t>
                      </a:r>
                      <a:r>
                        <a:rPr lang="en-IN" sz="1400" baseline="0" dirty="0" smtClean="0"/>
                        <a:t> email</a:t>
                      </a:r>
                    </a:p>
                  </a:txBody>
                  <a:tcPr/>
                </a:tc>
                <a:extLst>
                  <a:ext uri="{0D108BD9-81ED-4DB2-BD59-A6C34878D82A}">
                    <a16:rowId xmlns:a16="http://schemas.microsoft.com/office/drawing/2014/main" val="10012"/>
                  </a:ext>
                </a:extLst>
              </a:tr>
              <a:tr h="286828">
                <a:tc>
                  <a:txBody>
                    <a:bodyPr/>
                    <a:lstStyle/>
                    <a:p>
                      <a:r>
                        <a:rPr lang="en-IN" sz="1400" dirty="0" smtClean="0"/>
                        <a:t>%cd</a:t>
                      </a:r>
                      <a:endParaRPr lang="en-IN" sz="1400" dirty="0"/>
                    </a:p>
                  </a:txBody>
                  <a:tcPr/>
                </a:tc>
                <a:tc>
                  <a:txBody>
                    <a:bodyPr/>
                    <a:lstStyle/>
                    <a:p>
                      <a:r>
                        <a:rPr lang="en-IN" sz="1400" dirty="0" smtClean="0"/>
                        <a:t>Committer date</a:t>
                      </a:r>
                    </a:p>
                  </a:txBody>
                  <a:tcPr/>
                </a:tc>
                <a:extLst>
                  <a:ext uri="{0D108BD9-81ED-4DB2-BD59-A6C34878D82A}">
                    <a16:rowId xmlns:a16="http://schemas.microsoft.com/office/drawing/2014/main" val="10013"/>
                  </a:ext>
                </a:extLst>
              </a:tr>
              <a:tr h="286828">
                <a:tc>
                  <a:txBody>
                    <a:bodyPr/>
                    <a:lstStyle/>
                    <a:p>
                      <a:r>
                        <a:rPr lang="en-IN" sz="1400" dirty="0" smtClean="0"/>
                        <a:t>%</a:t>
                      </a:r>
                      <a:r>
                        <a:rPr lang="en-IN" sz="1400" dirty="0" err="1" smtClean="0"/>
                        <a:t>cr</a:t>
                      </a:r>
                      <a:endParaRPr lang="en-IN" sz="1400" dirty="0"/>
                    </a:p>
                  </a:txBody>
                  <a:tcPr/>
                </a:tc>
                <a:tc>
                  <a:txBody>
                    <a:bodyPr/>
                    <a:lstStyle/>
                    <a:p>
                      <a:r>
                        <a:rPr lang="en-IN" sz="1400" dirty="0" smtClean="0"/>
                        <a:t>Committer date (relative)</a:t>
                      </a:r>
                    </a:p>
                  </a:txBody>
                  <a:tcPr/>
                </a:tc>
                <a:extLst>
                  <a:ext uri="{0D108BD9-81ED-4DB2-BD59-A6C34878D82A}">
                    <a16:rowId xmlns:a16="http://schemas.microsoft.com/office/drawing/2014/main" val="10014"/>
                  </a:ext>
                </a:extLst>
              </a:tr>
              <a:tr h="286828">
                <a:tc>
                  <a:txBody>
                    <a:bodyPr/>
                    <a:lstStyle/>
                    <a:p>
                      <a:r>
                        <a:rPr lang="en-IN" sz="1400" dirty="0" smtClean="0"/>
                        <a:t>%s</a:t>
                      </a:r>
                      <a:endParaRPr lang="en-IN" sz="1400" dirty="0"/>
                    </a:p>
                  </a:txBody>
                  <a:tcPr/>
                </a:tc>
                <a:tc>
                  <a:txBody>
                    <a:bodyPr/>
                    <a:lstStyle/>
                    <a:p>
                      <a:r>
                        <a:rPr lang="en-IN" sz="1400" dirty="0" smtClean="0"/>
                        <a:t>Subject</a:t>
                      </a:r>
                    </a:p>
                  </a:txBody>
                  <a:tcPr/>
                </a:tc>
                <a:extLst>
                  <a:ext uri="{0D108BD9-81ED-4DB2-BD59-A6C34878D82A}">
                    <a16:rowId xmlns:a16="http://schemas.microsoft.com/office/drawing/2014/main" val="10015"/>
                  </a:ext>
                </a:extLst>
              </a:tr>
            </a:tbl>
          </a:graphicData>
        </a:graphic>
      </p:graphicFrame>
      <p:sp>
        <p:nvSpPr>
          <p:cNvPr id="8" name="Slide Number Placeholder 7"/>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961369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043627"/>
            <a:ext cx="8946541" cy="5710856"/>
          </a:xfrm>
        </p:spPr>
        <p:txBody>
          <a:bodyPr/>
          <a:lstStyle/>
          <a:p>
            <a:r>
              <a:rPr lang="en-IN" b="1" dirty="0" smtClean="0">
                <a:latin typeface="Calibri" panose="020F0502020204030204" pitchFamily="34" charset="0"/>
              </a:rPr>
              <a:t>Viewing the Commit History</a:t>
            </a:r>
          </a:p>
          <a:p>
            <a:pPr lvl="1"/>
            <a:r>
              <a:rPr lang="en-IN" dirty="0" smtClean="0">
                <a:latin typeface="Calibri" panose="020F0502020204030204" pitchFamily="34" charset="0"/>
              </a:rPr>
              <a:t>To change the output of the log command you can use the following option</a:t>
            </a:r>
          </a:p>
          <a:p>
            <a:endParaRPr lang="en-IN" dirty="0"/>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40966378"/>
              </p:ext>
            </p:extLst>
          </p:nvPr>
        </p:nvGraphicFramePr>
        <p:xfrm>
          <a:off x="1919364" y="1796376"/>
          <a:ext cx="9476130" cy="4958107"/>
        </p:xfrm>
        <a:graphic>
          <a:graphicData uri="http://schemas.openxmlformats.org/drawingml/2006/table">
            <a:tbl>
              <a:tblPr firstRow="1" bandRow="1">
                <a:tableStyleId>{BC89EF96-8CEA-46FF-86C4-4CE0E7609802}</a:tableStyleId>
              </a:tblPr>
              <a:tblGrid>
                <a:gridCol w="2541535">
                  <a:extLst>
                    <a:ext uri="{9D8B030D-6E8A-4147-A177-3AD203B41FA5}">
                      <a16:colId xmlns:a16="http://schemas.microsoft.com/office/drawing/2014/main" val="20000"/>
                    </a:ext>
                  </a:extLst>
                </a:gridCol>
                <a:gridCol w="6934595">
                  <a:extLst>
                    <a:ext uri="{9D8B030D-6E8A-4147-A177-3AD203B41FA5}">
                      <a16:colId xmlns:a16="http://schemas.microsoft.com/office/drawing/2014/main" val="20001"/>
                    </a:ext>
                  </a:extLst>
                </a:gridCol>
              </a:tblGrid>
              <a:tr h="331780">
                <a:tc>
                  <a:txBody>
                    <a:bodyPr/>
                    <a:lstStyle/>
                    <a:p>
                      <a:r>
                        <a:rPr lang="en-IN" sz="1500" dirty="0" smtClean="0"/>
                        <a:t>Option</a:t>
                      </a:r>
                      <a:endParaRPr lang="en-IN" sz="1500" dirty="0"/>
                    </a:p>
                  </a:txBody>
                  <a:tcPr/>
                </a:tc>
                <a:tc>
                  <a:txBody>
                    <a:bodyPr/>
                    <a:lstStyle/>
                    <a:p>
                      <a:r>
                        <a:rPr lang="en-IN" sz="1500" dirty="0" smtClean="0"/>
                        <a:t>Description of output</a:t>
                      </a:r>
                      <a:endParaRPr lang="en-IN" sz="1500" dirty="0"/>
                    </a:p>
                  </a:txBody>
                  <a:tcPr/>
                </a:tc>
                <a:extLst>
                  <a:ext uri="{0D108BD9-81ED-4DB2-BD59-A6C34878D82A}">
                    <a16:rowId xmlns:a16="http://schemas.microsoft.com/office/drawing/2014/main" val="10000"/>
                  </a:ext>
                </a:extLst>
              </a:tr>
              <a:tr h="336099">
                <a:tc>
                  <a:txBody>
                    <a:bodyPr/>
                    <a:lstStyle/>
                    <a:p>
                      <a:r>
                        <a:rPr lang="en-IN" sz="1500" dirty="0" smtClean="0"/>
                        <a:t>-p</a:t>
                      </a:r>
                      <a:endParaRPr lang="en-IN" sz="1500" dirty="0"/>
                    </a:p>
                  </a:txBody>
                  <a:tcPr/>
                </a:tc>
                <a:tc>
                  <a:txBody>
                    <a:bodyPr/>
                    <a:lstStyle/>
                    <a:p>
                      <a:r>
                        <a:rPr lang="en-IN" sz="1500" dirty="0" smtClean="0"/>
                        <a:t>Show the patch introduced</a:t>
                      </a:r>
                      <a:r>
                        <a:rPr lang="en-IN" sz="1500" baseline="0" dirty="0" smtClean="0"/>
                        <a:t> with each commit</a:t>
                      </a:r>
                      <a:endParaRPr lang="en-IN" sz="1500" dirty="0"/>
                    </a:p>
                  </a:txBody>
                  <a:tcPr/>
                </a:tc>
                <a:extLst>
                  <a:ext uri="{0D108BD9-81ED-4DB2-BD59-A6C34878D82A}">
                    <a16:rowId xmlns:a16="http://schemas.microsoft.com/office/drawing/2014/main" val="10001"/>
                  </a:ext>
                </a:extLst>
              </a:tr>
              <a:tr h="336099">
                <a:tc>
                  <a:txBody>
                    <a:bodyPr/>
                    <a:lstStyle/>
                    <a:p>
                      <a:r>
                        <a:rPr lang="en-IN" sz="1500" dirty="0" smtClean="0"/>
                        <a:t>- -stat</a:t>
                      </a:r>
                      <a:endParaRPr lang="en-IN" sz="1500" dirty="0"/>
                    </a:p>
                  </a:txBody>
                  <a:tcPr/>
                </a:tc>
                <a:tc>
                  <a:txBody>
                    <a:bodyPr/>
                    <a:lstStyle/>
                    <a:p>
                      <a:r>
                        <a:rPr lang="en-IN" sz="1500" dirty="0" smtClean="0"/>
                        <a:t>Show statistics for files modified in each commit</a:t>
                      </a:r>
                      <a:endParaRPr lang="en-IN" sz="1500" dirty="0"/>
                    </a:p>
                  </a:txBody>
                  <a:tcPr/>
                </a:tc>
                <a:extLst>
                  <a:ext uri="{0D108BD9-81ED-4DB2-BD59-A6C34878D82A}">
                    <a16:rowId xmlns:a16="http://schemas.microsoft.com/office/drawing/2014/main" val="10002"/>
                  </a:ext>
                </a:extLst>
              </a:tr>
              <a:tr h="571370">
                <a:tc>
                  <a:txBody>
                    <a:bodyPr/>
                    <a:lstStyle/>
                    <a:p>
                      <a:r>
                        <a:rPr lang="en-IN" sz="1500" dirty="0" smtClean="0"/>
                        <a:t>- -</a:t>
                      </a:r>
                      <a:r>
                        <a:rPr lang="en-IN" sz="1500" dirty="0" err="1" smtClean="0"/>
                        <a:t>shortstat</a:t>
                      </a:r>
                      <a:endParaRPr lang="en-IN" sz="1500" dirty="0"/>
                    </a:p>
                  </a:txBody>
                  <a:tcPr/>
                </a:tc>
                <a:tc>
                  <a:txBody>
                    <a:bodyPr/>
                    <a:lstStyle/>
                    <a:p>
                      <a:r>
                        <a:rPr lang="en-IN" sz="1500" dirty="0" smtClean="0"/>
                        <a:t>Display only the changed/insertions/deletions line from the</a:t>
                      </a:r>
                    </a:p>
                    <a:p>
                      <a:r>
                        <a:rPr lang="en-IN" sz="1500" dirty="0" smtClean="0"/>
                        <a:t>--stat command.</a:t>
                      </a:r>
                      <a:endParaRPr lang="en-IN" sz="1500" dirty="0"/>
                    </a:p>
                  </a:txBody>
                  <a:tcPr/>
                </a:tc>
                <a:extLst>
                  <a:ext uri="{0D108BD9-81ED-4DB2-BD59-A6C34878D82A}">
                    <a16:rowId xmlns:a16="http://schemas.microsoft.com/office/drawing/2014/main" val="10003"/>
                  </a:ext>
                </a:extLst>
              </a:tr>
              <a:tr h="336099">
                <a:tc>
                  <a:txBody>
                    <a:bodyPr/>
                    <a:lstStyle/>
                    <a:p>
                      <a:r>
                        <a:rPr lang="en-IN" sz="1500" dirty="0" smtClean="0"/>
                        <a:t>- -name-only</a:t>
                      </a:r>
                      <a:endParaRPr lang="en-IN" sz="1500" dirty="0"/>
                    </a:p>
                  </a:txBody>
                  <a:tcPr/>
                </a:tc>
                <a:tc>
                  <a:txBody>
                    <a:bodyPr/>
                    <a:lstStyle/>
                    <a:p>
                      <a:r>
                        <a:rPr lang="en-IN" sz="1500" dirty="0" smtClean="0"/>
                        <a:t>Show the list of files modified after the commit information</a:t>
                      </a:r>
                      <a:endParaRPr lang="en-IN" sz="1500" dirty="0"/>
                    </a:p>
                  </a:txBody>
                  <a:tcPr/>
                </a:tc>
                <a:extLst>
                  <a:ext uri="{0D108BD9-81ED-4DB2-BD59-A6C34878D82A}">
                    <a16:rowId xmlns:a16="http://schemas.microsoft.com/office/drawing/2014/main" val="10004"/>
                  </a:ext>
                </a:extLst>
              </a:tr>
              <a:tr h="519487">
                <a:tc>
                  <a:txBody>
                    <a:bodyPr/>
                    <a:lstStyle/>
                    <a:p>
                      <a:r>
                        <a:rPr lang="en-IN" sz="1500" dirty="0" smtClean="0"/>
                        <a:t>- -name-status</a:t>
                      </a:r>
                      <a:endParaRPr lang="en-IN" sz="1500" dirty="0"/>
                    </a:p>
                  </a:txBody>
                  <a:tcPr/>
                </a:tc>
                <a:tc>
                  <a:txBody>
                    <a:bodyPr/>
                    <a:lstStyle/>
                    <a:p>
                      <a:r>
                        <a:rPr lang="en-IN" sz="1500" dirty="0" smtClean="0"/>
                        <a:t>Show the list of files affected with added/modified/deleted information as well</a:t>
                      </a:r>
                      <a:endParaRPr lang="en-IN" sz="1500" dirty="0"/>
                    </a:p>
                  </a:txBody>
                  <a:tcPr/>
                </a:tc>
                <a:extLst>
                  <a:ext uri="{0D108BD9-81ED-4DB2-BD59-A6C34878D82A}">
                    <a16:rowId xmlns:a16="http://schemas.microsoft.com/office/drawing/2014/main" val="10005"/>
                  </a:ext>
                </a:extLst>
              </a:tr>
              <a:tr h="519487">
                <a:tc>
                  <a:txBody>
                    <a:bodyPr/>
                    <a:lstStyle/>
                    <a:p>
                      <a:r>
                        <a:rPr lang="en-IN" sz="1500" dirty="0" smtClean="0"/>
                        <a:t>- -abbrev-commit</a:t>
                      </a:r>
                      <a:endParaRPr lang="en-IN" sz="1500" dirty="0"/>
                    </a:p>
                  </a:txBody>
                  <a:tcPr/>
                </a:tc>
                <a:tc>
                  <a:txBody>
                    <a:bodyPr/>
                    <a:lstStyle/>
                    <a:p>
                      <a:r>
                        <a:rPr lang="en-IN" sz="1500" dirty="0" smtClean="0"/>
                        <a:t>Show only the first few characters of the SHA-1 checksum instead of all 40</a:t>
                      </a:r>
                      <a:endParaRPr lang="en-IN" sz="1500" dirty="0"/>
                    </a:p>
                  </a:txBody>
                  <a:tcPr/>
                </a:tc>
                <a:extLst>
                  <a:ext uri="{0D108BD9-81ED-4DB2-BD59-A6C34878D82A}">
                    <a16:rowId xmlns:a16="http://schemas.microsoft.com/office/drawing/2014/main" val="10006"/>
                  </a:ext>
                </a:extLst>
              </a:tr>
              <a:tr h="571370">
                <a:tc>
                  <a:txBody>
                    <a:bodyPr/>
                    <a:lstStyle/>
                    <a:p>
                      <a:r>
                        <a:rPr lang="en-IN" sz="1500" dirty="0" smtClean="0"/>
                        <a:t>- -relative-date</a:t>
                      </a:r>
                      <a:endParaRPr lang="en-IN" sz="1500" dirty="0"/>
                    </a:p>
                  </a:txBody>
                  <a:tcPr/>
                </a:tc>
                <a:tc>
                  <a:txBody>
                    <a:bodyPr/>
                    <a:lstStyle/>
                    <a:p>
                      <a:r>
                        <a:rPr lang="en-IN" sz="1500" dirty="0" smtClean="0"/>
                        <a:t>Display the date in a relative format (for example, “2 weeks</a:t>
                      </a:r>
                    </a:p>
                    <a:p>
                      <a:r>
                        <a:rPr lang="en-IN" sz="1500" dirty="0" smtClean="0"/>
                        <a:t>ago”) instead of using the full date format.</a:t>
                      </a:r>
                      <a:endParaRPr lang="en-IN" sz="1500" dirty="0"/>
                    </a:p>
                  </a:txBody>
                  <a:tcPr/>
                </a:tc>
                <a:extLst>
                  <a:ext uri="{0D108BD9-81ED-4DB2-BD59-A6C34878D82A}">
                    <a16:rowId xmlns:a16="http://schemas.microsoft.com/office/drawing/2014/main" val="10007"/>
                  </a:ext>
                </a:extLst>
              </a:tr>
              <a:tr h="571370">
                <a:tc>
                  <a:txBody>
                    <a:bodyPr/>
                    <a:lstStyle/>
                    <a:p>
                      <a:r>
                        <a:rPr lang="en-IN" sz="1500" dirty="0" smtClean="0"/>
                        <a:t>-</a:t>
                      </a:r>
                      <a:r>
                        <a:rPr lang="en-IN" sz="1500" baseline="0" dirty="0" smtClean="0"/>
                        <a:t> - graph</a:t>
                      </a:r>
                      <a:endParaRPr lang="en-IN" sz="1500" dirty="0"/>
                    </a:p>
                  </a:txBody>
                  <a:tcPr/>
                </a:tc>
                <a:tc>
                  <a:txBody>
                    <a:bodyPr/>
                    <a:lstStyle/>
                    <a:p>
                      <a:r>
                        <a:rPr lang="en-IN" sz="1500" dirty="0" smtClean="0"/>
                        <a:t>Display an ASCII graph of the branch and merge history</a:t>
                      </a:r>
                    </a:p>
                    <a:p>
                      <a:r>
                        <a:rPr lang="en-IN" sz="1500" dirty="0" smtClean="0"/>
                        <a:t>beside the log output</a:t>
                      </a:r>
                      <a:endParaRPr lang="en-IN" sz="1500" dirty="0"/>
                    </a:p>
                  </a:txBody>
                  <a:tcPr/>
                </a:tc>
                <a:extLst>
                  <a:ext uri="{0D108BD9-81ED-4DB2-BD59-A6C34878D82A}">
                    <a16:rowId xmlns:a16="http://schemas.microsoft.com/office/drawing/2014/main" val="10008"/>
                  </a:ext>
                </a:extLst>
              </a:tr>
              <a:tr h="806640">
                <a:tc>
                  <a:txBody>
                    <a:bodyPr/>
                    <a:lstStyle/>
                    <a:p>
                      <a:r>
                        <a:rPr lang="en-IN" sz="1500" dirty="0" smtClean="0"/>
                        <a:t>- -pretty</a:t>
                      </a:r>
                      <a:endParaRPr lang="en-IN" sz="1500" dirty="0"/>
                    </a:p>
                  </a:txBody>
                  <a:tcPr/>
                </a:tc>
                <a:tc>
                  <a:txBody>
                    <a:bodyPr/>
                    <a:lstStyle/>
                    <a:p>
                      <a:r>
                        <a:rPr lang="en-IN" sz="1500" dirty="0" smtClean="0"/>
                        <a:t>Show commits in an alternate format. Options include</a:t>
                      </a:r>
                    </a:p>
                    <a:p>
                      <a:r>
                        <a:rPr lang="en-IN" sz="1500" dirty="0" err="1" smtClean="0"/>
                        <a:t>oneline</a:t>
                      </a:r>
                      <a:r>
                        <a:rPr lang="en-IN" sz="1500" dirty="0" smtClean="0"/>
                        <a:t>, short, full, fuller, and format (where you specify</a:t>
                      </a:r>
                    </a:p>
                    <a:p>
                      <a:r>
                        <a:rPr lang="en-IN" sz="1500" dirty="0" smtClean="0"/>
                        <a:t>your own format).</a:t>
                      </a:r>
                      <a:endParaRPr lang="en-IN" sz="1500" dirty="0"/>
                    </a:p>
                  </a:txBody>
                  <a:tcPr/>
                </a:tc>
                <a:extLst>
                  <a:ext uri="{0D108BD9-81ED-4DB2-BD59-A6C34878D82A}">
                    <a16:rowId xmlns:a16="http://schemas.microsoft.com/office/drawing/2014/main" val="10009"/>
                  </a:ext>
                </a:extLst>
              </a:tr>
            </a:tbl>
          </a:graphicData>
        </a:graphic>
      </p:graphicFrame>
      <p:sp>
        <p:nvSpPr>
          <p:cNvPr id="7" name="Slide Number Placeholder 6"/>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688668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255" y="1035001"/>
            <a:ext cx="10516470" cy="5607339"/>
          </a:xfrm>
        </p:spPr>
        <p:txBody>
          <a:bodyPr>
            <a:normAutofit/>
          </a:bodyPr>
          <a:lstStyle/>
          <a:p>
            <a:r>
              <a:rPr lang="en-IN" sz="1800" b="1" dirty="0" smtClean="0">
                <a:latin typeface="Calibri" panose="020F0502020204030204" pitchFamily="34" charset="0"/>
                <a:cs typeface="Calibri" panose="020F0502020204030204" pitchFamily="34" charset="0"/>
              </a:rPr>
              <a:t>Limiting Log Output</a:t>
            </a:r>
          </a:p>
          <a:p>
            <a:pPr lvl="1"/>
            <a:r>
              <a:rPr lang="en-IN" dirty="0" smtClean="0">
                <a:latin typeface="Calibri" panose="020F0502020204030204" pitchFamily="34" charset="0"/>
                <a:cs typeface="Calibri" panose="020F0502020204030204" pitchFamily="34" charset="0"/>
              </a:rPr>
              <a:t>You can limit the number of commits in the log output</a:t>
            </a:r>
          </a:p>
          <a:p>
            <a:pPr lvl="1"/>
            <a:r>
              <a:rPr lang="en-IN" dirty="0" smtClean="0">
                <a:latin typeface="Calibri" panose="020F0502020204030204" pitchFamily="34" charset="0"/>
                <a:cs typeface="Calibri" panose="020F0502020204030204" pitchFamily="34" charset="0"/>
              </a:rPr>
              <a:t>E.g. </a:t>
            </a:r>
            <a:r>
              <a:rPr lang="en-IN" dirty="0">
                <a:solidFill>
                  <a:schemeClr val="accent1"/>
                </a:solidFill>
                <a:latin typeface="Calibri" panose="020F0502020204030204" pitchFamily="34" charset="0"/>
                <a:cs typeface="Calibri" panose="020F0502020204030204" pitchFamily="34" charset="0"/>
              </a:rPr>
              <a:t>$ git log --since=2.weeks</a:t>
            </a:r>
          </a:p>
          <a:p>
            <a:pPr lvl="1"/>
            <a:endParaRPr lang="en-IN" sz="1600" dirty="0">
              <a:latin typeface="Calibri" panose="020F0502020204030204" pitchFamily="34" charset="0"/>
              <a:cs typeface="Calibri" panose="020F0502020204030204" pitchFamily="34" charset="0"/>
            </a:endParaRPr>
          </a:p>
          <a:p>
            <a:pPr lvl="1"/>
            <a:endParaRPr lang="en-IN" sz="1600" dirty="0" smtClean="0">
              <a:latin typeface="Calibri" panose="020F0502020204030204" pitchFamily="34" charset="0"/>
              <a:cs typeface="Calibri" panose="020F0502020204030204" pitchFamily="34" charset="0"/>
            </a:endParaRPr>
          </a:p>
          <a:p>
            <a:pPr lvl="1"/>
            <a:endParaRPr lang="en-IN" sz="1600" dirty="0">
              <a:latin typeface="Calibri" panose="020F0502020204030204" pitchFamily="34" charset="0"/>
              <a:cs typeface="Calibri" panose="020F0502020204030204" pitchFamily="34" charset="0"/>
            </a:endParaRPr>
          </a:p>
          <a:p>
            <a:pPr lvl="1"/>
            <a:endParaRPr lang="en-IN" sz="1600" dirty="0" smtClean="0">
              <a:latin typeface="Calibri" panose="020F0502020204030204" pitchFamily="34" charset="0"/>
              <a:cs typeface="Calibri" panose="020F0502020204030204" pitchFamily="34" charset="0"/>
            </a:endParaRPr>
          </a:p>
          <a:p>
            <a:pPr lvl="1"/>
            <a:endParaRPr lang="en-IN" sz="1600" dirty="0">
              <a:latin typeface="Calibri" panose="020F0502020204030204" pitchFamily="34" charset="0"/>
              <a:cs typeface="Calibri" panose="020F0502020204030204" pitchFamily="34" charset="0"/>
            </a:endParaRPr>
          </a:p>
          <a:p>
            <a:pPr lvl="1"/>
            <a:endParaRPr lang="en-IN" sz="1600" dirty="0" smtClean="0">
              <a:latin typeface="Calibri" panose="020F0502020204030204" pitchFamily="34" charset="0"/>
              <a:cs typeface="Calibri" panose="020F0502020204030204" pitchFamily="34" charset="0"/>
            </a:endParaRPr>
          </a:p>
          <a:p>
            <a:pPr lvl="1"/>
            <a:endParaRPr lang="en-IN" sz="1600" dirty="0">
              <a:latin typeface="Calibri" panose="020F0502020204030204" pitchFamily="34" charset="0"/>
              <a:cs typeface="Calibri" panose="020F0502020204030204" pitchFamily="34" charset="0"/>
            </a:endParaRPr>
          </a:p>
          <a:p>
            <a:pPr lvl="1"/>
            <a:endParaRPr lang="en-IN" sz="1600" dirty="0" smtClean="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E.g.: </a:t>
            </a:r>
            <a:r>
              <a:rPr lang="en-IN" dirty="0" smtClean="0">
                <a:solidFill>
                  <a:schemeClr val="accent1"/>
                </a:solidFill>
                <a:latin typeface="Calibri" panose="020F0502020204030204" pitchFamily="34" charset="0"/>
                <a:cs typeface="Calibri" panose="020F0502020204030204" pitchFamily="34" charset="0"/>
              </a:rPr>
              <a:t>$ git </a:t>
            </a:r>
            <a:r>
              <a:rPr lang="en-IN" dirty="0">
                <a:solidFill>
                  <a:schemeClr val="accent1"/>
                </a:solidFill>
                <a:latin typeface="Calibri" panose="020F0502020204030204" pitchFamily="34" charset="0"/>
                <a:cs typeface="Calibri" panose="020F0502020204030204" pitchFamily="34" charset="0"/>
              </a:rPr>
              <a:t>log --pretty="%h - %s" </a:t>
            </a:r>
            <a:r>
              <a:rPr lang="en-IN" dirty="0" smtClean="0">
                <a:solidFill>
                  <a:schemeClr val="accent1"/>
                </a:solidFill>
                <a:latin typeface="Calibri" panose="020F0502020204030204" pitchFamily="34" charset="0"/>
                <a:cs typeface="Calibri" panose="020F0502020204030204" pitchFamily="34" charset="0"/>
              </a:rPr>
              <a:t>--</a:t>
            </a:r>
            <a:r>
              <a:rPr lang="en-IN" dirty="0">
                <a:solidFill>
                  <a:schemeClr val="accent1"/>
                </a:solidFill>
                <a:latin typeface="Calibri" panose="020F0502020204030204" pitchFamily="34" charset="0"/>
                <a:cs typeface="Calibri" panose="020F0502020204030204" pitchFamily="34" charset="0"/>
              </a:rPr>
              <a:t>since="2017-04-29" --before="</a:t>
            </a:r>
            <a:r>
              <a:rPr lang="en-IN" dirty="0" smtClean="0">
                <a:solidFill>
                  <a:schemeClr val="accent1"/>
                </a:solidFill>
                <a:latin typeface="Calibri" panose="020F0502020204030204" pitchFamily="34" charset="0"/>
                <a:cs typeface="Calibri" panose="020F0502020204030204" pitchFamily="34" charset="0"/>
              </a:rPr>
              <a:t>2017-05-03“</a:t>
            </a:r>
          </a:p>
          <a:p>
            <a:r>
              <a:rPr lang="en-IN" sz="1800" b="1" dirty="0">
                <a:latin typeface="Calibri" panose="020F0502020204030204" pitchFamily="34" charset="0"/>
                <a:cs typeface="Calibri" panose="020F0502020204030204" pitchFamily="34" charset="0"/>
              </a:rPr>
              <a:t>Using a GUI to Visualize History</a:t>
            </a:r>
          </a:p>
          <a:p>
            <a:pPr lvl="1"/>
            <a:r>
              <a:rPr lang="en-IN" dirty="0">
                <a:latin typeface="Calibri" panose="020F0502020204030204" pitchFamily="34" charset="0"/>
                <a:cs typeface="Calibri" panose="020F0502020204030204" pitchFamily="34" charset="0"/>
              </a:rPr>
              <a:t>Use command </a:t>
            </a:r>
            <a:r>
              <a:rPr lang="en-IN" dirty="0">
                <a:solidFill>
                  <a:schemeClr val="accent1"/>
                </a:solidFill>
                <a:latin typeface="Calibri" panose="020F0502020204030204" pitchFamily="34" charset="0"/>
                <a:cs typeface="Calibri" panose="020F0502020204030204" pitchFamily="34" charset="0"/>
              </a:rPr>
              <a:t>$ </a:t>
            </a:r>
            <a:r>
              <a:rPr lang="en-IN" dirty="0" err="1">
                <a:solidFill>
                  <a:schemeClr val="accent1"/>
                </a:solidFill>
                <a:latin typeface="Calibri" panose="020F0502020204030204" pitchFamily="34" charset="0"/>
                <a:cs typeface="Calibri" panose="020F0502020204030204" pitchFamily="34" charset="0"/>
              </a:rPr>
              <a:t>gitk</a:t>
            </a:r>
            <a:r>
              <a:rPr lang="en-IN" dirty="0">
                <a:solidFill>
                  <a:schemeClr val="accent1"/>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to visualize the commit </a:t>
            </a:r>
            <a:r>
              <a:rPr lang="en-IN" dirty="0" smtClean="0">
                <a:latin typeface="Calibri" panose="020F0502020204030204" pitchFamily="34" charset="0"/>
                <a:cs typeface="Calibri" panose="020F0502020204030204" pitchFamily="34" charset="0"/>
              </a:rPr>
              <a:t>history</a:t>
            </a:r>
            <a:endParaRPr lang="en-IN"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13340524"/>
              </p:ext>
            </p:extLst>
          </p:nvPr>
        </p:nvGraphicFramePr>
        <p:xfrm>
          <a:off x="1574307" y="2212608"/>
          <a:ext cx="9493384" cy="2672628"/>
        </p:xfrm>
        <a:graphic>
          <a:graphicData uri="http://schemas.openxmlformats.org/drawingml/2006/table">
            <a:tbl>
              <a:tblPr firstRow="1" bandRow="1">
                <a:tableStyleId>{BC89EF96-8CEA-46FF-86C4-4CE0E7609802}</a:tableStyleId>
              </a:tblPr>
              <a:tblGrid>
                <a:gridCol w="2546162">
                  <a:extLst>
                    <a:ext uri="{9D8B030D-6E8A-4147-A177-3AD203B41FA5}">
                      <a16:colId xmlns:a16="http://schemas.microsoft.com/office/drawing/2014/main" val="20000"/>
                    </a:ext>
                  </a:extLst>
                </a:gridCol>
                <a:gridCol w="6947222">
                  <a:extLst>
                    <a:ext uri="{9D8B030D-6E8A-4147-A177-3AD203B41FA5}">
                      <a16:colId xmlns:a16="http://schemas.microsoft.com/office/drawing/2014/main" val="20001"/>
                    </a:ext>
                  </a:extLst>
                </a:gridCol>
              </a:tblGrid>
              <a:tr h="331780">
                <a:tc>
                  <a:txBody>
                    <a:bodyPr/>
                    <a:lstStyle/>
                    <a:p>
                      <a:r>
                        <a:rPr lang="en-IN" sz="1500" dirty="0" smtClean="0"/>
                        <a:t>Option</a:t>
                      </a:r>
                      <a:endParaRPr lang="en-IN" sz="1500" dirty="0"/>
                    </a:p>
                  </a:txBody>
                  <a:tcPr/>
                </a:tc>
                <a:tc>
                  <a:txBody>
                    <a:bodyPr/>
                    <a:lstStyle/>
                    <a:p>
                      <a:r>
                        <a:rPr lang="en-IN" sz="1500" dirty="0" smtClean="0"/>
                        <a:t>Description of output</a:t>
                      </a:r>
                      <a:endParaRPr lang="en-IN" sz="1500" dirty="0"/>
                    </a:p>
                  </a:txBody>
                  <a:tcPr/>
                </a:tc>
                <a:extLst>
                  <a:ext uri="{0D108BD9-81ED-4DB2-BD59-A6C34878D82A}">
                    <a16:rowId xmlns:a16="http://schemas.microsoft.com/office/drawing/2014/main" val="10000"/>
                  </a:ext>
                </a:extLst>
              </a:tr>
              <a:tr h="336099">
                <a:tc>
                  <a:txBody>
                    <a:bodyPr/>
                    <a:lstStyle/>
                    <a:p>
                      <a:r>
                        <a:rPr lang="en-IN" sz="1500" dirty="0" smtClean="0"/>
                        <a:t>-(n)</a:t>
                      </a:r>
                      <a:endParaRPr lang="en-IN" sz="1500" dirty="0"/>
                    </a:p>
                  </a:txBody>
                  <a:tcPr/>
                </a:tc>
                <a:tc>
                  <a:txBody>
                    <a:bodyPr/>
                    <a:lstStyle/>
                    <a:p>
                      <a:r>
                        <a:rPr lang="en-IN" sz="1500" dirty="0" smtClean="0"/>
                        <a:t>Shows only the last n outputs</a:t>
                      </a:r>
                    </a:p>
                  </a:txBody>
                  <a:tcPr/>
                </a:tc>
                <a:extLst>
                  <a:ext uri="{0D108BD9-81ED-4DB2-BD59-A6C34878D82A}">
                    <a16:rowId xmlns:a16="http://schemas.microsoft.com/office/drawing/2014/main" val="10001"/>
                  </a:ext>
                </a:extLst>
              </a:tr>
              <a:tr h="336099">
                <a:tc>
                  <a:txBody>
                    <a:bodyPr/>
                    <a:lstStyle/>
                    <a:p>
                      <a:r>
                        <a:rPr lang="en-IN" sz="1500" dirty="0" smtClean="0"/>
                        <a:t>-</a:t>
                      </a:r>
                      <a:r>
                        <a:rPr lang="en-IN" sz="1500" baseline="0" dirty="0" smtClean="0"/>
                        <a:t> - since, - -after</a:t>
                      </a:r>
                      <a:endParaRPr lang="en-IN" sz="1500" dirty="0"/>
                    </a:p>
                  </a:txBody>
                  <a:tcPr/>
                </a:tc>
                <a:tc>
                  <a:txBody>
                    <a:bodyPr/>
                    <a:lstStyle/>
                    <a:p>
                      <a:r>
                        <a:rPr lang="en-IN" sz="1500" dirty="0" smtClean="0"/>
                        <a:t>Limits the commits to those made after the specified</a:t>
                      </a:r>
                      <a:r>
                        <a:rPr lang="en-IN" sz="1500" baseline="0" dirty="0" smtClean="0"/>
                        <a:t> dates</a:t>
                      </a:r>
                      <a:endParaRPr lang="en-IN" sz="1500" dirty="0"/>
                    </a:p>
                  </a:txBody>
                  <a:tcPr/>
                </a:tc>
                <a:extLst>
                  <a:ext uri="{0D108BD9-81ED-4DB2-BD59-A6C34878D82A}">
                    <a16:rowId xmlns:a16="http://schemas.microsoft.com/office/drawing/2014/main" val="10002"/>
                  </a:ext>
                </a:extLst>
              </a:tr>
              <a:tr h="571370">
                <a:tc>
                  <a:txBody>
                    <a:bodyPr/>
                    <a:lstStyle/>
                    <a:p>
                      <a:r>
                        <a:rPr lang="en-IN" sz="1500" dirty="0" smtClean="0"/>
                        <a:t>- -until,</a:t>
                      </a:r>
                      <a:r>
                        <a:rPr lang="en-IN" sz="1500" baseline="0" dirty="0" smtClean="0"/>
                        <a:t> - - before</a:t>
                      </a:r>
                      <a:endParaRPr lang="en-IN" sz="1500" dirty="0"/>
                    </a:p>
                  </a:txBody>
                  <a:tcPr/>
                </a:tc>
                <a:tc>
                  <a:txBody>
                    <a:bodyPr/>
                    <a:lstStyle/>
                    <a:p>
                      <a:r>
                        <a:rPr lang="en-IN" sz="1500" dirty="0" smtClean="0"/>
                        <a:t>Limit the commits to those made before the specified date.</a:t>
                      </a:r>
                      <a:endParaRPr lang="en-IN" sz="1500" dirty="0"/>
                    </a:p>
                  </a:txBody>
                  <a:tcPr/>
                </a:tc>
                <a:extLst>
                  <a:ext uri="{0D108BD9-81ED-4DB2-BD59-A6C34878D82A}">
                    <a16:rowId xmlns:a16="http://schemas.microsoft.com/office/drawing/2014/main" val="10003"/>
                  </a:ext>
                </a:extLst>
              </a:tr>
              <a:tr h="336099">
                <a:tc>
                  <a:txBody>
                    <a:bodyPr/>
                    <a:lstStyle/>
                    <a:p>
                      <a:r>
                        <a:rPr lang="en-IN" sz="1500" dirty="0" smtClean="0"/>
                        <a:t>- -author</a:t>
                      </a:r>
                      <a:endParaRPr lang="en-IN" sz="1500" dirty="0"/>
                    </a:p>
                  </a:txBody>
                  <a:tcPr/>
                </a:tc>
                <a:tc>
                  <a:txBody>
                    <a:bodyPr/>
                    <a:lstStyle/>
                    <a:p>
                      <a:r>
                        <a:rPr lang="en-IN" sz="1500" dirty="0" smtClean="0"/>
                        <a:t>Only show commits in which the author entry matches the specified string.</a:t>
                      </a:r>
                      <a:endParaRPr lang="en-IN" sz="1500" dirty="0"/>
                    </a:p>
                  </a:txBody>
                  <a:tcPr/>
                </a:tc>
                <a:extLst>
                  <a:ext uri="{0D108BD9-81ED-4DB2-BD59-A6C34878D82A}">
                    <a16:rowId xmlns:a16="http://schemas.microsoft.com/office/drawing/2014/main" val="10004"/>
                  </a:ext>
                </a:extLst>
              </a:tr>
              <a:tr h="519487">
                <a:tc>
                  <a:txBody>
                    <a:bodyPr/>
                    <a:lstStyle/>
                    <a:p>
                      <a:r>
                        <a:rPr lang="en-IN" sz="1500" dirty="0" smtClean="0"/>
                        <a:t>- -committer</a:t>
                      </a:r>
                      <a:endParaRPr lang="en-IN" sz="1500" dirty="0"/>
                    </a:p>
                  </a:txBody>
                  <a:tcPr/>
                </a:tc>
                <a:tc>
                  <a:txBody>
                    <a:bodyPr/>
                    <a:lstStyle/>
                    <a:p>
                      <a:r>
                        <a:rPr lang="en-IN" sz="1500" dirty="0" smtClean="0"/>
                        <a:t>Only show commits in which the committer entry matches the specified string.</a:t>
                      </a:r>
                      <a:endParaRPr lang="en-IN" sz="1500" dirty="0"/>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602072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7727"/>
          </a:xfrm>
        </p:spPr>
        <p:txBody>
          <a:bodyPr/>
          <a:lstStyle/>
          <a:p>
            <a:r>
              <a:rPr lang="en-IN" sz="2800" dirty="0" smtClean="0"/>
              <a:t>Agenda</a:t>
            </a:r>
            <a:endParaRPr lang="en-IN" sz="2800" dirty="0"/>
          </a:p>
        </p:txBody>
      </p:sp>
      <p:sp>
        <p:nvSpPr>
          <p:cNvPr id="3" name="Content Placeholder 2"/>
          <p:cNvSpPr>
            <a:spLocks noGrp="1"/>
          </p:cNvSpPr>
          <p:nvPr>
            <p:ph idx="1"/>
          </p:nvPr>
        </p:nvSpPr>
        <p:spPr>
          <a:xfrm>
            <a:off x="646111" y="974616"/>
            <a:ext cx="8946541" cy="5814373"/>
          </a:xfrm>
        </p:spPr>
        <p:txBody>
          <a:bodyPr>
            <a:normAutofit/>
          </a:bodyPr>
          <a:lstStyle/>
          <a:p>
            <a:r>
              <a:rPr lang="en-IN" dirty="0">
                <a:latin typeface="Calibri" panose="020F0502020204030204" pitchFamily="34" charset="0"/>
                <a:cs typeface="Calibri" panose="020F0502020204030204" pitchFamily="34" charset="0"/>
              </a:rPr>
              <a:t>What is GIT</a:t>
            </a:r>
            <a:r>
              <a:rPr lang="en-IN" dirty="0" smtClean="0">
                <a:latin typeface="Calibri" panose="020F0502020204030204" pitchFamily="34" charset="0"/>
                <a:cs typeface="Calibri" panose="020F0502020204030204" pitchFamily="34" charset="0"/>
              </a:rPr>
              <a:t>?</a:t>
            </a:r>
          </a:p>
          <a:p>
            <a:r>
              <a:rPr lang="en-IN" dirty="0" smtClean="0">
                <a:latin typeface="Calibri" panose="020F0502020204030204" pitchFamily="34" charset="0"/>
                <a:cs typeface="Calibri" panose="020F0502020204030204" pitchFamily="34" charset="0"/>
              </a:rPr>
              <a:t>Centralised Vs Distributed VCS</a:t>
            </a:r>
          </a:p>
          <a:p>
            <a:r>
              <a:rPr lang="en-IN" dirty="0">
                <a:latin typeface="Calibri" panose="020F0502020204030204" pitchFamily="34" charset="0"/>
                <a:cs typeface="Calibri" panose="020F0502020204030204" pitchFamily="34" charset="0"/>
              </a:rPr>
              <a:t>Architecture and Workflow of </a:t>
            </a:r>
            <a:r>
              <a:rPr lang="en-IN" dirty="0" smtClean="0">
                <a:latin typeface="Calibri" panose="020F0502020204030204" pitchFamily="34" charset="0"/>
                <a:cs typeface="Calibri" panose="020F0502020204030204" pitchFamily="34" charset="0"/>
              </a:rPr>
              <a:t>GIT</a:t>
            </a:r>
          </a:p>
          <a:p>
            <a:r>
              <a:rPr lang="en-IN" dirty="0" smtClean="0">
                <a:latin typeface="Calibri" panose="020F0502020204030204" pitchFamily="34" charset="0"/>
                <a:cs typeface="Calibri" panose="020F0502020204030204" pitchFamily="34" charset="0"/>
              </a:rPr>
              <a:t>Advantages of GIT</a:t>
            </a:r>
          </a:p>
          <a:p>
            <a:r>
              <a:rPr lang="en-IN" dirty="0" smtClean="0">
                <a:latin typeface="Calibri" panose="020F0502020204030204" pitchFamily="34" charset="0"/>
                <a:cs typeface="Calibri" panose="020F0502020204030204" pitchFamily="34" charset="0"/>
              </a:rPr>
              <a:t>Installation of GIT</a:t>
            </a:r>
          </a:p>
          <a:p>
            <a:r>
              <a:rPr lang="en-IN" dirty="0" smtClean="0">
                <a:latin typeface="Calibri" panose="020F0502020204030204" pitchFamily="34" charset="0"/>
                <a:cs typeface="Calibri" panose="020F0502020204030204" pitchFamily="34" charset="0"/>
              </a:rPr>
              <a:t>Configuring GIT Environment</a:t>
            </a:r>
          </a:p>
          <a:p>
            <a:r>
              <a:rPr lang="en-IN" dirty="0" smtClean="0">
                <a:latin typeface="Calibri" panose="020F0502020204030204" pitchFamily="34" charset="0"/>
                <a:cs typeface="Calibri" panose="020F0502020204030204" pitchFamily="34" charset="0"/>
              </a:rPr>
              <a:t>GIT Basics</a:t>
            </a:r>
          </a:p>
          <a:p>
            <a:pPr lvl="1"/>
            <a:r>
              <a:rPr lang="en-IN" dirty="0" smtClean="0">
                <a:latin typeface="Calibri" panose="020F0502020204030204" pitchFamily="34" charset="0"/>
                <a:cs typeface="Calibri" panose="020F0502020204030204" pitchFamily="34" charset="0"/>
              </a:rPr>
              <a:t>Creating a GIT repositories</a:t>
            </a:r>
          </a:p>
          <a:p>
            <a:pPr lvl="1"/>
            <a:r>
              <a:rPr lang="en-IN" dirty="0" smtClean="0">
                <a:latin typeface="Calibri" panose="020F0502020204030204" pitchFamily="34" charset="0"/>
                <a:cs typeface="Calibri" panose="020F0502020204030204" pitchFamily="34" charset="0"/>
              </a:rPr>
              <a:t>Recording changes to GIT repositories</a:t>
            </a:r>
          </a:p>
          <a:p>
            <a:pPr lvl="1"/>
            <a:r>
              <a:rPr lang="en-IN" dirty="0" smtClean="0">
                <a:latin typeface="Calibri" panose="020F0502020204030204" pitchFamily="34" charset="0"/>
                <a:cs typeface="Calibri" panose="020F0502020204030204" pitchFamily="34" charset="0"/>
              </a:rPr>
              <a:t>Viewing the History</a:t>
            </a:r>
          </a:p>
          <a:p>
            <a:pPr lvl="1"/>
            <a:r>
              <a:rPr lang="en-IN" dirty="0" smtClean="0">
                <a:latin typeface="Calibri" panose="020F0502020204030204" pitchFamily="34" charset="0"/>
                <a:cs typeface="Calibri" panose="020F0502020204030204" pitchFamily="34" charset="0"/>
              </a:rPr>
              <a:t>Undoing Things</a:t>
            </a:r>
          </a:p>
          <a:p>
            <a:pPr lvl="1"/>
            <a:r>
              <a:rPr lang="en-IN" dirty="0" smtClean="0">
                <a:latin typeface="Calibri" panose="020F0502020204030204" pitchFamily="34" charset="0"/>
                <a:cs typeface="Calibri" panose="020F0502020204030204" pitchFamily="34" charset="0"/>
              </a:rPr>
              <a:t>Working with remote repositories</a:t>
            </a:r>
          </a:p>
          <a:p>
            <a:pPr lvl="1"/>
            <a:r>
              <a:rPr lang="en-IN" dirty="0" smtClean="0">
                <a:latin typeface="Calibri" panose="020F0502020204030204" pitchFamily="34" charset="0"/>
                <a:cs typeface="Calibri" panose="020F0502020204030204" pitchFamily="34" charset="0"/>
              </a:rPr>
              <a:t>Tagging</a:t>
            </a:r>
          </a:p>
          <a:p>
            <a:pPr lvl="1"/>
            <a:r>
              <a:rPr lang="en-IN" dirty="0" smtClean="0">
                <a:latin typeface="Calibri" panose="020F0502020204030204" pitchFamily="34" charset="0"/>
                <a:cs typeface="Calibri" panose="020F0502020204030204" pitchFamily="34" charset="0"/>
              </a:rPr>
              <a:t>Tips and Tricks</a:t>
            </a:r>
          </a:p>
          <a:p>
            <a:endParaRPr lang="en-IN"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249867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121266"/>
            <a:ext cx="10490591" cy="5546952"/>
          </a:xfrm>
        </p:spPr>
        <p:txBody>
          <a:bodyPr>
            <a:normAutofit/>
          </a:bodyPr>
          <a:lstStyle/>
          <a:p>
            <a:pPr marL="0" indent="0" algn="ctr">
              <a:buNone/>
            </a:pPr>
            <a:r>
              <a:rPr lang="en-IN" sz="2400" b="1" dirty="0" smtClean="0">
                <a:latin typeface="Calibri" panose="020F0502020204030204" pitchFamily="34" charset="0"/>
              </a:rPr>
              <a:t>1.4</a:t>
            </a:r>
            <a:r>
              <a:rPr lang="en-IN" sz="2400" dirty="0" smtClean="0">
                <a:latin typeface="Calibri" panose="020F0502020204030204" pitchFamily="34" charset="0"/>
              </a:rPr>
              <a:t>  </a:t>
            </a:r>
            <a:r>
              <a:rPr lang="en-IN" sz="2400" b="1" dirty="0" smtClean="0">
                <a:latin typeface="Calibri" panose="020F0502020204030204" pitchFamily="34" charset="0"/>
                <a:cs typeface="Calibri" panose="020F0502020204030204" pitchFamily="34" charset="0"/>
              </a:rPr>
              <a:t>Undoing Things</a:t>
            </a:r>
            <a:endParaRPr lang="en-IN" b="1"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Changing your last commit</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commit --amend   </a:t>
            </a:r>
            <a:r>
              <a:rPr lang="en-IN" dirty="0" smtClean="0">
                <a:latin typeface="Calibri" panose="020F0502020204030204" pitchFamily="34" charset="0"/>
                <a:cs typeface="Calibri" panose="020F0502020204030204" pitchFamily="34" charset="0"/>
              </a:rPr>
              <a:t># this command takes your staging area and uses for the commit</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Unstaging a Staged File</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reset HEAD &lt;file&gt;   </a:t>
            </a:r>
            <a:r>
              <a:rPr lang="en-IN" dirty="0" smtClean="0">
                <a:latin typeface="Calibri" panose="020F0502020204030204" pitchFamily="34" charset="0"/>
                <a:cs typeface="Calibri" panose="020F0502020204030204" pitchFamily="34" charset="0"/>
              </a:rPr>
              <a:t># this command moves the file from staging to modified state.</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Unmodifying a Modified File</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checkout - - &lt;file&gt;</a:t>
            </a:r>
            <a:r>
              <a:rPr lang="en-IN" dirty="0" smtClean="0">
                <a:latin typeface="Calibri" panose="020F0502020204030204" pitchFamily="34" charset="0"/>
                <a:cs typeface="Calibri" panose="020F0502020204030204" pitchFamily="34" charset="0"/>
              </a:rPr>
              <a:t>      # this command revert backs the changes you have done in the file</a:t>
            </a:r>
            <a:endParaRPr lang="en-IN"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96687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6111" y="940111"/>
            <a:ext cx="10490591" cy="5848878"/>
          </a:xfrm>
        </p:spPr>
        <p:txBody>
          <a:bodyPr>
            <a:normAutofit fontScale="92500" lnSpcReduction="20000"/>
          </a:bodyPr>
          <a:lstStyle/>
          <a:p>
            <a:pPr marL="0" indent="0" algn="ctr">
              <a:buNone/>
            </a:pPr>
            <a:r>
              <a:rPr lang="en-IN" sz="2400" b="1" dirty="0" smtClean="0">
                <a:latin typeface="Calibri" panose="020F0502020204030204" pitchFamily="34" charset="0"/>
              </a:rPr>
              <a:t>1.5</a:t>
            </a:r>
            <a:r>
              <a:rPr lang="en-IN" sz="2400" dirty="0" smtClean="0">
                <a:latin typeface="Calibri" panose="020F0502020204030204" pitchFamily="34" charset="0"/>
              </a:rPr>
              <a:t>  </a:t>
            </a:r>
            <a:r>
              <a:rPr lang="en-IN" sz="2400" b="1" dirty="0" smtClean="0">
                <a:latin typeface="Calibri" panose="020F0502020204030204" pitchFamily="34" charset="0"/>
                <a:cs typeface="Calibri" panose="020F0502020204030204" pitchFamily="34" charset="0"/>
              </a:rPr>
              <a:t>Working with Remote</a:t>
            </a:r>
            <a:endParaRPr lang="en-IN" b="1"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Showing your Remotes</a:t>
            </a:r>
            <a:endParaRPr lang="en-IN" sz="1800" b="1" dirty="0">
              <a:latin typeface="Calibri" panose="020F0502020204030204" pitchFamily="34" charset="0"/>
              <a:cs typeface="Calibri" panose="020F0502020204030204" pitchFamily="34" charset="0"/>
            </a:endParaRPr>
          </a:p>
          <a:p>
            <a:pPr lvl="1"/>
            <a:r>
              <a:rPr lang="en-IN" dirty="0" smtClean="0">
                <a:solidFill>
                  <a:schemeClr val="accent1"/>
                </a:solidFill>
                <a:latin typeface="Calibri" panose="020F0502020204030204" pitchFamily="34" charset="0"/>
                <a:cs typeface="Calibri" panose="020F0502020204030204" pitchFamily="34" charset="0"/>
              </a:rPr>
              <a:t>$ git remote               </a:t>
            </a:r>
            <a:r>
              <a:rPr lang="en-IN" dirty="0" smtClean="0">
                <a:latin typeface="Calibri" panose="020F0502020204030204" pitchFamily="34" charset="0"/>
                <a:cs typeface="Calibri" panose="020F0502020204030204" pitchFamily="34" charset="0"/>
              </a:rPr>
              <a:t># This </a:t>
            </a:r>
            <a:r>
              <a:rPr lang="en-IN" dirty="0">
                <a:latin typeface="Calibri" panose="020F0502020204030204" pitchFamily="34" charset="0"/>
                <a:cs typeface="Calibri" panose="020F0502020204030204" pitchFamily="34" charset="0"/>
              </a:rPr>
              <a:t>command </a:t>
            </a:r>
            <a:r>
              <a:rPr lang="en-IN" dirty="0" smtClean="0">
                <a:latin typeface="Calibri" panose="020F0502020204030204" pitchFamily="34" charset="0"/>
                <a:cs typeface="Calibri" panose="020F0502020204030204" pitchFamily="34" charset="0"/>
              </a:rPr>
              <a:t>shows the short name of your remote </a:t>
            </a:r>
            <a:r>
              <a:rPr lang="en-IN" dirty="0">
                <a:latin typeface="Calibri" panose="020F0502020204030204" pitchFamily="34" charset="0"/>
                <a:cs typeface="Calibri" panose="020F0502020204030204" pitchFamily="34" charset="0"/>
              </a:rPr>
              <a:t>GIT repository</a:t>
            </a:r>
            <a:endParaRPr lang="en-IN" dirty="0" smtClean="0">
              <a:latin typeface="Calibri" panose="020F0502020204030204" pitchFamily="34" charset="0"/>
              <a:cs typeface="Calibri" panose="020F0502020204030204" pitchFamily="34" charset="0"/>
            </a:endParaRPr>
          </a:p>
          <a:p>
            <a:pPr lvl="1"/>
            <a:r>
              <a:rPr lang="en-IN" dirty="0" smtClean="0">
                <a:solidFill>
                  <a:schemeClr val="accent1"/>
                </a:solidFill>
                <a:latin typeface="Calibri" panose="020F0502020204030204" pitchFamily="34" charset="0"/>
                <a:cs typeface="Calibri" panose="020F0502020204030204" pitchFamily="34" charset="0"/>
              </a:rPr>
              <a:t>$ </a:t>
            </a:r>
            <a:r>
              <a:rPr lang="en-IN" dirty="0">
                <a:solidFill>
                  <a:schemeClr val="accent1"/>
                </a:solidFill>
                <a:latin typeface="Calibri" panose="020F0502020204030204" pitchFamily="34" charset="0"/>
                <a:cs typeface="Calibri" panose="020F0502020204030204" pitchFamily="34" charset="0"/>
              </a:rPr>
              <a:t>git remote –v           </a:t>
            </a:r>
            <a:r>
              <a:rPr lang="en-IN" dirty="0" smtClean="0">
                <a:latin typeface="Calibri" panose="020F0502020204030204" pitchFamily="34" charset="0"/>
                <a:cs typeface="Calibri" panose="020F0502020204030204" pitchFamily="34" charset="0"/>
              </a:rPr>
              <a:t># This command shows the complete URL of your remote GIT repository</a:t>
            </a:r>
            <a:endParaRPr lang="en-IN" dirty="0">
              <a:latin typeface="Calibri" panose="020F0502020204030204" pitchFamily="34" charset="0"/>
              <a:cs typeface="Calibri" panose="020F0502020204030204" pitchFamily="34" charset="0"/>
            </a:endParaRPr>
          </a:p>
          <a:p>
            <a:pPr marL="0" indent="0">
              <a:buNone/>
            </a:pPr>
            <a:endParaRPr lang="en-IN" sz="1800" b="1" dirty="0" smtClean="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Adding Remote Repositories</a:t>
            </a:r>
          </a:p>
          <a:p>
            <a:pPr lvl="1"/>
            <a:r>
              <a:rPr lang="en-IN" dirty="0" smtClean="0">
                <a:latin typeface="Calibri" panose="020F0502020204030204" pitchFamily="34" charset="0"/>
                <a:cs typeface="Calibri" panose="020F0502020204030204" pitchFamily="34" charset="0"/>
              </a:rPr>
              <a:t> </a:t>
            </a:r>
            <a:r>
              <a:rPr lang="en-IN" dirty="0" smtClean="0">
                <a:solidFill>
                  <a:schemeClr val="accent1"/>
                </a:solidFill>
                <a:latin typeface="Calibri" panose="020F0502020204030204" pitchFamily="34" charset="0"/>
                <a:cs typeface="Calibri" panose="020F0502020204030204" pitchFamily="34" charset="0"/>
              </a:rPr>
              <a:t>$ git remote add [short name] [</a:t>
            </a:r>
            <a:r>
              <a:rPr lang="en-IN" dirty="0" err="1" smtClean="0">
                <a:solidFill>
                  <a:schemeClr val="accent1"/>
                </a:solidFill>
                <a:latin typeface="Calibri" panose="020F0502020204030204" pitchFamily="34" charset="0"/>
                <a:cs typeface="Calibri" panose="020F0502020204030204" pitchFamily="34" charset="0"/>
              </a:rPr>
              <a:t>url</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This command adds a remote repository.</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Fetching and Pulling from your Remote</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fetch [remote-name]   </a:t>
            </a:r>
            <a:r>
              <a:rPr lang="en-IN" dirty="0" smtClean="0">
                <a:latin typeface="Calibri" panose="020F0502020204030204" pitchFamily="34" charset="0"/>
                <a:cs typeface="Calibri" panose="020F0502020204030204" pitchFamily="34" charset="0"/>
              </a:rPr>
              <a:t># This command gets you all the data that you don’t have from the mentioned remote repository</a:t>
            </a:r>
          </a:p>
          <a:p>
            <a:pPr lvl="1"/>
            <a:r>
              <a:rPr lang="en-IN" dirty="0">
                <a:solidFill>
                  <a:schemeClr val="accent1"/>
                </a:solidFill>
                <a:latin typeface="Calibri" panose="020F0502020204030204" pitchFamily="34" charset="0"/>
                <a:cs typeface="Calibri" panose="020F0502020204030204" pitchFamily="34" charset="0"/>
              </a:rPr>
              <a:t>$ git pull [remote-name]            </a:t>
            </a:r>
            <a:r>
              <a:rPr lang="en-IN" dirty="0" smtClean="0">
                <a:latin typeface="Calibri" panose="020F0502020204030204" pitchFamily="34" charset="0"/>
                <a:cs typeface="Calibri" panose="020F0502020204030204" pitchFamily="34" charset="0"/>
              </a:rPr>
              <a:t># This command is same as fetch. The difference between the two is that fetch command does not merge remote data with your local repository data. You have to manually merge the data that you have fetched. On the other hand pull command automatically merges the data.</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Pushing to your Remote</a:t>
            </a:r>
          </a:p>
          <a:p>
            <a:pPr lvl="1"/>
            <a:r>
              <a:rPr lang="en-IN" dirty="0" smtClean="0">
                <a:latin typeface="Calibri" panose="020F0502020204030204" pitchFamily="34" charset="0"/>
                <a:cs typeface="Calibri" panose="020F0502020204030204" pitchFamily="34" charset="0"/>
              </a:rPr>
              <a:t>Use </a:t>
            </a:r>
            <a:r>
              <a:rPr lang="en-IN" dirty="0" smtClean="0">
                <a:solidFill>
                  <a:schemeClr val="accent1"/>
                </a:solidFill>
                <a:latin typeface="Calibri" panose="020F0502020204030204" pitchFamily="34" charset="0"/>
                <a:cs typeface="Calibri" panose="020F0502020204030204" pitchFamily="34" charset="0"/>
              </a:rPr>
              <a:t>$ git push [remote-name] [branch name]</a:t>
            </a:r>
            <a:r>
              <a:rPr lang="en-IN" dirty="0" smtClean="0">
                <a:latin typeface="Calibri" panose="020F0502020204030204" pitchFamily="34" charset="0"/>
                <a:cs typeface="Calibri" panose="020F0502020204030204" pitchFamily="34" charset="0"/>
              </a:rPr>
              <a:t>      # This command push the data you have committed on you local repository to the remote. </a:t>
            </a:r>
            <a:endParaRPr lang="en-IN" dirty="0">
              <a:latin typeface="Calibri" panose="020F0502020204030204" pitchFamily="34" charset="0"/>
              <a:cs typeface="Calibri" panose="020F0502020204030204" pitchFamily="34" charset="0"/>
            </a:endParaRPr>
          </a:p>
        </p:txBody>
      </p:sp>
      <p:sp>
        <p:nvSpPr>
          <p:cNvPr id="5"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4992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6111" y="940111"/>
            <a:ext cx="10490591" cy="5848878"/>
          </a:xfrm>
        </p:spPr>
        <p:txBody>
          <a:bodyPr>
            <a:normAutofit/>
          </a:bodyPr>
          <a:lstStyle/>
          <a:p>
            <a:r>
              <a:rPr lang="en-IN" sz="1800" b="1" dirty="0" smtClean="0">
                <a:latin typeface="Calibri" panose="020F0502020204030204" pitchFamily="34" charset="0"/>
                <a:cs typeface="Calibri" panose="020F0502020204030204" pitchFamily="34" charset="0"/>
              </a:rPr>
              <a:t>Inspecting a Remote</a:t>
            </a:r>
            <a:endParaRPr lang="en-IN" sz="1800" b="1" dirty="0">
              <a:latin typeface="Calibri" panose="020F0502020204030204" pitchFamily="34" charset="0"/>
              <a:cs typeface="Calibri" panose="020F0502020204030204" pitchFamily="34" charset="0"/>
            </a:endParaRPr>
          </a:p>
          <a:p>
            <a:pPr lvl="1"/>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reote</a:t>
            </a:r>
            <a:r>
              <a:rPr lang="en-IN" dirty="0" smtClean="0">
                <a:solidFill>
                  <a:schemeClr val="accent1"/>
                </a:solidFill>
                <a:latin typeface="Calibri" panose="020F0502020204030204" pitchFamily="34" charset="0"/>
                <a:cs typeface="Calibri" panose="020F0502020204030204" pitchFamily="34" charset="0"/>
              </a:rPr>
              <a:t> </a:t>
            </a:r>
            <a:r>
              <a:rPr lang="en-IN" dirty="0" smtClean="0">
                <a:solidFill>
                  <a:schemeClr val="accent1"/>
                </a:solidFill>
                <a:latin typeface="Calibri" panose="020F0502020204030204" pitchFamily="34" charset="0"/>
                <a:cs typeface="Calibri" panose="020F0502020204030204" pitchFamily="34" charset="0"/>
              </a:rPr>
              <a:t>show [</a:t>
            </a:r>
            <a:r>
              <a:rPr lang="en-IN" dirty="0" err="1">
                <a:solidFill>
                  <a:schemeClr val="accent1"/>
                </a:solidFill>
                <a:latin typeface="Calibri" panose="020F0502020204030204" pitchFamily="34" charset="0"/>
                <a:cs typeface="Calibri" panose="020F0502020204030204" pitchFamily="34" charset="0"/>
              </a:rPr>
              <a:t>remomte</a:t>
            </a:r>
            <a:r>
              <a:rPr lang="en-IN" dirty="0">
                <a:solidFill>
                  <a:schemeClr val="accent1"/>
                </a:solidFill>
                <a:latin typeface="Calibri" panose="020F0502020204030204" pitchFamily="34" charset="0"/>
                <a:cs typeface="Calibri" panose="020F0502020204030204" pitchFamily="34" charset="0"/>
              </a:rPr>
              <a:t>-name</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This </a:t>
            </a:r>
            <a:r>
              <a:rPr lang="en-IN" dirty="0">
                <a:latin typeface="Calibri" panose="020F0502020204030204" pitchFamily="34" charset="0"/>
                <a:cs typeface="Calibri" panose="020F0502020204030204" pitchFamily="34" charset="0"/>
              </a:rPr>
              <a:t>command </a:t>
            </a:r>
            <a:r>
              <a:rPr lang="en-IN" dirty="0" smtClean="0">
                <a:latin typeface="Calibri" panose="020F0502020204030204" pitchFamily="34" charset="0"/>
                <a:cs typeface="Calibri" panose="020F0502020204030204" pitchFamily="34" charset="0"/>
              </a:rPr>
              <a:t>lists the URL for the remote repository as well as the tracking branch information</a:t>
            </a:r>
          </a:p>
          <a:p>
            <a:pPr lvl="1"/>
            <a:r>
              <a:rPr lang="en-IN" dirty="0">
                <a:solidFill>
                  <a:schemeClr val="accent1"/>
                </a:solidFill>
                <a:latin typeface="Calibri" panose="020F0502020204030204" pitchFamily="34" charset="0"/>
                <a:cs typeface="Calibri" panose="020F0502020204030204" pitchFamily="34" charset="0"/>
              </a:rPr>
              <a:t>$ git remote –v           </a:t>
            </a:r>
            <a:r>
              <a:rPr lang="en-IN" dirty="0" smtClean="0">
                <a:latin typeface="Calibri" panose="020F0502020204030204" pitchFamily="34" charset="0"/>
                <a:cs typeface="Calibri" panose="020F0502020204030204" pitchFamily="34" charset="0"/>
              </a:rPr>
              <a:t># This command shows the complete URL of your remote GIT repository</a:t>
            </a:r>
            <a:endParaRPr lang="en-IN" dirty="0">
              <a:latin typeface="Calibri" panose="020F0502020204030204" pitchFamily="34" charset="0"/>
              <a:cs typeface="Calibri" panose="020F0502020204030204" pitchFamily="34" charset="0"/>
            </a:endParaRPr>
          </a:p>
          <a:p>
            <a:pPr marL="0" indent="0">
              <a:buNone/>
            </a:pPr>
            <a:endParaRPr lang="en-IN" sz="1800" b="1" dirty="0" smtClean="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Removing and Renaming Remote</a:t>
            </a:r>
          </a:p>
          <a:p>
            <a:pPr lvl="1"/>
            <a:r>
              <a:rPr lang="en-IN" dirty="0" smtClean="0">
                <a:solidFill>
                  <a:schemeClr val="accent1"/>
                </a:solidFill>
                <a:latin typeface="Calibri" panose="020F0502020204030204" pitchFamily="34" charset="0"/>
                <a:cs typeface="Calibri" panose="020F0502020204030204" pitchFamily="34" charset="0"/>
              </a:rPr>
              <a:t>$ git remote rename [old-short-name] [new-short-name]   </a:t>
            </a:r>
            <a:r>
              <a:rPr lang="en-IN" dirty="0" smtClean="0">
                <a:latin typeface="Calibri" panose="020F0502020204030204" pitchFamily="34" charset="0"/>
                <a:cs typeface="Calibri" panose="020F0502020204030204" pitchFamily="34" charset="0"/>
              </a:rPr>
              <a:t># This command changes the short name of your remote repository.</a:t>
            </a:r>
          </a:p>
          <a:p>
            <a:pPr lvl="1"/>
            <a:r>
              <a:rPr lang="en-IN" dirty="0" smtClean="0">
                <a:solidFill>
                  <a:schemeClr val="accent1"/>
                </a:solidFill>
                <a:latin typeface="Calibri" panose="020F0502020204030204" pitchFamily="34" charset="0"/>
                <a:cs typeface="Calibri" panose="020F0502020204030204" pitchFamily="34" charset="0"/>
              </a:rPr>
              <a:t>$ </a:t>
            </a:r>
            <a:r>
              <a:rPr lang="en-IN" dirty="0">
                <a:solidFill>
                  <a:schemeClr val="accent1"/>
                </a:solidFill>
                <a:latin typeface="Calibri" panose="020F0502020204030204" pitchFamily="34" charset="0"/>
                <a:cs typeface="Calibri" panose="020F0502020204030204" pitchFamily="34" charset="0"/>
              </a:rPr>
              <a:t>git remote </a:t>
            </a:r>
            <a:r>
              <a:rPr lang="en-IN" dirty="0" err="1">
                <a:solidFill>
                  <a:schemeClr val="accent1"/>
                </a:solidFill>
                <a:latin typeface="Calibri" panose="020F0502020204030204" pitchFamily="34" charset="0"/>
                <a:cs typeface="Calibri" panose="020F0502020204030204" pitchFamily="34" charset="0"/>
              </a:rPr>
              <a:t>rm</a:t>
            </a:r>
            <a:r>
              <a:rPr lang="en-IN" dirty="0">
                <a:solidFill>
                  <a:schemeClr val="accent1"/>
                </a:solidFill>
                <a:latin typeface="Calibri" panose="020F0502020204030204" pitchFamily="34" charset="0"/>
                <a:cs typeface="Calibri" panose="020F0502020204030204" pitchFamily="34" charset="0"/>
              </a:rPr>
              <a:t> [</a:t>
            </a:r>
            <a:r>
              <a:rPr lang="en-IN" dirty="0" err="1">
                <a:solidFill>
                  <a:schemeClr val="accent1"/>
                </a:solidFill>
                <a:latin typeface="Calibri" panose="020F0502020204030204" pitchFamily="34" charset="0"/>
                <a:cs typeface="Calibri" panose="020F0502020204030204" pitchFamily="34" charset="0"/>
              </a:rPr>
              <a:t>shrt</a:t>
            </a:r>
            <a:r>
              <a:rPr lang="en-IN" dirty="0">
                <a:solidFill>
                  <a:schemeClr val="accent1"/>
                </a:solidFill>
                <a:latin typeface="Calibri" panose="020F0502020204030204" pitchFamily="34" charset="0"/>
                <a:cs typeface="Calibri" panose="020F0502020204030204" pitchFamily="34" charset="0"/>
              </a:rPr>
              <a:t>-name]      </a:t>
            </a:r>
            <a:r>
              <a:rPr lang="en-IN" dirty="0" smtClean="0">
                <a:latin typeface="Calibri" panose="020F0502020204030204" pitchFamily="34" charset="0"/>
                <a:cs typeface="Calibri" panose="020F0502020204030204" pitchFamily="34" charset="0"/>
              </a:rPr>
              <a:t># This command removes the remote directory reference. </a:t>
            </a:r>
          </a:p>
        </p:txBody>
      </p:sp>
      <p:sp>
        <p:nvSpPr>
          <p:cNvPr id="5" name="Title 1"/>
          <p:cNvSpPr>
            <a:spLocks noGrp="1"/>
          </p:cNvSpPr>
          <p:nvPr>
            <p:ph type="title"/>
          </p:nvPr>
        </p:nvSpPr>
        <p:spPr>
          <a:xfrm>
            <a:off x="646111" y="452718"/>
            <a:ext cx="9404723" cy="487393"/>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239065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487393"/>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879726"/>
            <a:ext cx="11042681" cy="5848878"/>
          </a:xfrm>
        </p:spPr>
        <p:txBody>
          <a:bodyPr>
            <a:normAutofit/>
          </a:bodyPr>
          <a:lstStyle/>
          <a:p>
            <a:pPr marL="0" indent="0" algn="ctr">
              <a:buNone/>
            </a:pPr>
            <a:r>
              <a:rPr lang="en-IN" sz="2400" b="1" dirty="0" smtClean="0">
                <a:latin typeface="Calibri" panose="020F0502020204030204" pitchFamily="34" charset="0"/>
              </a:rPr>
              <a:t>1.6</a:t>
            </a:r>
            <a:r>
              <a:rPr lang="en-IN" sz="2400" dirty="0" smtClean="0">
                <a:latin typeface="Calibri" panose="020F0502020204030204" pitchFamily="34" charset="0"/>
              </a:rPr>
              <a:t>  </a:t>
            </a:r>
            <a:r>
              <a:rPr lang="en-IN" sz="2400" b="1" dirty="0" smtClean="0">
                <a:latin typeface="Calibri" panose="020F0502020204030204" pitchFamily="34" charset="0"/>
                <a:cs typeface="Calibri" panose="020F0502020204030204" pitchFamily="34" charset="0"/>
              </a:rPr>
              <a:t>Tagging</a:t>
            </a:r>
            <a:endParaRPr lang="en-IN" b="1" dirty="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Tags are used to mark specific points in history as being important. Generally tags are used to mark release point (v1.0, 1.2 and so on)</a:t>
            </a:r>
          </a:p>
          <a:p>
            <a:pPr marL="0" indent="0">
              <a:buNone/>
            </a:pPr>
            <a:endParaRPr lang="en-IN" sz="1800" b="1"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Listing your Tags</a:t>
            </a:r>
          </a:p>
          <a:p>
            <a:pPr lvl="1"/>
            <a:r>
              <a:rPr lang="en-IN" dirty="0" smtClean="0">
                <a:solidFill>
                  <a:schemeClr val="accent1"/>
                </a:solidFill>
                <a:latin typeface="Calibri" panose="020F0502020204030204" pitchFamily="34" charset="0"/>
                <a:cs typeface="Calibri" panose="020F0502020204030204" pitchFamily="34" charset="0"/>
              </a:rPr>
              <a:t>$ git tag   </a:t>
            </a:r>
            <a:r>
              <a:rPr lang="en-IN" dirty="0" smtClean="0">
                <a:latin typeface="Calibri" panose="020F0502020204030204" pitchFamily="34" charset="0"/>
                <a:cs typeface="Calibri" panose="020F0502020204030204" pitchFamily="34" charset="0"/>
              </a:rPr>
              <a:t># This command lists the tag in the alphabetical order. </a:t>
            </a:r>
          </a:p>
          <a:p>
            <a:pPr lvl="1"/>
            <a:r>
              <a:rPr lang="en-IN" dirty="0">
                <a:solidFill>
                  <a:schemeClr val="accent1"/>
                </a:solidFill>
                <a:latin typeface="Calibri" panose="020F0502020204030204" pitchFamily="34" charset="0"/>
                <a:cs typeface="Calibri" panose="020F0502020204030204" pitchFamily="34" charset="0"/>
              </a:rPr>
              <a:t>$ git tag –l ‘v1.0.*’   </a:t>
            </a:r>
            <a:r>
              <a:rPr lang="en-IN" dirty="0" smtClean="0">
                <a:latin typeface="Calibri" panose="020F0502020204030204" pitchFamily="34" charset="0"/>
                <a:cs typeface="Calibri" panose="020F0502020204030204" pitchFamily="34" charset="0"/>
              </a:rPr>
              <a:t>#This command list the specific tags according to search pattern.</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Creating Tags</a:t>
            </a:r>
          </a:p>
          <a:p>
            <a:pPr lvl="1"/>
            <a:r>
              <a:rPr lang="en-IN" sz="1700" dirty="0" smtClean="0">
                <a:latin typeface="Calibri" panose="020F0502020204030204" pitchFamily="34" charset="0"/>
                <a:cs typeface="Calibri" panose="020F0502020204030204" pitchFamily="34" charset="0"/>
              </a:rPr>
              <a:t>GIT uses two types of tags: Lightweight and Annotated.</a:t>
            </a:r>
          </a:p>
          <a:p>
            <a:pPr lvl="2"/>
            <a:r>
              <a:rPr lang="en-IN" sz="1700" b="1" u="sng" dirty="0" smtClean="0">
                <a:latin typeface="Calibri" panose="020F0502020204030204" pitchFamily="34" charset="0"/>
                <a:cs typeface="Calibri" panose="020F0502020204030204" pitchFamily="34" charset="0"/>
              </a:rPr>
              <a:t>Lightweight</a:t>
            </a:r>
            <a:r>
              <a:rPr lang="en-IN" sz="1700" dirty="0" smtClean="0">
                <a:latin typeface="Calibri" panose="020F0502020204030204" pitchFamily="34" charset="0"/>
                <a:cs typeface="Calibri" panose="020F0502020204030204" pitchFamily="34" charset="0"/>
              </a:rPr>
              <a:t> tag is just a pointer to a specific commit. They do not contain any information.</a:t>
            </a:r>
          </a:p>
          <a:p>
            <a:pPr lvl="2"/>
            <a:r>
              <a:rPr lang="en-IN" sz="1700" b="1" u="sng" dirty="0" smtClean="0">
                <a:latin typeface="Calibri" panose="020F0502020204030204" pitchFamily="34" charset="0"/>
                <a:cs typeface="Calibri" panose="020F0502020204030204" pitchFamily="34" charset="0"/>
              </a:rPr>
              <a:t>Annotated</a:t>
            </a:r>
            <a:r>
              <a:rPr lang="en-IN" sz="1700" dirty="0" smtClean="0">
                <a:latin typeface="Calibri" panose="020F0502020204030204" pitchFamily="34" charset="0"/>
                <a:cs typeface="Calibri" panose="020F0502020204030204" pitchFamily="34" charset="0"/>
              </a:rPr>
              <a:t> tags are stored as full object in GIT database. They are checksummed; contains the tagger name, email and date; have tagging message; and can be signed and verified with GNU Privacy Guard (GPG)</a:t>
            </a:r>
          </a:p>
        </p:txBody>
      </p:sp>
      <p:sp>
        <p:nvSpPr>
          <p:cNvPr id="6" name="Slide Number Placeholder 5"/>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00942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487393"/>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879726"/>
            <a:ext cx="11042681" cy="5848878"/>
          </a:xfrm>
        </p:spPr>
        <p:txBody>
          <a:bodyPr>
            <a:normAutofit/>
          </a:bodyPr>
          <a:lstStyle/>
          <a:p>
            <a:r>
              <a:rPr lang="en-IN" sz="1800" b="1" dirty="0" smtClean="0">
                <a:latin typeface="Calibri" panose="020F0502020204030204" pitchFamily="34" charset="0"/>
                <a:cs typeface="Calibri" panose="020F0502020204030204" pitchFamily="34" charset="0"/>
              </a:rPr>
              <a:t>Annotated Tags</a:t>
            </a:r>
          </a:p>
          <a:p>
            <a:pPr lvl="1"/>
            <a:r>
              <a:rPr lang="en-IN" dirty="0">
                <a:solidFill>
                  <a:schemeClr val="accent1"/>
                </a:solidFill>
                <a:latin typeface="Calibri" panose="020F0502020204030204" pitchFamily="34" charset="0"/>
                <a:cs typeface="Calibri" panose="020F0502020204030204" pitchFamily="34" charset="0"/>
              </a:rPr>
              <a:t>$ git tag –a v1.4 –m “my version 1.4”   </a:t>
            </a:r>
            <a:r>
              <a:rPr lang="en-IN" dirty="0" smtClean="0">
                <a:latin typeface="Calibri" panose="020F0502020204030204" pitchFamily="34" charset="0"/>
                <a:cs typeface="Calibri" panose="020F0502020204030204" pitchFamily="34" charset="0"/>
              </a:rPr>
              <a:t># This command creates an annotated tag of v1.4 with a tagging message.</a:t>
            </a:r>
          </a:p>
          <a:p>
            <a:pPr lvl="1"/>
            <a:r>
              <a:rPr lang="en-IN" dirty="0" smtClean="0">
                <a:solidFill>
                  <a:schemeClr val="accent1"/>
                </a:solidFill>
                <a:latin typeface="Calibri" panose="020F0502020204030204" pitchFamily="34" charset="0"/>
                <a:cs typeface="Calibri" panose="020F0502020204030204" pitchFamily="34" charset="0"/>
              </a:rPr>
              <a:t>$ git show v1.4   </a:t>
            </a:r>
            <a:r>
              <a:rPr lang="en-IN" dirty="0" smtClean="0">
                <a:latin typeface="Calibri" panose="020F0502020204030204" pitchFamily="34" charset="0"/>
                <a:cs typeface="Calibri" panose="020F0502020204030204" pitchFamily="34" charset="0"/>
              </a:rPr>
              <a:t># This command displays the information about the tag.</a:t>
            </a:r>
            <a:endParaRPr lang="en-IN" dirty="0">
              <a:latin typeface="Calibri" panose="020F0502020204030204" pitchFamily="34" charset="0"/>
              <a:cs typeface="Calibri" panose="020F0502020204030204" pitchFamily="34" charset="0"/>
            </a:endParaRPr>
          </a:p>
          <a:p>
            <a:endParaRPr lang="en-IN" sz="1800" b="1" dirty="0" smtClean="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Signed Tags</a:t>
            </a:r>
          </a:p>
          <a:p>
            <a:pPr lvl="1"/>
            <a:r>
              <a:rPr lang="en-IN" dirty="0">
                <a:solidFill>
                  <a:schemeClr val="accent1"/>
                </a:solidFill>
                <a:latin typeface="Calibri" panose="020F0502020204030204" pitchFamily="34" charset="0"/>
                <a:cs typeface="Calibri" panose="020F0502020204030204" pitchFamily="34" charset="0"/>
              </a:rPr>
              <a:t>git tag -s v1.5 -m 'my signed 1.5 tag</a:t>
            </a:r>
            <a:r>
              <a:rPr lang="en-IN" dirty="0" smtClean="0">
                <a:solidFill>
                  <a:schemeClr val="accent1"/>
                </a:solidFill>
                <a:latin typeface="Calibri" panose="020F0502020204030204" pitchFamily="34" charset="0"/>
                <a:cs typeface="Calibri" panose="020F0502020204030204" pitchFamily="34" charset="0"/>
              </a:rPr>
              <a:t>'</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This command creates </a:t>
            </a:r>
            <a:r>
              <a:rPr lang="en-IN" dirty="0" smtClean="0">
                <a:latin typeface="Calibri" panose="020F0502020204030204" pitchFamily="34" charset="0"/>
                <a:cs typeface="Calibri" panose="020F0502020204030204" pitchFamily="34" charset="0"/>
              </a:rPr>
              <a:t>a signed tag </a:t>
            </a:r>
            <a:r>
              <a:rPr lang="en-IN" dirty="0">
                <a:latin typeface="Calibri" panose="020F0502020204030204" pitchFamily="34" charset="0"/>
                <a:cs typeface="Calibri" panose="020F0502020204030204" pitchFamily="34" charset="0"/>
              </a:rPr>
              <a:t>of v1.4 with a tagging message. </a:t>
            </a:r>
          </a:p>
          <a:p>
            <a:endParaRPr lang="en-IN" sz="1800" b="1" dirty="0" smtClean="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Lightweight Tags</a:t>
            </a:r>
          </a:p>
          <a:p>
            <a:pPr lvl="1"/>
            <a:r>
              <a:rPr lang="en-IN" dirty="0">
                <a:solidFill>
                  <a:schemeClr val="accent1"/>
                </a:solidFill>
                <a:latin typeface="Calibri" panose="020F0502020204030204" pitchFamily="34" charset="0"/>
                <a:cs typeface="Calibri" panose="020F0502020204030204" pitchFamily="34" charset="0"/>
              </a:rPr>
              <a:t>$ git tag v1.3     </a:t>
            </a:r>
            <a:r>
              <a:rPr lang="en-IN" dirty="0" smtClean="0">
                <a:latin typeface="Calibri" panose="020F0502020204030204" pitchFamily="34" charset="0"/>
                <a:cs typeface="Calibri" panose="020F0502020204030204" pitchFamily="34" charset="0"/>
              </a:rPr>
              <a:t>#This command adds a light weighted tag to the latest commit</a:t>
            </a:r>
            <a:r>
              <a:rPr lang="en-IN" sz="1700" dirty="0" smtClean="0">
                <a:latin typeface="Calibri" panose="020F0502020204030204" pitchFamily="34" charset="0"/>
                <a:cs typeface="Calibri" panose="020F0502020204030204" pitchFamily="34" charset="0"/>
              </a:rPr>
              <a:t>.</a:t>
            </a:r>
          </a:p>
          <a:p>
            <a:pPr lvl="1"/>
            <a:endParaRPr lang="en-IN" sz="1700"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Verifying Tags</a:t>
            </a:r>
            <a:endParaRPr lang="en-IN" sz="1800" b="1" dirty="0">
              <a:latin typeface="Calibri" panose="020F0502020204030204" pitchFamily="34" charset="0"/>
              <a:cs typeface="Calibri" panose="020F0502020204030204" pitchFamily="34" charset="0"/>
            </a:endParaRPr>
          </a:p>
          <a:p>
            <a:pPr lvl="1"/>
            <a:r>
              <a:rPr lang="en-IN" dirty="0" smtClean="0">
                <a:solidFill>
                  <a:schemeClr val="accent1"/>
                </a:solidFill>
                <a:latin typeface="Calibri" panose="020F0502020204030204" pitchFamily="34" charset="0"/>
                <a:cs typeface="Calibri" panose="020F0502020204030204" pitchFamily="34" charset="0"/>
              </a:rPr>
              <a:t>$ git tag –v v1.3     </a:t>
            </a:r>
            <a:r>
              <a:rPr lang="en-IN" dirty="0">
                <a:latin typeface="Calibri" panose="020F0502020204030204" pitchFamily="34" charset="0"/>
                <a:cs typeface="Calibri" panose="020F0502020204030204" pitchFamily="34" charset="0"/>
              </a:rPr>
              <a:t>#This command uses GPG to verify signature. You need the signer’s public key in your keyring </a:t>
            </a:r>
            <a:r>
              <a:rPr lang="en-IN" dirty="0" smtClean="0">
                <a:latin typeface="Calibri" panose="020F0502020204030204" pitchFamily="34" charset="0"/>
                <a:cs typeface="Calibri" panose="020F0502020204030204" pitchFamily="34" charset="0"/>
              </a:rPr>
              <a:t>for this </a:t>
            </a:r>
            <a:r>
              <a:rPr lang="en-IN" dirty="0">
                <a:latin typeface="Calibri" panose="020F0502020204030204" pitchFamily="34" charset="0"/>
                <a:cs typeface="Calibri" panose="020F0502020204030204" pitchFamily="34" charset="0"/>
              </a:rPr>
              <a:t>to work </a:t>
            </a:r>
            <a:r>
              <a:rPr lang="en-IN" dirty="0" smtClean="0">
                <a:latin typeface="Calibri" panose="020F0502020204030204" pitchFamily="34" charset="0"/>
                <a:cs typeface="Calibri" panose="020F0502020204030204" pitchFamily="34" charset="0"/>
              </a:rPr>
              <a:t>properly.</a:t>
            </a:r>
            <a:endParaRPr lang="en-IN" sz="1700" dirty="0" smtClean="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906270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487393"/>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879726"/>
            <a:ext cx="11042681" cy="5848878"/>
          </a:xfrm>
        </p:spPr>
        <p:txBody>
          <a:bodyPr>
            <a:normAutofit/>
          </a:bodyPr>
          <a:lstStyle/>
          <a:p>
            <a:r>
              <a:rPr lang="en-IN" sz="1800" b="1" dirty="0" smtClean="0">
                <a:latin typeface="Calibri" panose="020F0502020204030204" pitchFamily="34" charset="0"/>
                <a:cs typeface="Calibri" panose="020F0502020204030204" pitchFamily="34" charset="0"/>
              </a:rPr>
              <a:t>Tagging Later</a:t>
            </a:r>
          </a:p>
          <a:p>
            <a:pPr lvl="1"/>
            <a:r>
              <a:rPr lang="en-IN" dirty="0">
                <a:latin typeface="Calibri" panose="020F0502020204030204" pitchFamily="34" charset="0"/>
                <a:cs typeface="Calibri" panose="020F0502020204030204" pitchFamily="34" charset="0"/>
              </a:rPr>
              <a:t>You can also tag commits after you’ve moved past </a:t>
            </a:r>
            <a:r>
              <a:rPr lang="en-IN" dirty="0" smtClean="0">
                <a:latin typeface="Calibri" panose="020F0502020204030204" pitchFamily="34" charset="0"/>
                <a:cs typeface="Calibri" panose="020F0502020204030204" pitchFamily="34" charset="0"/>
              </a:rPr>
              <a:t>them. </a:t>
            </a:r>
          </a:p>
          <a:p>
            <a:pPr lvl="1"/>
            <a:r>
              <a:rPr lang="en-IN" dirty="0">
                <a:solidFill>
                  <a:schemeClr val="accent1"/>
                </a:solidFill>
                <a:latin typeface="Calibri" panose="020F0502020204030204" pitchFamily="34" charset="0"/>
                <a:cs typeface="Calibri" panose="020F0502020204030204" pitchFamily="34" charset="0"/>
              </a:rPr>
              <a:t>$ git tag –a  v1.2 [checksum</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#This command adds an annotated tag v1.2 to the commit specified by the mentioned checksum</a:t>
            </a:r>
            <a:endParaRPr lang="en-IN" dirty="0">
              <a:latin typeface="Calibri" panose="020F0502020204030204" pitchFamily="34" charset="0"/>
              <a:cs typeface="Calibri" panose="020F0502020204030204" pitchFamily="34" charset="0"/>
            </a:endParaRPr>
          </a:p>
          <a:p>
            <a:endParaRPr lang="en-IN" sz="1800" b="1" dirty="0" smtClean="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Sharing Tags</a:t>
            </a:r>
          </a:p>
          <a:p>
            <a:pPr lvl="1"/>
            <a:r>
              <a:rPr lang="en-IN" dirty="0">
                <a:latin typeface="Calibri" panose="020F0502020204030204" pitchFamily="34" charset="0"/>
                <a:cs typeface="Calibri" panose="020F0502020204030204" pitchFamily="34" charset="0"/>
              </a:rPr>
              <a:t>By default, the git push command doesn’t transfer tags to remote servers. </a:t>
            </a:r>
            <a:r>
              <a:rPr lang="en-IN" dirty="0" smtClean="0">
                <a:latin typeface="Calibri" panose="020F0502020204030204" pitchFamily="34" charset="0"/>
                <a:cs typeface="Calibri" panose="020F0502020204030204" pitchFamily="34" charset="0"/>
              </a:rPr>
              <a:t>You </a:t>
            </a:r>
            <a:r>
              <a:rPr lang="en-IN" dirty="0">
                <a:latin typeface="Calibri" panose="020F0502020204030204" pitchFamily="34" charset="0"/>
                <a:cs typeface="Calibri" panose="020F0502020204030204" pitchFamily="34" charset="0"/>
              </a:rPr>
              <a:t>will have to explicitly push tags to a shared server after you have </a:t>
            </a:r>
            <a:r>
              <a:rPr lang="en-IN" dirty="0" smtClean="0">
                <a:latin typeface="Calibri" panose="020F0502020204030204" pitchFamily="34" charset="0"/>
                <a:cs typeface="Calibri" panose="020F0502020204030204" pitchFamily="34" charset="0"/>
              </a:rPr>
              <a:t>created them.</a:t>
            </a:r>
          </a:p>
          <a:p>
            <a:pPr lvl="1"/>
            <a:r>
              <a:rPr lang="en-IN" dirty="0">
                <a:solidFill>
                  <a:schemeClr val="accent1"/>
                </a:solidFill>
                <a:latin typeface="Calibri" panose="020F0502020204030204" pitchFamily="34" charset="0"/>
                <a:cs typeface="Calibri" panose="020F0502020204030204" pitchFamily="34" charset="0"/>
              </a:rPr>
              <a:t>$ git push [remote-name] [tag-name]   </a:t>
            </a:r>
            <a:r>
              <a:rPr lang="en-IN" dirty="0" smtClean="0">
                <a:latin typeface="Calibri" panose="020F0502020204030204" pitchFamily="34" charset="0"/>
                <a:cs typeface="Calibri" panose="020F0502020204030204" pitchFamily="34" charset="0"/>
              </a:rPr>
              <a:t>#This command pushes the mentioned tag to the mentioned remote repository</a:t>
            </a:r>
          </a:p>
          <a:p>
            <a:pPr lvl="1"/>
            <a:r>
              <a:rPr lang="en-IN" dirty="0">
                <a:solidFill>
                  <a:schemeClr val="accent1"/>
                </a:solidFill>
                <a:latin typeface="Calibri" panose="020F0502020204030204" pitchFamily="34" charset="0"/>
                <a:cs typeface="Calibri" panose="020F0502020204030204" pitchFamily="34" charset="0"/>
              </a:rPr>
              <a:t>$ git push [remote-name] --tags    </a:t>
            </a:r>
            <a:r>
              <a:rPr lang="en-IN" dirty="0" smtClean="0">
                <a:latin typeface="Calibri" panose="020F0502020204030204" pitchFamily="34" charset="0"/>
                <a:cs typeface="Calibri" panose="020F0502020204030204" pitchFamily="34" charset="0"/>
              </a:rPr>
              <a:t>#This command pushes all tags present in the local repository to the mentioned remote repository.</a:t>
            </a:r>
            <a:endParaRPr lang="en-IN" dirty="0">
              <a:latin typeface="Calibri" panose="020F0502020204030204" pitchFamily="34" charset="0"/>
              <a:cs typeface="Calibri" panose="020F0502020204030204" pitchFamily="34" charset="0"/>
            </a:endParaRPr>
          </a:p>
          <a:p>
            <a:endParaRPr lang="en-IN" sz="1800" b="1" dirty="0" smtClean="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953787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487393"/>
          </a:xfrm>
        </p:spPr>
        <p:txBody>
          <a:bodyPr/>
          <a:lstStyle/>
          <a:p>
            <a:r>
              <a:rPr lang="en-IN" sz="2800" dirty="0" smtClean="0">
                <a:latin typeface="Calibri" panose="020F0502020204030204" pitchFamily="34" charset="0"/>
                <a:cs typeface="Calibri" panose="020F0502020204030204" pitchFamily="34" charset="0"/>
              </a:rPr>
              <a:t>GIT Basics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879726"/>
            <a:ext cx="11042681" cy="5848878"/>
          </a:xfrm>
        </p:spPr>
        <p:txBody>
          <a:bodyPr>
            <a:normAutofit/>
          </a:bodyPr>
          <a:lstStyle/>
          <a:p>
            <a:pPr marL="0" indent="0" algn="ctr">
              <a:buNone/>
            </a:pPr>
            <a:r>
              <a:rPr lang="en-IN" sz="2400" b="1" dirty="0" smtClean="0">
                <a:latin typeface="Calibri" panose="020F0502020204030204" pitchFamily="34" charset="0"/>
              </a:rPr>
              <a:t>1.7</a:t>
            </a:r>
            <a:r>
              <a:rPr lang="en-IN" sz="2400" dirty="0" smtClean="0">
                <a:latin typeface="Calibri" panose="020F0502020204030204" pitchFamily="34" charset="0"/>
              </a:rPr>
              <a:t>  </a:t>
            </a:r>
            <a:r>
              <a:rPr lang="en-IN" sz="2400" b="1" dirty="0" smtClean="0">
                <a:latin typeface="Calibri" panose="020F0502020204030204" pitchFamily="34" charset="0"/>
                <a:cs typeface="Calibri" panose="020F0502020204030204" pitchFamily="34" charset="0"/>
              </a:rPr>
              <a:t>Tips and Tricks</a:t>
            </a:r>
            <a:endParaRPr lang="en-IN" b="1"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Auto-Completion</a:t>
            </a:r>
          </a:p>
          <a:p>
            <a:pPr lvl="1"/>
            <a:r>
              <a:rPr lang="en-IN" dirty="0">
                <a:latin typeface="Calibri" panose="020F0502020204030204" pitchFamily="34" charset="0"/>
                <a:cs typeface="Calibri" panose="020F0502020204030204" pitchFamily="34" charset="0"/>
              </a:rPr>
              <a:t>Copy </a:t>
            </a:r>
            <a:r>
              <a:rPr lang="en-IN" dirty="0" smtClean="0">
                <a:latin typeface="Calibri" panose="020F0502020204030204" pitchFamily="34" charset="0"/>
                <a:cs typeface="Calibri" panose="020F0502020204030204" pitchFamily="34" charset="0"/>
              </a:rPr>
              <a:t>git-</a:t>
            </a:r>
            <a:r>
              <a:rPr lang="en-IN" dirty="0" err="1" smtClean="0">
                <a:latin typeface="Calibri" panose="020F0502020204030204" pitchFamily="34" charset="0"/>
                <a:cs typeface="Calibri" panose="020F0502020204030204" pitchFamily="34" charset="0"/>
              </a:rPr>
              <a:t>completion.bash</a:t>
            </a:r>
            <a:r>
              <a:rPr lang="en-IN" dirty="0" smtClean="0">
                <a:latin typeface="Calibri" panose="020F0502020204030204" pitchFamily="34" charset="0"/>
                <a:cs typeface="Calibri" panose="020F0502020204030204" pitchFamily="34" charset="0"/>
              </a:rPr>
              <a:t> file </a:t>
            </a:r>
            <a:r>
              <a:rPr lang="en-IN" dirty="0">
                <a:latin typeface="Calibri" panose="020F0502020204030204" pitchFamily="34" charset="0"/>
                <a:cs typeface="Calibri" panose="020F0502020204030204" pitchFamily="34" charset="0"/>
              </a:rPr>
              <a:t>from </a:t>
            </a:r>
            <a:r>
              <a:rPr lang="en-IN" dirty="0" err="1" smtClean="0">
                <a:latin typeface="Calibri" panose="020F0502020204030204" pitchFamily="34" charset="0"/>
                <a:cs typeface="Calibri" panose="020F0502020204030204" pitchFamily="34" charset="0"/>
              </a:rPr>
              <a:t>contrib</a:t>
            </a:r>
            <a:r>
              <a:rPr lang="en-IN" dirty="0" smtClean="0">
                <a:latin typeface="Calibri" panose="020F0502020204030204" pitchFamily="34" charset="0"/>
                <a:cs typeface="Calibri" panose="020F0502020204030204" pitchFamily="34" charset="0"/>
              </a:rPr>
              <a:t>/completion directory in GIT source code and paste in the below directory:</a:t>
            </a:r>
          </a:p>
          <a:p>
            <a:pPr lvl="2"/>
            <a:r>
              <a:rPr lang="en-IN" dirty="0"/>
              <a:t>/</a:t>
            </a:r>
            <a:r>
              <a:rPr lang="en-IN" sz="1800" dirty="0">
                <a:latin typeface="Calibri" panose="020F0502020204030204" pitchFamily="34" charset="0"/>
                <a:cs typeface="Calibri" panose="020F0502020204030204" pitchFamily="34" charset="0"/>
              </a:rPr>
              <a:t>opt/local/</a:t>
            </a:r>
            <a:r>
              <a:rPr lang="en-IN" sz="1800" dirty="0" err="1">
                <a:latin typeface="Calibri" panose="020F0502020204030204" pitchFamily="34" charset="0"/>
                <a:cs typeface="Calibri" panose="020F0502020204030204" pitchFamily="34" charset="0"/>
              </a:rPr>
              <a:t>etc</a:t>
            </a:r>
            <a:r>
              <a:rPr lang="en-IN" sz="1800" dirty="0">
                <a:latin typeface="Calibri" panose="020F0502020204030204" pitchFamily="34" charset="0"/>
                <a:cs typeface="Calibri" panose="020F0502020204030204" pitchFamily="34" charset="0"/>
              </a:rPr>
              <a:t>/</a:t>
            </a:r>
            <a:r>
              <a:rPr lang="en-IN" sz="1800" dirty="0" err="1">
                <a:latin typeface="Calibri" panose="020F0502020204030204" pitchFamily="34" charset="0"/>
                <a:cs typeface="Calibri" panose="020F0502020204030204" pitchFamily="34" charset="0"/>
              </a:rPr>
              <a:t>bash_completion.d</a:t>
            </a:r>
            <a:r>
              <a:rPr lang="en-IN" sz="1800" dirty="0">
                <a:latin typeface="Calibri" panose="020F0502020204030204" pitchFamily="34" charset="0"/>
                <a:cs typeface="Calibri" panose="020F0502020204030204" pitchFamily="34" charset="0"/>
              </a:rPr>
              <a:t>  Directory on MAC systems</a:t>
            </a:r>
          </a:p>
          <a:p>
            <a:pPr lvl="2"/>
            <a:r>
              <a:rPr lang="en-IN" sz="1800" dirty="0">
                <a:latin typeface="Calibri" panose="020F0502020204030204" pitchFamily="34" charset="0"/>
                <a:cs typeface="Calibri" panose="020F0502020204030204" pitchFamily="34" charset="0"/>
              </a:rPr>
              <a:t>/</a:t>
            </a:r>
            <a:r>
              <a:rPr lang="en-IN" sz="1800" dirty="0" err="1">
                <a:latin typeface="Calibri" panose="020F0502020204030204" pitchFamily="34" charset="0"/>
                <a:cs typeface="Calibri" panose="020F0502020204030204" pitchFamily="34" charset="0"/>
              </a:rPr>
              <a:t>etc</a:t>
            </a:r>
            <a:r>
              <a:rPr lang="en-IN" sz="1800" dirty="0">
                <a:latin typeface="Calibri" panose="020F0502020204030204" pitchFamily="34" charset="0"/>
                <a:cs typeface="Calibri" panose="020F0502020204030204" pitchFamily="34" charset="0"/>
              </a:rPr>
              <a:t>/</a:t>
            </a:r>
            <a:r>
              <a:rPr lang="en-IN" sz="1800" dirty="0" err="1">
                <a:latin typeface="Calibri" panose="020F0502020204030204" pitchFamily="34" charset="0"/>
                <a:cs typeface="Calibri" panose="020F0502020204030204" pitchFamily="34" charset="0"/>
              </a:rPr>
              <a:t>bash_completion.d</a:t>
            </a:r>
            <a:r>
              <a:rPr lang="en-IN" sz="1800" dirty="0">
                <a:latin typeface="Calibri" panose="020F0502020204030204" pitchFamily="34" charset="0"/>
                <a:cs typeface="Calibri" panose="020F0502020204030204" pitchFamily="34" charset="0"/>
              </a:rPr>
              <a:t>/ on Linux </a:t>
            </a:r>
            <a:r>
              <a:rPr lang="en-IN" sz="1800" dirty="0" smtClean="0">
                <a:latin typeface="Calibri" panose="020F0502020204030204" pitchFamily="34" charset="0"/>
                <a:cs typeface="Calibri" panose="020F0502020204030204" pitchFamily="34" charset="0"/>
              </a:rPr>
              <a:t>system</a:t>
            </a:r>
            <a:endParaRPr lang="en-IN" sz="1600" b="1" dirty="0" smtClean="0">
              <a:latin typeface="Calibri" panose="020F0502020204030204" pitchFamily="34" charset="0"/>
              <a:cs typeface="Calibri" panose="020F0502020204030204" pitchFamily="34" charset="0"/>
            </a:endParaRPr>
          </a:p>
          <a:p>
            <a:pPr lvl="1"/>
            <a:r>
              <a:rPr lang="en-IN" dirty="0" smtClean="0">
                <a:latin typeface="Calibri" panose="020F0502020204030204" pitchFamily="34" charset="0"/>
                <a:cs typeface="Calibri" panose="020F0502020204030204" pitchFamily="34" charset="0"/>
              </a:rPr>
              <a:t>Once you copied the bash file, enter tab to autocomplete command</a:t>
            </a:r>
          </a:p>
          <a:p>
            <a:pPr lvl="2"/>
            <a:r>
              <a:rPr lang="en-IN" sz="1800" dirty="0">
                <a:solidFill>
                  <a:schemeClr val="accent1"/>
                </a:solidFill>
                <a:latin typeface="Calibri" panose="020F0502020204030204" pitchFamily="34" charset="0"/>
                <a:cs typeface="Calibri" panose="020F0502020204030204" pitchFamily="34" charset="0"/>
              </a:rPr>
              <a:t>E.g.: $ git co&lt;tab&gt;&lt;tab&gt;</a:t>
            </a:r>
            <a:r>
              <a:rPr lang="en-IN" sz="1800" dirty="0" smtClean="0">
                <a:latin typeface="Calibri" panose="020F0502020204030204" pitchFamily="34" charset="0"/>
                <a:cs typeface="Calibri" panose="020F0502020204030204" pitchFamily="34" charset="0"/>
              </a:rPr>
              <a:t>    #This will show you the command options or autocomplete it.</a:t>
            </a:r>
          </a:p>
          <a:p>
            <a:pPr lvl="1"/>
            <a:endParaRPr lang="en-IN" dirty="0">
              <a:latin typeface="Calibri" panose="020F0502020204030204" pitchFamily="34" charset="0"/>
              <a:cs typeface="Calibri" panose="020F0502020204030204" pitchFamily="34" charset="0"/>
            </a:endParaRPr>
          </a:p>
          <a:p>
            <a:r>
              <a:rPr lang="en-IN" sz="1800" b="1" dirty="0" smtClean="0">
                <a:latin typeface="Calibri" panose="020F0502020204030204" pitchFamily="34" charset="0"/>
                <a:cs typeface="Calibri" panose="020F0502020204030204" pitchFamily="34" charset="0"/>
              </a:rPr>
              <a:t>GIT Aliases</a:t>
            </a:r>
          </a:p>
          <a:p>
            <a:pPr lvl="1"/>
            <a:r>
              <a:rPr lang="en-IN" dirty="0">
                <a:latin typeface="Calibri" panose="020F0502020204030204" pitchFamily="34" charset="0"/>
                <a:cs typeface="Calibri" panose="020F0502020204030204" pitchFamily="34" charset="0"/>
              </a:rPr>
              <a:t>If you don’t want </a:t>
            </a:r>
            <a:r>
              <a:rPr lang="en-IN" dirty="0" smtClean="0">
                <a:latin typeface="Calibri" panose="020F0502020204030204" pitchFamily="34" charset="0"/>
                <a:cs typeface="Calibri" panose="020F0502020204030204" pitchFamily="34" charset="0"/>
              </a:rPr>
              <a:t>to type </a:t>
            </a:r>
            <a:r>
              <a:rPr lang="en-IN" dirty="0">
                <a:latin typeface="Calibri" panose="020F0502020204030204" pitchFamily="34" charset="0"/>
                <a:cs typeface="Calibri" panose="020F0502020204030204" pitchFamily="34" charset="0"/>
              </a:rPr>
              <a:t>the entire text of each of the Git commands, you can easily set up an </a:t>
            </a:r>
            <a:r>
              <a:rPr lang="en-IN" dirty="0" smtClean="0">
                <a:latin typeface="Calibri" panose="020F0502020204030204" pitchFamily="34" charset="0"/>
                <a:cs typeface="Calibri" panose="020F0502020204030204" pitchFamily="34" charset="0"/>
              </a:rPr>
              <a:t>alias for </a:t>
            </a:r>
            <a:r>
              <a:rPr lang="en-IN" dirty="0">
                <a:latin typeface="Calibri" panose="020F0502020204030204" pitchFamily="34" charset="0"/>
                <a:cs typeface="Calibri" panose="020F0502020204030204" pitchFamily="34" charset="0"/>
              </a:rPr>
              <a:t>each command using git </a:t>
            </a:r>
            <a:r>
              <a:rPr lang="en-IN" dirty="0" err="1" smtClean="0">
                <a:latin typeface="Calibri" panose="020F0502020204030204" pitchFamily="34" charset="0"/>
                <a:cs typeface="Calibri" panose="020F0502020204030204" pitchFamily="34" charset="0"/>
              </a:rPr>
              <a:t>config</a:t>
            </a:r>
            <a:endParaRPr lang="en-IN" dirty="0" smtClean="0">
              <a:latin typeface="Calibri" panose="020F0502020204030204" pitchFamily="34" charset="0"/>
              <a:cs typeface="Calibri" panose="020F0502020204030204" pitchFamily="34" charset="0"/>
            </a:endParaRPr>
          </a:p>
          <a:p>
            <a:pPr lvl="2"/>
            <a:r>
              <a:rPr lang="en-IN" sz="1800" dirty="0">
                <a:solidFill>
                  <a:schemeClr val="accent1"/>
                </a:solidFill>
                <a:latin typeface="Calibri" panose="020F0502020204030204" pitchFamily="34" charset="0"/>
                <a:cs typeface="Calibri" panose="020F0502020204030204" pitchFamily="34" charset="0"/>
              </a:rPr>
              <a:t>$ git </a:t>
            </a:r>
            <a:r>
              <a:rPr lang="en-IN" sz="1800" dirty="0" err="1">
                <a:solidFill>
                  <a:schemeClr val="accent1"/>
                </a:solidFill>
                <a:latin typeface="Calibri" panose="020F0502020204030204" pitchFamily="34" charset="0"/>
                <a:cs typeface="Calibri" panose="020F0502020204030204" pitchFamily="34" charset="0"/>
              </a:rPr>
              <a:t>config</a:t>
            </a:r>
            <a:r>
              <a:rPr lang="en-IN" sz="1800" dirty="0">
                <a:solidFill>
                  <a:schemeClr val="accent1"/>
                </a:solidFill>
                <a:latin typeface="Calibri" panose="020F0502020204030204" pitchFamily="34" charset="0"/>
                <a:cs typeface="Calibri" panose="020F0502020204030204" pitchFamily="34" charset="0"/>
              </a:rPr>
              <a:t> --global alias.co checkout         </a:t>
            </a:r>
            <a:r>
              <a:rPr lang="en-IN" sz="1800" dirty="0" smtClean="0">
                <a:latin typeface="Calibri" panose="020F0502020204030204" pitchFamily="34" charset="0"/>
                <a:cs typeface="Calibri" panose="020F0502020204030204" pitchFamily="34" charset="0"/>
              </a:rPr>
              <a:t>#Alias for checkout command</a:t>
            </a:r>
          </a:p>
          <a:p>
            <a:pPr lvl="2"/>
            <a:r>
              <a:rPr lang="en-IN" sz="1800" dirty="0">
                <a:solidFill>
                  <a:schemeClr val="accent1"/>
                </a:solidFill>
                <a:latin typeface="Calibri" panose="020F0502020204030204" pitchFamily="34" charset="0"/>
                <a:cs typeface="Calibri" panose="020F0502020204030204" pitchFamily="34" charset="0"/>
              </a:rPr>
              <a:t>$ git </a:t>
            </a:r>
            <a:r>
              <a:rPr lang="en-IN" sz="1800" dirty="0" err="1">
                <a:solidFill>
                  <a:schemeClr val="accent1"/>
                </a:solidFill>
                <a:latin typeface="Calibri" panose="020F0502020204030204" pitchFamily="34" charset="0"/>
                <a:cs typeface="Calibri" panose="020F0502020204030204" pitchFamily="34" charset="0"/>
              </a:rPr>
              <a:t>config</a:t>
            </a:r>
            <a:r>
              <a:rPr lang="en-IN" sz="1800" dirty="0">
                <a:solidFill>
                  <a:schemeClr val="accent1"/>
                </a:solidFill>
                <a:latin typeface="Calibri" panose="020F0502020204030204" pitchFamily="34" charset="0"/>
                <a:cs typeface="Calibri" panose="020F0502020204030204" pitchFamily="34" charset="0"/>
              </a:rPr>
              <a:t> --global alias.ci commit</a:t>
            </a:r>
            <a:r>
              <a:rPr lang="en-IN" sz="1800" dirty="0" smtClean="0">
                <a:latin typeface="Calibri" panose="020F0502020204030204" pitchFamily="34" charset="0"/>
                <a:cs typeface="Calibri" panose="020F0502020204030204" pitchFamily="34" charset="0"/>
              </a:rPr>
              <a:t>		#Alias for commit </a:t>
            </a:r>
            <a:r>
              <a:rPr lang="en-IN" sz="1800" dirty="0" err="1" smtClean="0">
                <a:latin typeface="Calibri" panose="020F0502020204030204" pitchFamily="34" charset="0"/>
                <a:cs typeface="Calibri" panose="020F0502020204030204" pitchFamily="34" charset="0"/>
              </a:rPr>
              <a:t>commad</a:t>
            </a:r>
            <a:endParaRPr lang="en-IN" sz="1800" dirty="0" smtClean="0">
              <a:latin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199336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326" y="2824588"/>
            <a:ext cx="7372390"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736656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250830"/>
            <a:ext cx="11103066" cy="4710023"/>
          </a:xfrm>
        </p:spPr>
        <p:txBody>
          <a:bodyPr/>
          <a:lstStyle/>
          <a:p>
            <a:r>
              <a:rPr lang="en-IN" dirty="0" smtClean="0">
                <a:latin typeface="Calibri" panose="020F0502020204030204" pitchFamily="34" charset="0"/>
                <a:cs typeface="Calibri" panose="020F0502020204030204" pitchFamily="34" charset="0"/>
              </a:rPr>
              <a:t>GIT is a Version Control System (VCS) that record changes to a file or set of files over time so that you can recall specific versions later.</a:t>
            </a:r>
          </a:p>
          <a:p>
            <a:pPr lvl="1"/>
            <a:r>
              <a:rPr lang="en-IN" dirty="0" smtClean="0">
                <a:latin typeface="Calibri" panose="020F0502020204030204" pitchFamily="34" charset="0"/>
                <a:cs typeface="Calibri" panose="020F0502020204030204" pitchFamily="34" charset="0"/>
              </a:rPr>
              <a:t>It allows you to revert files or entire project back to a previous state,</a:t>
            </a:r>
          </a:p>
          <a:p>
            <a:pPr lvl="1"/>
            <a:r>
              <a:rPr lang="en-IN" dirty="0" smtClean="0">
                <a:latin typeface="Calibri" panose="020F0502020204030204" pitchFamily="34" charset="0"/>
                <a:cs typeface="Calibri" panose="020F0502020204030204" pitchFamily="34" charset="0"/>
              </a:rPr>
              <a:t>Helps to maintain the source code of your project in well organised manner. Therefore also known as SCM</a:t>
            </a:r>
          </a:p>
          <a:p>
            <a:pPr lvl="1"/>
            <a:r>
              <a:rPr lang="en-IN" dirty="0" smtClean="0">
                <a:latin typeface="Calibri" panose="020F0502020204030204" pitchFamily="34" charset="0"/>
                <a:cs typeface="Calibri" panose="020F0502020204030204" pitchFamily="34" charset="0"/>
              </a:rPr>
              <a:t>Compare changes over time</a:t>
            </a:r>
          </a:p>
          <a:p>
            <a:pPr lvl="1"/>
            <a:r>
              <a:rPr lang="en-IN" dirty="0" smtClean="0">
                <a:latin typeface="Calibri" panose="020F0502020204030204" pitchFamily="34" charset="0"/>
                <a:cs typeface="Calibri" panose="020F0502020204030204" pitchFamily="34" charset="0"/>
              </a:rPr>
              <a:t>It allows you to see who made the changes, when and why, and many more…</a:t>
            </a:r>
          </a:p>
          <a:p>
            <a:pPr lvl="1"/>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The Version control systems can be of two types:</a:t>
            </a:r>
          </a:p>
          <a:p>
            <a:pPr lvl="1"/>
            <a:r>
              <a:rPr lang="en-IN" dirty="0" smtClean="0">
                <a:latin typeface="Calibri" panose="020F0502020204030204" pitchFamily="34" charset="0"/>
                <a:cs typeface="Calibri" panose="020F0502020204030204" pitchFamily="34" charset="0"/>
              </a:rPr>
              <a:t>Centralised Version Control Systems (CVCS)</a:t>
            </a:r>
          </a:p>
          <a:p>
            <a:pPr lvl="1"/>
            <a:r>
              <a:rPr lang="en-IN" dirty="0" smtClean="0">
                <a:latin typeface="Calibri" panose="020F0502020204030204" pitchFamily="34" charset="0"/>
                <a:cs typeface="Calibri" panose="020F0502020204030204" pitchFamily="34" charset="0"/>
              </a:rPr>
              <a:t>Distributed Version Control Systems (DVCS)</a:t>
            </a:r>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GIT – Version Control System</a:t>
            </a:r>
            <a:endParaRPr lang="en-IN" sz="28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15787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9"/>
            <a:ext cx="9404723" cy="504814"/>
          </a:xfrm>
        </p:spPr>
        <p:txBody>
          <a:bodyPr/>
          <a:lstStyle/>
          <a:p>
            <a:r>
              <a:rPr lang="en-IN" sz="2800" dirty="0" smtClean="0">
                <a:latin typeface="Calibri" panose="020F0502020204030204" pitchFamily="34" charset="0"/>
                <a:cs typeface="Calibri" panose="020F0502020204030204" pitchFamily="34" charset="0"/>
              </a:rPr>
              <a:t>Centralised Vs Distributed Version Control Systems</a:t>
            </a:r>
            <a:endParaRPr lang="en-IN" sz="2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17647798"/>
              </p:ext>
            </p:extLst>
          </p:nvPr>
        </p:nvGraphicFramePr>
        <p:xfrm>
          <a:off x="396816" y="1130059"/>
          <a:ext cx="5417388" cy="5624424"/>
        </p:xfrm>
        <a:graphic>
          <a:graphicData uri="http://schemas.openxmlformats.org/drawingml/2006/table">
            <a:tbl>
              <a:tblPr/>
              <a:tblGrid>
                <a:gridCol w="5417388">
                  <a:extLst>
                    <a:ext uri="{9D8B030D-6E8A-4147-A177-3AD203B41FA5}">
                      <a16:colId xmlns:a16="http://schemas.microsoft.com/office/drawing/2014/main" val="20000"/>
                    </a:ext>
                  </a:extLst>
                </a:gridCol>
              </a:tblGrid>
              <a:tr h="562442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01126555"/>
              </p:ext>
            </p:extLst>
          </p:nvPr>
        </p:nvGraphicFramePr>
        <p:xfrm>
          <a:off x="5957107" y="1130059"/>
          <a:ext cx="4986938" cy="5624424"/>
        </p:xfrm>
        <a:graphic>
          <a:graphicData uri="http://schemas.openxmlformats.org/drawingml/2006/table">
            <a:tbl>
              <a:tblPr/>
              <a:tblGrid>
                <a:gridCol w="4986938">
                  <a:extLst>
                    <a:ext uri="{9D8B030D-6E8A-4147-A177-3AD203B41FA5}">
                      <a16:colId xmlns:a16="http://schemas.microsoft.com/office/drawing/2014/main" val="20000"/>
                    </a:ext>
                  </a:extLst>
                </a:gridCol>
              </a:tblGrid>
              <a:tr h="562442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10" name="Picture 9"/>
          <p:cNvPicPr>
            <a:picLocks noChangeAspect="1"/>
          </p:cNvPicPr>
          <p:nvPr/>
        </p:nvPicPr>
        <p:blipFill>
          <a:blip r:embed="rId2"/>
          <a:stretch>
            <a:fillRect/>
          </a:stretch>
        </p:blipFill>
        <p:spPr>
          <a:xfrm>
            <a:off x="1482230" y="1203205"/>
            <a:ext cx="3314700" cy="2381250"/>
          </a:xfrm>
          <a:prstGeom prst="rect">
            <a:avLst/>
          </a:prstGeom>
        </p:spPr>
      </p:pic>
      <p:pic>
        <p:nvPicPr>
          <p:cNvPr id="12" name="Picture 11"/>
          <p:cNvPicPr>
            <a:picLocks noChangeAspect="1"/>
          </p:cNvPicPr>
          <p:nvPr/>
        </p:nvPicPr>
        <p:blipFill>
          <a:blip r:embed="rId3"/>
          <a:stretch>
            <a:fillRect/>
          </a:stretch>
        </p:blipFill>
        <p:spPr>
          <a:xfrm>
            <a:off x="6886755" y="1203206"/>
            <a:ext cx="3076754" cy="2386232"/>
          </a:xfrm>
          <a:prstGeom prst="rect">
            <a:avLst/>
          </a:prstGeom>
        </p:spPr>
      </p:pic>
      <p:sp>
        <p:nvSpPr>
          <p:cNvPr id="13" name="TextBox 12"/>
          <p:cNvSpPr txBox="1"/>
          <p:nvPr/>
        </p:nvSpPr>
        <p:spPr>
          <a:xfrm>
            <a:off x="836762" y="3657601"/>
            <a:ext cx="4589253"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latin typeface="Calibri" panose="020F0502020204030204" pitchFamily="34" charset="0"/>
                <a:cs typeface="Calibri" panose="020F0502020204030204" pitchFamily="34" charset="0"/>
              </a:rPr>
              <a:t>These VCS has a single server that contains all the versioned files and a number of clients that check out files from central place.</a:t>
            </a:r>
          </a:p>
          <a:p>
            <a:pPr marL="285750" indent="-285750">
              <a:buFont typeface="Wingdings" panose="05000000000000000000" pitchFamily="2" charset="2"/>
              <a:buChar char="Ø"/>
            </a:pPr>
            <a:r>
              <a:rPr lang="en-IN" dirty="0" smtClean="0">
                <a:latin typeface="Calibri" panose="020F0502020204030204" pitchFamily="34" charset="0"/>
                <a:cs typeface="Calibri" panose="020F0502020204030204" pitchFamily="34" charset="0"/>
              </a:rPr>
              <a:t>The major downside of this setup is the </a:t>
            </a:r>
            <a:r>
              <a:rPr lang="en-IN" i="1" u="sng" dirty="0" smtClean="0">
                <a:latin typeface="Calibri" panose="020F0502020204030204" pitchFamily="34" charset="0"/>
                <a:cs typeface="Calibri" panose="020F0502020204030204" pitchFamily="34" charset="0"/>
              </a:rPr>
              <a:t>Single Point of Failure</a:t>
            </a:r>
            <a:r>
              <a:rPr lang="en-IN" b="1" u="sng"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If </a:t>
            </a:r>
            <a:r>
              <a:rPr lang="en-IN" dirty="0" smtClean="0">
                <a:latin typeface="Calibri" panose="020F0502020204030204" pitchFamily="34" charset="0"/>
                <a:cs typeface="Calibri" panose="020F0502020204030204" pitchFamily="34" charset="0"/>
              </a:rPr>
              <a:t>the central server goes </a:t>
            </a:r>
            <a:r>
              <a:rPr lang="en-IN" dirty="0">
                <a:latin typeface="Calibri" panose="020F0502020204030204" pitchFamily="34" charset="0"/>
                <a:cs typeface="Calibri" panose="020F0502020204030204" pitchFamily="34" charset="0"/>
              </a:rPr>
              <a:t>down for an hour, then during that hour nobody can collaborate at all </a:t>
            </a:r>
            <a:r>
              <a:rPr lang="en-IN" dirty="0" smtClean="0">
                <a:latin typeface="Calibri" panose="020F0502020204030204" pitchFamily="34" charset="0"/>
                <a:cs typeface="Calibri" panose="020F0502020204030204" pitchFamily="34" charset="0"/>
              </a:rPr>
              <a:t>or save </a:t>
            </a:r>
            <a:r>
              <a:rPr lang="en-IN" dirty="0">
                <a:latin typeface="Calibri" panose="020F0502020204030204" pitchFamily="34" charset="0"/>
                <a:cs typeface="Calibri" panose="020F0502020204030204" pitchFamily="34" charset="0"/>
              </a:rPr>
              <a:t>versioned changes to anything they’re working </a:t>
            </a:r>
            <a:r>
              <a:rPr lang="en-IN" dirty="0" smtClean="0">
                <a:latin typeface="Calibri" panose="020F0502020204030204" pitchFamily="34" charset="0"/>
                <a:cs typeface="Calibri" panose="020F0502020204030204" pitchFamily="34" charset="0"/>
              </a:rPr>
              <a:t>on. </a:t>
            </a:r>
            <a:r>
              <a:rPr lang="en-IN" b="1" u="sng" dirty="0" smtClean="0">
                <a:latin typeface="Calibri" panose="020F0502020204030204" pitchFamily="34" charset="0"/>
                <a:cs typeface="Calibri" panose="020F0502020204030204" pitchFamily="34" charset="0"/>
              </a:rPr>
              <a:t> </a:t>
            </a:r>
            <a:endParaRPr lang="en-IN" b="1" u="sng" dirty="0">
              <a:latin typeface="Calibri" panose="020F0502020204030204" pitchFamily="34" charset="0"/>
              <a:cs typeface="Calibri" panose="020F0502020204030204" pitchFamily="34" charset="0"/>
            </a:endParaRPr>
          </a:p>
        </p:txBody>
      </p:sp>
      <p:sp>
        <p:nvSpPr>
          <p:cNvPr id="14" name="TextBox 13"/>
          <p:cNvSpPr txBox="1"/>
          <p:nvPr/>
        </p:nvSpPr>
        <p:spPr>
          <a:xfrm>
            <a:off x="6026988" y="3655895"/>
            <a:ext cx="4847175"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latin typeface="Calibri" panose="020F0502020204030204" pitchFamily="34" charset="0"/>
                <a:cs typeface="Calibri" panose="020F0502020204030204" pitchFamily="34" charset="0"/>
              </a:rPr>
              <a:t>In this setup clients don’t just check out the latest snapshot of the files ; they fully mirror the remote repository.</a:t>
            </a: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Thus if </a:t>
            </a:r>
            <a:r>
              <a:rPr lang="en-IN" dirty="0" smtClean="0">
                <a:latin typeface="Calibri" panose="020F0502020204030204" pitchFamily="34" charset="0"/>
                <a:cs typeface="Calibri" panose="020F0502020204030204" pitchFamily="34" charset="0"/>
              </a:rPr>
              <a:t>remote </a:t>
            </a:r>
            <a:r>
              <a:rPr lang="en-IN" dirty="0">
                <a:latin typeface="Calibri" panose="020F0502020204030204" pitchFamily="34" charset="0"/>
                <a:cs typeface="Calibri" panose="020F0502020204030204" pitchFamily="34" charset="0"/>
              </a:rPr>
              <a:t>server dies and these systems were collaborating via it, any of the client repositories can be copied back to the server to restore it. Every checkout is really a full </a:t>
            </a:r>
            <a:r>
              <a:rPr lang="en-IN" dirty="0" smtClean="0">
                <a:latin typeface="Calibri" panose="020F0502020204030204" pitchFamily="34" charset="0"/>
                <a:cs typeface="Calibri" panose="020F0502020204030204" pitchFamily="34" charset="0"/>
              </a:rPr>
              <a:t>backup of </a:t>
            </a:r>
            <a:r>
              <a:rPr lang="en-IN" dirty="0">
                <a:latin typeface="Calibri" panose="020F0502020204030204" pitchFamily="34" charset="0"/>
                <a:cs typeface="Calibri" panose="020F0502020204030204" pitchFamily="34" charset="0"/>
              </a:rPr>
              <a:t>all the data </a:t>
            </a:r>
            <a:r>
              <a:rPr lang="en-IN"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smtClean="0">
                <a:latin typeface="Calibri" panose="020F0502020204030204" pitchFamily="34" charset="0"/>
                <a:cs typeface="Calibri" panose="020F0502020204030204" pitchFamily="34" charset="0"/>
              </a:rPr>
              <a:t>GIT is a Distributed VCS.</a:t>
            </a:r>
            <a:endParaRPr lang="en-IN"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5415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1000"/>
                                        <p:tgtEl>
                                          <p:spTgt spid="13">
                                            <p:txEl>
                                              <p:pRg st="1" end="1"/>
                                            </p:txEl>
                                          </p:spTgt>
                                        </p:tgtEl>
                                      </p:cBhvr>
                                    </p:animEffect>
                                    <p:anim calcmode="lin" valueType="num">
                                      <p:cBhvr>
                                        <p:cTn id="2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fade">
                                      <p:cBhvr>
                                        <p:cTn id="38" dur="1000"/>
                                        <p:tgtEl>
                                          <p:spTgt spid="14">
                                            <p:txEl>
                                              <p:pRg st="0" end="0"/>
                                            </p:txEl>
                                          </p:spTgt>
                                        </p:tgtEl>
                                      </p:cBhvr>
                                    </p:animEffect>
                                    <p:anim calcmode="lin" valueType="num">
                                      <p:cBhvr>
                                        <p:cTn id="39"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animEffect transition="in" filter="fade">
                                      <p:cBhvr>
                                        <p:cTn id="45" dur="1000"/>
                                        <p:tgtEl>
                                          <p:spTgt spid="14">
                                            <p:txEl>
                                              <p:pRg st="1" end="1"/>
                                            </p:txEl>
                                          </p:spTgt>
                                        </p:tgtEl>
                                      </p:cBhvr>
                                    </p:animEffect>
                                    <p:anim calcmode="lin" valueType="num">
                                      <p:cBhvr>
                                        <p:cTn id="46"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4">
                                            <p:txEl>
                                              <p:pRg st="3" end="3"/>
                                            </p:txEl>
                                          </p:spTgt>
                                        </p:tgtEl>
                                        <p:attrNameLst>
                                          <p:attrName>style.visibility</p:attrName>
                                        </p:attrNameLst>
                                      </p:cBhvr>
                                      <p:to>
                                        <p:strVal val="visible"/>
                                      </p:to>
                                    </p:set>
                                    <p:animEffect transition="in" filter="fade">
                                      <p:cBhvr>
                                        <p:cTn id="52" dur="1000"/>
                                        <p:tgtEl>
                                          <p:spTgt spid="14">
                                            <p:txEl>
                                              <p:pRg st="3" end="3"/>
                                            </p:txEl>
                                          </p:spTgt>
                                        </p:tgtEl>
                                      </p:cBhvr>
                                    </p:animEffect>
                                    <p:anim calcmode="lin" valueType="num">
                                      <p:cBhvr>
                                        <p:cTn id="53"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0" y="1009896"/>
            <a:ext cx="4681905" cy="3642184"/>
          </a:xfrm>
        </p:spPr>
        <p:txBody>
          <a:bodyPr/>
          <a:lstStyle/>
          <a:p>
            <a:r>
              <a:rPr lang="en-IN" dirty="0" smtClean="0"/>
              <a:t>Three tier architecture (The three stages of GIT)</a:t>
            </a:r>
            <a:endParaRPr lang="en-IN" dirty="0"/>
          </a:p>
        </p:txBody>
      </p:sp>
      <p:sp>
        <p:nvSpPr>
          <p:cNvPr id="4" name="Title 1"/>
          <p:cNvSpPr>
            <a:spLocks noGrp="1"/>
          </p:cNvSpPr>
          <p:nvPr>
            <p:ph type="title"/>
          </p:nvPr>
        </p:nvSpPr>
        <p:spPr>
          <a:xfrm>
            <a:off x="646111" y="452719"/>
            <a:ext cx="9404723" cy="504814"/>
          </a:xfrm>
        </p:spPr>
        <p:txBody>
          <a:bodyPr/>
          <a:lstStyle/>
          <a:p>
            <a:r>
              <a:rPr lang="en-IN" sz="2800" dirty="0" smtClean="0">
                <a:latin typeface="Calibri" panose="020F0502020204030204" pitchFamily="34" charset="0"/>
                <a:cs typeface="Calibri" panose="020F0502020204030204" pitchFamily="34" charset="0"/>
              </a:rPr>
              <a:t>Architecture and Workflow of GIT</a:t>
            </a:r>
            <a:endParaRPr lang="en-IN" sz="2800" dirty="0">
              <a:latin typeface="Calibri" panose="020F0502020204030204" pitchFamily="34" charset="0"/>
              <a:cs typeface="Calibri" panose="020F0502020204030204" pitchFamily="34" charset="0"/>
            </a:endParaRPr>
          </a:p>
        </p:txBody>
      </p:sp>
      <p:sp>
        <p:nvSpPr>
          <p:cNvPr id="6" name="Rounded Rectangle 5"/>
          <p:cNvSpPr/>
          <p:nvPr/>
        </p:nvSpPr>
        <p:spPr>
          <a:xfrm>
            <a:off x="1268083" y="1794288"/>
            <a:ext cx="2648309"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GIT Repository (Local)</a:t>
            </a:r>
            <a:endParaRPr lang="en-IN" dirty="0"/>
          </a:p>
        </p:txBody>
      </p:sp>
      <p:sp>
        <p:nvSpPr>
          <p:cNvPr id="7" name="Rounded Rectangle 6"/>
          <p:cNvSpPr/>
          <p:nvPr/>
        </p:nvSpPr>
        <p:spPr>
          <a:xfrm>
            <a:off x="1268079" y="2950223"/>
            <a:ext cx="2648313"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Staging Area</a:t>
            </a:r>
            <a:endParaRPr lang="en-IN" dirty="0"/>
          </a:p>
        </p:txBody>
      </p:sp>
      <p:sp>
        <p:nvSpPr>
          <p:cNvPr id="8" name="Rounded Rectangle 7"/>
          <p:cNvSpPr/>
          <p:nvPr/>
        </p:nvSpPr>
        <p:spPr>
          <a:xfrm>
            <a:off x="1268078" y="4089148"/>
            <a:ext cx="2648314"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Working Directory</a:t>
            </a:r>
            <a:endParaRPr lang="en-IN" dirty="0"/>
          </a:p>
        </p:txBody>
      </p:sp>
      <p:cxnSp>
        <p:nvCxnSpPr>
          <p:cNvPr id="10" name="Straight Arrow Connector 9"/>
          <p:cNvCxnSpPr>
            <a:stCxn id="8" idx="0"/>
            <a:endCxn id="7" idx="2"/>
          </p:cNvCxnSpPr>
          <p:nvPr/>
        </p:nvCxnSpPr>
        <p:spPr>
          <a:xfrm flipV="1">
            <a:off x="2592235" y="3381543"/>
            <a:ext cx="1" cy="7076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635367" y="3595832"/>
            <a:ext cx="1832553" cy="307777"/>
          </a:xfrm>
          <a:prstGeom prst="rect">
            <a:avLst/>
          </a:prstGeom>
          <a:noFill/>
        </p:spPr>
        <p:txBody>
          <a:bodyPr wrap="none" rtlCol="0">
            <a:spAutoFit/>
          </a:bodyPr>
          <a:lstStyle/>
          <a:p>
            <a:r>
              <a:rPr lang="en-IN" sz="1400" dirty="0" smtClean="0">
                <a:solidFill>
                  <a:srgbClr val="ACD433"/>
                </a:solidFill>
              </a:rPr>
              <a:t>GIT Add Operation</a:t>
            </a:r>
            <a:endParaRPr lang="en-IN" sz="1400" dirty="0">
              <a:solidFill>
                <a:srgbClr val="ACD433"/>
              </a:solidFill>
            </a:endParaRPr>
          </a:p>
        </p:txBody>
      </p:sp>
      <p:cxnSp>
        <p:nvCxnSpPr>
          <p:cNvPr id="14" name="Straight Arrow Connector 13"/>
          <p:cNvCxnSpPr>
            <a:stCxn id="7" idx="0"/>
          </p:cNvCxnSpPr>
          <p:nvPr/>
        </p:nvCxnSpPr>
        <p:spPr>
          <a:xfrm flipV="1">
            <a:off x="2592236" y="2211729"/>
            <a:ext cx="0" cy="7384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2635367" y="2426017"/>
            <a:ext cx="2148345" cy="307777"/>
          </a:xfrm>
          <a:prstGeom prst="rect">
            <a:avLst/>
          </a:prstGeom>
          <a:noFill/>
        </p:spPr>
        <p:txBody>
          <a:bodyPr wrap="none" rtlCol="0">
            <a:spAutoFit/>
          </a:bodyPr>
          <a:lstStyle/>
          <a:p>
            <a:r>
              <a:rPr lang="en-IN" sz="1400" dirty="0" smtClean="0">
                <a:solidFill>
                  <a:srgbClr val="ACD433"/>
                </a:solidFill>
              </a:rPr>
              <a:t>GIT Commit Operation</a:t>
            </a:r>
            <a:endParaRPr lang="en-IN" sz="1400" dirty="0">
              <a:solidFill>
                <a:srgbClr val="ACD433"/>
              </a:solidFill>
            </a:endParaRPr>
          </a:p>
        </p:txBody>
      </p:sp>
      <p:sp>
        <p:nvSpPr>
          <p:cNvPr id="17" name="TextBox 16"/>
          <p:cNvSpPr txBox="1"/>
          <p:nvPr/>
        </p:nvSpPr>
        <p:spPr>
          <a:xfrm>
            <a:off x="3916391" y="4117898"/>
            <a:ext cx="957313" cy="307777"/>
          </a:xfrm>
          <a:prstGeom prst="rect">
            <a:avLst/>
          </a:prstGeom>
          <a:noFill/>
        </p:spPr>
        <p:txBody>
          <a:bodyPr wrap="none" rtlCol="0">
            <a:spAutoFit/>
          </a:bodyPr>
          <a:lstStyle/>
          <a:p>
            <a:r>
              <a:rPr lang="en-IN" sz="1400" dirty="0" smtClean="0">
                <a:solidFill>
                  <a:srgbClr val="ACD433"/>
                </a:solidFill>
              </a:rPr>
              <a:t>Modified</a:t>
            </a:r>
            <a:endParaRPr lang="en-IN" sz="1400" dirty="0">
              <a:solidFill>
                <a:srgbClr val="ACD433"/>
              </a:solidFill>
            </a:endParaRPr>
          </a:p>
        </p:txBody>
      </p:sp>
      <p:sp>
        <p:nvSpPr>
          <p:cNvPr id="18" name="TextBox 17"/>
          <p:cNvSpPr txBox="1"/>
          <p:nvPr/>
        </p:nvSpPr>
        <p:spPr>
          <a:xfrm>
            <a:off x="3916391" y="3010924"/>
            <a:ext cx="819455" cy="307777"/>
          </a:xfrm>
          <a:prstGeom prst="rect">
            <a:avLst/>
          </a:prstGeom>
          <a:noFill/>
        </p:spPr>
        <p:txBody>
          <a:bodyPr wrap="none" rtlCol="0">
            <a:spAutoFit/>
          </a:bodyPr>
          <a:lstStyle/>
          <a:p>
            <a:r>
              <a:rPr lang="en-IN" sz="1400" dirty="0" smtClean="0">
                <a:solidFill>
                  <a:srgbClr val="ACD433"/>
                </a:solidFill>
              </a:rPr>
              <a:t>Staged</a:t>
            </a:r>
            <a:endParaRPr lang="en-IN" sz="1400" dirty="0">
              <a:solidFill>
                <a:srgbClr val="ACD433"/>
              </a:solidFill>
            </a:endParaRPr>
          </a:p>
        </p:txBody>
      </p:sp>
      <p:sp>
        <p:nvSpPr>
          <p:cNvPr id="19" name="TextBox 18"/>
          <p:cNvSpPr txBox="1"/>
          <p:nvPr/>
        </p:nvSpPr>
        <p:spPr>
          <a:xfrm>
            <a:off x="6489610" y="2374156"/>
            <a:ext cx="1366080" cy="307777"/>
          </a:xfrm>
          <a:prstGeom prst="rect">
            <a:avLst/>
          </a:prstGeom>
          <a:noFill/>
        </p:spPr>
        <p:txBody>
          <a:bodyPr wrap="none" rtlCol="0">
            <a:spAutoFit/>
          </a:bodyPr>
          <a:lstStyle/>
          <a:p>
            <a:r>
              <a:rPr lang="en-IN" sz="1400" dirty="0" smtClean="0">
                <a:solidFill>
                  <a:srgbClr val="ACD433"/>
                </a:solidFill>
              </a:rPr>
              <a:t>PULL / CLONE</a:t>
            </a:r>
            <a:endParaRPr lang="en-IN" sz="1400" dirty="0">
              <a:solidFill>
                <a:srgbClr val="ACD433"/>
              </a:solidFill>
            </a:endParaRPr>
          </a:p>
        </p:txBody>
      </p:sp>
      <p:sp>
        <p:nvSpPr>
          <p:cNvPr id="20" name="Content Placeholder 2"/>
          <p:cNvSpPr txBox="1">
            <a:spLocks/>
          </p:cNvSpPr>
          <p:nvPr/>
        </p:nvSpPr>
        <p:spPr>
          <a:xfrm>
            <a:off x="6374913" y="1009896"/>
            <a:ext cx="4517847" cy="53830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dirty="0" smtClean="0"/>
              <a:t>Workflow</a:t>
            </a:r>
            <a:endParaRPr lang="en-IN" dirty="0"/>
          </a:p>
        </p:txBody>
      </p:sp>
      <p:sp>
        <p:nvSpPr>
          <p:cNvPr id="21" name="Rounded Rectangle 20"/>
          <p:cNvSpPr/>
          <p:nvPr/>
        </p:nvSpPr>
        <p:spPr>
          <a:xfrm>
            <a:off x="7309686" y="1484067"/>
            <a:ext cx="2648309" cy="641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GIT Repository (Remote)</a:t>
            </a:r>
            <a:endParaRPr lang="en-IN" dirty="0"/>
          </a:p>
        </p:txBody>
      </p:sp>
      <p:cxnSp>
        <p:nvCxnSpPr>
          <p:cNvPr id="26" name="Straight Arrow Connector 25"/>
          <p:cNvCxnSpPr/>
          <p:nvPr/>
        </p:nvCxnSpPr>
        <p:spPr>
          <a:xfrm flipH="1">
            <a:off x="7955801" y="2125482"/>
            <a:ext cx="20528" cy="3260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3916391" y="1835172"/>
            <a:ext cx="1181734" cy="307777"/>
          </a:xfrm>
          <a:prstGeom prst="rect">
            <a:avLst/>
          </a:prstGeom>
          <a:noFill/>
        </p:spPr>
        <p:txBody>
          <a:bodyPr wrap="none" rtlCol="0">
            <a:spAutoFit/>
          </a:bodyPr>
          <a:lstStyle/>
          <a:p>
            <a:r>
              <a:rPr lang="en-IN" sz="1400" dirty="0" smtClean="0">
                <a:solidFill>
                  <a:srgbClr val="ACD433"/>
                </a:solidFill>
              </a:rPr>
              <a:t>Committed</a:t>
            </a:r>
            <a:endParaRPr lang="en-IN" sz="1400" dirty="0">
              <a:solidFill>
                <a:srgbClr val="ACD433"/>
              </a:solidFill>
            </a:endParaRPr>
          </a:p>
        </p:txBody>
      </p:sp>
      <p:sp>
        <p:nvSpPr>
          <p:cNvPr id="30" name="TextBox 29"/>
          <p:cNvSpPr txBox="1"/>
          <p:nvPr/>
        </p:nvSpPr>
        <p:spPr>
          <a:xfrm>
            <a:off x="9522232" y="2383839"/>
            <a:ext cx="620683" cy="307777"/>
          </a:xfrm>
          <a:prstGeom prst="rect">
            <a:avLst/>
          </a:prstGeom>
          <a:noFill/>
        </p:spPr>
        <p:txBody>
          <a:bodyPr wrap="none" rtlCol="0">
            <a:spAutoFit/>
          </a:bodyPr>
          <a:lstStyle/>
          <a:p>
            <a:r>
              <a:rPr lang="en-IN" sz="1400" dirty="0" smtClean="0">
                <a:solidFill>
                  <a:srgbClr val="ACD433"/>
                </a:solidFill>
              </a:rPr>
              <a:t>PUSH</a:t>
            </a:r>
            <a:endParaRPr lang="en-IN" sz="1400" dirty="0">
              <a:solidFill>
                <a:srgbClr val="ACD433"/>
              </a:solidFill>
            </a:endParaRPr>
          </a:p>
        </p:txBody>
      </p:sp>
      <p:cxnSp>
        <p:nvCxnSpPr>
          <p:cNvPr id="31" name="Straight Arrow Connector 30"/>
          <p:cNvCxnSpPr/>
          <p:nvPr/>
        </p:nvCxnSpPr>
        <p:spPr>
          <a:xfrm flipV="1">
            <a:off x="9429547" y="2125482"/>
            <a:ext cx="10000" cy="10009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7309685" y="3154815"/>
            <a:ext cx="2648309"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GIT Repository (Local)</a:t>
            </a:r>
            <a:endParaRPr lang="en-IN" dirty="0"/>
          </a:p>
        </p:txBody>
      </p:sp>
      <p:sp>
        <p:nvSpPr>
          <p:cNvPr id="23" name="Rounded Rectangle 22"/>
          <p:cNvSpPr/>
          <p:nvPr/>
        </p:nvSpPr>
        <p:spPr>
          <a:xfrm>
            <a:off x="7309681" y="4261789"/>
            <a:ext cx="2648313"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Staging Area</a:t>
            </a:r>
            <a:endParaRPr lang="en-IN" dirty="0"/>
          </a:p>
        </p:txBody>
      </p:sp>
      <p:sp>
        <p:nvSpPr>
          <p:cNvPr id="24" name="Rounded Rectangle 23"/>
          <p:cNvSpPr/>
          <p:nvPr/>
        </p:nvSpPr>
        <p:spPr>
          <a:xfrm>
            <a:off x="7318305" y="5411893"/>
            <a:ext cx="2648314" cy="431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Working Directory</a:t>
            </a:r>
            <a:endParaRPr lang="en-IN" dirty="0"/>
          </a:p>
        </p:txBody>
      </p:sp>
      <p:sp>
        <p:nvSpPr>
          <p:cNvPr id="34" name="TextBox 33"/>
          <p:cNvSpPr txBox="1"/>
          <p:nvPr/>
        </p:nvSpPr>
        <p:spPr>
          <a:xfrm>
            <a:off x="9522232" y="4861071"/>
            <a:ext cx="1832553" cy="307777"/>
          </a:xfrm>
          <a:prstGeom prst="rect">
            <a:avLst/>
          </a:prstGeom>
          <a:noFill/>
        </p:spPr>
        <p:txBody>
          <a:bodyPr wrap="none" rtlCol="0">
            <a:spAutoFit/>
          </a:bodyPr>
          <a:lstStyle/>
          <a:p>
            <a:r>
              <a:rPr lang="en-IN" sz="1400" dirty="0" smtClean="0">
                <a:solidFill>
                  <a:srgbClr val="ACD433"/>
                </a:solidFill>
              </a:rPr>
              <a:t>GIT Add Operation</a:t>
            </a:r>
            <a:endParaRPr lang="en-IN" sz="1400" dirty="0">
              <a:solidFill>
                <a:srgbClr val="ACD433"/>
              </a:solidFill>
            </a:endParaRPr>
          </a:p>
        </p:txBody>
      </p:sp>
      <p:cxnSp>
        <p:nvCxnSpPr>
          <p:cNvPr id="36" name="Straight Arrow Connector 35"/>
          <p:cNvCxnSpPr/>
          <p:nvPr/>
        </p:nvCxnSpPr>
        <p:spPr>
          <a:xfrm flipV="1">
            <a:off x="9454092" y="4655538"/>
            <a:ext cx="1" cy="7076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H="1" flipV="1">
            <a:off x="9430615" y="3582347"/>
            <a:ext cx="1" cy="679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9482721" y="3785276"/>
            <a:ext cx="2148345" cy="307777"/>
          </a:xfrm>
          <a:prstGeom prst="rect">
            <a:avLst/>
          </a:prstGeom>
          <a:noFill/>
        </p:spPr>
        <p:txBody>
          <a:bodyPr wrap="none" rtlCol="0">
            <a:spAutoFit/>
          </a:bodyPr>
          <a:lstStyle/>
          <a:p>
            <a:r>
              <a:rPr lang="en-IN" sz="1400" dirty="0" smtClean="0">
                <a:solidFill>
                  <a:srgbClr val="ACD433"/>
                </a:solidFill>
              </a:rPr>
              <a:t>GIT Commit Operation</a:t>
            </a:r>
            <a:endParaRPr lang="en-IN" sz="1400" dirty="0">
              <a:solidFill>
                <a:srgbClr val="ACD433"/>
              </a:solidFill>
            </a:endParaRPr>
          </a:p>
        </p:txBody>
      </p:sp>
      <p:sp>
        <p:nvSpPr>
          <p:cNvPr id="48" name="Pentagon 47"/>
          <p:cNvSpPr/>
          <p:nvPr/>
        </p:nvSpPr>
        <p:spPr>
          <a:xfrm>
            <a:off x="378691" y="5439313"/>
            <a:ext cx="534838" cy="166401"/>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9" name="TextBox 48"/>
          <p:cNvSpPr txBox="1"/>
          <p:nvPr/>
        </p:nvSpPr>
        <p:spPr>
          <a:xfrm>
            <a:off x="1005583" y="5329222"/>
            <a:ext cx="4772460" cy="369332"/>
          </a:xfrm>
          <a:prstGeom prst="rect">
            <a:avLst/>
          </a:prstGeom>
          <a:noFill/>
        </p:spPr>
        <p:txBody>
          <a:bodyPr wrap="none" rtlCol="0">
            <a:spAutoFit/>
          </a:bodyPr>
          <a:lstStyle/>
          <a:p>
            <a:r>
              <a:rPr lang="en-IN" dirty="0" smtClean="0"/>
              <a:t>You modify files in your working directory.</a:t>
            </a:r>
            <a:endParaRPr lang="en-IN" dirty="0"/>
          </a:p>
        </p:txBody>
      </p:sp>
      <p:sp>
        <p:nvSpPr>
          <p:cNvPr id="50" name="Pentagon 49"/>
          <p:cNvSpPr/>
          <p:nvPr/>
        </p:nvSpPr>
        <p:spPr>
          <a:xfrm>
            <a:off x="363683" y="5780287"/>
            <a:ext cx="534838" cy="166401"/>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1" name="TextBox 50"/>
          <p:cNvSpPr txBox="1"/>
          <p:nvPr/>
        </p:nvSpPr>
        <p:spPr>
          <a:xfrm>
            <a:off x="990575" y="5670196"/>
            <a:ext cx="6134844" cy="646331"/>
          </a:xfrm>
          <a:prstGeom prst="rect">
            <a:avLst/>
          </a:prstGeom>
          <a:noFill/>
        </p:spPr>
        <p:txBody>
          <a:bodyPr wrap="square" rtlCol="0">
            <a:spAutoFit/>
          </a:bodyPr>
          <a:lstStyle/>
          <a:p>
            <a:r>
              <a:rPr lang="en-IN" dirty="0" smtClean="0"/>
              <a:t>You stage files, adding snapshots of them to the staging area.</a:t>
            </a:r>
            <a:endParaRPr lang="en-IN" dirty="0"/>
          </a:p>
        </p:txBody>
      </p:sp>
      <p:sp>
        <p:nvSpPr>
          <p:cNvPr id="52" name="Pentagon 51"/>
          <p:cNvSpPr/>
          <p:nvPr/>
        </p:nvSpPr>
        <p:spPr>
          <a:xfrm>
            <a:off x="378691" y="6316527"/>
            <a:ext cx="534838" cy="166401"/>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3" name="TextBox 52"/>
          <p:cNvSpPr txBox="1"/>
          <p:nvPr/>
        </p:nvSpPr>
        <p:spPr>
          <a:xfrm>
            <a:off x="1005583" y="6221242"/>
            <a:ext cx="8489825" cy="646331"/>
          </a:xfrm>
          <a:prstGeom prst="rect">
            <a:avLst/>
          </a:prstGeom>
          <a:noFill/>
        </p:spPr>
        <p:txBody>
          <a:bodyPr wrap="none" rtlCol="0">
            <a:spAutoFit/>
          </a:bodyPr>
          <a:lstStyle/>
          <a:p>
            <a:r>
              <a:rPr lang="en-IN" dirty="0"/>
              <a:t>You do a commit, which takes the files as they are in the staging area and</a:t>
            </a:r>
          </a:p>
          <a:p>
            <a:r>
              <a:rPr lang="en-IN" dirty="0"/>
              <a:t>stores that snapshot </a:t>
            </a:r>
            <a:r>
              <a:rPr lang="en-IN" dirty="0" smtClean="0"/>
              <a:t>to </a:t>
            </a:r>
            <a:r>
              <a:rPr lang="en-IN" dirty="0"/>
              <a:t>your </a:t>
            </a:r>
            <a:r>
              <a:rPr lang="en-IN" dirty="0" smtClean="0"/>
              <a:t>Git repository.</a:t>
            </a:r>
            <a:endParaRPr lang="en-IN" dirty="0"/>
          </a:p>
        </p:txBody>
      </p:sp>
      <p:sp>
        <p:nvSpPr>
          <p:cNvPr id="54" name="Rounded Rectangle 53"/>
          <p:cNvSpPr/>
          <p:nvPr/>
        </p:nvSpPr>
        <p:spPr>
          <a:xfrm>
            <a:off x="330212" y="4589544"/>
            <a:ext cx="1639890" cy="4035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Steps: </a:t>
            </a:r>
            <a:endParaRPr lang="en-IN" dirty="0"/>
          </a:p>
        </p:txBody>
      </p:sp>
      <p:sp>
        <p:nvSpPr>
          <p:cNvPr id="2" name="Slide Number Placeholder 1"/>
          <p:cNvSpPr>
            <a:spLocks noGrp="1"/>
          </p:cNvSpPr>
          <p:nvPr>
            <p:ph type="sldNum" sz="quarter" idx="12"/>
          </p:nvPr>
        </p:nvSpPr>
        <p:spPr/>
        <p:txBody>
          <a:bodyPr/>
          <a:lstStyle/>
          <a:p>
            <a:fld id="{D57F1E4F-1CFF-5643-939E-02111984F565}" type="slidenum">
              <a:rPr lang="en-US" smtClean="0"/>
              <a:t>5</a:t>
            </a:fld>
            <a:endParaRPr lang="en-US" dirty="0"/>
          </a:p>
        </p:txBody>
      </p:sp>
      <p:sp>
        <p:nvSpPr>
          <p:cNvPr id="35" name="Pentagon 34"/>
          <p:cNvSpPr/>
          <p:nvPr/>
        </p:nvSpPr>
        <p:spPr>
          <a:xfrm>
            <a:off x="378691" y="5117454"/>
            <a:ext cx="534838" cy="166401"/>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7" name="TextBox 36"/>
          <p:cNvSpPr txBox="1"/>
          <p:nvPr/>
        </p:nvSpPr>
        <p:spPr>
          <a:xfrm>
            <a:off x="1005583" y="5007363"/>
            <a:ext cx="4315605" cy="369332"/>
          </a:xfrm>
          <a:prstGeom prst="rect">
            <a:avLst/>
          </a:prstGeom>
          <a:noFill/>
        </p:spPr>
        <p:txBody>
          <a:bodyPr wrap="none" rtlCol="0">
            <a:spAutoFit/>
          </a:bodyPr>
          <a:lstStyle/>
          <a:p>
            <a:r>
              <a:rPr lang="en-IN" dirty="0" smtClean="0"/>
              <a:t>You clone remote repository to local.</a:t>
            </a:r>
            <a:endParaRPr lang="en-IN" dirty="0"/>
          </a:p>
        </p:txBody>
      </p:sp>
    </p:spTree>
    <p:extLst>
      <p:ext uri="{BB962C8B-B14F-4D97-AF65-F5344CB8AC3E}">
        <p14:creationId xmlns:p14="http://schemas.microsoft.com/office/powerpoint/2010/main" val="23691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1000"/>
                                        <p:tgtEl>
                                          <p:spTgt spid="54"/>
                                        </p:tgtEl>
                                      </p:cBhvr>
                                    </p:animEffect>
                                    <p:anim calcmode="lin" valueType="num">
                                      <p:cBhvr>
                                        <p:cTn id="98" dur="1000" fill="hold"/>
                                        <p:tgtEl>
                                          <p:spTgt spid="54"/>
                                        </p:tgtEl>
                                        <p:attrNameLst>
                                          <p:attrName>ppt_x</p:attrName>
                                        </p:attrNameLst>
                                      </p:cBhvr>
                                      <p:tavLst>
                                        <p:tav tm="0">
                                          <p:val>
                                            <p:strVal val="#ppt_x"/>
                                          </p:val>
                                        </p:tav>
                                        <p:tav tm="100000">
                                          <p:val>
                                            <p:strVal val="#ppt_x"/>
                                          </p:val>
                                        </p:tav>
                                      </p:tavLst>
                                    </p:anim>
                                    <p:anim calcmode="lin" valueType="num">
                                      <p:cBhvr>
                                        <p:cTn id="9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anim calcmode="lin" valueType="num">
                                      <p:cBhvr>
                                        <p:cTn id="105" dur="1000" fill="hold"/>
                                        <p:tgtEl>
                                          <p:spTgt spid="26"/>
                                        </p:tgtEl>
                                        <p:attrNameLst>
                                          <p:attrName>ppt_x</p:attrName>
                                        </p:attrNameLst>
                                      </p:cBhvr>
                                      <p:tavLst>
                                        <p:tav tm="0">
                                          <p:val>
                                            <p:strVal val="#ppt_x"/>
                                          </p:val>
                                        </p:tav>
                                        <p:tav tm="100000">
                                          <p:val>
                                            <p:strVal val="#ppt_x"/>
                                          </p:val>
                                        </p:tav>
                                      </p:tavLst>
                                    </p:anim>
                                    <p:anim calcmode="lin" valueType="num">
                                      <p:cBhvr>
                                        <p:cTn id="106" dur="1000" fill="hold"/>
                                        <p:tgtEl>
                                          <p:spTgt spid="2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1000"/>
                                        <p:tgtEl>
                                          <p:spTgt spid="19"/>
                                        </p:tgtEl>
                                      </p:cBhvr>
                                    </p:animEffect>
                                    <p:anim calcmode="lin" valueType="num">
                                      <p:cBhvr>
                                        <p:cTn id="110" dur="1000" fill="hold"/>
                                        <p:tgtEl>
                                          <p:spTgt spid="19"/>
                                        </p:tgtEl>
                                        <p:attrNameLst>
                                          <p:attrName>ppt_x</p:attrName>
                                        </p:attrNameLst>
                                      </p:cBhvr>
                                      <p:tavLst>
                                        <p:tav tm="0">
                                          <p:val>
                                            <p:strVal val="#ppt_x"/>
                                          </p:val>
                                        </p:tav>
                                        <p:tav tm="100000">
                                          <p:val>
                                            <p:strVal val="#ppt_x"/>
                                          </p:val>
                                        </p:tav>
                                      </p:tavLst>
                                    </p:anim>
                                    <p:anim calcmode="lin" valueType="num">
                                      <p:cBhvr>
                                        <p:cTn id="111" dur="1000" fill="hold"/>
                                        <p:tgtEl>
                                          <p:spTgt spid="19"/>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1000"/>
                                        <p:tgtEl>
                                          <p:spTgt spid="35"/>
                                        </p:tgtEl>
                                      </p:cBhvr>
                                    </p:animEffect>
                                    <p:anim calcmode="lin" valueType="num">
                                      <p:cBhvr>
                                        <p:cTn id="115" dur="1000" fill="hold"/>
                                        <p:tgtEl>
                                          <p:spTgt spid="35"/>
                                        </p:tgtEl>
                                        <p:attrNameLst>
                                          <p:attrName>ppt_x</p:attrName>
                                        </p:attrNameLst>
                                      </p:cBhvr>
                                      <p:tavLst>
                                        <p:tav tm="0">
                                          <p:val>
                                            <p:strVal val="#ppt_x"/>
                                          </p:val>
                                        </p:tav>
                                        <p:tav tm="100000">
                                          <p:val>
                                            <p:strVal val="#ppt_x"/>
                                          </p:val>
                                        </p:tav>
                                      </p:tavLst>
                                    </p:anim>
                                    <p:anim calcmode="lin" valueType="num">
                                      <p:cBhvr>
                                        <p:cTn id="116" dur="1000" fill="hold"/>
                                        <p:tgtEl>
                                          <p:spTgt spid="3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1000"/>
                                        <p:tgtEl>
                                          <p:spTgt spid="37"/>
                                        </p:tgtEl>
                                      </p:cBhvr>
                                    </p:animEffect>
                                    <p:anim calcmode="lin" valueType="num">
                                      <p:cBhvr>
                                        <p:cTn id="120" dur="1000" fill="hold"/>
                                        <p:tgtEl>
                                          <p:spTgt spid="37"/>
                                        </p:tgtEl>
                                        <p:attrNameLst>
                                          <p:attrName>ppt_x</p:attrName>
                                        </p:attrNameLst>
                                      </p:cBhvr>
                                      <p:tavLst>
                                        <p:tav tm="0">
                                          <p:val>
                                            <p:strVal val="#ppt_x"/>
                                          </p:val>
                                        </p:tav>
                                        <p:tav tm="100000">
                                          <p:val>
                                            <p:strVal val="#ppt_x"/>
                                          </p:val>
                                        </p:tav>
                                      </p:tavLst>
                                    </p:anim>
                                    <p:anim calcmode="lin" valueType="num">
                                      <p:cBhvr>
                                        <p:cTn id="1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1000"/>
                                        <p:tgtEl>
                                          <p:spTgt spid="48"/>
                                        </p:tgtEl>
                                      </p:cBhvr>
                                    </p:animEffect>
                                    <p:anim calcmode="lin" valueType="num">
                                      <p:cBhvr>
                                        <p:cTn id="127" dur="1000" fill="hold"/>
                                        <p:tgtEl>
                                          <p:spTgt spid="48"/>
                                        </p:tgtEl>
                                        <p:attrNameLst>
                                          <p:attrName>ppt_x</p:attrName>
                                        </p:attrNameLst>
                                      </p:cBhvr>
                                      <p:tavLst>
                                        <p:tav tm="0">
                                          <p:val>
                                            <p:strVal val="#ppt_x"/>
                                          </p:val>
                                        </p:tav>
                                        <p:tav tm="100000">
                                          <p:val>
                                            <p:strVal val="#ppt_x"/>
                                          </p:val>
                                        </p:tav>
                                      </p:tavLst>
                                    </p:anim>
                                    <p:anim calcmode="lin" valueType="num">
                                      <p:cBhvr>
                                        <p:cTn id="128" dur="1000" fill="hold"/>
                                        <p:tgtEl>
                                          <p:spTgt spid="48"/>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fade">
                                      <p:cBhvr>
                                        <p:cTn id="131" dur="1000"/>
                                        <p:tgtEl>
                                          <p:spTgt spid="49"/>
                                        </p:tgtEl>
                                      </p:cBhvr>
                                    </p:animEffect>
                                    <p:anim calcmode="lin" valueType="num">
                                      <p:cBhvr>
                                        <p:cTn id="132" dur="1000" fill="hold"/>
                                        <p:tgtEl>
                                          <p:spTgt spid="49"/>
                                        </p:tgtEl>
                                        <p:attrNameLst>
                                          <p:attrName>ppt_x</p:attrName>
                                        </p:attrNameLst>
                                      </p:cBhvr>
                                      <p:tavLst>
                                        <p:tav tm="0">
                                          <p:val>
                                            <p:strVal val="#ppt_x"/>
                                          </p:val>
                                        </p:tav>
                                        <p:tav tm="100000">
                                          <p:val>
                                            <p:strVal val="#ppt_x"/>
                                          </p:val>
                                        </p:tav>
                                      </p:tavLst>
                                    </p:anim>
                                    <p:anim calcmode="lin" valueType="num">
                                      <p:cBhvr>
                                        <p:cTn id="13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36"/>
                                        </p:tgtEl>
                                        <p:attrNameLst>
                                          <p:attrName>style.visibility</p:attrName>
                                        </p:attrNameLst>
                                      </p:cBhvr>
                                      <p:to>
                                        <p:strVal val="visible"/>
                                      </p:to>
                                    </p:set>
                                    <p:animEffect transition="in" filter="fade">
                                      <p:cBhvr>
                                        <p:cTn id="138" dur="1000"/>
                                        <p:tgtEl>
                                          <p:spTgt spid="36"/>
                                        </p:tgtEl>
                                      </p:cBhvr>
                                    </p:animEffect>
                                    <p:anim calcmode="lin" valueType="num">
                                      <p:cBhvr>
                                        <p:cTn id="139" dur="1000" fill="hold"/>
                                        <p:tgtEl>
                                          <p:spTgt spid="36"/>
                                        </p:tgtEl>
                                        <p:attrNameLst>
                                          <p:attrName>ppt_x</p:attrName>
                                        </p:attrNameLst>
                                      </p:cBhvr>
                                      <p:tavLst>
                                        <p:tav tm="0">
                                          <p:val>
                                            <p:strVal val="#ppt_x"/>
                                          </p:val>
                                        </p:tav>
                                        <p:tav tm="100000">
                                          <p:val>
                                            <p:strVal val="#ppt_x"/>
                                          </p:val>
                                        </p:tav>
                                      </p:tavLst>
                                    </p:anim>
                                    <p:anim calcmode="lin" valueType="num">
                                      <p:cBhvr>
                                        <p:cTn id="140" dur="1000" fill="hold"/>
                                        <p:tgtEl>
                                          <p:spTgt spid="36"/>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34"/>
                                        </p:tgtEl>
                                        <p:attrNameLst>
                                          <p:attrName>style.visibility</p:attrName>
                                        </p:attrNameLst>
                                      </p:cBhvr>
                                      <p:to>
                                        <p:strVal val="visible"/>
                                      </p:to>
                                    </p:set>
                                    <p:animEffect transition="in" filter="fade">
                                      <p:cBhvr>
                                        <p:cTn id="143" dur="1000"/>
                                        <p:tgtEl>
                                          <p:spTgt spid="34"/>
                                        </p:tgtEl>
                                      </p:cBhvr>
                                    </p:animEffect>
                                    <p:anim calcmode="lin" valueType="num">
                                      <p:cBhvr>
                                        <p:cTn id="144" dur="1000" fill="hold"/>
                                        <p:tgtEl>
                                          <p:spTgt spid="34"/>
                                        </p:tgtEl>
                                        <p:attrNameLst>
                                          <p:attrName>ppt_x</p:attrName>
                                        </p:attrNameLst>
                                      </p:cBhvr>
                                      <p:tavLst>
                                        <p:tav tm="0">
                                          <p:val>
                                            <p:strVal val="#ppt_x"/>
                                          </p:val>
                                        </p:tav>
                                        <p:tav tm="100000">
                                          <p:val>
                                            <p:strVal val="#ppt_x"/>
                                          </p:val>
                                        </p:tav>
                                      </p:tavLst>
                                    </p:anim>
                                    <p:anim calcmode="lin" valueType="num">
                                      <p:cBhvr>
                                        <p:cTn id="145" dur="1000" fill="hold"/>
                                        <p:tgtEl>
                                          <p:spTgt spid="34"/>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50"/>
                                        </p:tgtEl>
                                        <p:attrNameLst>
                                          <p:attrName>style.visibility</p:attrName>
                                        </p:attrNameLst>
                                      </p:cBhvr>
                                      <p:to>
                                        <p:strVal val="visible"/>
                                      </p:to>
                                    </p:set>
                                    <p:animEffect transition="in" filter="fade">
                                      <p:cBhvr>
                                        <p:cTn id="148" dur="1000"/>
                                        <p:tgtEl>
                                          <p:spTgt spid="50"/>
                                        </p:tgtEl>
                                      </p:cBhvr>
                                    </p:animEffect>
                                    <p:anim calcmode="lin" valueType="num">
                                      <p:cBhvr>
                                        <p:cTn id="149" dur="1000" fill="hold"/>
                                        <p:tgtEl>
                                          <p:spTgt spid="50"/>
                                        </p:tgtEl>
                                        <p:attrNameLst>
                                          <p:attrName>ppt_x</p:attrName>
                                        </p:attrNameLst>
                                      </p:cBhvr>
                                      <p:tavLst>
                                        <p:tav tm="0">
                                          <p:val>
                                            <p:strVal val="#ppt_x"/>
                                          </p:val>
                                        </p:tav>
                                        <p:tav tm="100000">
                                          <p:val>
                                            <p:strVal val="#ppt_x"/>
                                          </p:val>
                                        </p:tav>
                                      </p:tavLst>
                                    </p:anim>
                                    <p:anim calcmode="lin" valueType="num">
                                      <p:cBhvr>
                                        <p:cTn id="150" dur="1000" fill="hold"/>
                                        <p:tgtEl>
                                          <p:spTgt spid="50"/>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animEffect transition="in" filter="fade">
                                      <p:cBhvr>
                                        <p:cTn id="153" dur="1000"/>
                                        <p:tgtEl>
                                          <p:spTgt spid="51"/>
                                        </p:tgtEl>
                                      </p:cBhvr>
                                    </p:animEffect>
                                    <p:anim calcmode="lin" valueType="num">
                                      <p:cBhvr>
                                        <p:cTn id="154" dur="1000" fill="hold"/>
                                        <p:tgtEl>
                                          <p:spTgt spid="51"/>
                                        </p:tgtEl>
                                        <p:attrNameLst>
                                          <p:attrName>ppt_x</p:attrName>
                                        </p:attrNameLst>
                                      </p:cBhvr>
                                      <p:tavLst>
                                        <p:tav tm="0">
                                          <p:val>
                                            <p:strVal val="#ppt_x"/>
                                          </p:val>
                                        </p:tav>
                                        <p:tav tm="100000">
                                          <p:val>
                                            <p:strVal val="#ppt_x"/>
                                          </p:val>
                                        </p:tav>
                                      </p:tavLst>
                                    </p:anim>
                                    <p:anim calcmode="lin" valueType="num">
                                      <p:cBhvr>
                                        <p:cTn id="15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fade">
                                      <p:cBhvr>
                                        <p:cTn id="170" dur="1000"/>
                                        <p:tgtEl>
                                          <p:spTgt spid="53"/>
                                        </p:tgtEl>
                                      </p:cBhvr>
                                    </p:animEffect>
                                    <p:anim calcmode="lin" valueType="num">
                                      <p:cBhvr>
                                        <p:cTn id="171" dur="1000" fill="hold"/>
                                        <p:tgtEl>
                                          <p:spTgt spid="53"/>
                                        </p:tgtEl>
                                        <p:attrNameLst>
                                          <p:attrName>ppt_x</p:attrName>
                                        </p:attrNameLst>
                                      </p:cBhvr>
                                      <p:tavLst>
                                        <p:tav tm="0">
                                          <p:val>
                                            <p:strVal val="#ppt_x"/>
                                          </p:val>
                                        </p:tav>
                                        <p:tav tm="100000">
                                          <p:val>
                                            <p:strVal val="#ppt_x"/>
                                          </p:val>
                                        </p:tav>
                                      </p:tavLst>
                                    </p:anim>
                                    <p:anim calcmode="lin" valueType="num">
                                      <p:cBhvr>
                                        <p:cTn id="172" dur="1000" fill="hold"/>
                                        <p:tgtEl>
                                          <p:spTgt spid="53"/>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fade">
                                      <p:cBhvr>
                                        <p:cTn id="175" dur="1000"/>
                                        <p:tgtEl>
                                          <p:spTgt spid="52"/>
                                        </p:tgtEl>
                                      </p:cBhvr>
                                    </p:animEffect>
                                    <p:anim calcmode="lin" valueType="num">
                                      <p:cBhvr>
                                        <p:cTn id="176" dur="1000" fill="hold"/>
                                        <p:tgtEl>
                                          <p:spTgt spid="52"/>
                                        </p:tgtEl>
                                        <p:attrNameLst>
                                          <p:attrName>ppt_x</p:attrName>
                                        </p:attrNameLst>
                                      </p:cBhvr>
                                      <p:tavLst>
                                        <p:tav tm="0">
                                          <p:val>
                                            <p:strVal val="#ppt_x"/>
                                          </p:val>
                                        </p:tav>
                                        <p:tav tm="100000">
                                          <p:val>
                                            <p:strVal val="#ppt_x"/>
                                          </p:val>
                                        </p:tav>
                                      </p:tavLst>
                                    </p:anim>
                                    <p:anim calcmode="lin" valueType="num">
                                      <p:cBhvr>
                                        <p:cTn id="17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nodeType="clickEffect">
                                  <p:stCondLst>
                                    <p:cond delay="0"/>
                                  </p:stCondLst>
                                  <p:childTnLst>
                                    <p:set>
                                      <p:cBhvr>
                                        <p:cTn id="181" dur="1" fill="hold">
                                          <p:stCondLst>
                                            <p:cond delay="0"/>
                                          </p:stCondLst>
                                        </p:cTn>
                                        <p:tgtEl>
                                          <p:spTgt spid="31"/>
                                        </p:tgtEl>
                                        <p:attrNameLst>
                                          <p:attrName>style.visibility</p:attrName>
                                        </p:attrNameLst>
                                      </p:cBhvr>
                                      <p:to>
                                        <p:strVal val="visible"/>
                                      </p:to>
                                    </p:set>
                                    <p:animEffect transition="in" filter="fade">
                                      <p:cBhvr>
                                        <p:cTn id="182" dur="1000"/>
                                        <p:tgtEl>
                                          <p:spTgt spid="31"/>
                                        </p:tgtEl>
                                      </p:cBhvr>
                                    </p:animEffect>
                                    <p:anim calcmode="lin" valueType="num">
                                      <p:cBhvr>
                                        <p:cTn id="183" dur="1000" fill="hold"/>
                                        <p:tgtEl>
                                          <p:spTgt spid="31"/>
                                        </p:tgtEl>
                                        <p:attrNameLst>
                                          <p:attrName>ppt_x</p:attrName>
                                        </p:attrNameLst>
                                      </p:cBhvr>
                                      <p:tavLst>
                                        <p:tav tm="0">
                                          <p:val>
                                            <p:strVal val="#ppt_x"/>
                                          </p:val>
                                        </p:tav>
                                        <p:tav tm="100000">
                                          <p:val>
                                            <p:strVal val="#ppt_x"/>
                                          </p:val>
                                        </p:tav>
                                      </p:tavLst>
                                    </p:anim>
                                    <p:anim calcmode="lin" valueType="num">
                                      <p:cBhvr>
                                        <p:cTn id="184" dur="1000" fill="hold"/>
                                        <p:tgtEl>
                                          <p:spTgt spid="31"/>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fade">
                                      <p:cBhvr>
                                        <p:cTn id="187" dur="1000"/>
                                        <p:tgtEl>
                                          <p:spTgt spid="30"/>
                                        </p:tgtEl>
                                      </p:cBhvr>
                                    </p:animEffect>
                                    <p:anim calcmode="lin" valueType="num">
                                      <p:cBhvr>
                                        <p:cTn id="188" dur="1000" fill="hold"/>
                                        <p:tgtEl>
                                          <p:spTgt spid="30"/>
                                        </p:tgtEl>
                                        <p:attrNameLst>
                                          <p:attrName>ppt_x</p:attrName>
                                        </p:attrNameLst>
                                      </p:cBhvr>
                                      <p:tavLst>
                                        <p:tav tm="0">
                                          <p:val>
                                            <p:strVal val="#ppt_x"/>
                                          </p:val>
                                        </p:tav>
                                        <p:tav tm="100000">
                                          <p:val>
                                            <p:strVal val="#ppt_x"/>
                                          </p:val>
                                        </p:tav>
                                      </p:tavLst>
                                    </p:anim>
                                    <p:anim calcmode="lin" valueType="num">
                                      <p:cBhvr>
                                        <p:cTn id="18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13" grpId="0"/>
      <p:bldP spid="15" grpId="0"/>
      <p:bldP spid="17" grpId="0"/>
      <p:bldP spid="18" grpId="0"/>
      <p:bldP spid="19" grpId="0"/>
      <p:bldP spid="20" grpId="0"/>
      <p:bldP spid="21" grpId="0" animBg="1"/>
      <p:bldP spid="29" grpId="0"/>
      <p:bldP spid="30" grpId="0"/>
      <p:bldP spid="22" grpId="0" animBg="1"/>
      <p:bldP spid="23" grpId="0" animBg="1"/>
      <p:bldP spid="24" grpId="0" animBg="1"/>
      <p:bldP spid="34" grpId="0"/>
      <p:bldP spid="39" grpId="0"/>
      <p:bldP spid="48" grpId="0" animBg="1"/>
      <p:bldP spid="49" grpId="0"/>
      <p:bldP spid="50" grpId="0" animBg="1"/>
      <p:bldP spid="51" grpId="0"/>
      <p:bldP spid="52" grpId="0" animBg="1"/>
      <p:bldP spid="53" grpId="0"/>
      <p:bldP spid="54" grpId="0" animBg="1"/>
      <p:bldP spid="35" grpId="0"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063416"/>
            <a:ext cx="10458364" cy="5482498"/>
          </a:xfrm>
        </p:spPr>
        <p:txBody>
          <a:bodyPr/>
          <a:lstStyle/>
          <a:p>
            <a:r>
              <a:rPr lang="en-IN" dirty="0" smtClean="0">
                <a:latin typeface="Calibri" panose="020F0502020204030204" pitchFamily="34" charset="0"/>
                <a:cs typeface="Calibri" panose="020F0502020204030204" pitchFamily="34" charset="0"/>
              </a:rPr>
              <a:t>Free and open source </a:t>
            </a:r>
          </a:p>
          <a:p>
            <a:r>
              <a:rPr lang="en-IN" dirty="0" smtClean="0">
                <a:latin typeface="Calibri" panose="020F0502020204030204" pitchFamily="34" charset="0"/>
                <a:cs typeface="Calibri" panose="020F0502020204030204" pitchFamily="34" charset="0"/>
              </a:rPr>
              <a:t>Fast and small</a:t>
            </a:r>
          </a:p>
          <a:p>
            <a:r>
              <a:rPr lang="en-IN" dirty="0" smtClean="0">
                <a:latin typeface="Calibri" panose="020F0502020204030204" pitchFamily="34" charset="0"/>
                <a:cs typeface="Calibri" panose="020F0502020204030204" pitchFamily="34" charset="0"/>
              </a:rPr>
              <a:t>Implicit backup</a:t>
            </a:r>
          </a:p>
          <a:p>
            <a:r>
              <a:rPr lang="en-IN" dirty="0" smtClean="0">
                <a:latin typeface="Calibri" panose="020F0502020204030204" pitchFamily="34" charset="0"/>
                <a:cs typeface="Calibri" panose="020F0502020204030204" pitchFamily="34" charset="0"/>
              </a:rPr>
              <a:t>Security</a:t>
            </a:r>
          </a:p>
          <a:p>
            <a:r>
              <a:rPr lang="en-IN" dirty="0" smtClean="0">
                <a:latin typeface="Calibri" panose="020F0502020204030204" pitchFamily="34" charset="0"/>
                <a:cs typeface="Calibri" panose="020F0502020204030204" pitchFamily="34" charset="0"/>
              </a:rPr>
              <a:t>No need of powerful hardware</a:t>
            </a:r>
          </a:p>
          <a:p>
            <a:r>
              <a:rPr lang="en-IN" dirty="0" smtClean="0">
                <a:latin typeface="Calibri" panose="020F0502020204030204" pitchFamily="34" charset="0"/>
                <a:cs typeface="Calibri" panose="020F0502020204030204" pitchFamily="34" charset="0"/>
              </a:rPr>
              <a:t>Easier branching</a:t>
            </a:r>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Advantages of GIT</a:t>
            </a:r>
            <a:endParaRPr lang="en-IN" sz="28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12016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752" y="922856"/>
            <a:ext cx="10007508" cy="5805748"/>
          </a:xfrm>
        </p:spPr>
        <p:txBody>
          <a:bodyPr>
            <a:normAutofit lnSpcReduction="10000"/>
          </a:bodyPr>
          <a:lstStyle/>
          <a:p>
            <a:r>
              <a:rPr lang="en-IN" sz="1600" b="1" dirty="0" smtClean="0">
                <a:latin typeface="Calibri" panose="020F0502020204030204" pitchFamily="34" charset="0"/>
                <a:cs typeface="Calibri" panose="020F0502020204030204" pitchFamily="34" charset="0"/>
              </a:rPr>
              <a:t>Prerequisites: </a:t>
            </a:r>
          </a:p>
          <a:p>
            <a:pPr lvl="1"/>
            <a:r>
              <a:rPr lang="en-IN" sz="1600" dirty="0">
                <a:latin typeface="Calibri" panose="020F0502020204030204" pitchFamily="34" charset="0"/>
                <a:cs typeface="Calibri" panose="020F0502020204030204" pitchFamily="34" charset="0"/>
              </a:rPr>
              <a:t>curl, </a:t>
            </a:r>
            <a:r>
              <a:rPr lang="en-IN" sz="1600" dirty="0" err="1">
                <a:latin typeface="Calibri" panose="020F0502020204030204" pitchFamily="34" charset="0"/>
                <a:cs typeface="Calibri" panose="020F0502020204030204" pitchFamily="34" charset="0"/>
              </a:rPr>
              <a:t>zlib</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openssl</a:t>
            </a:r>
            <a:r>
              <a:rPr lang="en-IN" sz="1600" dirty="0">
                <a:latin typeface="Calibri" panose="020F0502020204030204" pitchFamily="34" charset="0"/>
                <a:cs typeface="Calibri" panose="020F0502020204030204" pitchFamily="34" charset="0"/>
              </a:rPr>
              <a:t>, expat, and </a:t>
            </a:r>
            <a:r>
              <a:rPr lang="en-IN" sz="1600" dirty="0" err="1" smtClean="0">
                <a:latin typeface="Calibri" panose="020F0502020204030204" pitchFamily="34" charset="0"/>
                <a:cs typeface="Calibri" panose="020F0502020204030204" pitchFamily="34" charset="0"/>
              </a:rPr>
              <a:t>libiconv</a:t>
            </a:r>
            <a:endParaRPr lang="en-IN" sz="1600" dirty="0" smtClean="0">
              <a:latin typeface="Calibri" panose="020F0502020204030204" pitchFamily="34" charset="0"/>
              <a:cs typeface="Calibri" panose="020F0502020204030204" pitchFamily="34" charset="0"/>
            </a:endParaRPr>
          </a:p>
          <a:p>
            <a:pPr lvl="1"/>
            <a:r>
              <a:rPr lang="en-IN" sz="1600" dirty="0">
                <a:solidFill>
                  <a:schemeClr val="accent1"/>
                </a:solidFill>
                <a:latin typeface="Calibri" panose="020F0502020204030204" pitchFamily="34" charset="0"/>
                <a:cs typeface="Calibri" panose="020F0502020204030204" pitchFamily="34" charset="0"/>
              </a:rPr>
              <a:t>$ yum install curl-</a:t>
            </a:r>
            <a:r>
              <a:rPr lang="en-IN" sz="1600" dirty="0" err="1">
                <a:solidFill>
                  <a:schemeClr val="accent1"/>
                </a:solidFill>
                <a:latin typeface="Calibri" panose="020F0502020204030204" pitchFamily="34" charset="0"/>
                <a:cs typeface="Calibri" panose="020F0502020204030204" pitchFamily="34" charset="0"/>
              </a:rPr>
              <a:t>devel</a:t>
            </a:r>
            <a:r>
              <a:rPr lang="en-IN" sz="1600" dirty="0">
                <a:solidFill>
                  <a:schemeClr val="accent1"/>
                </a:solidFill>
                <a:latin typeface="Calibri" panose="020F0502020204030204" pitchFamily="34" charset="0"/>
                <a:cs typeface="Calibri" panose="020F0502020204030204" pitchFamily="34" charset="0"/>
              </a:rPr>
              <a:t> expat-</a:t>
            </a:r>
            <a:r>
              <a:rPr lang="en-IN" sz="1600" dirty="0" err="1">
                <a:solidFill>
                  <a:schemeClr val="accent1"/>
                </a:solidFill>
                <a:latin typeface="Calibri" panose="020F0502020204030204" pitchFamily="34" charset="0"/>
                <a:cs typeface="Calibri" panose="020F0502020204030204" pitchFamily="34" charset="0"/>
              </a:rPr>
              <a:t>devel</a:t>
            </a:r>
            <a:r>
              <a:rPr lang="en-IN" sz="1600" dirty="0">
                <a:solidFill>
                  <a:schemeClr val="accent1"/>
                </a:solidFill>
                <a:latin typeface="Calibri" panose="020F0502020204030204" pitchFamily="34" charset="0"/>
                <a:cs typeface="Calibri" panose="020F0502020204030204" pitchFamily="34" charset="0"/>
              </a:rPr>
              <a:t> </a:t>
            </a:r>
            <a:r>
              <a:rPr lang="en-IN" sz="1600" dirty="0" err="1">
                <a:solidFill>
                  <a:schemeClr val="accent1"/>
                </a:solidFill>
                <a:latin typeface="Calibri" panose="020F0502020204030204" pitchFamily="34" charset="0"/>
                <a:cs typeface="Calibri" panose="020F0502020204030204" pitchFamily="34" charset="0"/>
              </a:rPr>
              <a:t>gettext-devel</a:t>
            </a:r>
            <a:r>
              <a:rPr lang="en-IN" sz="1600" dirty="0">
                <a:solidFill>
                  <a:schemeClr val="accent1"/>
                </a:solidFill>
                <a:latin typeface="Calibri" panose="020F0502020204030204" pitchFamily="34" charset="0"/>
                <a:cs typeface="Calibri" panose="020F0502020204030204" pitchFamily="34" charset="0"/>
              </a:rPr>
              <a:t> </a:t>
            </a:r>
            <a:r>
              <a:rPr lang="en-IN" sz="1600" dirty="0" smtClean="0">
                <a:solidFill>
                  <a:schemeClr val="accent1"/>
                </a:solidFill>
                <a:latin typeface="Calibri" panose="020F0502020204030204" pitchFamily="34" charset="0"/>
                <a:cs typeface="Calibri" panose="020F0502020204030204" pitchFamily="34" charset="0"/>
              </a:rPr>
              <a:t> </a:t>
            </a:r>
            <a:r>
              <a:rPr lang="en-IN" sz="1600" dirty="0" err="1" smtClean="0">
                <a:solidFill>
                  <a:schemeClr val="accent1"/>
                </a:solidFill>
                <a:latin typeface="Calibri" panose="020F0502020204030204" pitchFamily="34" charset="0"/>
                <a:cs typeface="Calibri" panose="020F0502020204030204" pitchFamily="34" charset="0"/>
              </a:rPr>
              <a:t>openssl-devel</a:t>
            </a:r>
            <a:r>
              <a:rPr lang="en-IN" sz="1600" dirty="0" smtClean="0">
                <a:solidFill>
                  <a:schemeClr val="accent1"/>
                </a:solidFill>
                <a:latin typeface="Calibri" panose="020F0502020204030204" pitchFamily="34" charset="0"/>
                <a:cs typeface="Calibri" panose="020F0502020204030204" pitchFamily="34" charset="0"/>
              </a:rPr>
              <a:t> </a:t>
            </a:r>
            <a:r>
              <a:rPr lang="en-IN" sz="1600" dirty="0" err="1" smtClean="0">
                <a:solidFill>
                  <a:schemeClr val="accent1"/>
                </a:solidFill>
                <a:latin typeface="Calibri" panose="020F0502020204030204" pitchFamily="34" charset="0"/>
                <a:cs typeface="Calibri" panose="020F0502020204030204" pitchFamily="34" charset="0"/>
              </a:rPr>
              <a:t>zlib-devel</a:t>
            </a:r>
            <a:endParaRPr lang="en-IN" sz="1600" dirty="0" smtClean="0">
              <a:solidFill>
                <a:schemeClr val="accent1"/>
              </a:solidFill>
              <a:latin typeface="Calibri" panose="020F0502020204030204" pitchFamily="34" charset="0"/>
              <a:cs typeface="Calibri" panose="020F0502020204030204" pitchFamily="34" charset="0"/>
            </a:endParaRPr>
          </a:p>
          <a:p>
            <a:r>
              <a:rPr lang="en-IN" sz="1600" b="1" dirty="0">
                <a:latin typeface="Calibri" panose="020F0502020204030204" pitchFamily="34" charset="0"/>
                <a:cs typeface="Calibri" panose="020F0502020204030204" pitchFamily="34" charset="0"/>
              </a:rPr>
              <a:t>Installing on </a:t>
            </a:r>
            <a:r>
              <a:rPr lang="en-IN" sz="1600" b="1" dirty="0" err="1">
                <a:latin typeface="Calibri" panose="020F0502020204030204" pitchFamily="34" charset="0"/>
                <a:cs typeface="Calibri" panose="020F0502020204030204" pitchFamily="34" charset="0"/>
              </a:rPr>
              <a:t>linux</a:t>
            </a:r>
            <a:r>
              <a:rPr lang="en-IN" sz="1600" b="1" dirty="0">
                <a:latin typeface="Calibri" panose="020F0502020204030204" pitchFamily="34" charset="0"/>
                <a:cs typeface="Calibri" panose="020F0502020204030204" pitchFamily="34" charset="0"/>
              </a:rPr>
              <a:t> </a:t>
            </a:r>
          </a:p>
          <a:p>
            <a:pPr lvl="1"/>
            <a:r>
              <a:rPr lang="en-IN" sz="1600" dirty="0" err="1">
                <a:latin typeface="Calibri" panose="020F0502020204030204" pitchFamily="34" charset="0"/>
                <a:cs typeface="Calibri" panose="020F0502020204030204" pitchFamily="34" charset="0"/>
              </a:rPr>
              <a:t>Debian</a:t>
            </a:r>
            <a:r>
              <a:rPr lang="en-IN" sz="1600" dirty="0">
                <a:latin typeface="Calibri" panose="020F0502020204030204" pitchFamily="34" charset="0"/>
                <a:cs typeface="Calibri" panose="020F0502020204030204" pitchFamily="34" charset="0"/>
              </a:rPr>
              <a:t>/Ubuntu: </a:t>
            </a:r>
            <a:r>
              <a:rPr lang="en-IN" sz="1600" dirty="0">
                <a:solidFill>
                  <a:schemeClr val="accent1"/>
                </a:solidFill>
                <a:latin typeface="Calibri" panose="020F0502020204030204" pitchFamily="34" charset="0"/>
                <a:cs typeface="Calibri" panose="020F0502020204030204" pitchFamily="34" charset="0"/>
              </a:rPr>
              <a:t>$ apt-get install git</a:t>
            </a:r>
          </a:p>
          <a:p>
            <a:pPr lvl="1"/>
            <a:r>
              <a:rPr lang="en-IN" sz="1600" dirty="0">
                <a:latin typeface="Calibri" panose="020F0502020204030204" pitchFamily="34" charset="0"/>
                <a:cs typeface="Calibri" panose="020F0502020204030204" pitchFamily="34" charset="0"/>
              </a:rPr>
              <a:t>Fedora</a:t>
            </a:r>
            <a:r>
              <a:rPr lang="en-IN" sz="1600" b="1" dirty="0">
                <a:latin typeface="Calibri" panose="020F0502020204030204" pitchFamily="34" charset="0"/>
                <a:cs typeface="Calibri" panose="020F0502020204030204" pitchFamily="34" charset="0"/>
              </a:rPr>
              <a:t>:</a:t>
            </a:r>
            <a:endParaRPr lang="en-IN" sz="1600" b="1" dirty="0">
              <a:solidFill>
                <a:schemeClr val="accent1"/>
              </a:solidFill>
              <a:latin typeface="Calibri" panose="020F0502020204030204" pitchFamily="34" charset="0"/>
              <a:cs typeface="Calibri" panose="020F0502020204030204" pitchFamily="34" charset="0"/>
            </a:endParaRPr>
          </a:p>
          <a:p>
            <a:pPr lvl="2"/>
            <a:r>
              <a:rPr lang="en-IN" dirty="0">
                <a:solidFill>
                  <a:schemeClr val="accent1"/>
                </a:solidFill>
                <a:latin typeface="Calibri" panose="020F0502020204030204" pitchFamily="34" charset="0"/>
                <a:cs typeface="Calibri" panose="020F0502020204030204" pitchFamily="34" charset="0"/>
              </a:rPr>
              <a:t>$ yum install git </a:t>
            </a:r>
            <a:r>
              <a:rPr lang="en-IN" dirty="0">
                <a:latin typeface="Calibri" panose="020F0502020204030204" pitchFamily="34" charset="0"/>
                <a:cs typeface="Calibri" panose="020F0502020204030204" pitchFamily="34" charset="0"/>
              </a:rPr>
              <a:t>(up to Fedora 21)</a:t>
            </a:r>
          </a:p>
          <a:p>
            <a:pPr lvl="2"/>
            <a:r>
              <a:rPr lang="en-IN" dirty="0">
                <a:solidFill>
                  <a:schemeClr val="accent1"/>
                </a:solidFill>
                <a:latin typeface="Calibri" panose="020F0502020204030204" pitchFamily="34" charset="0"/>
                <a:cs typeface="Calibri" panose="020F0502020204030204" pitchFamily="34" charset="0"/>
              </a:rPr>
              <a:t>$ </a:t>
            </a:r>
            <a:r>
              <a:rPr lang="en-IN" dirty="0" err="1">
                <a:solidFill>
                  <a:schemeClr val="accent1"/>
                </a:solidFill>
                <a:latin typeface="Calibri" panose="020F0502020204030204" pitchFamily="34" charset="0"/>
                <a:cs typeface="Calibri" panose="020F0502020204030204" pitchFamily="34" charset="0"/>
              </a:rPr>
              <a:t>dnf</a:t>
            </a:r>
            <a:r>
              <a:rPr lang="en-IN" dirty="0">
                <a:solidFill>
                  <a:schemeClr val="accent1"/>
                </a:solidFill>
                <a:latin typeface="Calibri" panose="020F0502020204030204" pitchFamily="34" charset="0"/>
                <a:cs typeface="Calibri" panose="020F0502020204030204" pitchFamily="34" charset="0"/>
              </a:rPr>
              <a:t> install git </a:t>
            </a:r>
            <a:r>
              <a:rPr lang="en-IN" dirty="0">
                <a:latin typeface="Calibri" panose="020F0502020204030204" pitchFamily="34" charset="0"/>
                <a:cs typeface="Calibri" panose="020F0502020204030204" pitchFamily="34" charset="0"/>
              </a:rPr>
              <a:t>(Fedora 22 and </a:t>
            </a:r>
            <a:r>
              <a:rPr lang="en-IN" dirty="0" smtClean="0">
                <a:latin typeface="Calibri" panose="020F0502020204030204" pitchFamily="34" charset="0"/>
                <a:cs typeface="Calibri" panose="020F0502020204030204" pitchFamily="34" charset="0"/>
              </a:rPr>
              <a:t>later)</a:t>
            </a:r>
            <a:r>
              <a:rPr lang="en-IN" dirty="0" err="1" smtClean="0">
                <a:latin typeface="Calibri" panose="020F0502020204030204" pitchFamily="34" charset="0"/>
                <a:cs typeface="Calibri" panose="020F0502020204030204" pitchFamily="34" charset="0"/>
              </a:rPr>
              <a:t>zz</a:t>
            </a:r>
            <a:endParaRPr lang="en-IN" sz="1600" b="1" dirty="0">
              <a:latin typeface="Calibri" panose="020F0502020204030204" pitchFamily="34" charset="0"/>
              <a:cs typeface="Calibri" panose="020F0502020204030204" pitchFamily="34" charset="0"/>
            </a:endParaRPr>
          </a:p>
          <a:p>
            <a:r>
              <a:rPr lang="en-IN" sz="1600" b="1" dirty="0" smtClean="0">
                <a:latin typeface="Calibri" panose="020F0502020204030204" pitchFamily="34" charset="0"/>
                <a:cs typeface="Calibri" panose="020F0502020204030204" pitchFamily="34" charset="0"/>
              </a:rPr>
              <a:t>Installing </a:t>
            </a:r>
            <a:r>
              <a:rPr lang="en-IN" sz="1600" b="1" dirty="0">
                <a:latin typeface="Calibri" panose="020F0502020204030204" pitchFamily="34" charset="0"/>
                <a:cs typeface="Calibri" panose="020F0502020204030204" pitchFamily="34" charset="0"/>
              </a:rPr>
              <a:t>from Source </a:t>
            </a:r>
          </a:p>
          <a:p>
            <a:pPr lvl="1"/>
            <a:r>
              <a:rPr lang="en-IN" sz="1400" dirty="0" smtClean="0"/>
              <a:t>Use </a:t>
            </a:r>
            <a:r>
              <a:rPr lang="en-IN" sz="1400" dirty="0" err="1" smtClean="0"/>
              <a:t>wget</a:t>
            </a:r>
            <a:r>
              <a:rPr lang="en-IN" sz="1400" dirty="0" smtClean="0"/>
              <a:t> command to install git version 2.7.2 from </a:t>
            </a:r>
            <a:r>
              <a:rPr lang="en-IN" sz="1400" dirty="0" err="1" smtClean="0"/>
              <a:t>tarballs</a:t>
            </a:r>
            <a:r>
              <a:rPr lang="en-IN" sz="1400" dirty="0" smtClean="0"/>
              <a:t> </a:t>
            </a:r>
          </a:p>
          <a:p>
            <a:pPr lvl="1"/>
            <a:r>
              <a:rPr lang="en-IN" sz="1600" dirty="0" smtClean="0">
                <a:latin typeface="Calibri" panose="020F0502020204030204" pitchFamily="34" charset="0"/>
                <a:cs typeface="Calibri" panose="020F0502020204030204" pitchFamily="34" charset="0"/>
              </a:rPr>
              <a:t>First to install </a:t>
            </a:r>
            <a:r>
              <a:rPr lang="en-IN" sz="1600" dirty="0" err="1" smtClean="0">
                <a:latin typeface="Calibri" panose="020F0502020204030204" pitchFamily="34" charset="0"/>
                <a:cs typeface="Calibri" panose="020F0502020204030204" pitchFamily="34" charset="0"/>
              </a:rPr>
              <a:t>wget</a:t>
            </a:r>
            <a:r>
              <a:rPr lang="en-IN" sz="1600" dirty="0" smtClean="0">
                <a:latin typeface="Calibri" panose="020F0502020204030204" pitchFamily="34" charset="0"/>
                <a:cs typeface="Calibri" panose="020F0502020204030204" pitchFamily="34" charset="0"/>
              </a:rPr>
              <a:t> use command:      </a:t>
            </a:r>
            <a:r>
              <a:rPr lang="en-IN" sz="1600" dirty="0" smtClean="0">
                <a:solidFill>
                  <a:schemeClr val="accent1"/>
                </a:solidFill>
                <a:latin typeface="Calibri" panose="020F0502020204030204" pitchFamily="34" charset="0"/>
                <a:cs typeface="Calibri" panose="020F0502020204030204" pitchFamily="34" charset="0"/>
              </a:rPr>
              <a:t>$ yum install </a:t>
            </a:r>
            <a:r>
              <a:rPr lang="en-IN" sz="1600" dirty="0" err="1" smtClean="0">
                <a:solidFill>
                  <a:schemeClr val="accent1"/>
                </a:solidFill>
                <a:latin typeface="Calibri" panose="020F0502020204030204" pitchFamily="34" charset="0"/>
                <a:cs typeface="Calibri" panose="020F0502020204030204" pitchFamily="34" charset="0"/>
              </a:rPr>
              <a:t>wget</a:t>
            </a:r>
            <a:endParaRPr lang="en-IN" sz="1600" dirty="0" smtClean="0">
              <a:solidFill>
                <a:schemeClr val="accent1"/>
              </a:solidFill>
              <a:latin typeface="Calibri" panose="020F0502020204030204" pitchFamily="34" charset="0"/>
              <a:cs typeface="Calibri" panose="020F0502020204030204" pitchFamily="34" charset="0"/>
            </a:endParaRPr>
          </a:p>
          <a:p>
            <a:pPr lvl="1"/>
            <a:r>
              <a:rPr lang="en-IN" sz="1600" dirty="0" smtClean="0">
                <a:latin typeface="Calibri" panose="020F0502020204030204" pitchFamily="34" charset="0"/>
                <a:cs typeface="Calibri" panose="020F0502020204030204" pitchFamily="34" charset="0"/>
              </a:rPr>
              <a:t>After installing </a:t>
            </a:r>
            <a:r>
              <a:rPr lang="en-IN" sz="1600" dirty="0" err="1" smtClean="0">
                <a:latin typeface="Calibri" panose="020F0502020204030204" pitchFamily="34" charset="0"/>
                <a:cs typeface="Calibri" panose="020F0502020204030204" pitchFamily="34" charset="0"/>
              </a:rPr>
              <a:t>wget</a:t>
            </a:r>
            <a:r>
              <a:rPr lang="en-IN" sz="1600" dirty="0" smtClean="0">
                <a:latin typeface="Calibri" panose="020F0502020204030204" pitchFamily="34" charset="0"/>
                <a:cs typeface="Calibri" panose="020F0502020204030204" pitchFamily="34" charset="0"/>
              </a:rPr>
              <a:t> use command</a:t>
            </a:r>
            <a:r>
              <a:rPr lang="en-IN" sz="1600" dirty="0" smtClean="0">
                <a:solidFill>
                  <a:schemeClr val="accent1"/>
                </a:solidFill>
                <a:latin typeface="Calibri" panose="020F0502020204030204" pitchFamily="34" charset="0"/>
                <a:cs typeface="Calibri" panose="020F0502020204030204" pitchFamily="34" charset="0"/>
              </a:rPr>
              <a:t>:    $ </a:t>
            </a:r>
            <a:r>
              <a:rPr lang="en-IN" sz="1600" dirty="0" err="1" smtClean="0">
                <a:solidFill>
                  <a:schemeClr val="accent1"/>
                </a:solidFill>
                <a:latin typeface="Calibri" panose="020F0502020204030204" pitchFamily="34" charset="0"/>
                <a:cs typeface="Calibri" panose="020F0502020204030204" pitchFamily="34" charset="0"/>
              </a:rPr>
              <a:t>wget</a:t>
            </a:r>
            <a:r>
              <a:rPr lang="en-IN" sz="1600" dirty="0">
                <a:solidFill>
                  <a:schemeClr val="accent1"/>
                </a:solidFill>
                <a:latin typeface="Calibri" panose="020F0502020204030204" pitchFamily="34" charset="0"/>
                <a:cs typeface="Calibri" panose="020F0502020204030204" pitchFamily="34" charset="0"/>
              </a:rPr>
              <a:t> </a:t>
            </a:r>
            <a:r>
              <a:rPr lang="en-IN" sz="1600" dirty="0">
                <a:solidFill>
                  <a:schemeClr val="accent1"/>
                </a:solidFill>
                <a:latin typeface="Calibri" panose="020F0502020204030204" pitchFamily="34" charset="0"/>
                <a:cs typeface="Calibri" panose="020F0502020204030204" pitchFamily="34" charset="0"/>
                <a:hlinkClick r:id="rId2"/>
              </a:rPr>
              <a:t>https://</a:t>
            </a:r>
            <a:r>
              <a:rPr lang="en-IN" sz="1600" dirty="0" smtClean="0">
                <a:solidFill>
                  <a:schemeClr val="accent1"/>
                </a:solidFill>
                <a:latin typeface="Calibri" panose="020F0502020204030204" pitchFamily="34" charset="0"/>
                <a:cs typeface="Calibri" panose="020F0502020204030204" pitchFamily="34" charset="0"/>
                <a:hlinkClick r:id="rId2"/>
              </a:rPr>
              <a:t>www.kernel.org/pub/software/scm/git/git-2.7.2.tar.gz</a:t>
            </a:r>
            <a:endParaRPr lang="en-IN" sz="1600" dirty="0" smtClean="0">
              <a:solidFill>
                <a:schemeClr val="accent1"/>
              </a:solidFill>
              <a:latin typeface="Calibri" panose="020F0502020204030204" pitchFamily="34" charset="0"/>
              <a:cs typeface="Calibri" panose="020F0502020204030204" pitchFamily="34" charset="0"/>
            </a:endParaRPr>
          </a:p>
          <a:p>
            <a:pPr lvl="1"/>
            <a:r>
              <a:rPr lang="en-IN" sz="1600" dirty="0" smtClean="0">
                <a:latin typeface="Calibri" panose="020F0502020204030204" pitchFamily="34" charset="0"/>
                <a:cs typeface="Calibri" panose="020F0502020204030204" pitchFamily="34" charset="0"/>
              </a:rPr>
              <a:t>Unzips the tar file using command:     </a:t>
            </a:r>
            <a:r>
              <a:rPr lang="en-IN" sz="1600" dirty="0" smtClean="0">
                <a:solidFill>
                  <a:schemeClr val="accent1"/>
                </a:solidFill>
                <a:latin typeface="Calibri" panose="020F0502020204030204" pitchFamily="34" charset="0"/>
                <a:cs typeface="Calibri" panose="020F0502020204030204" pitchFamily="34" charset="0"/>
              </a:rPr>
              <a:t>$ tar –</a:t>
            </a:r>
            <a:r>
              <a:rPr lang="en-IN" sz="1600" dirty="0" err="1" smtClean="0">
                <a:solidFill>
                  <a:schemeClr val="accent1"/>
                </a:solidFill>
                <a:latin typeface="Calibri" panose="020F0502020204030204" pitchFamily="34" charset="0"/>
                <a:cs typeface="Calibri" panose="020F0502020204030204" pitchFamily="34" charset="0"/>
              </a:rPr>
              <a:t>zxf</a:t>
            </a:r>
            <a:r>
              <a:rPr lang="en-IN" sz="1600" dirty="0" smtClean="0">
                <a:solidFill>
                  <a:schemeClr val="accent1"/>
                </a:solidFill>
                <a:latin typeface="Calibri" panose="020F0502020204030204" pitchFamily="34" charset="0"/>
                <a:cs typeface="Calibri" panose="020F0502020204030204" pitchFamily="34" charset="0"/>
              </a:rPr>
              <a:t> git-2.7.2.tar.gz</a:t>
            </a:r>
          </a:p>
          <a:p>
            <a:pPr lvl="1"/>
            <a:r>
              <a:rPr lang="en-IN" sz="1600" dirty="0" smtClean="0">
                <a:latin typeface="Calibri" panose="020F0502020204030204" pitchFamily="34" charset="0"/>
                <a:cs typeface="Calibri" panose="020F0502020204030204" pitchFamily="34" charset="0"/>
              </a:rPr>
              <a:t>Change current directory to git:           </a:t>
            </a:r>
            <a:r>
              <a:rPr lang="en-IN" sz="1600" dirty="0" smtClean="0">
                <a:solidFill>
                  <a:schemeClr val="accent1"/>
                </a:solidFill>
                <a:latin typeface="Calibri" panose="020F0502020204030204" pitchFamily="34" charset="0"/>
                <a:cs typeface="Calibri" panose="020F0502020204030204" pitchFamily="34" charset="0"/>
              </a:rPr>
              <a:t>$ cd git-2.7.2</a:t>
            </a:r>
          </a:p>
          <a:p>
            <a:pPr lvl="1"/>
            <a:r>
              <a:rPr lang="en-IN" sz="1600" dirty="0" smtClean="0">
                <a:latin typeface="Calibri" panose="020F0502020204030204" pitchFamily="34" charset="0"/>
                <a:cs typeface="Calibri" panose="020F0502020204030204" pitchFamily="34" charset="0"/>
              </a:rPr>
              <a:t>Configure for local user:                        </a:t>
            </a:r>
            <a:r>
              <a:rPr lang="en-IN" sz="1600" dirty="0" smtClean="0">
                <a:solidFill>
                  <a:schemeClr val="accent1"/>
                </a:solidFill>
                <a:latin typeface="Calibri" panose="020F0502020204030204" pitchFamily="34" charset="0"/>
                <a:cs typeface="Calibri" panose="020F0502020204030204" pitchFamily="34" charset="0"/>
              </a:rPr>
              <a:t>$ ./configure --prefix=/</a:t>
            </a:r>
            <a:r>
              <a:rPr lang="en-IN" sz="1600" dirty="0" err="1" smtClean="0">
                <a:solidFill>
                  <a:schemeClr val="accent1"/>
                </a:solidFill>
                <a:latin typeface="Calibri" panose="020F0502020204030204" pitchFamily="34" charset="0"/>
                <a:cs typeface="Calibri" panose="020F0502020204030204" pitchFamily="34" charset="0"/>
              </a:rPr>
              <a:t>usr</a:t>
            </a:r>
            <a:r>
              <a:rPr lang="en-IN" sz="1600" dirty="0" smtClean="0">
                <a:solidFill>
                  <a:schemeClr val="accent1"/>
                </a:solidFill>
                <a:latin typeface="Calibri" panose="020F0502020204030204" pitchFamily="34" charset="0"/>
                <a:cs typeface="Calibri" panose="020F0502020204030204" pitchFamily="34" charset="0"/>
              </a:rPr>
              <a:t>/local</a:t>
            </a:r>
          </a:p>
          <a:p>
            <a:pPr lvl="1"/>
            <a:r>
              <a:rPr lang="en-IN" sz="1600" dirty="0" smtClean="0">
                <a:latin typeface="Calibri" panose="020F0502020204030204" pitchFamily="34" charset="0"/>
                <a:cs typeface="Calibri" panose="020F0502020204030204" pitchFamily="34" charset="0"/>
              </a:rPr>
              <a:t>Install git using command:                    </a:t>
            </a:r>
            <a:r>
              <a:rPr lang="en-IN" sz="1600" dirty="0" smtClean="0">
                <a:solidFill>
                  <a:schemeClr val="accent1"/>
                </a:solidFill>
                <a:latin typeface="Calibri" panose="020F0502020204030204" pitchFamily="34" charset="0"/>
                <a:cs typeface="Calibri" panose="020F0502020204030204" pitchFamily="34" charset="0"/>
              </a:rPr>
              <a:t>$ make install</a:t>
            </a:r>
          </a:p>
        </p:txBody>
      </p:sp>
      <p:sp>
        <p:nvSpPr>
          <p:cNvPr id="4" name="Title 1"/>
          <p:cNvSpPr>
            <a:spLocks noGrp="1"/>
          </p:cNvSpPr>
          <p:nvPr>
            <p:ph type="title"/>
          </p:nvPr>
        </p:nvSpPr>
        <p:spPr>
          <a:xfrm>
            <a:off x="646111" y="452719"/>
            <a:ext cx="9404723" cy="470138"/>
          </a:xfrm>
        </p:spPr>
        <p:txBody>
          <a:bodyPr/>
          <a:lstStyle/>
          <a:p>
            <a:r>
              <a:rPr lang="en-IN" sz="2800" dirty="0" smtClean="0">
                <a:latin typeface="Calibri" panose="020F0502020204030204" pitchFamily="34" charset="0"/>
                <a:cs typeface="Calibri" panose="020F0502020204030204" pitchFamily="34" charset="0"/>
              </a:rPr>
              <a:t>Installing GIT</a:t>
            </a:r>
            <a:endParaRPr lang="en-IN" sz="28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56270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1000"/>
                                        <p:tgtEl>
                                          <p:spTgt spid="3">
                                            <p:txEl>
                                              <p:pRg st="13" end="13"/>
                                            </p:txEl>
                                          </p:spTgt>
                                        </p:tgtEl>
                                      </p:cBhvr>
                                    </p:animEffect>
                                    <p:anim calcmode="lin" valueType="num">
                                      <p:cBhvr>
                                        <p:cTn id="7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1000"/>
                                        <p:tgtEl>
                                          <p:spTgt spid="3">
                                            <p:txEl>
                                              <p:pRg st="14" end="14"/>
                                            </p:txEl>
                                          </p:spTgt>
                                        </p:tgtEl>
                                      </p:cBhvr>
                                    </p:animEffect>
                                    <p:anim calcmode="lin" valueType="num">
                                      <p:cBhvr>
                                        <p:cTn id="8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1000"/>
                                        <p:tgtEl>
                                          <p:spTgt spid="3">
                                            <p:txEl>
                                              <p:pRg st="15" end="15"/>
                                            </p:txEl>
                                          </p:spTgt>
                                        </p:tgtEl>
                                      </p:cBhvr>
                                    </p:animEffect>
                                    <p:anim calcmode="lin" valueType="num">
                                      <p:cBhvr>
                                        <p:cTn id="8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962755"/>
            <a:ext cx="11042681" cy="5633218"/>
          </a:xfrm>
        </p:spPr>
        <p:txBody>
          <a:bodyPr>
            <a:normAutofit/>
          </a:bodyPr>
          <a:lstStyle/>
          <a:p>
            <a:r>
              <a:rPr lang="en-IN" sz="1800" dirty="0" smtClean="0">
                <a:latin typeface="Calibri" panose="020F0502020204030204" pitchFamily="34" charset="0"/>
                <a:cs typeface="Calibri" panose="020F0502020204030204" pitchFamily="34" charset="0"/>
              </a:rPr>
              <a:t>Installing on windows</a:t>
            </a:r>
          </a:p>
          <a:p>
            <a:pPr lvl="1"/>
            <a:r>
              <a:rPr lang="en-IN" sz="1600" dirty="0" smtClean="0">
                <a:latin typeface="Calibri" panose="020F0502020204030204" pitchFamily="34" charset="0"/>
                <a:cs typeface="Calibri" panose="020F0502020204030204" pitchFamily="34" charset="0"/>
              </a:rPr>
              <a:t>Go </a:t>
            </a:r>
            <a:r>
              <a:rPr lang="en-IN" sz="1600" dirty="0">
                <a:latin typeface="Calibri" panose="020F0502020204030204" pitchFamily="34" charset="0"/>
                <a:cs typeface="Calibri" panose="020F0502020204030204" pitchFamily="34" charset="0"/>
              </a:rPr>
              <a:t>to url: </a:t>
            </a:r>
            <a:r>
              <a:rPr lang="en-IN" sz="1600" dirty="0">
                <a:latin typeface="Calibri" panose="020F0502020204030204" pitchFamily="34" charset="0"/>
                <a:cs typeface="Calibri" panose="020F0502020204030204" pitchFamily="34" charset="0"/>
                <a:hlinkClick r:id="rId2"/>
              </a:rPr>
              <a:t>https://</a:t>
            </a:r>
            <a:r>
              <a:rPr lang="en-IN" sz="1600" dirty="0" smtClean="0">
                <a:latin typeface="Calibri" panose="020F0502020204030204" pitchFamily="34" charset="0"/>
                <a:cs typeface="Calibri" panose="020F0502020204030204" pitchFamily="34" charset="0"/>
                <a:hlinkClick r:id="rId2"/>
              </a:rPr>
              <a:t>git-scm.com/download</a:t>
            </a:r>
            <a:r>
              <a:rPr lang="en-IN" sz="1600" dirty="0" smtClean="0">
                <a:latin typeface="Calibri" panose="020F0502020204030204" pitchFamily="34" charset="0"/>
                <a:cs typeface="Calibri" panose="020F0502020204030204" pitchFamily="34" charset="0"/>
              </a:rPr>
              <a:t> </a:t>
            </a:r>
          </a:p>
          <a:p>
            <a:pPr lvl="1"/>
            <a:r>
              <a:rPr lang="en-IN" sz="1600" dirty="0" smtClean="0">
                <a:latin typeface="Calibri" panose="020F0502020204030204" pitchFamily="34" charset="0"/>
                <a:cs typeface="Calibri" panose="020F0502020204030204" pitchFamily="34" charset="0"/>
              </a:rPr>
              <a:t>Download the installer an run. It will install the mentioned version of the git.</a:t>
            </a:r>
            <a:endParaRPr lang="en-IN" sz="16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737727"/>
          </a:xfrm>
        </p:spPr>
        <p:txBody>
          <a:bodyPr/>
          <a:lstStyle/>
          <a:p>
            <a:r>
              <a:rPr lang="en-IN" sz="2800" dirty="0" smtClean="0">
                <a:latin typeface="Calibri" panose="020F0502020204030204" pitchFamily="34" charset="0"/>
                <a:cs typeface="Calibri" panose="020F0502020204030204" pitchFamily="34" charset="0"/>
              </a:rPr>
              <a:t>Installing GIT</a:t>
            </a:r>
            <a:endParaRPr lang="en-IN"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475026" y="2177091"/>
            <a:ext cx="7367699" cy="2696833"/>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80822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190445"/>
            <a:ext cx="11275595" cy="5520906"/>
          </a:xfrm>
        </p:spPr>
        <p:txBody>
          <a:bodyPr/>
          <a:lstStyle/>
          <a:p>
            <a:r>
              <a:rPr lang="en-IN" i="1" dirty="0">
                <a:latin typeface="Calibri" panose="020F0502020204030204" pitchFamily="34" charset="0"/>
                <a:cs typeface="Calibri" panose="020F0502020204030204" pitchFamily="34" charset="0"/>
              </a:rPr>
              <a:t>g</a:t>
            </a:r>
            <a:r>
              <a:rPr lang="en-IN" i="1" dirty="0" smtClean="0">
                <a:latin typeface="Calibri" panose="020F0502020204030204" pitchFamily="34" charset="0"/>
                <a:cs typeface="Calibri" panose="020F0502020204030204" pitchFamily="34" charset="0"/>
              </a:rPr>
              <a:t>it </a:t>
            </a:r>
            <a:r>
              <a:rPr lang="en-IN" i="1"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tool that lets you get and set configuration variables that controls all aspects of how git looks and operate. </a:t>
            </a:r>
          </a:p>
          <a:p>
            <a:r>
              <a:rPr lang="en-IN" dirty="0" smtClean="0">
                <a:latin typeface="Calibri" panose="020F0502020204030204" pitchFamily="34" charset="0"/>
                <a:cs typeface="Calibri" panose="020F0502020204030204" pitchFamily="34" charset="0"/>
              </a:rPr>
              <a:t>GIT </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command:</a:t>
            </a:r>
          </a:p>
          <a:p>
            <a:pPr lvl="1"/>
            <a:r>
              <a:rPr lang="en-IN" dirty="0" smtClean="0">
                <a:solidFill>
                  <a:schemeClr val="accent1"/>
                </a:solidFill>
                <a:latin typeface="Calibri" panose="020F0502020204030204" pitchFamily="34" charset="0"/>
                <a:cs typeface="Calibri" panose="020F0502020204030204" pitchFamily="34" charset="0"/>
              </a:rPr>
              <a:t>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–list                  </a:t>
            </a:r>
            <a:r>
              <a:rPr lang="en-IN" dirty="0" smtClean="0">
                <a:latin typeface="Calibri" panose="020F0502020204030204" pitchFamily="34" charset="0"/>
                <a:cs typeface="Calibri" panose="020F0502020204030204" pitchFamily="34" charset="0"/>
              </a:rPr>
              <a:t>#Outputs all </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values</a:t>
            </a:r>
          </a:p>
          <a:p>
            <a:pPr lvl="1"/>
            <a:r>
              <a:rPr lang="en-IN" dirty="0" smtClean="0">
                <a:solidFill>
                  <a:schemeClr val="accent1"/>
                </a:solidFill>
                <a:latin typeface="Calibri" panose="020F0502020204030204" pitchFamily="34" charset="0"/>
                <a:cs typeface="Calibri" panose="020F0502020204030204" pitchFamily="34" charset="0"/>
              </a:rPr>
              <a:t>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–system –list  </a:t>
            </a:r>
            <a:r>
              <a:rPr lang="en-IN" dirty="0" smtClean="0">
                <a:latin typeface="Calibri" panose="020F0502020204030204" pitchFamily="34" charset="0"/>
                <a:cs typeface="Calibri" panose="020F0502020204030204" pitchFamily="34" charset="0"/>
              </a:rPr>
              <a:t>#Output </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values for every users on the system and all their repositories</a:t>
            </a:r>
            <a:r>
              <a:rPr lang="en-IN" dirty="0" smtClean="0">
                <a:solidFill>
                  <a:schemeClr val="accent1"/>
                </a:solidFill>
                <a:latin typeface="Calibri" panose="020F0502020204030204" pitchFamily="34" charset="0"/>
                <a:cs typeface="Calibri" panose="020F0502020204030204" pitchFamily="34" charset="0"/>
              </a:rPr>
              <a:t> </a:t>
            </a:r>
          </a:p>
          <a:p>
            <a:pPr lvl="1"/>
            <a:r>
              <a:rPr lang="en-IN" dirty="0">
                <a:solidFill>
                  <a:schemeClr val="accent1"/>
                </a:solidFill>
                <a:latin typeface="Calibri" panose="020F0502020204030204" pitchFamily="34" charset="0"/>
                <a:cs typeface="Calibri" panose="020F0502020204030204" pitchFamily="34" charset="0"/>
              </a:rPr>
              <a:t>g</a:t>
            </a:r>
            <a:r>
              <a:rPr lang="en-IN" dirty="0" smtClean="0">
                <a:solidFill>
                  <a:schemeClr val="accent1"/>
                </a:solidFill>
                <a:latin typeface="Calibri" panose="020F0502020204030204" pitchFamily="34" charset="0"/>
                <a:cs typeface="Calibri" panose="020F0502020204030204" pitchFamily="34" charset="0"/>
              </a:rPr>
              <a:t>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–global –list    </a:t>
            </a:r>
            <a:r>
              <a:rPr lang="en-IN" dirty="0" smtClean="0">
                <a:latin typeface="Calibri" panose="020F0502020204030204" pitchFamily="34" charset="0"/>
                <a:cs typeface="Calibri" panose="020F0502020204030204" pitchFamily="34" charset="0"/>
              </a:rPr>
              <a:t>#Output </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values for specific users</a:t>
            </a:r>
          </a:p>
          <a:p>
            <a:r>
              <a:rPr lang="en-IN" dirty="0" smtClean="0">
                <a:latin typeface="Calibri" panose="020F0502020204030204" pitchFamily="34" charset="0"/>
                <a:cs typeface="Calibri" panose="020F0502020204030204" pitchFamily="34" charset="0"/>
              </a:rPr>
              <a:t>.git/</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in the git directory contains </a:t>
            </a:r>
            <a:r>
              <a:rPr lang="en-IN" dirty="0" err="1" smtClean="0">
                <a:latin typeface="Calibri" panose="020F0502020204030204" pitchFamily="34" charset="0"/>
                <a:cs typeface="Calibri" panose="020F0502020204030204" pitchFamily="34" charset="0"/>
              </a:rPr>
              <a:t>config</a:t>
            </a:r>
            <a:r>
              <a:rPr lang="en-IN" dirty="0" smtClean="0">
                <a:latin typeface="Calibri" panose="020F0502020204030204" pitchFamily="34" charset="0"/>
                <a:cs typeface="Calibri" panose="020F0502020204030204" pitchFamily="34" charset="0"/>
              </a:rPr>
              <a:t> values specific to that repository.</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Your Identity </a:t>
            </a:r>
          </a:p>
          <a:p>
            <a:pPr lvl="1"/>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--global  user.name “S Yogesh Kumar”					</a:t>
            </a:r>
            <a:r>
              <a:rPr lang="en-IN" dirty="0" smtClean="0">
                <a:latin typeface="Calibri" panose="020F0502020204030204" pitchFamily="34" charset="0"/>
                <a:cs typeface="Calibri" panose="020F0502020204030204" pitchFamily="34" charset="0"/>
              </a:rPr>
              <a:t># Sets user name</a:t>
            </a:r>
          </a:p>
          <a:p>
            <a:pPr lvl="1"/>
            <a:r>
              <a:rPr lang="en-IN" dirty="0" smtClean="0">
                <a:solidFill>
                  <a:schemeClr val="accent1"/>
                </a:solidFill>
                <a:latin typeface="Calibri" panose="020F0502020204030204" pitchFamily="34" charset="0"/>
                <a:cs typeface="Calibri" panose="020F0502020204030204" pitchFamily="34" charset="0"/>
              </a:rPr>
              <a:t>$ git </a:t>
            </a:r>
            <a:r>
              <a:rPr lang="en-IN" dirty="0" err="1" smtClean="0">
                <a:solidFill>
                  <a:schemeClr val="accent1"/>
                </a:solidFill>
                <a:latin typeface="Calibri" panose="020F0502020204030204" pitchFamily="34" charset="0"/>
                <a:cs typeface="Calibri" panose="020F0502020204030204" pitchFamily="34" charset="0"/>
              </a:rPr>
              <a:t>config</a:t>
            </a:r>
            <a:r>
              <a:rPr lang="en-IN" dirty="0" smtClean="0">
                <a:solidFill>
                  <a:schemeClr val="accent1"/>
                </a:solidFill>
                <a:latin typeface="Calibri" panose="020F0502020204030204" pitchFamily="34" charset="0"/>
                <a:cs typeface="Calibri" panose="020F0502020204030204" pitchFamily="34" charset="0"/>
              </a:rPr>
              <a:t> --global </a:t>
            </a:r>
            <a:r>
              <a:rPr lang="en-IN" dirty="0" err="1" smtClean="0">
                <a:solidFill>
                  <a:schemeClr val="accent1"/>
                </a:solidFill>
                <a:latin typeface="Calibri" panose="020F0502020204030204" pitchFamily="34" charset="0"/>
                <a:cs typeface="Calibri" panose="020F0502020204030204" pitchFamily="34" charset="0"/>
              </a:rPr>
              <a:t>user.email</a:t>
            </a:r>
            <a:r>
              <a:rPr lang="en-IN" dirty="0" smtClean="0">
                <a:solidFill>
                  <a:schemeClr val="accent1"/>
                </a:solidFill>
                <a:latin typeface="Calibri" panose="020F0502020204030204" pitchFamily="34" charset="0"/>
                <a:cs typeface="Calibri" panose="020F0502020204030204" pitchFamily="34" charset="0"/>
              </a:rPr>
              <a:t> </a:t>
            </a:r>
            <a:r>
              <a:rPr lang="en-IN" dirty="0" smtClean="0">
                <a:solidFill>
                  <a:schemeClr val="accent1"/>
                </a:solidFill>
                <a:latin typeface="Calibri" panose="020F0502020204030204" pitchFamily="34" charset="0"/>
                <a:cs typeface="Calibri" panose="020F0502020204030204" pitchFamily="34" charset="0"/>
                <a:hlinkClick r:id="rId2"/>
              </a:rPr>
              <a:t>sykumar@tricoresolutions.com</a:t>
            </a:r>
            <a:r>
              <a:rPr lang="en-IN" dirty="0" smtClean="0">
                <a:solidFill>
                  <a:schemeClr val="accent1"/>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Sets user </a:t>
            </a:r>
            <a:r>
              <a:rPr lang="en-IN" dirty="0" smtClean="0">
                <a:latin typeface="Calibri" panose="020F0502020204030204" pitchFamily="34" charset="0"/>
                <a:cs typeface="Calibri" panose="020F0502020204030204" pitchFamily="34" charset="0"/>
              </a:rPr>
              <a:t>email</a:t>
            </a:r>
            <a:endParaRPr lang="en-IN" dirty="0">
              <a:solidFill>
                <a:schemeClr val="accent1"/>
              </a:solidFill>
              <a:latin typeface="Calibri" panose="020F0502020204030204" pitchFamily="34" charset="0"/>
              <a:cs typeface="Calibri" panose="020F0502020204030204" pitchFamily="34" charset="0"/>
            </a:endParaRPr>
          </a:p>
          <a:p>
            <a:endParaRPr lang="en-IN" dirty="0" smtClean="0">
              <a:solidFill>
                <a:schemeClr val="accent1"/>
              </a:solidFill>
              <a:latin typeface="Calibri" panose="020F0502020204030204" pitchFamily="34" charset="0"/>
              <a:cs typeface="Calibri" panose="020F0502020204030204" pitchFamily="34" charset="0"/>
            </a:endParaRPr>
          </a:p>
          <a:p>
            <a:pPr lvl="1"/>
            <a:endParaRPr lang="en-IN" dirty="0" smtClean="0">
              <a:solidFill>
                <a:schemeClr val="accent1"/>
              </a:solidFill>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646111" y="452718"/>
            <a:ext cx="9404723" cy="737727"/>
          </a:xfrm>
        </p:spPr>
        <p:txBody>
          <a:bodyPr/>
          <a:lstStyle/>
          <a:p>
            <a:r>
              <a:rPr lang="en-IN" sz="2800" dirty="0">
                <a:latin typeface="Calibri" panose="020F0502020204030204" pitchFamily="34" charset="0"/>
                <a:cs typeface="Calibri" panose="020F0502020204030204" pitchFamily="34" charset="0"/>
              </a:rPr>
              <a:t>First-Time Git Setup</a:t>
            </a:r>
          </a:p>
        </p:txBody>
      </p:sp>
      <p:sp>
        <p:nvSpPr>
          <p:cNvPr id="2" name="Slide Number Placeholder 1"/>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125021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D071CC93C5964FB7A1AECD5DEDECC6" ma:contentTypeVersion="0" ma:contentTypeDescription="Create a new document." ma:contentTypeScope="" ma:versionID="db1a52a581c6dfb85b05b9eab7142fe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531701-AA5C-4C6F-B37B-5B53DD14E1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A07943-EC24-45E6-975F-5B9A01417EE7}">
  <ds:schemaRefs>
    <ds:schemaRef ds:uri="http://schemas.microsoft.com/sharepoint/v3/contenttype/forms"/>
  </ds:schemaRefs>
</ds:datastoreItem>
</file>

<file path=customXml/itemProps3.xml><?xml version="1.0" encoding="utf-8"?>
<ds:datastoreItem xmlns:ds="http://schemas.openxmlformats.org/officeDocument/2006/customXml" ds:itemID="{ABF423BA-0197-4ABF-95DB-20052340C1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10787</TotalTime>
  <Words>2440</Words>
  <Application>Microsoft Office PowerPoint</Application>
  <PresentationFormat>Widescreen</PresentationFormat>
  <Paragraphs>382</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Ion</vt:lpstr>
      <vt:lpstr>GIT – Version Control System</vt:lpstr>
      <vt:lpstr>Agenda</vt:lpstr>
      <vt:lpstr>GIT – Version Control System</vt:lpstr>
      <vt:lpstr>Centralised Vs Distributed Version Control Systems</vt:lpstr>
      <vt:lpstr>Architecture and Workflow of GIT</vt:lpstr>
      <vt:lpstr>Advantages of GIT</vt:lpstr>
      <vt:lpstr>Installing GIT</vt:lpstr>
      <vt:lpstr>Installing GIT</vt:lpstr>
      <vt:lpstr>First-Time Git Setup</vt:lpstr>
      <vt:lpstr>First-Time Git Setup</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Version Control System</dc:title>
  <dc:creator>S Yogesh Kumar</dc:creator>
  <cp:lastModifiedBy>nsingh</cp:lastModifiedBy>
  <cp:revision>426</cp:revision>
  <dcterms:created xsi:type="dcterms:W3CDTF">2017-04-27T15:11:58Z</dcterms:created>
  <dcterms:modified xsi:type="dcterms:W3CDTF">2017-06-07T19:40:57Z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0x0101001DD071CC93C5964FB7A1AECD5DEDECC6</vt:lpwstr>
  </property>
</Properties>
</file>