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8" r:id="rId17"/>
    <p:sldId id="284" r:id="rId18"/>
    <p:sldId id="286" r:id="rId19"/>
    <p:sldId id="287" r:id="rId20"/>
    <p:sldId id="289" r:id="rId21"/>
    <p:sldId id="290" r:id="rId22"/>
    <p:sldId id="291" r:id="rId23"/>
    <p:sldId id="292" r:id="rId24"/>
    <p:sldId id="293" r:id="rId25"/>
    <p:sldId id="294" r:id="rId26"/>
    <p:sldId id="295" r:id="rId27"/>
    <p:sldId id="296"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9" d="100"/>
          <a:sy n="89" d="100"/>
        </p:scale>
        <p:origin x="48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5/19/2017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5/19/2017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ykumar@tricoresolution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16149"/>
            <a:ext cx="8825658" cy="751936"/>
          </a:xfrm>
        </p:spPr>
        <p:txBody>
          <a:bodyPr/>
          <a:lstStyle/>
          <a:p>
            <a:r>
              <a:rPr lang="en-IN" sz="2400" dirty="0" smtClean="0"/>
              <a:t>GIT – Version Control System</a:t>
            </a:r>
            <a:endParaRPr lang="en-IN" sz="2400" dirty="0"/>
          </a:p>
        </p:txBody>
      </p:sp>
      <p:sp>
        <p:nvSpPr>
          <p:cNvPr id="3" name="Subtitle 2"/>
          <p:cNvSpPr>
            <a:spLocks noGrp="1"/>
          </p:cNvSpPr>
          <p:nvPr>
            <p:ph type="subTitle" idx="1"/>
          </p:nvPr>
        </p:nvSpPr>
        <p:spPr>
          <a:xfrm>
            <a:off x="1154955" y="4777380"/>
            <a:ext cx="8825658" cy="1233953"/>
          </a:xfrm>
        </p:spPr>
        <p:txBody>
          <a:bodyPr/>
          <a:lstStyle/>
          <a:p>
            <a:r>
              <a:rPr lang="en-IN" cap="none" dirty="0" smtClean="0">
                <a:solidFill>
                  <a:schemeClr val="tx1"/>
                </a:solidFill>
                <a:latin typeface="Calibri" panose="020F0502020204030204" pitchFamily="34" charset="0"/>
                <a:cs typeface="Calibri" panose="020F0502020204030204" pitchFamily="34" charset="0"/>
              </a:rPr>
              <a:t>S. Yoge</a:t>
            </a:r>
            <a:r>
              <a:rPr lang="en-IN" cap="none" spc="-150" dirty="0" smtClean="0">
                <a:solidFill>
                  <a:schemeClr val="tx1"/>
                </a:solidFill>
                <a:latin typeface="Calibri" panose="020F0502020204030204" pitchFamily="34" charset="0"/>
                <a:cs typeface="Calibri" panose="020F0502020204030204" pitchFamily="34" charset="0"/>
              </a:rPr>
              <a:t>sh Kumar</a:t>
            </a:r>
          </a:p>
          <a:p>
            <a:pPr>
              <a:spcBef>
                <a:spcPts val="0"/>
              </a:spcBef>
            </a:pPr>
            <a:r>
              <a:rPr lang="en-IN" cap="none" spc="-150" dirty="0" smtClean="0">
                <a:solidFill>
                  <a:schemeClr val="tx1"/>
                </a:solidFill>
                <a:latin typeface="Calibri" panose="020F0502020204030204" pitchFamily="34" charset="0"/>
                <a:cs typeface="Calibri" panose="020F0502020204030204" pitchFamily="34" charset="0"/>
                <a:hlinkClick r:id="rId2"/>
              </a:rPr>
              <a:t>sykumar@tricoresolutions.com</a:t>
            </a:r>
            <a:r>
              <a:rPr lang="en-IN" cap="none" spc="-150" dirty="0" smtClean="0">
                <a:solidFill>
                  <a:schemeClr val="tx1"/>
                </a:solidFill>
                <a:latin typeface="Calibri" panose="020F0502020204030204" pitchFamily="34" charset="0"/>
                <a:cs typeface="Calibri" panose="020F0502020204030204" pitchFamily="34" charset="0"/>
              </a:rPr>
              <a:t> </a:t>
            </a:r>
          </a:p>
          <a:p>
            <a:pPr>
              <a:spcBef>
                <a:spcPts val="600"/>
              </a:spcBef>
            </a:pPr>
            <a:r>
              <a:rPr lang="en-IN" cap="none" spc="-150" dirty="0" smtClean="0">
                <a:solidFill>
                  <a:schemeClr val="tx1"/>
                </a:solidFill>
                <a:latin typeface="Calibri" panose="020F0502020204030204" pitchFamily="34" charset="0"/>
                <a:cs typeface="Calibri" panose="020F0502020204030204" pitchFamily="34" charset="0"/>
              </a:rPr>
              <a:t>Middleware Services – </a:t>
            </a:r>
            <a:r>
              <a:rPr lang="en-IN" cap="none" spc="-150" dirty="0" err="1" smtClean="0">
                <a:solidFill>
                  <a:schemeClr val="tx1"/>
                </a:solidFill>
                <a:latin typeface="Calibri" panose="020F0502020204030204" pitchFamily="34" charset="0"/>
                <a:cs typeface="Calibri" panose="020F0502020204030204" pitchFamily="34" charset="0"/>
              </a:rPr>
              <a:t>TriCore</a:t>
            </a:r>
            <a:r>
              <a:rPr lang="en-IN" cap="none" spc="-150" dirty="0" smtClean="0">
                <a:solidFill>
                  <a:schemeClr val="tx1"/>
                </a:solidFill>
                <a:latin typeface="Calibri" panose="020F0502020204030204" pitchFamily="34" charset="0"/>
                <a:cs typeface="Calibri" panose="020F0502020204030204" pitchFamily="34" charset="0"/>
              </a:rPr>
              <a:t> Solutions</a:t>
            </a:r>
            <a:endParaRPr lang="en-IN" cap="none"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154955" y="2613963"/>
            <a:ext cx="3414717" cy="461665"/>
          </a:xfrm>
          <a:prstGeom prst="rect">
            <a:avLst/>
          </a:prstGeom>
          <a:noFill/>
        </p:spPr>
        <p:txBody>
          <a:bodyPr wrap="none" rtlCol="0">
            <a:spAutoFit/>
          </a:bodyPr>
          <a:lstStyle/>
          <a:p>
            <a:r>
              <a:rPr lang="en-IN" sz="2400" dirty="0" smtClean="0"/>
              <a:t>Part – 2 GIT Branching</a:t>
            </a:r>
            <a:endParaRPr lang="en-IN" sz="2400" dirty="0"/>
          </a:p>
        </p:txBody>
      </p:sp>
    </p:spTree>
    <p:extLst>
      <p:ext uri="{BB962C8B-B14F-4D97-AF65-F5344CB8AC3E}">
        <p14:creationId xmlns:p14="http://schemas.microsoft.com/office/powerpoint/2010/main" val="3319445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Scenario – Basic Branching and Merging</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1043628"/>
            <a:ext cx="11317289" cy="5331293"/>
          </a:xfrm>
        </p:spPr>
        <p:txBody>
          <a:bodyPr>
            <a:normAutofit/>
          </a:bodyPr>
          <a:lstStyle/>
          <a:p>
            <a:r>
              <a:rPr lang="en-IN" sz="1800" dirty="0" smtClean="0">
                <a:latin typeface="Calibri" panose="020F0502020204030204" pitchFamily="34" charset="0"/>
                <a:cs typeface="Calibri" panose="020F0502020204030204" pitchFamily="34" charset="0"/>
              </a:rPr>
              <a:t>Consider an example with below workflow:</a:t>
            </a:r>
          </a:p>
          <a:p>
            <a:pPr lvl="1"/>
            <a:r>
              <a:rPr lang="en-IN" dirty="0" smtClean="0">
                <a:latin typeface="Calibri" panose="020F0502020204030204" pitchFamily="34" charset="0"/>
                <a:cs typeface="Calibri" panose="020F0502020204030204" pitchFamily="34" charset="0"/>
              </a:rPr>
              <a:t>You developed a project and it is running in production environment</a:t>
            </a:r>
          </a:p>
          <a:p>
            <a:pPr lvl="1"/>
            <a:r>
              <a:rPr lang="en-IN" dirty="0">
                <a:latin typeface="Calibri" panose="020F0502020204030204" pitchFamily="34" charset="0"/>
                <a:cs typeface="Calibri" panose="020F0502020204030204" pitchFamily="34" charset="0"/>
              </a:rPr>
              <a:t>Create a branch </a:t>
            </a:r>
            <a:r>
              <a:rPr lang="en-IN" dirty="0" smtClean="0">
                <a:latin typeface="Calibri" panose="020F0502020204030204" pitchFamily="34" charset="0"/>
                <a:cs typeface="Calibri" panose="020F0502020204030204" pitchFamily="34" charset="0"/>
              </a:rPr>
              <a:t>to fix Issues that are listed in issue </a:t>
            </a:r>
            <a:r>
              <a:rPr lang="en-IN" dirty="0" err="1" smtClean="0">
                <a:latin typeface="Calibri" panose="020F0502020204030204" pitchFamily="34" charset="0"/>
                <a:cs typeface="Calibri" panose="020F0502020204030204" pitchFamily="34" charset="0"/>
              </a:rPr>
              <a:t>trak</a:t>
            </a:r>
            <a:r>
              <a:rPr lang="en-IN" dirty="0" smtClean="0">
                <a:latin typeface="Calibri" panose="020F0502020204030204" pitchFamily="34" charset="0"/>
                <a:cs typeface="Calibri" panose="020F0502020204030204" pitchFamily="34" charset="0"/>
              </a:rPr>
              <a:t>.</a:t>
            </a:r>
          </a:p>
          <a:p>
            <a:pPr lvl="1"/>
            <a:r>
              <a:rPr lang="en-IN" dirty="0">
                <a:latin typeface="Calibri" panose="020F0502020204030204" pitchFamily="34" charset="0"/>
                <a:cs typeface="Calibri" panose="020F0502020204030204" pitchFamily="34" charset="0"/>
              </a:rPr>
              <a:t>Do some work in that branch.</a:t>
            </a:r>
          </a:p>
          <a:p>
            <a:pPr marL="457200" lvl="1" indent="0">
              <a:buNone/>
            </a:pPr>
            <a:r>
              <a:rPr lang="en-IN" dirty="0" smtClean="0">
                <a:latin typeface="Calibri" panose="020F0502020204030204" pitchFamily="34" charset="0"/>
                <a:cs typeface="Calibri" panose="020F0502020204030204" pitchFamily="34" charset="0"/>
              </a:rPr>
              <a:t>At </a:t>
            </a:r>
            <a:r>
              <a:rPr lang="en-IN" dirty="0">
                <a:latin typeface="Calibri" panose="020F0502020204030204" pitchFamily="34" charset="0"/>
                <a:cs typeface="Calibri" panose="020F0502020204030204" pitchFamily="34" charset="0"/>
              </a:rPr>
              <a:t>this stage, you’ll receive a call that another issue is critical and you need a hotfix. You’ll do the following</a:t>
            </a:r>
            <a:r>
              <a:rPr lang="en-IN" dirty="0" smtClean="0">
                <a:latin typeface="Calibri" panose="020F0502020204030204" pitchFamily="34" charset="0"/>
                <a:cs typeface="Calibri" panose="020F0502020204030204" pitchFamily="34" charset="0"/>
              </a:rPr>
              <a:t>:</a:t>
            </a:r>
          </a:p>
          <a:p>
            <a:pPr lvl="1"/>
            <a:r>
              <a:rPr lang="en-IN" dirty="0">
                <a:latin typeface="Calibri" panose="020F0502020204030204" pitchFamily="34" charset="0"/>
                <a:cs typeface="Calibri" panose="020F0502020204030204" pitchFamily="34" charset="0"/>
              </a:rPr>
              <a:t>Switch to your production </a:t>
            </a:r>
            <a:r>
              <a:rPr lang="en-IN" dirty="0" smtClean="0">
                <a:latin typeface="Calibri" panose="020F0502020204030204" pitchFamily="34" charset="0"/>
                <a:cs typeface="Calibri" panose="020F0502020204030204" pitchFamily="34" charset="0"/>
              </a:rPr>
              <a:t>branch.</a:t>
            </a:r>
          </a:p>
          <a:p>
            <a:pPr lvl="1"/>
            <a:r>
              <a:rPr lang="en-IN" dirty="0">
                <a:latin typeface="Calibri" panose="020F0502020204030204" pitchFamily="34" charset="0"/>
                <a:cs typeface="Calibri" panose="020F0502020204030204" pitchFamily="34" charset="0"/>
              </a:rPr>
              <a:t>Create a branch to add the hotfix</a:t>
            </a:r>
            <a:r>
              <a:rPr lang="en-IN" dirty="0" smtClean="0">
                <a:latin typeface="Calibri" panose="020F0502020204030204" pitchFamily="34" charset="0"/>
                <a:cs typeface="Calibri" panose="020F0502020204030204" pitchFamily="34" charset="0"/>
              </a:rPr>
              <a:t>.</a:t>
            </a:r>
          </a:p>
          <a:p>
            <a:pPr lvl="1"/>
            <a:r>
              <a:rPr lang="en-IN" dirty="0">
                <a:latin typeface="Calibri" panose="020F0502020204030204" pitchFamily="34" charset="0"/>
                <a:cs typeface="Calibri" panose="020F0502020204030204" pitchFamily="34" charset="0"/>
              </a:rPr>
              <a:t>After it’s tested, merge the hotfix branch, and push to production</a:t>
            </a:r>
            <a:r>
              <a:rPr lang="en-IN" dirty="0" smtClean="0">
                <a:latin typeface="Calibri" panose="020F0502020204030204" pitchFamily="34" charset="0"/>
                <a:cs typeface="Calibri" panose="020F0502020204030204" pitchFamily="34" charset="0"/>
              </a:rPr>
              <a:t>.</a:t>
            </a:r>
          </a:p>
          <a:p>
            <a:pPr lvl="1"/>
            <a:r>
              <a:rPr lang="en-IN" dirty="0">
                <a:latin typeface="Calibri" panose="020F0502020204030204" pitchFamily="34" charset="0"/>
                <a:cs typeface="Calibri" panose="020F0502020204030204" pitchFamily="34" charset="0"/>
              </a:rPr>
              <a:t>Switch back to your </a:t>
            </a:r>
            <a:r>
              <a:rPr lang="en-IN" dirty="0" smtClean="0">
                <a:latin typeface="Calibri" panose="020F0502020204030204" pitchFamily="34" charset="0"/>
                <a:cs typeface="Calibri" panose="020F0502020204030204" pitchFamily="34" charset="0"/>
              </a:rPr>
              <a:t>issue and </a:t>
            </a:r>
            <a:r>
              <a:rPr lang="en-IN" dirty="0">
                <a:latin typeface="Calibri" panose="020F0502020204030204" pitchFamily="34" charset="0"/>
                <a:cs typeface="Calibri" panose="020F0502020204030204" pitchFamily="34" charset="0"/>
              </a:rPr>
              <a:t>continue working</a:t>
            </a:r>
            <a:r>
              <a:rPr lang="en-IN"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21910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Scenario – Basic Branching and Merging</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8"/>
            <a:ext cx="11317289" cy="5746640"/>
          </a:xfrm>
        </p:spPr>
        <p:txBody>
          <a:bodyPr>
            <a:normAutofit/>
          </a:bodyPr>
          <a:lstStyle/>
          <a:p>
            <a:r>
              <a:rPr lang="en-IN" sz="1800" dirty="0" smtClean="0">
                <a:latin typeface="Calibri" panose="020F0502020204030204" pitchFamily="34" charset="0"/>
                <a:cs typeface="Calibri" panose="020F0502020204030204" pitchFamily="34" charset="0"/>
              </a:rPr>
              <a:t>Lets say your working production project has several commits.</a:t>
            </a: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r>
              <a:rPr lang="en-IN" sz="1800" dirty="0" smtClean="0">
                <a:latin typeface="Calibri" panose="020F0502020204030204" pitchFamily="34" charset="0"/>
                <a:cs typeface="Calibri" panose="020F0502020204030204" pitchFamily="34" charset="0"/>
              </a:rPr>
              <a:t>Create a branch for Issue# 25:  </a:t>
            </a:r>
            <a:r>
              <a:rPr lang="en-IN" sz="1800" b="1" dirty="0" smtClean="0">
                <a:solidFill>
                  <a:schemeClr val="accent1"/>
                </a:solidFill>
                <a:latin typeface="Courier New" panose="02070309020205020404" pitchFamily="49" charset="0"/>
                <a:cs typeface="Courier New" panose="02070309020205020404" pitchFamily="49" charset="0"/>
              </a:rPr>
              <a:t>$ git branch issue25 </a:t>
            </a:r>
            <a:r>
              <a:rPr lang="en-IN" sz="1800" dirty="0">
                <a:latin typeface="Calibri" panose="020F0502020204030204" pitchFamily="34" charset="0"/>
                <a:cs typeface="Calibri" panose="020F0502020204030204" pitchFamily="34" charset="0"/>
              </a:rPr>
              <a:t>and switch to it for working by using command</a:t>
            </a:r>
            <a:r>
              <a:rPr lang="en-IN" sz="1800" dirty="0" smtClean="0">
                <a:latin typeface="Calibri" panose="020F0502020204030204" pitchFamily="34" charset="0"/>
                <a:cs typeface="Calibri" panose="020F0502020204030204" pitchFamily="34" charset="0"/>
              </a:rPr>
              <a:t>:         </a:t>
            </a:r>
            <a:r>
              <a:rPr lang="en-IN" sz="1800" b="1" dirty="0" smtClean="0">
                <a:solidFill>
                  <a:schemeClr val="accent1"/>
                </a:solidFill>
                <a:latin typeface="Courier New" panose="02070309020205020404" pitchFamily="49" charset="0"/>
                <a:cs typeface="Courier New" panose="02070309020205020404" pitchFamily="49" charset="0"/>
              </a:rPr>
              <a:t> $ git checkout issue25</a:t>
            </a:r>
          </a:p>
          <a:p>
            <a:endParaRPr lang="en-IN" sz="1800" b="1" dirty="0">
              <a:solidFill>
                <a:schemeClr val="accent1"/>
              </a:solidFill>
              <a:latin typeface="Courier New" panose="02070309020205020404" pitchFamily="49" charset="0"/>
              <a:cs typeface="Courier New" panose="02070309020205020404" pitchFamily="49" charset="0"/>
            </a:endParaRPr>
          </a:p>
          <a:p>
            <a:endParaRPr lang="en-IN" sz="1800" b="1" dirty="0" smtClean="0">
              <a:solidFill>
                <a:schemeClr val="accent1"/>
              </a:solidFill>
              <a:latin typeface="Courier New" panose="02070309020205020404" pitchFamily="49" charset="0"/>
              <a:cs typeface="Courier New" panose="02070309020205020404" pitchFamily="49" charset="0"/>
            </a:endParaRPr>
          </a:p>
          <a:p>
            <a:endParaRPr lang="en-IN" sz="1800" b="1" dirty="0">
              <a:solidFill>
                <a:schemeClr val="accent1"/>
              </a:solidFill>
              <a:latin typeface="Courier New" panose="02070309020205020404" pitchFamily="49" charset="0"/>
              <a:cs typeface="Courier New" panose="02070309020205020404" pitchFamily="49" charset="0"/>
            </a:endParaRPr>
          </a:p>
          <a:p>
            <a:endParaRPr lang="en-IN" sz="1800" b="1" dirty="0" smtClean="0">
              <a:solidFill>
                <a:schemeClr val="accent1"/>
              </a:solidFill>
              <a:latin typeface="Courier New" panose="02070309020205020404" pitchFamily="49" charset="0"/>
              <a:cs typeface="Courier New" panose="02070309020205020404" pitchFamily="49" charset="0"/>
            </a:endParaRPr>
          </a:p>
          <a:p>
            <a:endParaRPr lang="en-IN" sz="1800" b="1" dirty="0">
              <a:solidFill>
                <a:schemeClr val="accent1"/>
              </a:solidFill>
              <a:latin typeface="Courier New" panose="02070309020205020404" pitchFamily="49" charset="0"/>
              <a:cs typeface="Courier New" panose="02070309020205020404" pitchFamily="49" charset="0"/>
            </a:endParaRPr>
          </a:p>
          <a:p>
            <a:r>
              <a:rPr lang="en-IN" sz="1800" dirty="0">
                <a:latin typeface="Calibri" panose="020F0502020204030204" pitchFamily="34" charset="0"/>
                <a:cs typeface="Calibri" panose="020F0502020204030204" pitchFamily="34" charset="0"/>
              </a:rPr>
              <a:t>You work on issue25 and do </a:t>
            </a:r>
            <a:r>
              <a:rPr lang="en-IN" sz="1800" dirty="0" smtClean="0">
                <a:latin typeface="Calibri" panose="020F0502020204030204" pitchFamily="34" charset="0"/>
                <a:cs typeface="Calibri" panose="020F0502020204030204" pitchFamily="34" charset="0"/>
              </a:rPr>
              <a:t>commits. </a:t>
            </a:r>
            <a:endParaRPr lang="en-IN" sz="1800" dirty="0">
              <a:latin typeface="Calibri" panose="020F0502020204030204" pitchFamily="34" charset="0"/>
              <a:cs typeface="Calibri" panose="020F0502020204030204" pitchFamily="34" charset="0"/>
            </a:endParaRPr>
          </a:p>
        </p:txBody>
      </p:sp>
      <p:sp>
        <p:nvSpPr>
          <p:cNvPr id="4" name="Rounded Rectangle 3"/>
          <p:cNvSpPr/>
          <p:nvPr/>
        </p:nvSpPr>
        <p:spPr>
          <a:xfrm>
            <a:off x="2192866" y="215900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5" name="Rounded Rectangle 4"/>
          <p:cNvSpPr/>
          <p:nvPr/>
        </p:nvSpPr>
        <p:spPr>
          <a:xfrm>
            <a:off x="3623733" y="215900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6" name="Straight Arrow Connector 5"/>
          <p:cNvCxnSpPr>
            <a:stCxn id="5" idx="1"/>
            <a:endCxn id="4" idx="3"/>
          </p:cNvCxnSpPr>
          <p:nvPr/>
        </p:nvCxnSpPr>
        <p:spPr>
          <a:xfrm flipH="1">
            <a:off x="2946399" y="2324105"/>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ounded Rectangle 6"/>
          <p:cNvSpPr/>
          <p:nvPr/>
        </p:nvSpPr>
        <p:spPr>
          <a:xfrm>
            <a:off x="5054600" y="215900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8" name="Straight Arrow Connector 7"/>
          <p:cNvCxnSpPr/>
          <p:nvPr/>
        </p:nvCxnSpPr>
        <p:spPr>
          <a:xfrm flipH="1">
            <a:off x="4377266" y="2336805"/>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4931832" y="1406345"/>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0" name="Straight Arrow Connector 9"/>
          <p:cNvCxnSpPr>
            <a:stCxn id="9" idx="2"/>
            <a:endCxn id="7" idx="0"/>
          </p:cNvCxnSpPr>
          <p:nvPr/>
        </p:nvCxnSpPr>
        <p:spPr>
          <a:xfrm>
            <a:off x="5431366" y="1728078"/>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ounded Rectangle 10"/>
          <p:cNvSpPr/>
          <p:nvPr/>
        </p:nvSpPr>
        <p:spPr>
          <a:xfrm>
            <a:off x="2192866" y="4089839"/>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12" name="Rounded Rectangle 11"/>
          <p:cNvSpPr/>
          <p:nvPr/>
        </p:nvSpPr>
        <p:spPr>
          <a:xfrm>
            <a:off x="3623733" y="4089839"/>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13" name="Straight Arrow Connector 12"/>
          <p:cNvCxnSpPr>
            <a:stCxn id="12" idx="1"/>
            <a:endCxn id="11" idx="3"/>
          </p:cNvCxnSpPr>
          <p:nvPr/>
        </p:nvCxnSpPr>
        <p:spPr>
          <a:xfrm flipH="1">
            <a:off x="2946399" y="4254939"/>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ounded Rectangle 13"/>
          <p:cNvSpPr/>
          <p:nvPr/>
        </p:nvSpPr>
        <p:spPr>
          <a:xfrm>
            <a:off x="5054600" y="4089839"/>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15" name="Straight Arrow Connector 14"/>
          <p:cNvCxnSpPr/>
          <p:nvPr/>
        </p:nvCxnSpPr>
        <p:spPr>
          <a:xfrm flipH="1">
            <a:off x="4377266" y="4267639"/>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a:xfrm>
            <a:off x="4931832" y="3337179"/>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7" name="Straight Arrow Connector 16"/>
          <p:cNvCxnSpPr>
            <a:stCxn id="16" idx="2"/>
            <a:endCxn id="14" idx="0"/>
          </p:cNvCxnSpPr>
          <p:nvPr/>
        </p:nvCxnSpPr>
        <p:spPr>
          <a:xfrm>
            <a:off x="5431366" y="3658912"/>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p:cNvSpPr/>
          <p:nvPr/>
        </p:nvSpPr>
        <p:spPr>
          <a:xfrm>
            <a:off x="4940298" y="4784544"/>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issue25</a:t>
            </a:r>
            <a:endParaRPr lang="en-IN" dirty="0">
              <a:latin typeface="Calibri" panose="020F0502020204030204" pitchFamily="34" charset="0"/>
              <a:cs typeface="Calibri" panose="020F0502020204030204" pitchFamily="34" charset="0"/>
            </a:endParaRPr>
          </a:p>
        </p:txBody>
      </p:sp>
      <p:cxnSp>
        <p:nvCxnSpPr>
          <p:cNvPr id="19" name="Straight Arrow Connector 18"/>
          <p:cNvCxnSpPr>
            <a:endCxn id="14" idx="2"/>
          </p:cNvCxnSpPr>
          <p:nvPr/>
        </p:nvCxnSpPr>
        <p:spPr>
          <a:xfrm flipV="1">
            <a:off x="5431366" y="4420039"/>
            <a:ext cx="1" cy="340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Rounded Rectangle 19"/>
          <p:cNvSpPr/>
          <p:nvPr/>
        </p:nvSpPr>
        <p:spPr>
          <a:xfrm>
            <a:off x="4571999" y="579321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21" name="Rounded Rectangle 20"/>
          <p:cNvSpPr/>
          <p:nvPr/>
        </p:nvSpPr>
        <p:spPr>
          <a:xfrm>
            <a:off x="6002866" y="579321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22" name="Straight Arrow Connector 21"/>
          <p:cNvCxnSpPr>
            <a:stCxn id="21" idx="1"/>
            <a:endCxn id="20" idx="3"/>
          </p:cNvCxnSpPr>
          <p:nvPr/>
        </p:nvCxnSpPr>
        <p:spPr>
          <a:xfrm flipH="1">
            <a:off x="5325532" y="5958317"/>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ounded Rectangle 22"/>
          <p:cNvSpPr/>
          <p:nvPr/>
        </p:nvSpPr>
        <p:spPr>
          <a:xfrm>
            <a:off x="7433733" y="579321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24" name="Straight Arrow Connector 23"/>
          <p:cNvCxnSpPr/>
          <p:nvPr/>
        </p:nvCxnSpPr>
        <p:spPr>
          <a:xfrm flipH="1">
            <a:off x="6756399" y="5971017"/>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Rectangle 24"/>
          <p:cNvSpPr/>
          <p:nvPr/>
        </p:nvSpPr>
        <p:spPr>
          <a:xfrm>
            <a:off x="7310965" y="5040557"/>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26" name="Straight Arrow Connector 25"/>
          <p:cNvCxnSpPr>
            <a:stCxn id="25" idx="2"/>
            <a:endCxn id="23" idx="0"/>
          </p:cNvCxnSpPr>
          <p:nvPr/>
        </p:nvCxnSpPr>
        <p:spPr>
          <a:xfrm>
            <a:off x="7810499" y="5362290"/>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p:cNvSpPr/>
          <p:nvPr/>
        </p:nvSpPr>
        <p:spPr>
          <a:xfrm>
            <a:off x="8792632" y="6487922"/>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issue25</a:t>
            </a:r>
            <a:endParaRPr lang="en-IN" dirty="0">
              <a:latin typeface="Calibri" panose="020F0502020204030204" pitchFamily="34" charset="0"/>
              <a:cs typeface="Calibri" panose="020F0502020204030204" pitchFamily="34" charset="0"/>
            </a:endParaRPr>
          </a:p>
        </p:txBody>
      </p:sp>
      <p:sp>
        <p:nvSpPr>
          <p:cNvPr id="29" name="Rounded Rectangle 28"/>
          <p:cNvSpPr/>
          <p:nvPr/>
        </p:nvSpPr>
        <p:spPr>
          <a:xfrm>
            <a:off x="8928099" y="577941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cxnSp>
        <p:nvCxnSpPr>
          <p:cNvPr id="31" name="Straight Arrow Connector 30"/>
          <p:cNvCxnSpPr/>
          <p:nvPr/>
        </p:nvCxnSpPr>
        <p:spPr>
          <a:xfrm flipV="1">
            <a:off x="9302747" y="6109615"/>
            <a:ext cx="1" cy="340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p:nvPr/>
        </p:nvCxnSpPr>
        <p:spPr>
          <a:xfrm flipH="1">
            <a:off x="8187266" y="5958317"/>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984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par>
                                <p:cTn id="82" presetID="10" presetClass="entr" presetSubtype="0"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par>
                                <p:cTn id="91" presetID="10" presetClass="entr" presetSubtype="0" fill="hold" nodeType="with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par>
                                <p:cTn id="94" presetID="10" presetClass="entr" presetSubtype="0" fill="hold" nodeType="with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fade">
                                      <p:cBhvr>
                                        <p:cTn id="96" dur="500"/>
                                        <p:tgtEl>
                                          <p:spTgt spid="22"/>
                                        </p:tgtEl>
                                      </p:cBhvr>
                                    </p:animEffect>
                                  </p:childTnLst>
                                </p:cTn>
                              </p:par>
                              <p:par>
                                <p:cTn id="97" presetID="10" presetClass="entr" presetSubtype="0" fill="hold" nodeType="with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1" grpId="0" animBg="1"/>
      <p:bldP spid="12" grpId="0" animBg="1"/>
      <p:bldP spid="14" grpId="0" animBg="1"/>
      <p:bldP spid="16" grpId="0" animBg="1"/>
      <p:bldP spid="18" grpId="0" animBg="1"/>
      <p:bldP spid="20" grpId="0" animBg="1"/>
      <p:bldP spid="21" grpId="0" animBg="1"/>
      <p:bldP spid="23" grpId="0" animBg="1"/>
      <p:bldP spid="25" grpId="0" animBg="1"/>
      <p:bldP spid="27"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Scenario – Basic Branching and Merging</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8"/>
            <a:ext cx="11317289" cy="5746640"/>
          </a:xfrm>
        </p:spPr>
        <p:txBody>
          <a:bodyPr>
            <a:normAutofit/>
          </a:bodyPr>
          <a:lstStyle/>
          <a:p>
            <a:r>
              <a:rPr lang="en-IN" sz="1800" dirty="0" smtClean="0">
                <a:latin typeface="Calibri" panose="020F0502020204030204" pitchFamily="34" charset="0"/>
                <a:cs typeface="Calibri" panose="020F0502020204030204" pitchFamily="34" charset="0"/>
              </a:rPr>
              <a:t>Now you got a call and you have to work on hotfix. Commit your issue25 branch and switch back to master:              </a:t>
            </a:r>
            <a:r>
              <a:rPr lang="en-IN" sz="1800" b="1" dirty="0" smtClean="0">
                <a:solidFill>
                  <a:schemeClr val="accent1"/>
                </a:solidFill>
                <a:latin typeface="Courier New" panose="02070309020205020404" pitchFamily="49" charset="0"/>
                <a:cs typeface="Courier New" panose="02070309020205020404" pitchFamily="49" charset="0"/>
              </a:rPr>
              <a:t>$ git checkout master </a:t>
            </a:r>
            <a:r>
              <a:rPr lang="en-IN" sz="1800" dirty="0">
                <a:latin typeface="Calibri" panose="020F0502020204030204" pitchFamily="34" charset="0"/>
                <a:cs typeface="Calibri" panose="020F0502020204030204" pitchFamily="34" charset="0"/>
              </a:rPr>
              <a:t>and create a new branch hotfix </a:t>
            </a:r>
            <a:r>
              <a:rPr lang="en-IN" sz="1800" dirty="0" smtClean="0">
                <a:latin typeface="Calibri" panose="020F0502020204030204" pitchFamily="34" charset="0"/>
                <a:cs typeface="Calibri" panose="020F0502020204030204" pitchFamily="34" charset="0"/>
              </a:rPr>
              <a:t>and switch to it to </a:t>
            </a:r>
            <a:r>
              <a:rPr lang="en-IN" sz="1800" dirty="0">
                <a:latin typeface="Calibri" panose="020F0502020204030204" pitchFamily="34" charset="0"/>
                <a:cs typeface="Calibri" panose="020F0502020204030204" pitchFamily="34" charset="0"/>
              </a:rPr>
              <a:t>work </a:t>
            </a:r>
            <a:r>
              <a:rPr lang="en-IN" sz="1800" dirty="0" smtClean="0">
                <a:latin typeface="Calibri" panose="020F0502020204030204" pitchFamily="34" charset="0"/>
                <a:cs typeface="Calibri" panose="020F0502020204030204" pitchFamily="34" charset="0"/>
              </a:rPr>
              <a:t>for hotfix                               </a:t>
            </a:r>
            <a:r>
              <a:rPr lang="en-IN" sz="1800" b="1" dirty="0" smtClean="0">
                <a:solidFill>
                  <a:schemeClr val="accent1"/>
                </a:solidFill>
                <a:latin typeface="Courier New" panose="02070309020205020404" pitchFamily="49" charset="0"/>
                <a:cs typeface="Courier New" panose="02070309020205020404" pitchFamily="49" charset="0"/>
              </a:rPr>
              <a:t>$ git branch hotfix</a:t>
            </a:r>
          </a:p>
          <a:p>
            <a:endParaRPr lang="en-IN" sz="1800" b="1" dirty="0">
              <a:solidFill>
                <a:schemeClr val="accent1"/>
              </a:solidFill>
              <a:latin typeface="Courier New" panose="02070309020205020404" pitchFamily="49" charset="0"/>
              <a:cs typeface="Courier New" panose="02070309020205020404" pitchFamily="49" charset="0"/>
            </a:endParaRPr>
          </a:p>
          <a:p>
            <a:endParaRPr lang="en-IN" sz="1800" b="1" dirty="0" smtClean="0">
              <a:solidFill>
                <a:schemeClr val="accent1"/>
              </a:solidFill>
              <a:latin typeface="Courier New" panose="02070309020205020404" pitchFamily="49" charset="0"/>
              <a:cs typeface="Courier New" panose="02070309020205020404" pitchFamily="49" charset="0"/>
            </a:endParaRPr>
          </a:p>
          <a:p>
            <a:endParaRPr lang="en-IN" sz="1800" b="1" dirty="0">
              <a:solidFill>
                <a:schemeClr val="accent1"/>
              </a:solidFill>
              <a:latin typeface="Courier New" panose="02070309020205020404" pitchFamily="49" charset="0"/>
              <a:cs typeface="Courier New" panose="02070309020205020404" pitchFamily="49" charset="0"/>
            </a:endParaRPr>
          </a:p>
          <a:p>
            <a:endParaRPr lang="en-IN" sz="1800" b="1" dirty="0" smtClean="0">
              <a:solidFill>
                <a:schemeClr val="accent1"/>
              </a:solidFill>
              <a:latin typeface="Courier New" panose="02070309020205020404" pitchFamily="49" charset="0"/>
              <a:cs typeface="Courier New" panose="02070309020205020404" pitchFamily="49" charset="0"/>
            </a:endParaRPr>
          </a:p>
          <a:p>
            <a:endParaRPr lang="en-IN" sz="1800" b="1" dirty="0">
              <a:solidFill>
                <a:schemeClr val="accent1"/>
              </a:solidFill>
              <a:latin typeface="Courier New" panose="02070309020205020404" pitchFamily="49" charset="0"/>
              <a:cs typeface="Courier New" panose="02070309020205020404" pitchFamily="49" charset="0"/>
            </a:endParaRPr>
          </a:p>
          <a:p>
            <a:endParaRPr lang="en-IN" sz="1800" b="1" dirty="0" smtClean="0">
              <a:solidFill>
                <a:schemeClr val="accent1"/>
              </a:solidFill>
              <a:latin typeface="Courier New" panose="02070309020205020404" pitchFamily="49" charset="0"/>
              <a:cs typeface="Courier New" panose="02070309020205020404" pitchFamily="49" charset="0"/>
            </a:endParaRPr>
          </a:p>
          <a:p>
            <a:endParaRPr lang="en-IN" sz="1800" b="1" dirty="0">
              <a:solidFill>
                <a:schemeClr val="accent1"/>
              </a:solidFill>
              <a:latin typeface="Courier New" panose="02070309020205020404" pitchFamily="49" charset="0"/>
              <a:cs typeface="Courier New" panose="02070309020205020404" pitchFamily="49" charset="0"/>
            </a:endParaRPr>
          </a:p>
          <a:p>
            <a:endParaRPr lang="en-IN" sz="1800" b="1" dirty="0" smtClean="0">
              <a:solidFill>
                <a:schemeClr val="accent1"/>
              </a:solidFill>
              <a:latin typeface="Courier New" panose="02070309020205020404" pitchFamily="49" charset="0"/>
              <a:cs typeface="Courier New" panose="02070309020205020404" pitchFamily="49" charset="0"/>
            </a:endParaRPr>
          </a:p>
          <a:p>
            <a:r>
              <a:rPr lang="en-IN" sz="1800" dirty="0">
                <a:latin typeface="Calibri" panose="020F0502020204030204" pitchFamily="34" charset="0"/>
                <a:cs typeface="Calibri" panose="020F0502020204030204" pitchFamily="34" charset="0"/>
              </a:rPr>
              <a:t>After you have tested your hotfix you can merge the fix with your master branch</a:t>
            </a:r>
            <a:r>
              <a:rPr lang="en-IN" sz="1800" dirty="0" smtClean="0">
                <a:latin typeface="Calibri" panose="020F0502020204030204" pitchFamily="34" charset="0"/>
                <a:cs typeface="Calibri" panose="020F0502020204030204" pitchFamily="34" charset="0"/>
              </a:rPr>
              <a:t>. Use below command:</a:t>
            </a:r>
          </a:p>
          <a:p>
            <a:pPr lvl="1"/>
            <a:r>
              <a:rPr lang="en-IN" b="1" dirty="0">
                <a:solidFill>
                  <a:schemeClr val="accent1"/>
                </a:solidFill>
                <a:latin typeface="Courier New" panose="02070309020205020404" pitchFamily="49" charset="0"/>
                <a:cs typeface="Courier New" panose="02070309020205020404" pitchFamily="49" charset="0"/>
              </a:rPr>
              <a:t>$ git checkout master</a:t>
            </a:r>
          </a:p>
          <a:p>
            <a:pPr lvl="1"/>
            <a:r>
              <a:rPr lang="en-IN" b="1" dirty="0">
                <a:solidFill>
                  <a:schemeClr val="accent1"/>
                </a:solidFill>
                <a:latin typeface="Courier New" panose="02070309020205020404" pitchFamily="49" charset="0"/>
                <a:cs typeface="Courier New" panose="02070309020205020404" pitchFamily="49" charset="0"/>
              </a:rPr>
              <a:t>$ git merge hotfix</a:t>
            </a:r>
          </a:p>
        </p:txBody>
      </p:sp>
      <p:sp>
        <p:nvSpPr>
          <p:cNvPr id="4" name="Rounded Rectangle 3"/>
          <p:cNvSpPr/>
          <p:nvPr/>
        </p:nvSpPr>
        <p:spPr>
          <a:xfrm>
            <a:off x="1549398" y="268594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5" name="Rounded Rectangle 4"/>
          <p:cNvSpPr/>
          <p:nvPr/>
        </p:nvSpPr>
        <p:spPr>
          <a:xfrm>
            <a:off x="2980265" y="268594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6" name="Straight Arrow Connector 5"/>
          <p:cNvCxnSpPr>
            <a:stCxn id="5" idx="1"/>
            <a:endCxn id="4" idx="3"/>
          </p:cNvCxnSpPr>
          <p:nvPr/>
        </p:nvCxnSpPr>
        <p:spPr>
          <a:xfrm flipH="1">
            <a:off x="2302931" y="285104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ounded Rectangle 6"/>
          <p:cNvSpPr/>
          <p:nvPr/>
        </p:nvSpPr>
        <p:spPr>
          <a:xfrm>
            <a:off x="4411132" y="268594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8" name="Straight Arrow Connector 7"/>
          <p:cNvCxnSpPr/>
          <p:nvPr/>
        </p:nvCxnSpPr>
        <p:spPr>
          <a:xfrm flipH="1">
            <a:off x="3733798" y="286374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4288364" y="1933284"/>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0" name="Straight Arrow Connector 9"/>
          <p:cNvCxnSpPr>
            <a:stCxn id="9" idx="2"/>
            <a:endCxn id="7" idx="0"/>
          </p:cNvCxnSpPr>
          <p:nvPr/>
        </p:nvCxnSpPr>
        <p:spPr>
          <a:xfrm>
            <a:off x="4787898" y="2255017"/>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5770031" y="4388184"/>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issue25</a:t>
            </a:r>
            <a:endParaRPr lang="en-IN" dirty="0">
              <a:latin typeface="Calibri" panose="020F0502020204030204" pitchFamily="34" charset="0"/>
              <a:cs typeface="Calibri" panose="020F0502020204030204" pitchFamily="34" charset="0"/>
            </a:endParaRPr>
          </a:p>
        </p:txBody>
      </p:sp>
      <p:sp>
        <p:nvSpPr>
          <p:cNvPr id="12" name="Rounded Rectangle 11"/>
          <p:cNvSpPr/>
          <p:nvPr/>
        </p:nvSpPr>
        <p:spPr>
          <a:xfrm>
            <a:off x="5905498" y="367967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cxnSp>
        <p:nvCxnSpPr>
          <p:cNvPr id="13" name="Straight Arrow Connector 12"/>
          <p:cNvCxnSpPr/>
          <p:nvPr/>
        </p:nvCxnSpPr>
        <p:spPr>
          <a:xfrm flipV="1">
            <a:off x="6280146" y="4009877"/>
            <a:ext cx="1" cy="340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flipH="1" flipV="1">
            <a:off x="5164665" y="3054229"/>
            <a:ext cx="740834" cy="625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Rounded Rectangle 16"/>
          <p:cNvSpPr/>
          <p:nvPr/>
        </p:nvSpPr>
        <p:spPr>
          <a:xfrm>
            <a:off x="5875865" y="2698749"/>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C4</a:t>
            </a:r>
            <a:endParaRPr lang="en-IN" dirty="0">
              <a:latin typeface="Calibri" panose="020F0502020204030204" pitchFamily="34" charset="0"/>
              <a:cs typeface="Calibri" panose="020F0502020204030204" pitchFamily="34" charset="0"/>
            </a:endParaRPr>
          </a:p>
        </p:txBody>
      </p:sp>
      <p:sp>
        <p:nvSpPr>
          <p:cNvPr id="18" name="Rectangle 17"/>
          <p:cNvSpPr/>
          <p:nvPr/>
        </p:nvSpPr>
        <p:spPr>
          <a:xfrm>
            <a:off x="5753097" y="1946089"/>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hotfix</a:t>
            </a:r>
            <a:endParaRPr lang="en-IN" dirty="0">
              <a:latin typeface="Calibri" panose="020F0502020204030204" pitchFamily="34" charset="0"/>
              <a:cs typeface="Calibri" panose="020F0502020204030204" pitchFamily="34" charset="0"/>
            </a:endParaRPr>
          </a:p>
        </p:txBody>
      </p:sp>
      <p:cxnSp>
        <p:nvCxnSpPr>
          <p:cNvPr id="19" name="Straight Arrow Connector 18"/>
          <p:cNvCxnSpPr>
            <a:stCxn id="18" idx="2"/>
            <a:endCxn id="17" idx="0"/>
          </p:cNvCxnSpPr>
          <p:nvPr/>
        </p:nvCxnSpPr>
        <p:spPr>
          <a:xfrm>
            <a:off x="6252631" y="2267822"/>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H="1">
            <a:off x="5164665" y="285104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22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1" grpId="0" animBg="1"/>
      <p:bldP spid="12"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88065" y="293994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3" name="Rounded Rectangle 2"/>
          <p:cNvSpPr/>
          <p:nvPr/>
        </p:nvSpPr>
        <p:spPr>
          <a:xfrm>
            <a:off x="3318932" y="293994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4" name="Straight Arrow Connector 3"/>
          <p:cNvCxnSpPr>
            <a:stCxn id="3" idx="1"/>
            <a:endCxn id="2" idx="3"/>
          </p:cNvCxnSpPr>
          <p:nvPr/>
        </p:nvCxnSpPr>
        <p:spPr>
          <a:xfrm flipH="1">
            <a:off x="2641598" y="310504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 name="Rounded Rectangle 4"/>
          <p:cNvSpPr/>
          <p:nvPr/>
        </p:nvSpPr>
        <p:spPr>
          <a:xfrm>
            <a:off x="4749799" y="293994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6" name="Straight Arrow Connector 5"/>
          <p:cNvCxnSpPr/>
          <p:nvPr/>
        </p:nvCxnSpPr>
        <p:spPr>
          <a:xfrm flipH="1">
            <a:off x="4072465" y="311774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6091764" y="1419034"/>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8" name="Straight Arrow Connector 7"/>
          <p:cNvCxnSpPr>
            <a:stCxn id="7" idx="2"/>
          </p:cNvCxnSpPr>
          <p:nvPr/>
        </p:nvCxnSpPr>
        <p:spPr>
          <a:xfrm>
            <a:off x="6591298" y="1740767"/>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6091764" y="4637295"/>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issue25</a:t>
            </a:r>
            <a:endParaRPr lang="en-IN" dirty="0">
              <a:latin typeface="Calibri" panose="020F0502020204030204" pitchFamily="34" charset="0"/>
              <a:cs typeface="Calibri" panose="020F0502020204030204" pitchFamily="34" charset="0"/>
            </a:endParaRPr>
          </a:p>
        </p:txBody>
      </p:sp>
      <p:sp>
        <p:nvSpPr>
          <p:cNvPr id="10" name="Rounded Rectangle 9"/>
          <p:cNvSpPr/>
          <p:nvPr/>
        </p:nvSpPr>
        <p:spPr>
          <a:xfrm>
            <a:off x="6235698" y="393367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cxnSp>
        <p:nvCxnSpPr>
          <p:cNvPr id="11" name="Straight Arrow Connector 10"/>
          <p:cNvCxnSpPr/>
          <p:nvPr/>
        </p:nvCxnSpPr>
        <p:spPr>
          <a:xfrm flipV="1">
            <a:off x="6618813" y="4263877"/>
            <a:ext cx="1" cy="340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flipH="1" flipV="1">
            <a:off x="5503332" y="3308229"/>
            <a:ext cx="740834" cy="625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6214532" y="2952749"/>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C4</a:t>
            </a:r>
            <a:endParaRPr lang="en-IN" dirty="0">
              <a:latin typeface="Calibri" panose="020F0502020204030204" pitchFamily="34" charset="0"/>
              <a:cs typeface="Calibri" panose="020F0502020204030204" pitchFamily="34" charset="0"/>
            </a:endParaRPr>
          </a:p>
        </p:txBody>
      </p:sp>
      <p:sp>
        <p:nvSpPr>
          <p:cNvPr id="14" name="Rectangle 13"/>
          <p:cNvSpPr/>
          <p:nvPr/>
        </p:nvSpPr>
        <p:spPr>
          <a:xfrm>
            <a:off x="6091764" y="2200089"/>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hotfix</a:t>
            </a:r>
            <a:endParaRPr lang="en-IN" dirty="0">
              <a:latin typeface="Calibri" panose="020F0502020204030204" pitchFamily="34" charset="0"/>
              <a:cs typeface="Calibri" panose="020F0502020204030204" pitchFamily="34" charset="0"/>
            </a:endParaRPr>
          </a:p>
        </p:txBody>
      </p:sp>
      <p:cxnSp>
        <p:nvCxnSpPr>
          <p:cNvPr id="15" name="Straight Arrow Connector 14"/>
          <p:cNvCxnSpPr>
            <a:stCxn id="14" idx="2"/>
            <a:endCxn id="13" idx="0"/>
          </p:cNvCxnSpPr>
          <p:nvPr/>
        </p:nvCxnSpPr>
        <p:spPr>
          <a:xfrm>
            <a:off x="6591298" y="2521822"/>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H="1">
            <a:off x="5503332" y="310504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Scenario – Basic Branching and Merging</a:t>
            </a:r>
            <a:endParaRPr lang="en-IN" sz="2800" dirty="0">
              <a:latin typeface="Calibri" panose="020F0502020204030204" pitchFamily="34" charset="0"/>
              <a:cs typeface="Calibri" panose="020F0502020204030204" pitchFamily="34" charset="0"/>
            </a:endParaRPr>
          </a:p>
        </p:txBody>
      </p:sp>
      <p:sp>
        <p:nvSpPr>
          <p:cNvPr id="18" name="Content Placeholder 2"/>
          <p:cNvSpPr>
            <a:spLocks noGrp="1"/>
          </p:cNvSpPr>
          <p:nvPr>
            <p:ph idx="1"/>
          </p:nvPr>
        </p:nvSpPr>
        <p:spPr>
          <a:xfrm>
            <a:off x="646111" y="1043628"/>
            <a:ext cx="11456749" cy="5581459"/>
          </a:xfrm>
        </p:spPr>
        <p:txBody>
          <a:bodyPr>
            <a:normAutofit/>
          </a:bodyPr>
          <a:lstStyle/>
          <a:p>
            <a:r>
              <a:rPr lang="en-IN" sz="1800" dirty="0" smtClean="0">
                <a:solidFill>
                  <a:schemeClr val="tx2"/>
                </a:solidFill>
                <a:latin typeface="Calibri" panose="020F0502020204030204" pitchFamily="34" charset="0"/>
                <a:cs typeface="Calibri" panose="020F0502020204030204" pitchFamily="34" charset="0"/>
              </a:rPr>
              <a:t>At this point your master branch and hotfix will be pointing to the same commit.</a:t>
            </a:r>
            <a:endParaRPr lang="en-IN" sz="1800" b="1" dirty="0" smtClean="0">
              <a:solidFill>
                <a:schemeClr val="tx2"/>
              </a:solidFill>
              <a:latin typeface="Calibri" panose="020F0502020204030204" pitchFamily="34" charset="0"/>
              <a:cs typeface="Calibri" panose="020F0502020204030204" pitchFamily="34" charset="0"/>
            </a:endParaRPr>
          </a:p>
          <a:p>
            <a:endParaRPr lang="en-IN" sz="1800" b="1" dirty="0">
              <a:solidFill>
                <a:schemeClr val="tx2"/>
              </a:solidFill>
              <a:latin typeface="Calibri" panose="020F0502020204030204" pitchFamily="34" charset="0"/>
              <a:cs typeface="Calibri" panose="020F0502020204030204" pitchFamily="34" charset="0"/>
            </a:endParaRPr>
          </a:p>
          <a:p>
            <a:endParaRPr lang="en-IN" sz="1800" b="1" dirty="0" smtClean="0">
              <a:solidFill>
                <a:schemeClr val="tx2"/>
              </a:solidFill>
              <a:latin typeface="Calibri" panose="020F0502020204030204" pitchFamily="34" charset="0"/>
              <a:cs typeface="Calibri" panose="020F0502020204030204" pitchFamily="34" charset="0"/>
            </a:endParaRPr>
          </a:p>
          <a:p>
            <a:endParaRPr lang="en-IN" sz="1800" b="1" dirty="0">
              <a:solidFill>
                <a:schemeClr val="tx2"/>
              </a:solidFill>
              <a:latin typeface="Calibri" panose="020F0502020204030204" pitchFamily="34" charset="0"/>
              <a:cs typeface="Calibri" panose="020F0502020204030204" pitchFamily="34" charset="0"/>
            </a:endParaRPr>
          </a:p>
          <a:p>
            <a:endParaRPr lang="en-IN" sz="1800" b="1" dirty="0" smtClean="0">
              <a:solidFill>
                <a:schemeClr val="tx2"/>
              </a:solidFill>
              <a:latin typeface="Calibri" panose="020F0502020204030204" pitchFamily="34" charset="0"/>
              <a:cs typeface="Calibri" panose="020F0502020204030204" pitchFamily="34" charset="0"/>
            </a:endParaRPr>
          </a:p>
          <a:p>
            <a:pPr marL="0" indent="0">
              <a:buNone/>
            </a:pPr>
            <a:endParaRPr lang="en-IN" sz="1800" b="1" dirty="0">
              <a:solidFill>
                <a:schemeClr val="tx2"/>
              </a:solidFill>
              <a:latin typeface="Calibri" panose="020F0502020204030204" pitchFamily="34" charset="0"/>
              <a:cs typeface="Calibri" panose="020F0502020204030204" pitchFamily="34" charset="0"/>
            </a:endParaRPr>
          </a:p>
          <a:p>
            <a:pPr marL="0" indent="0">
              <a:buNone/>
            </a:pPr>
            <a:endParaRPr lang="en-IN" sz="1800" b="1" dirty="0">
              <a:solidFill>
                <a:schemeClr val="tx2"/>
              </a:solidFill>
              <a:latin typeface="Calibri" panose="020F0502020204030204" pitchFamily="34" charset="0"/>
              <a:cs typeface="Calibri" panose="020F0502020204030204" pitchFamily="34" charset="0"/>
            </a:endParaRPr>
          </a:p>
          <a:p>
            <a:pPr marL="0" indent="0">
              <a:buNone/>
            </a:pPr>
            <a:endParaRPr lang="en-IN" sz="1800" b="1" dirty="0">
              <a:solidFill>
                <a:schemeClr val="tx2"/>
              </a:solidFill>
              <a:latin typeface="Calibri" panose="020F0502020204030204" pitchFamily="34" charset="0"/>
              <a:cs typeface="Calibri" panose="020F0502020204030204" pitchFamily="34" charset="0"/>
            </a:endParaRPr>
          </a:p>
          <a:p>
            <a:pPr marL="0" indent="0">
              <a:buNone/>
            </a:pPr>
            <a:endParaRPr lang="en-IN" sz="1800" b="1" dirty="0">
              <a:solidFill>
                <a:schemeClr val="tx2"/>
              </a:solidFill>
              <a:latin typeface="Calibri" panose="020F0502020204030204" pitchFamily="34" charset="0"/>
              <a:cs typeface="Calibri" panose="020F0502020204030204" pitchFamily="34" charset="0"/>
            </a:endParaRPr>
          </a:p>
          <a:p>
            <a:pPr marL="0" indent="0">
              <a:buNone/>
            </a:pPr>
            <a:endParaRPr lang="en-IN" sz="1800" b="1" dirty="0">
              <a:solidFill>
                <a:schemeClr val="tx2"/>
              </a:solidFill>
              <a:latin typeface="Calibri" panose="020F0502020204030204" pitchFamily="34" charset="0"/>
              <a:cs typeface="Calibri" panose="020F0502020204030204" pitchFamily="34" charset="0"/>
            </a:endParaRPr>
          </a:p>
          <a:p>
            <a:r>
              <a:rPr lang="en-IN" sz="1800" dirty="0" smtClean="0">
                <a:solidFill>
                  <a:schemeClr val="tx2"/>
                </a:solidFill>
                <a:latin typeface="Calibri" panose="020F0502020204030204" pitchFamily="34" charset="0"/>
                <a:cs typeface="Calibri" panose="020F0502020204030204" pitchFamily="34" charset="0"/>
              </a:rPr>
              <a:t>Now you can delete you hotfix branch as master is also pointing to the same commit. To delete a branch use command </a:t>
            </a:r>
            <a:r>
              <a:rPr lang="en-IN" sz="1800" b="1" dirty="0" smtClean="0">
                <a:solidFill>
                  <a:schemeClr val="accent1"/>
                </a:solidFill>
                <a:latin typeface="Courier New" panose="02070309020205020404" pitchFamily="49" charset="0"/>
                <a:cs typeface="Courier New" panose="02070309020205020404" pitchFamily="49" charset="0"/>
              </a:rPr>
              <a:t>$ git branch –d hotfix</a:t>
            </a:r>
          </a:p>
          <a:p>
            <a:r>
              <a:rPr lang="en-IN" sz="1800" dirty="0" smtClean="0">
                <a:solidFill>
                  <a:schemeClr val="tx2"/>
                </a:solidFill>
                <a:latin typeface="Calibri" panose="020F0502020204030204" pitchFamily="34" charset="0"/>
                <a:cs typeface="Calibri" panose="020F0502020204030204" pitchFamily="34" charset="0"/>
              </a:rPr>
              <a:t>You are now ready to work on your issue25. So switch to your issue25 branch. Do some work and perform commit to save your changes on issue25.</a:t>
            </a:r>
          </a:p>
        </p:txBody>
      </p:sp>
    </p:spTree>
    <p:extLst>
      <p:ext uri="{BB962C8B-B14F-4D97-AF65-F5344CB8AC3E}">
        <p14:creationId xmlns:p14="http://schemas.microsoft.com/office/powerpoint/2010/main" val="422766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
                                            <p:txEl>
                                              <p:pRg st="10" end="10"/>
                                            </p:txEl>
                                          </p:spTgt>
                                        </p:tgtEl>
                                        <p:attrNameLst>
                                          <p:attrName>style.visibility</p:attrName>
                                        </p:attrNameLst>
                                      </p:cBhvr>
                                      <p:to>
                                        <p:strVal val="visible"/>
                                      </p:to>
                                    </p:set>
                                    <p:animEffect transition="in" filter="fade">
                                      <p:cBhvr>
                                        <p:cTn id="54" dur="500"/>
                                        <p:tgtEl>
                                          <p:spTgt spid="18">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8">
                                            <p:txEl>
                                              <p:pRg st="11" end="11"/>
                                            </p:txEl>
                                          </p:spTgt>
                                        </p:tgtEl>
                                        <p:attrNameLst>
                                          <p:attrName>style.visibility</p:attrName>
                                        </p:attrNameLst>
                                      </p:cBhvr>
                                      <p:to>
                                        <p:strVal val="visible"/>
                                      </p:to>
                                    </p:set>
                                    <p:animEffect transition="in" filter="fade">
                                      <p:cBhvr>
                                        <p:cTn id="59" dur="500"/>
                                        <p:tgtEl>
                                          <p:spTgt spid="1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9" grpId="0" animBg="1"/>
      <p:bldP spid="10"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Scenario – Basic Branching and Merging</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8"/>
            <a:ext cx="11317289" cy="5611172"/>
          </a:xfrm>
        </p:spPr>
        <p:txBody>
          <a:bodyPr>
            <a:normAutofit/>
          </a:bodyPr>
          <a:lstStyle/>
          <a:p>
            <a:r>
              <a:rPr lang="en-IN" sz="1800" dirty="0" smtClean="0">
                <a:solidFill>
                  <a:schemeClr val="tx2"/>
                </a:solidFill>
                <a:latin typeface="Calibri" panose="020F0502020204030204" pitchFamily="34" charset="0"/>
                <a:cs typeface="Calibri" panose="020F0502020204030204" pitchFamily="34" charset="0"/>
              </a:rPr>
              <a:t>Your repository will look some thing like this.</a:t>
            </a: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r>
              <a:rPr lang="en-IN" sz="1800" dirty="0" smtClean="0">
                <a:solidFill>
                  <a:schemeClr val="tx2"/>
                </a:solidFill>
                <a:latin typeface="Calibri" panose="020F0502020204030204" pitchFamily="34" charset="0"/>
                <a:cs typeface="Calibri" panose="020F0502020204030204" pitchFamily="34" charset="0"/>
              </a:rPr>
              <a:t>Now your work on issue25 is complete and you want to merge the changes to your master branch. Use below steps:</a:t>
            </a:r>
          </a:p>
          <a:p>
            <a:pPr lvl="1"/>
            <a:r>
              <a:rPr lang="en-IN" b="1" dirty="0" smtClean="0">
                <a:solidFill>
                  <a:schemeClr val="accent1"/>
                </a:solidFill>
                <a:latin typeface="Courier New" panose="02070309020205020404" pitchFamily="49" charset="0"/>
                <a:cs typeface="Courier New" panose="02070309020205020404" pitchFamily="49" charset="0"/>
              </a:rPr>
              <a:t>$ git checkout master</a:t>
            </a:r>
          </a:p>
          <a:p>
            <a:pPr lvl="1"/>
            <a:r>
              <a:rPr lang="en-IN" b="1" dirty="0">
                <a:solidFill>
                  <a:schemeClr val="accent1"/>
                </a:solidFill>
                <a:latin typeface="Courier New" panose="02070309020205020404" pitchFamily="49" charset="0"/>
                <a:cs typeface="Courier New" panose="02070309020205020404" pitchFamily="49" charset="0"/>
              </a:rPr>
              <a:t>$ git merge issue25</a:t>
            </a:r>
          </a:p>
        </p:txBody>
      </p:sp>
      <p:sp>
        <p:nvSpPr>
          <p:cNvPr id="4" name="Rounded Rectangle 3"/>
          <p:cNvSpPr/>
          <p:nvPr/>
        </p:nvSpPr>
        <p:spPr>
          <a:xfrm>
            <a:off x="1854199" y="210174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5" name="Rounded Rectangle 4"/>
          <p:cNvSpPr/>
          <p:nvPr/>
        </p:nvSpPr>
        <p:spPr>
          <a:xfrm>
            <a:off x="3285066" y="210174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6" name="Straight Arrow Connector 5"/>
          <p:cNvCxnSpPr>
            <a:stCxn id="5" idx="1"/>
            <a:endCxn id="4" idx="3"/>
          </p:cNvCxnSpPr>
          <p:nvPr/>
        </p:nvCxnSpPr>
        <p:spPr>
          <a:xfrm flipH="1">
            <a:off x="2607732" y="226684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ounded Rectangle 6"/>
          <p:cNvSpPr/>
          <p:nvPr/>
        </p:nvSpPr>
        <p:spPr>
          <a:xfrm>
            <a:off x="4715933" y="210174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8" name="Straight Arrow Connector 7"/>
          <p:cNvCxnSpPr/>
          <p:nvPr/>
        </p:nvCxnSpPr>
        <p:spPr>
          <a:xfrm flipH="1">
            <a:off x="4038599" y="227954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6057898" y="1351301"/>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0" name="Straight Arrow Connector 9"/>
          <p:cNvCxnSpPr>
            <a:stCxn id="9" idx="2"/>
          </p:cNvCxnSpPr>
          <p:nvPr/>
        </p:nvCxnSpPr>
        <p:spPr>
          <a:xfrm>
            <a:off x="6557432" y="1673034"/>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7531103" y="3803984"/>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issue25</a:t>
            </a:r>
            <a:endParaRPr lang="en-IN" dirty="0">
              <a:latin typeface="Calibri" panose="020F0502020204030204" pitchFamily="34" charset="0"/>
              <a:cs typeface="Calibri" panose="020F0502020204030204" pitchFamily="34" charset="0"/>
            </a:endParaRPr>
          </a:p>
        </p:txBody>
      </p:sp>
      <p:sp>
        <p:nvSpPr>
          <p:cNvPr id="12" name="Rounded Rectangle 11"/>
          <p:cNvSpPr/>
          <p:nvPr/>
        </p:nvSpPr>
        <p:spPr>
          <a:xfrm>
            <a:off x="6210299" y="309547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cxnSp>
        <p:nvCxnSpPr>
          <p:cNvPr id="13" name="Straight Arrow Connector 12"/>
          <p:cNvCxnSpPr/>
          <p:nvPr/>
        </p:nvCxnSpPr>
        <p:spPr>
          <a:xfrm flipV="1">
            <a:off x="8041218" y="3425677"/>
            <a:ext cx="1" cy="340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flipH="1" flipV="1">
            <a:off x="5469466" y="2470029"/>
            <a:ext cx="740834" cy="625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ounded Rectangle 14"/>
          <p:cNvSpPr/>
          <p:nvPr/>
        </p:nvSpPr>
        <p:spPr>
          <a:xfrm>
            <a:off x="6180666" y="2114549"/>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C4</a:t>
            </a:r>
            <a:endParaRPr lang="en-IN" dirty="0">
              <a:latin typeface="Calibri" panose="020F0502020204030204" pitchFamily="34" charset="0"/>
              <a:cs typeface="Calibri" panose="020F0502020204030204" pitchFamily="34" charset="0"/>
            </a:endParaRPr>
          </a:p>
        </p:txBody>
      </p:sp>
      <p:cxnSp>
        <p:nvCxnSpPr>
          <p:cNvPr id="18" name="Straight Arrow Connector 17"/>
          <p:cNvCxnSpPr/>
          <p:nvPr/>
        </p:nvCxnSpPr>
        <p:spPr>
          <a:xfrm flipH="1">
            <a:off x="5469466" y="226684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ounded Rectangle 18"/>
          <p:cNvSpPr/>
          <p:nvPr/>
        </p:nvSpPr>
        <p:spPr>
          <a:xfrm>
            <a:off x="7628467" y="309547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C5</a:t>
            </a:r>
            <a:endParaRPr lang="en-IN" dirty="0">
              <a:latin typeface="Calibri" panose="020F0502020204030204" pitchFamily="34" charset="0"/>
              <a:cs typeface="Calibri" panose="020F0502020204030204" pitchFamily="34" charset="0"/>
            </a:endParaRPr>
          </a:p>
        </p:txBody>
      </p:sp>
      <p:cxnSp>
        <p:nvCxnSpPr>
          <p:cNvPr id="20" name="Straight Arrow Connector 19"/>
          <p:cNvCxnSpPr/>
          <p:nvPr/>
        </p:nvCxnSpPr>
        <p:spPr>
          <a:xfrm flipH="1">
            <a:off x="6951133" y="3241421"/>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506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fade">
                                      <p:cBhvr>
                                        <p:cTn id="6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1" grpId="0" animBg="1"/>
      <p:bldP spid="12" grpId="0" animBg="1"/>
      <p:bldP spid="15"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Scenario – Basic Branching and Merging</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8"/>
            <a:ext cx="11317289" cy="5611172"/>
          </a:xfrm>
        </p:spPr>
        <p:txBody>
          <a:bodyPr>
            <a:normAutofit/>
          </a:bodyPr>
          <a:lstStyle/>
          <a:p>
            <a:r>
              <a:rPr lang="en-IN" sz="1800" dirty="0" smtClean="0">
                <a:solidFill>
                  <a:schemeClr val="tx2"/>
                </a:solidFill>
                <a:latin typeface="Calibri" panose="020F0502020204030204" pitchFamily="34" charset="0"/>
                <a:cs typeface="Calibri" panose="020F0502020204030204" pitchFamily="34" charset="0"/>
              </a:rPr>
              <a:t>In this case, GIT uses three way merge commit in which a commit object is created which combines the changes of the two commits from different branches.</a:t>
            </a: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r>
              <a:rPr lang="en-IN" sz="1800" dirty="0" smtClean="0">
                <a:solidFill>
                  <a:schemeClr val="tx2"/>
                </a:solidFill>
                <a:latin typeface="Calibri" panose="020F0502020204030204" pitchFamily="34" charset="0"/>
                <a:cs typeface="Calibri" panose="020F0502020204030204" pitchFamily="34" charset="0"/>
              </a:rPr>
              <a:t>Merging Techniques:</a:t>
            </a:r>
          </a:p>
          <a:p>
            <a:pPr lvl="1"/>
            <a:r>
              <a:rPr lang="en-IN" b="1" dirty="0" smtClean="0">
                <a:solidFill>
                  <a:schemeClr val="tx2"/>
                </a:solidFill>
                <a:latin typeface="Calibri" panose="020F0502020204030204" pitchFamily="34" charset="0"/>
                <a:cs typeface="Calibri" panose="020F0502020204030204" pitchFamily="34" charset="0"/>
              </a:rPr>
              <a:t>Fast Forward</a:t>
            </a:r>
            <a:r>
              <a:rPr lang="en-IN" dirty="0" smtClean="0">
                <a:solidFill>
                  <a:schemeClr val="tx2"/>
                </a:solidFill>
                <a:latin typeface="Calibri" panose="020F0502020204030204" pitchFamily="34" charset="0"/>
                <a:cs typeface="Calibri" panose="020F0502020204030204" pitchFamily="34" charset="0"/>
              </a:rPr>
              <a:t>: Used when the branch you are merging has the direct ancestor from the branch you are merging into</a:t>
            </a:r>
          </a:p>
          <a:p>
            <a:pPr lvl="1"/>
            <a:r>
              <a:rPr lang="en-IN" b="1" dirty="0" smtClean="0">
                <a:solidFill>
                  <a:schemeClr val="tx2"/>
                </a:solidFill>
                <a:latin typeface="Calibri" panose="020F0502020204030204" pitchFamily="34" charset="0"/>
                <a:cs typeface="Calibri" panose="020F0502020204030204" pitchFamily="34" charset="0"/>
              </a:rPr>
              <a:t>Three way merge</a:t>
            </a:r>
            <a:r>
              <a:rPr lang="en-IN" dirty="0" smtClean="0">
                <a:solidFill>
                  <a:schemeClr val="tx2"/>
                </a:solidFill>
                <a:latin typeface="Calibri" panose="020F0502020204030204" pitchFamily="34" charset="0"/>
                <a:cs typeface="Calibri" panose="020F0502020204030204" pitchFamily="34" charset="0"/>
              </a:rPr>
              <a:t>: When the branch you are merging do not have a direct ancestor. The new commit object created is known as merge commit.</a:t>
            </a:r>
          </a:p>
        </p:txBody>
      </p:sp>
      <p:sp>
        <p:nvSpPr>
          <p:cNvPr id="4" name="Rounded Rectangle 3"/>
          <p:cNvSpPr/>
          <p:nvPr/>
        </p:nvSpPr>
        <p:spPr>
          <a:xfrm>
            <a:off x="1854199" y="246580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5" name="Rounded Rectangle 4"/>
          <p:cNvSpPr/>
          <p:nvPr/>
        </p:nvSpPr>
        <p:spPr>
          <a:xfrm>
            <a:off x="3285066" y="246580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6" name="Straight Arrow Connector 5"/>
          <p:cNvCxnSpPr>
            <a:stCxn id="5" idx="1"/>
            <a:endCxn id="4" idx="3"/>
          </p:cNvCxnSpPr>
          <p:nvPr/>
        </p:nvCxnSpPr>
        <p:spPr>
          <a:xfrm flipH="1">
            <a:off x="2607732" y="263090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ounded Rectangle 6"/>
          <p:cNvSpPr/>
          <p:nvPr/>
        </p:nvSpPr>
        <p:spPr>
          <a:xfrm>
            <a:off x="4715933" y="2465804"/>
            <a:ext cx="753533" cy="33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8" name="Straight Arrow Connector 7"/>
          <p:cNvCxnSpPr/>
          <p:nvPr/>
        </p:nvCxnSpPr>
        <p:spPr>
          <a:xfrm flipH="1">
            <a:off x="4038599" y="264360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9165165" y="1722042"/>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0" name="Straight Arrow Connector 9"/>
          <p:cNvCxnSpPr>
            <a:stCxn id="9" idx="2"/>
          </p:cNvCxnSpPr>
          <p:nvPr/>
        </p:nvCxnSpPr>
        <p:spPr>
          <a:xfrm>
            <a:off x="9664699" y="2043775"/>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7632707" y="4168044"/>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issue25</a:t>
            </a:r>
            <a:endParaRPr lang="en-IN" dirty="0">
              <a:latin typeface="Calibri" panose="020F0502020204030204" pitchFamily="34" charset="0"/>
              <a:cs typeface="Calibri" panose="020F0502020204030204" pitchFamily="34" charset="0"/>
            </a:endParaRPr>
          </a:p>
        </p:txBody>
      </p:sp>
      <p:sp>
        <p:nvSpPr>
          <p:cNvPr id="12" name="Rounded Rectangle 11"/>
          <p:cNvSpPr/>
          <p:nvPr/>
        </p:nvSpPr>
        <p:spPr>
          <a:xfrm>
            <a:off x="6210299" y="345953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cxnSp>
        <p:nvCxnSpPr>
          <p:cNvPr id="13" name="Straight Arrow Connector 12"/>
          <p:cNvCxnSpPr/>
          <p:nvPr/>
        </p:nvCxnSpPr>
        <p:spPr>
          <a:xfrm flipV="1">
            <a:off x="8142822" y="3789737"/>
            <a:ext cx="1" cy="340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a:stCxn id="12" idx="1"/>
          </p:cNvCxnSpPr>
          <p:nvPr/>
        </p:nvCxnSpPr>
        <p:spPr>
          <a:xfrm flipH="1" flipV="1">
            <a:off x="5469467" y="2834091"/>
            <a:ext cx="740832" cy="7905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ounded Rectangle 14"/>
          <p:cNvSpPr/>
          <p:nvPr/>
        </p:nvSpPr>
        <p:spPr>
          <a:xfrm>
            <a:off x="6180666" y="2478609"/>
            <a:ext cx="753533" cy="33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C4</a:t>
            </a:r>
            <a:endParaRPr lang="en-IN" dirty="0">
              <a:latin typeface="Calibri" panose="020F0502020204030204" pitchFamily="34" charset="0"/>
              <a:cs typeface="Calibri" panose="020F0502020204030204" pitchFamily="34" charset="0"/>
            </a:endParaRPr>
          </a:p>
        </p:txBody>
      </p:sp>
      <p:cxnSp>
        <p:nvCxnSpPr>
          <p:cNvPr id="16" name="Straight Arrow Connector 15"/>
          <p:cNvCxnSpPr/>
          <p:nvPr/>
        </p:nvCxnSpPr>
        <p:spPr>
          <a:xfrm flipH="1">
            <a:off x="5469466" y="263090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Rounded Rectangle 16"/>
          <p:cNvSpPr/>
          <p:nvPr/>
        </p:nvSpPr>
        <p:spPr>
          <a:xfrm>
            <a:off x="7730071" y="3459537"/>
            <a:ext cx="753533" cy="33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C5</a:t>
            </a:r>
            <a:endParaRPr lang="en-IN" dirty="0">
              <a:latin typeface="Calibri" panose="020F0502020204030204" pitchFamily="34" charset="0"/>
              <a:cs typeface="Calibri" panose="020F0502020204030204" pitchFamily="34" charset="0"/>
            </a:endParaRPr>
          </a:p>
        </p:txBody>
      </p:sp>
      <p:cxnSp>
        <p:nvCxnSpPr>
          <p:cNvPr id="18" name="Straight Arrow Connector 17"/>
          <p:cNvCxnSpPr>
            <a:stCxn id="17" idx="1"/>
            <a:endCxn id="12" idx="3"/>
          </p:cNvCxnSpPr>
          <p:nvPr/>
        </p:nvCxnSpPr>
        <p:spPr>
          <a:xfrm flipH="1">
            <a:off x="6963832" y="3624637"/>
            <a:ext cx="7662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ounded Rectangle 18"/>
          <p:cNvSpPr/>
          <p:nvPr/>
        </p:nvSpPr>
        <p:spPr>
          <a:xfrm>
            <a:off x="9297301" y="246580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C6</a:t>
            </a:r>
            <a:endParaRPr lang="en-IN" dirty="0">
              <a:latin typeface="Calibri" panose="020F0502020204030204" pitchFamily="34" charset="0"/>
              <a:cs typeface="Calibri" panose="020F0502020204030204" pitchFamily="34" charset="0"/>
            </a:endParaRPr>
          </a:p>
        </p:txBody>
      </p:sp>
      <p:cxnSp>
        <p:nvCxnSpPr>
          <p:cNvPr id="21" name="Straight Arrow Connector 20"/>
          <p:cNvCxnSpPr>
            <a:stCxn id="19" idx="2"/>
            <a:endCxn id="17" idx="3"/>
          </p:cNvCxnSpPr>
          <p:nvPr/>
        </p:nvCxnSpPr>
        <p:spPr>
          <a:xfrm flipH="1">
            <a:off x="8483604" y="2796004"/>
            <a:ext cx="1190464" cy="8286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endCxn id="15" idx="3"/>
          </p:cNvCxnSpPr>
          <p:nvPr/>
        </p:nvCxnSpPr>
        <p:spPr>
          <a:xfrm flipH="1">
            <a:off x="6934199" y="2630904"/>
            <a:ext cx="2336803" cy="128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2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500"/>
                                        <p:tgtEl>
                                          <p:spTgt spid="3">
                                            <p:txEl>
                                              <p:pRg st="9" end="9"/>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1" grpId="0" animBg="1"/>
      <p:bldP spid="12" grpId="0" animBg="1"/>
      <p:bldP spid="15" grpId="0" animBg="1"/>
      <p:bldP spid="17"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Merge Conflict </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1043628"/>
            <a:ext cx="11317289" cy="5611172"/>
          </a:xfrm>
        </p:spPr>
        <p:txBody>
          <a:bodyPr>
            <a:normAutofit/>
          </a:bodyPr>
          <a:lstStyle/>
          <a:p>
            <a:r>
              <a:rPr lang="en-IN" dirty="0" smtClean="0">
                <a:solidFill>
                  <a:schemeClr val="tx2"/>
                </a:solidFill>
                <a:latin typeface="Calibri" panose="020F0502020204030204" pitchFamily="34" charset="0"/>
                <a:cs typeface="Calibri" panose="020F0502020204030204" pitchFamily="34" charset="0"/>
              </a:rPr>
              <a:t>Conflict occurs when you changed the same part of the same file differently in two branches you are merging together.</a:t>
            </a:r>
          </a:p>
          <a:p>
            <a:r>
              <a:rPr lang="en-IN" dirty="0" smtClean="0">
                <a:solidFill>
                  <a:schemeClr val="tx2"/>
                </a:solidFill>
                <a:latin typeface="Calibri" panose="020F0502020204030204" pitchFamily="34" charset="0"/>
                <a:cs typeface="Calibri" panose="020F0502020204030204" pitchFamily="34" charset="0"/>
              </a:rPr>
              <a:t>Steps to resolve the conflict:</a:t>
            </a:r>
          </a:p>
          <a:p>
            <a:pPr lvl="1"/>
            <a:r>
              <a:rPr lang="en-IN" dirty="0" smtClean="0">
                <a:solidFill>
                  <a:schemeClr val="tx2"/>
                </a:solidFill>
                <a:latin typeface="Calibri" panose="020F0502020204030204" pitchFamily="34" charset="0"/>
                <a:cs typeface="Calibri" panose="020F0502020204030204" pitchFamily="34" charset="0"/>
              </a:rPr>
              <a:t>Open a file in which conflict occurs.</a:t>
            </a:r>
          </a:p>
          <a:p>
            <a:pPr lvl="1"/>
            <a:r>
              <a:rPr lang="en-IN" dirty="0" smtClean="0">
                <a:solidFill>
                  <a:schemeClr val="tx2"/>
                </a:solidFill>
                <a:latin typeface="Calibri" panose="020F0502020204030204" pitchFamily="34" charset="0"/>
                <a:cs typeface="Calibri" panose="020F0502020204030204" pitchFamily="34" charset="0"/>
              </a:rPr>
              <a:t>Choose what changes you need to keep in a file.</a:t>
            </a:r>
          </a:p>
          <a:p>
            <a:pPr lvl="1"/>
            <a:r>
              <a:rPr lang="en-IN" dirty="0" smtClean="0">
                <a:solidFill>
                  <a:schemeClr val="tx2"/>
                </a:solidFill>
                <a:latin typeface="Calibri" panose="020F0502020204030204" pitchFamily="34" charset="0"/>
                <a:cs typeface="Calibri" panose="020F0502020204030204" pitchFamily="34" charset="0"/>
              </a:rPr>
              <a:t>Add the file to staging area.</a:t>
            </a:r>
          </a:p>
          <a:p>
            <a:pPr lvl="1"/>
            <a:r>
              <a:rPr lang="en-IN" dirty="0" smtClean="0">
                <a:solidFill>
                  <a:schemeClr val="tx2"/>
                </a:solidFill>
                <a:latin typeface="Calibri" panose="020F0502020204030204" pitchFamily="34" charset="0"/>
                <a:cs typeface="Calibri" panose="020F0502020204030204" pitchFamily="34" charset="0"/>
              </a:rPr>
              <a:t>Perform commit operation</a:t>
            </a:r>
          </a:p>
        </p:txBody>
      </p:sp>
    </p:spTree>
    <p:extLst>
      <p:ext uri="{BB962C8B-B14F-4D97-AF65-F5344CB8AC3E}">
        <p14:creationId xmlns:p14="http://schemas.microsoft.com/office/powerpoint/2010/main" val="31276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Branch Management</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8"/>
            <a:ext cx="11317289" cy="5611172"/>
          </a:xfrm>
        </p:spPr>
        <p:txBody>
          <a:bodyPr>
            <a:normAutofit/>
          </a:bodyPr>
          <a:lstStyle/>
          <a:p>
            <a:r>
              <a:rPr lang="en-IN" sz="1800" dirty="0" smtClean="0">
                <a:solidFill>
                  <a:schemeClr val="tx2"/>
                </a:solidFill>
                <a:latin typeface="Calibri" panose="020F0502020204030204" pitchFamily="34" charset="0"/>
                <a:cs typeface="Calibri" panose="020F0502020204030204" pitchFamily="34" charset="0"/>
              </a:rPr>
              <a:t>We can use git branch command for multiple purpose:</a:t>
            </a:r>
          </a:p>
          <a:p>
            <a:pPr lvl="1"/>
            <a:r>
              <a:rPr lang="en-IN" b="1" dirty="0" smtClean="0">
                <a:solidFill>
                  <a:schemeClr val="accent1"/>
                </a:solidFill>
                <a:latin typeface="Courier New" panose="02070309020205020404" pitchFamily="49" charset="0"/>
                <a:cs typeface="Courier New" panose="02070309020205020404" pitchFamily="49" charset="0"/>
              </a:rPr>
              <a:t>$ git branch </a:t>
            </a:r>
            <a:r>
              <a:rPr lang="en-IN" dirty="0" smtClean="0">
                <a:solidFill>
                  <a:schemeClr val="tx2"/>
                </a:solidFill>
                <a:latin typeface="Calibri" panose="020F0502020204030204" pitchFamily="34" charset="0"/>
                <a:cs typeface="Calibri" panose="020F0502020204030204" pitchFamily="34" charset="0"/>
              </a:rPr>
              <a:t>					    #This command lists all the branches present in your repository.</a:t>
            </a:r>
          </a:p>
          <a:p>
            <a:pPr lvl="1"/>
            <a:r>
              <a:rPr lang="en-IN" b="1" dirty="0">
                <a:solidFill>
                  <a:schemeClr val="accent1"/>
                </a:solidFill>
                <a:latin typeface="Courier New" panose="02070309020205020404" pitchFamily="49" charset="0"/>
                <a:cs typeface="Courier New" panose="02070309020205020404" pitchFamily="49" charset="0"/>
              </a:rPr>
              <a:t>$ git branch –v </a:t>
            </a:r>
            <a:r>
              <a:rPr lang="en-IN" dirty="0" smtClean="0">
                <a:solidFill>
                  <a:schemeClr val="tx2"/>
                </a:solidFill>
                <a:latin typeface="Calibri" panose="020F0502020204030204" pitchFamily="34" charset="0"/>
                <a:cs typeface="Calibri" panose="020F0502020204030204" pitchFamily="34" charset="0"/>
              </a:rPr>
              <a:t>			             #This command will list all the branches along with the last commit on each branch</a:t>
            </a:r>
          </a:p>
          <a:p>
            <a:pPr lvl="1"/>
            <a:r>
              <a:rPr lang="en-IN" b="1" dirty="0">
                <a:solidFill>
                  <a:schemeClr val="accent1"/>
                </a:solidFill>
                <a:latin typeface="Courier New" panose="02070309020205020404" pitchFamily="49" charset="0"/>
                <a:cs typeface="Courier New" panose="02070309020205020404" pitchFamily="49" charset="0"/>
              </a:rPr>
              <a:t>$ git branch --merged  </a:t>
            </a:r>
            <a:r>
              <a:rPr lang="en-IN" b="1" dirty="0" smtClean="0">
                <a:solidFill>
                  <a:schemeClr val="accent1"/>
                </a:solidFill>
                <a:latin typeface="Courier New" panose="02070309020205020404" pitchFamily="49" charset="0"/>
                <a:cs typeface="Courier New" panose="02070309020205020404" pitchFamily="49" charset="0"/>
              </a:rPr>
              <a:t>		  </a:t>
            </a:r>
            <a:r>
              <a:rPr lang="en-IN" dirty="0" smtClean="0">
                <a:solidFill>
                  <a:schemeClr val="tx2"/>
                </a:solidFill>
                <a:latin typeface="Calibri" panose="020F0502020204030204" pitchFamily="34" charset="0"/>
                <a:cs typeface="Calibri" panose="020F0502020204030204" pitchFamily="34" charset="0"/>
              </a:rPr>
              <a:t>#This command list all the branches that have been merged.</a:t>
            </a:r>
          </a:p>
          <a:p>
            <a:pPr lvl="1"/>
            <a:r>
              <a:rPr lang="en-IN" b="1" dirty="0">
                <a:solidFill>
                  <a:schemeClr val="accent1"/>
                </a:solidFill>
                <a:latin typeface="Courier New" panose="02070309020205020404" pitchFamily="49" charset="0"/>
                <a:cs typeface="Courier New" panose="02070309020205020404" pitchFamily="49" charset="0"/>
              </a:rPr>
              <a:t>$ git branch --no-merged </a:t>
            </a:r>
            <a:r>
              <a:rPr lang="en-IN" b="1" dirty="0" smtClean="0">
                <a:solidFill>
                  <a:schemeClr val="accent1"/>
                </a:solidFill>
                <a:latin typeface="Courier New" panose="02070309020205020404" pitchFamily="49" charset="0"/>
                <a:cs typeface="Courier New" panose="02070309020205020404" pitchFamily="49" charset="0"/>
              </a:rPr>
              <a:t>	  </a:t>
            </a:r>
            <a:r>
              <a:rPr lang="en-IN" dirty="0" smtClean="0">
                <a:solidFill>
                  <a:schemeClr val="tx2"/>
                </a:solidFill>
                <a:latin typeface="Calibri" panose="020F0502020204030204" pitchFamily="34" charset="0"/>
                <a:cs typeface="Calibri" panose="020F0502020204030204" pitchFamily="34" charset="0"/>
              </a:rPr>
              <a:t># This command will list the branches that have not been merged.</a:t>
            </a:r>
          </a:p>
          <a:p>
            <a:pPr lvl="1"/>
            <a:r>
              <a:rPr lang="en-IN" b="1" dirty="0">
                <a:solidFill>
                  <a:schemeClr val="accent1"/>
                </a:solidFill>
                <a:latin typeface="Courier New" panose="02070309020205020404" pitchFamily="49" charset="0"/>
                <a:cs typeface="Courier New" panose="02070309020205020404" pitchFamily="49" charset="0"/>
              </a:rPr>
              <a:t>$ git branch –d [branch-name</a:t>
            </a:r>
            <a:r>
              <a:rPr lang="en-IN" b="1" dirty="0" smtClean="0">
                <a:solidFill>
                  <a:schemeClr val="accent1"/>
                </a:solidFill>
                <a:latin typeface="Courier New" panose="02070309020205020404" pitchFamily="49" charset="0"/>
                <a:cs typeface="Courier New" panose="02070309020205020404" pitchFamily="49" charset="0"/>
              </a:rPr>
              <a:t>] </a:t>
            </a:r>
            <a:r>
              <a:rPr lang="en-IN" dirty="0" smtClean="0">
                <a:solidFill>
                  <a:schemeClr val="tx2"/>
                </a:solidFill>
                <a:latin typeface="Calibri" panose="020F0502020204030204" pitchFamily="34" charset="0"/>
                <a:cs typeface="Calibri" panose="020F0502020204030204" pitchFamily="34" charset="0"/>
              </a:rPr>
              <a:t>#This command will delete the mentioned branch </a:t>
            </a:r>
          </a:p>
        </p:txBody>
      </p:sp>
    </p:spTree>
    <p:extLst>
      <p:ext uri="{BB962C8B-B14F-4D97-AF65-F5344CB8AC3E}">
        <p14:creationId xmlns:p14="http://schemas.microsoft.com/office/powerpoint/2010/main" val="2553659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Branch Workflows</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8"/>
            <a:ext cx="11317289" cy="5611172"/>
          </a:xfrm>
        </p:spPr>
        <p:txBody>
          <a:bodyPr>
            <a:normAutofit/>
          </a:bodyPr>
          <a:lstStyle/>
          <a:p>
            <a:r>
              <a:rPr lang="en-IN" sz="1800" dirty="0" smtClean="0">
                <a:solidFill>
                  <a:schemeClr val="tx2"/>
                </a:solidFill>
                <a:latin typeface="Calibri" panose="020F0502020204030204" pitchFamily="34" charset="0"/>
                <a:cs typeface="Calibri" panose="020F0502020204030204" pitchFamily="34" charset="0"/>
              </a:rPr>
              <a:t>Branch within git can be categorised into two</a:t>
            </a:r>
          </a:p>
          <a:p>
            <a:pPr lvl="1"/>
            <a:r>
              <a:rPr lang="en-IN" b="1" dirty="0" smtClean="0">
                <a:solidFill>
                  <a:schemeClr val="tx2"/>
                </a:solidFill>
                <a:latin typeface="Calibri" panose="020F0502020204030204" pitchFamily="34" charset="0"/>
                <a:cs typeface="Calibri" panose="020F0502020204030204" pitchFamily="34" charset="0"/>
              </a:rPr>
              <a:t>Long Running Branches</a:t>
            </a:r>
            <a:r>
              <a:rPr lang="en-IN" dirty="0" smtClean="0">
                <a:solidFill>
                  <a:schemeClr val="tx2"/>
                </a:solidFill>
                <a:latin typeface="Calibri" panose="020F0502020204030204" pitchFamily="34" charset="0"/>
                <a:cs typeface="Calibri" panose="020F0502020204030204" pitchFamily="34" charset="0"/>
              </a:rPr>
              <a:t>: These branches are always open and used for different stages of development cycle. These are merged into master as per the requirement and testing.</a:t>
            </a:r>
          </a:p>
          <a:p>
            <a:pPr lvl="1"/>
            <a:r>
              <a:rPr lang="en-IN" b="1" dirty="0" smtClean="0">
                <a:solidFill>
                  <a:schemeClr val="tx2"/>
                </a:solidFill>
                <a:latin typeface="Calibri" panose="020F0502020204030204" pitchFamily="34" charset="0"/>
                <a:cs typeface="Calibri" panose="020F0502020204030204" pitchFamily="34" charset="0"/>
              </a:rPr>
              <a:t>Topic branches</a:t>
            </a:r>
            <a:r>
              <a:rPr lang="en-IN" dirty="0" smtClean="0">
                <a:solidFill>
                  <a:schemeClr val="tx2"/>
                </a:solidFill>
                <a:latin typeface="Calibri" panose="020F0502020204030204" pitchFamily="34" charset="0"/>
                <a:cs typeface="Calibri" panose="020F0502020204030204" pitchFamily="34" charset="0"/>
              </a:rPr>
              <a:t>: These are short living branches and are merged back into your master branch after completion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110" y="2711210"/>
            <a:ext cx="7620000" cy="2781300"/>
          </a:xfrm>
          <a:prstGeom prst="rect">
            <a:avLst/>
          </a:prstGeom>
        </p:spPr>
      </p:pic>
    </p:spTree>
    <p:extLst>
      <p:ext uri="{BB962C8B-B14F-4D97-AF65-F5344CB8AC3E}">
        <p14:creationId xmlns:p14="http://schemas.microsoft.com/office/powerpoint/2010/main" val="2941179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364303" y="4304581"/>
            <a:ext cx="4727275" cy="177704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dirty="0" smtClean="0"/>
              <a:t>Remote server</a:t>
            </a:r>
            <a:endParaRPr lang="en-IN" dirty="0"/>
          </a:p>
        </p:txBody>
      </p:sp>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Remote Branches</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8"/>
            <a:ext cx="11317289" cy="5611172"/>
          </a:xfrm>
        </p:spPr>
        <p:txBody>
          <a:bodyPr>
            <a:normAutofit/>
          </a:bodyPr>
          <a:lstStyle/>
          <a:p>
            <a:r>
              <a:rPr lang="en-IN" dirty="0" smtClean="0">
                <a:solidFill>
                  <a:schemeClr val="tx2"/>
                </a:solidFill>
                <a:latin typeface="Calibri" panose="020F0502020204030204" pitchFamily="34" charset="0"/>
                <a:cs typeface="Calibri" panose="020F0502020204030204" pitchFamily="34" charset="0"/>
              </a:rPr>
              <a:t>Remote references are the pointers in your remote repositories, including branches, tags and etc.</a:t>
            </a:r>
          </a:p>
          <a:p>
            <a:r>
              <a:rPr lang="en-IN" dirty="0" smtClean="0">
                <a:solidFill>
                  <a:schemeClr val="tx2"/>
                </a:solidFill>
                <a:latin typeface="Calibri" panose="020F0502020204030204" pitchFamily="34" charset="0"/>
                <a:cs typeface="Calibri" panose="020F0502020204030204" pitchFamily="34" charset="0"/>
              </a:rPr>
              <a:t>Use </a:t>
            </a:r>
            <a:r>
              <a:rPr lang="en-IN" b="1" dirty="0" smtClean="0">
                <a:solidFill>
                  <a:schemeClr val="accent1"/>
                </a:solidFill>
                <a:latin typeface="Courier New" panose="02070309020205020404" pitchFamily="49" charset="0"/>
                <a:cs typeface="Courier New" panose="02070309020205020404" pitchFamily="49" charset="0"/>
              </a:rPr>
              <a:t>$ git ls-remote [remote-name]</a:t>
            </a:r>
            <a:r>
              <a:rPr lang="en-IN" dirty="0" smtClean="0">
                <a:solidFill>
                  <a:schemeClr val="tx2"/>
                </a:solidFill>
                <a:latin typeface="Calibri" panose="020F0502020204030204" pitchFamily="34" charset="0"/>
                <a:cs typeface="Calibri" panose="020F0502020204030204" pitchFamily="34" charset="0"/>
              </a:rPr>
              <a:t> to get the list of remote references.</a:t>
            </a:r>
          </a:p>
          <a:p>
            <a:r>
              <a:rPr lang="en-IN" dirty="0" smtClean="0">
                <a:solidFill>
                  <a:schemeClr val="tx2"/>
                </a:solidFill>
                <a:latin typeface="Calibri" panose="020F0502020204030204" pitchFamily="34" charset="0"/>
                <a:cs typeface="Calibri" panose="020F0502020204030204" pitchFamily="34" charset="0"/>
              </a:rPr>
              <a:t>Remote Tracking branches:</a:t>
            </a:r>
          </a:p>
          <a:p>
            <a:pPr lvl="1"/>
            <a:r>
              <a:rPr lang="en-IN" dirty="0" smtClean="0">
                <a:solidFill>
                  <a:schemeClr val="tx2"/>
                </a:solidFill>
                <a:latin typeface="Calibri" panose="020F0502020204030204" pitchFamily="34" charset="0"/>
                <a:cs typeface="Calibri" panose="020F0502020204030204" pitchFamily="34" charset="0"/>
              </a:rPr>
              <a:t>These are references to the state of remote branches. They are local reference that you can’t move. </a:t>
            </a:r>
          </a:p>
          <a:p>
            <a:pPr lvl="1"/>
            <a:r>
              <a:rPr lang="en-IN" dirty="0" smtClean="0">
                <a:solidFill>
                  <a:schemeClr val="tx2"/>
                </a:solidFill>
                <a:latin typeface="Calibri" panose="020F0502020204030204" pitchFamily="34" charset="0"/>
                <a:cs typeface="Calibri" panose="020F0502020204030204" pitchFamily="34" charset="0"/>
              </a:rPr>
              <a:t>These branches acts as bookmarks to </a:t>
            </a:r>
            <a:r>
              <a:rPr lang="en-IN" dirty="0">
                <a:solidFill>
                  <a:schemeClr val="tx2"/>
                </a:solidFill>
                <a:latin typeface="Calibri" panose="020F0502020204030204" pitchFamily="34" charset="0"/>
                <a:cs typeface="Calibri" panose="020F0502020204030204" pitchFamily="34" charset="0"/>
              </a:rPr>
              <a:t>remind you where the branches in your remote repositories were the last time you connected to them</a:t>
            </a:r>
            <a:r>
              <a:rPr lang="en-IN" dirty="0" smtClean="0">
                <a:solidFill>
                  <a:schemeClr val="tx2"/>
                </a:solidFill>
                <a:latin typeface="Calibri" panose="020F0502020204030204" pitchFamily="34" charset="0"/>
                <a:cs typeface="Calibri" panose="020F0502020204030204" pitchFamily="34" charset="0"/>
              </a:rPr>
              <a:t>.</a:t>
            </a:r>
          </a:p>
          <a:p>
            <a:pPr lvl="1"/>
            <a:r>
              <a:rPr lang="en-IN" dirty="0" smtClean="0">
                <a:solidFill>
                  <a:schemeClr val="tx2"/>
                </a:solidFill>
                <a:latin typeface="Calibri" panose="020F0502020204030204" pitchFamily="34" charset="0"/>
                <a:cs typeface="Calibri" panose="020F0502020204030204" pitchFamily="34" charset="0"/>
              </a:rPr>
              <a:t>They take the form </a:t>
            </a:r>
            <a:r>
              <a:rPr lang="en-IN" dirty="0">
                <a:solidFill>
                  <a:schemeClr val="tx2"/>
                </a:solidFill>
                <a:latin typeface="Calibri" panose="020F0502020204030204" pitchFamily="34" charset="0"/>
                <a:cs typeface="Calibri" panose="020F0502020204030204" pitchFamily="34" charset="0"/>
              </a:rPr>
              <a:t>(</a:t>
            </a:r>
            <a:r>
              <a:rPr lang="en-IN" dirty="0" smtClean="0">
                <a:solidFill>
                  <a:schemeClr val="tx2"/>
                </a:solidFill>
                <a:latin typeface="Calibri" panose="020F0502020204030204" pitchFamily="34" charset="0"/>
                <a:cs typeface="Calibri" panose="020F0502020204030204" pitchFamily="34" charset="0"/>
              </a:rPr>
              <a:t>remote)/(branch). E.g.: origin/master</a:t>
            </a:r>
          </a:p>
          <a:p>
            <a:r>
              <a:rPr lang="en-IN" dirty="0" smtClean="0">
                <a:solidFill>
                  <a:schemeClr val="tx2"/>
                </a:solidFill>
                <a:latin typeface="Calibri" panose="020F0502020204030204" pitchFamily="34" charset="0"/>
                <a:cs typeface="Calibri" panose="020F0502020204030204" pitchFamily="34" charset="0"/>
              </a:rPr>
              <a:t>Suppose you have remote repository on our server </a:t>
            </a:r>
            <a:r>
              <a:rPr lang="en-IN" b="1" dirty="0" smtClean="0">
                <a:solidFill>
                  <a:schemeClr val="tx2"/>
                </a:solidFill>
                <a:latin typeface="Calibri" panose="020F0502020204030204" pitchFamily="34" charset="0"/>
                <a:cs typeface="Calibri" panose="020F0502020204030204" pitchFamily="34" charset="0"/>
              </a:rPr>
              <a:t>git.middleware.com </a:t>
            </a:r>
          </a:p>
        </p:txBody>
      </p:sp>
      <p:sp>
        <p:nvSpPr>
          <p:cNvPr id="4" name="Rounded Rectangle 3"/>
          <p:cNvSpPr/>
          <p:nvPr/>
        </p:nvSpPr>
        <p:spPr>
          <a:xfrm>
            <a:off x="3835879" y="5193099"/>
            <a:ext cx="983411"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ob7e4</a:t>
            </a:r>
          </a:p>
        </p:txBody>
      </p:sp>
      <p:sp>
        <p:nvSpPr>
          <p:cNvPr id="5" name="Rounded Rectangle 4"/>
          <p:cNvSpPr/>
          <p:nvPr/>
        </p:nvSpPr>
        <p:spPr>
          <a:xfrm>
            <a:off x="5126966" y="5193099"/>
            <a:ext cx="983411"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5huk9</a:t>
            </a:r>
            <a:endParaRPr lang="en-IN" dirty="0">
              <a:latin typeface="Calibri" panose="020F0502020204030204" pitchFamily="34" charset="0"/>
              <a:cs typeface="Calibri" panose="020F0502020204030204" pitchFamily="34" charset="0"/>
            </a:endParaRPr>
          </a:p>
        </p:txBody>
      </p:sp>
      <p:sp>
        <p:nvSpPr>
          <p:cNvPr id="6" name="Rounded Rectangle 5"/>
          <p:cNvSpPr/>
          <p:nvPr/>
        </p:nvSpPr>
        <p:spPr>
          <a:xfrm>
            <a:off x="6512944" y="5193099"/>
            <a:ext cx="983411"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3febh</a:t>
            </a:r>
            <a:endParaRPr lang="en-IN" dirty="0">
              <a:latin typeface="Calibri" panose="020F0502020204030204" pitchFamily="34" charset="0"/>
              <a:cs typeface="Calibri" panose="020F0502020204030204" pitchFamily="34" charset="0"/>
            </a:endParaRPr>
          </a:p>
        </p:txBody>
      </p:sp>
      <p:sp>
        <p:nvSpPr>
          <p:cNvPr id="7" name="Rectangle 6"/>
          <p:cNvSpPr/>
          <p:nvPr/>
        </p:nvSpPr>
        <p:spPr>
          <a:xfrm>
            <a:off x="6556078" y="4399471"/>
            <a:ext cx="897147"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9" name="Straight Arrow Connector 8"/>
          <p:cNvCxnSpPr>
            <a:stCxn id="7" idx="2"/>
            <a:endCxn id="6" idx="0"/>
          </p:cNvCxnSpPr>
          <p:nvPr/>
        </p:nvCxnSpPr>
        <p:spPr>
          <a:xfrm flipH="1">
            <a:off x="7004650" y="4770407"/>
            <a:ext cx="2" cy="4226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5" idx="1"/>
            <a:endCxn id="4" idx="3"/>
          </p:cNvCxnSpPr>
          <p:nvPr/>
        </p:nvCxnSpPr>
        <p:spPr>
          <a:xfrm flipH="1">
            <a:off x="4819290" y="5417386"/>
            <a:ext cx="3076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6" idx="1"/>
            <a:endCxn id="5" idx="3"/>
          </p:cNvCxnSpPr>
          <p:nvPr/>
        </p:nvCxnSpPr>
        <p:spPr>
          <a:xfrm flipH="1">
            <a:off x="6110377" y="5417386"/>
            <a:ext cx="40256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444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Agenda</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8"/>
            <a:ext cx="8946541" cy="4917226"/>
          </a:xfrm>
        </p:spPr>
        <p:txBody>
          <a:bodyPr>
            <a:normAutofit/>
          </a:bodyPr>
          <a:lstStyle/>
          <a:p>
            <a:r>
              <a:rPr lang="en-IN" dirty="0" smtClean="0">
                <a:latin typeface="Calibri" panose="020F0502020204030204" pitchFamily="34" charset="0"/>
                <a:cs typeface="Calibri" panose="020F0502020204030204" pitchFamily="34" charset="0"/>
              </a:rPr>
              <a:t>GIT Objects</a:t>
            </a:r>
          </a:p>
          <a:p>
            <a:r>
              <a:rPr lang="en-IN" dirty="0" smtClean="0">
                <a:latin typeface="Calibri" panose="020F0502020204030204" pitchFamily="34" charset="0"/>
                <a:cs typeface="Calibri" panose="020F0502020204030204" pitchFamily="34" charset="0"/>
              </a:rPr>
              <a:t>GIT Branching Concept</a:t>
            </a:r>
          </a:p>
          <a:p>
            <a:r>
              <a:rPr lang="en-IN" dirty="0">
                <a:latin typeface="Calibri" panose="020F0502020204030204" pitchFamily="34" charset="0"/>
                <a:cs typeface="Calibri" panose="020F0502020204030204" pitchFamily="34" charset="0"/>
              </a:rPr>
              <a:t>Scenario – Basic Branching and </a:t>
            </a:r>
            <a:r>
              <a:rPr lang="en-IN" dirty="0" smtClean="0">
                <a:latin typeface="Calibri" panose="020F0502020204030204" pitchFamily="34" charset="0"/>
                <a:cs typeface="Calibri" panose="020F0502020204030204" pitchFamily="34" charset="0"/>
              </a:rPr>
              <a:t>Merging</a:t>
            </a:r>
          </a:p>
          <a:p>
            <a:r>
              <a:rPr lang="en-IN" dirty="0" smtClean="0">
                <a:latin typeface="Calibri" panose="020F0502020204030204" pitchFamily="34" charset="0"/>
                <a:cs typeface="Calibri" panose="020F0502020204030204" pitchFamily="34" charset="0"/>
              </a:rPr>
              <a:t>Merge Conflict</a:t>
            </a:r>
          </a:p>
          <a:p>
            <a:r>
              <a:rPr lang="en-IN" dirty="0" smtClean="0">
                <a:latin typeface="Calibri" panose="020F0502020204030204" pitchFamily="34" charset="0"/>
                <a:cs typeface="Calibri" panose="020F0502020204030204" pitchFamily="34" charset="0"/>
              </a:rPr>
              <a:t>Branch Management</a:t>
            </a:r>
          </a:p>
          <a:p>
            <a:r>
              <a:rPr lang="en-IN" dirty="0" smtClean="0">
                <a:latin typeface="Calibri" panose="020F0502020204030204" pitchFamily="34" charset="0"/>
                <a:cs typeface="Calibri" panose="020F0502020204030204" pitchFamily="34" charset="0"/>
              </a:rPr>
              <a:t>Branch Workflows</a:t>
            </a:r>
          </a:p>
          <a:p>
            <a:r>
              <a:rPr lang="en-IN" dirty="0" smtClean="0">
                <a:latin typeface="Calibri" panose="020F0502020204030204" pitchFamily="34" charset="0"/>
                <a:cs typeface="Calibri" panose="020F0502020204030204" pitchFamily="34" charset="0"/>
              </a:rPr>
              <a:t>Remote </a:t>
            </a:r>
            <a:r>
              <a:rPr lang="en-IN" dirty="0" smtClean="0">
                <a:latin typeface="Calibri" panose="020F0502020204030204" pitchFamily="34" charset="0"/>
                <a:cs typeface="Calibri" panose="020F0502020204030204" pitchFamily="34" charset="0"/>
              </a:rPr>
              <a:t>Branches</a:t>
            </a:r>
          </a:p>
          <a:p>
            <a:r>
              <a:rPr lang="en-IN" dirty="0" smtClean="0">
                <a:latin typeface="Calibri" panose="020F0502020204030204" pitchFamily="34" charset="0"/>
                <a:cs typeface="Calibri" panose="020F0502020204030204" pitchFamily="34" charset="0"/>
              </a:rPr>
              <a:t>Rebase</a:t>
            </a:r>
            <a:endParaRPr lang="en-IN" dirty="0" smtClean="0">
              <a:latin typeface="Calibri" panose="020F0502020204030204" pitchFamily="34" charset="0"/>
              <a:cs typeface="Calibri" panose="020F0502020204030204" pitchFamily="34" charset="0"/>
            </a:endParaRPr>
          </a:p>
          <a:p>
            <a:pPr marL="0" indent="0">
              <a:buNone/>
            </a:pPr>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9867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812212" y="2320503"/>
            <a:ext cx="4727275" cy="251891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smtClean="0"/>
          </a:p>
          <a:p>
            <a:pPr algn="ctr"/>
            <a:endParaRPr lang="en-IN" dirty="0"/>
          </a:p>
          <a:p>
            <a:pPr algn="ctr"/>
            <a:endParaRPr lang="en-IN" dirty="0" smtClean="0"/>
          </a:p>
          <a:p>
            <a:pPr algn="ctr"/>
            <a:r>
              <a:rPr lang="en-IN" dirty="0" smtClean="0"/>
              <a:t>Local computer</a:t>
            </a:r>
            <a:endParaRPr lang="en-IN" dirty="0"/>
          </a:p>
        </p:txBody>
      </p:sp>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Remote Branches</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8"/>
            <a:ext cx="11317289" cy="5611172"/>
          </a:xfrm>
        </p:spPr>
        <p:txBody>
          <a:bodyPr>
            <a:normAutofit/>
          </a:bodyPr>
          <a:lstStyle/>
          <a:p>
            <a:r>
              <a:rPr lang="en-IN" dirty="0" smtClean="0">
                <a:solidFill>
                  <a:schemeClr val="tx2"/>
                </a:solidFill>
                <a:latin typeface="Calibri" panose="020F0502020204030204" pitchFamily="34" charset="0"/>
                <a:cs typeface="Calibri" panose="020F0502020204030204" pitchFamily="34" charset="0"/>
              </a:rPr>
              <a:t>When you clone this repository on your machine:</a:t>
            </a:r>
          </a:p>
          <a:p>
            <a:pPr lvl="1"/>
            <a:r>
              <a:rPr lang="en-IN" dirty="0" smtClean="0">
                <a:solidFill>
                  <a:schemeClr val="tx2"/>
                </a:solidFill>
                <a:latin typeface="Calibri" panose="020F0502020204030204" pitchFamily="34" charset="0"/>
                <a:cs typeface="Calibri" panose="020F0502020204030204" pitchFamily="34" charset="0"/>
              </a:rPr>
              <a:t>This will create a pointer to where its master branch is, and name it origin/master</a:t>
            </a:r>
          </a:p>
          <a:p>
            <a:pPr lvl="1"/>
            <a:r>
              <a:rPr lang="en-IN" dirty="0" smtClean="0">
                <a:solidFill>
                  <a:schemeClr val="tx2"/>
                </a:solidFill>
                <a:latin typeface="Calibri" panose="020F0502020204030204" pitchFamily="34" charset="0"/>
                <a:cs typeface="Calibri" panose="020F0502020204030204" pitchFamily="34" charset="0"/>
              </a:rPr>
              <a:t>Local master branch starting at the same place as origin’s master on which you can work on.</a:t>
            </a:r>
          </a:p>
        </p:txBody>
      </p:sp>
      <p:sp>
        <p:nvSpPr>
          <p:cNvPr id="4" name="Rounded Rectangle 3"/>
          <p:cNvSpPr/>
          <p:nvPr/>
        </p:nvSpPr>
        <p:spPr>
          <a:xfrm>
            <a:off x="2999116" y="3209024"/>
            <a:ext cx="983411"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ob7e4</a:t>
            </a:r>
          </a:p>
        </p:txBody>
      </p:sp>
      <p:sp>
        <p:nvSpPr>
          <p:cNvPr id="5" name="Rounded Rectangle 4"/>
          <p:cNvSpPr/>
          <p:nvPr/>
        </p:nvSpPr>
        <p:spPr>
          <a:xfrm>
            <a:off x="4290203" y="3209024"/>
            <a:ext cx="983411"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5huk9</a:t>
            </a:r>
            <a:endParaRPr lang="en-IN" dirty="0">
              <a:latin typeface="Calibri" panose="020F0502020204030204" pitchFamily="34" charset="0"/>
              <a:cs typeface="Calibri" panose="020F0502020204030204" pitchFamily="34" charset="0"/>
            </a:endParaRPr>
          </a:p>
        </p:txBody>
      </p:sp>
      <p:sp>
        <p:nvSpPr>
          <p:cNvPr id="6" name="Rounded Rectangle 5"/>
          <p:cNvSpPr/>
          <p:nvPr/>
        </p:nvSpPr>
        <p:spPr>
          <a:xfrm>
            <a:off x="5676181" y="3209024"/>
            <a:ext cx="983411"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3febh</a:t>
            </a:r>
            <a:endParaRPr lang="en-IN" dirty="0">
              <a:latin typeface="Calibri" panose="020F0502020204030204" pitchFamily="34" charset="0"/>
              <a:cs typeface="Calibri" panose="020F0502020204030204" pitchFamily="34" charset="0"/>
            </a:endParaRPr>
          </a:p>
        </p:txBody>
      </p:sp>
      <p:sp>
        <p:nvSpPr>
          <p:cNvPr id="7" name="Rectangle 6"/>
          <p:cNvSpPr/>
          <p:nvPr/>
        </p:nvSpPr>
        <p:spPr>
          <a:xfrm>
            <a:off x="5408762" y="2415396"/>
            <a:ext cx="1509624"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a:t>
            </a:r>
            <a:r>
              <a:rPr lang="en-IN" dirty="0" smtClean="0">
                <a:latin typeface="Calibri" panose="020F0502020204030204" pitchFamily="34" charset="0"/>
                <a:cs typeface="Calibri" panose="020F0502020204030204" pitchFamily="34" charset="0"/>
              </a:rPr>
              <a:t>rigin/master</a:t>
            </a:r>
            <a:endParaRPr lang="en-IN" dirty="0">
              <a:latin typeface="Calibri" panose="020F0502020204030204" pitchFamily="34" charset="0"/>
              <a:cs typeface="Calibri" panose="020F0502020204030204" pitchFamily="34" charset="0"/>
            </a:endParaRPr>
          </a:p>
        </p:txBody>
      </p:sp>
      <p:cxnSp>
        <p:nvCxnSpPr>
          <p:cNvPr id="9" name="Straight Arrow Connector 8"/>
          <p:cNvCxnSpPr>
            <a:stCxn id="7" idx="2"/>
            <a:endCxn id="6" idx="0"/>
          </p:cNvCxnSpPr>
          <p:nvPr/>
        </p:nvCxnSpPr>
        <p:spPr>
          <a:xfrm>
            <a:off x="6163574" y="2786332"/>
            <a:ext cx="4313" cy="4226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5" idx="1"/>
            <a:endCxn id="4" idx="3"/>
          </p:cNvCxnSpPr>
          <p:nvPr/>
        </p:nvCxnSpPr>
        <p:spPr>
          <a:xfrm flipH="1">
            <a:off x="3982527" y="3433311"/>
            <a:ext cx="3076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6" idx="1"/>
            <a:endCxn id="5" idx="3"/>
          </p:cNvCxnSpPr>
          <p:nvPr/>
        </p:nvCxnSpPr>
        <p:spPr>
          <a:xfrm flipH="1">
            <a:off x="5273614" y="3433311"/>
            <a:ext cx="40256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p:cNvSpPr/>
          <p:nvPr/>
        </p:nvSpPr>
        <p:spPr>
          <a:xfrm>
            <a:off x="5715000" y="4116718"/>
            <a:ext cx="897147"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20" name="Straight Arrow Connector 19"/>
          <p:cNvCxnSpPr>
            <a:stCxn id="18" idx="0"/>
            <a:endCxn id="6" idx="2"/>
          </p:cNvCxnSpPr>
          <p:nvPr/>
        </p:nvCxnSpPr>
        <p:spPr>
          <a:xfrm flipV="1">
            <a:off x="6163574" y="3657598"/>
            <a:ext cx="4313" cy="4591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49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animBg="1"/>
      <p:bldP spid="5" grpId="0" animBg="1"/>
      <p:bldP spid="6" grpId="0" animBg="1"/>
      <p:bldP spid="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803584" y="1397486"/>
            <a:ext cx="6978770" cy="251891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smtClean="0"/>
          </a:p>
          <a:p>
            <a:pPr algn="ctr"/>
            <a:endParaRPr lang="en-IN" dirty="0"/>
          </a:p>
          <a:p>
            <a:pPr algn="ctr"/>
            <a:endParaRPr lang="en-IN" dirty="0" smtClean="0"/>
          </a:p>
          <a:p>
            <a:pPr algn="ctr"/>
            <a:r>
              <a:rPr lang="en-IN" dirty="0" smtClean="0"/>
              <a:t>Local computer</a:t>
            </a:r>
            <a:endParaRPr lang="en-IN" dirty="0"/>
          </a:p>
        </p:txBody>
      </p:sp>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Remote Branches</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74711" y="905605"/>
            <a:ext cx="11317289" cy="5814372"/>
          </a:xfrm>
        </p:spPr>
        <p:txBody>
          <a:bodyPr>
            <a:normAutofit/>
          </a:bodyPr>
          <a:lstStyle/>
          <a:p>
            <a:r>
              <a:rPr lang="en-IN" sz="1800" dirty="0" smtClean="0">
                <a:solidFill>
                  <a:schemeClr val="tx2"/>
                </a:solidFill>
                <a:latin typeface="Calibri" panose="020F0502020204030204" pitchFamily="34" charset="0"/>
                <a:cs typeface="Calibri" panose="020F0502020204030204" pitchFamily="34" charset="0"/>
              </a:rPr>
              <a:t>You do work and perform commits on your system. This will move your local master forward.</a:t>
            </a: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endParaRPr lang="en-IN" sz="1800" dirty="0" smtClean="0">
              <a:solidFill>
                <a:schemeClr val="tx2"/>
              </a:solidFill>
              <a:latin typeface="Calibri" panose="020F0502020204030204" pitchFamily="34" charset="0"/>
              <a:cs typeface="Calibri" panose="020F0502020204030204" pitchFamily="34" charset="0"/>
            </a:endParaRPr>
          </a:p>
          <a:p>
            <a:endParaRPr lang="en-IN" sz="1800" dirty="0">
              <a:solidFill>
                <a:schemeClr val="tx2"/>
              </a:solidFill>
              <a:latin typeface="Calibri" panose="020F0502020204030204" pitchFamily="34" charset="0"/>
              <a:cs typeface="Calibri" panose="020F0502020204030204" pitchFamily="34" charset="0"/>
            </a:endParaRPr>
          </a:p>
          <a:p>
            <a:r>
              <a:rPr lang="en-IN" sz="1800" dirty="0" smtClean="0">
                <a:solidFill>
                  <a:schemeClr val="tx2"/>
                </a:solidFill>
                <a:latin typeface="Calibri" panose="020F0502020204030204" pitchFamily="34" charset="0"/>
                <a:cs typeface="Calibri" panose="020F0502020204030204" pitchFamily="34" charset="0"/>
              </a:rPr>
              <a:t>Now let us say that someone has worked and pushed their changes to the remote repository. This will make the remote master branch move forward in remote server.</a:t>
            </a:r>
          </a:p>
          <a:p>
            <a:endParaRPr lang="en-IN" sz="1800" dirty="0">
              <a:solidFill>
                <a:schemeClr val="tx2"/>
              </a:solidFill>
              <a:latin typeface="Calibri" panose="020F0502020204030204" pitchFamily="34" charset="0"/>
              <a:cs typeface="Calibri" panose="020F0502020204030204" pitchFamily="34" charset="0"/>
            </a:endParaRPr>
          </a:p>
        </p:txBody>
      </p:sp>
      <p:sp>
        <p:nvSpPr>
          <p:cNvPr id="4" name="Rounded Rectangle 3"/>
          <p:cNvSpPr/>
          <p:nvPr/>
        </p:nvSpPr>
        <p:spPr>
          <a:xfrm>
            <a:off x="2973236" y="2286007"/>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ob7e4</a:t>
            </a:r>
          </a:p>
        </p:txBody>
      </p:sp>
      <p:sp>
        <p:nvSpPr>
          <p:cNvPr id="5" name="Rounded Rectangle 4"/>
          <p:cNvSpPr/>
          <p:nvPr/>
        </p:nvSpPr>
        <p:spPr>
          <a:xfrm>
            <a:off x="4264323" y="2286007"/>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5huk9</a:t>
            </a:r>
            <a:endParaRPr lang="en-IN" dirty="0">
              <a:latin typeface="Calibri" panose="020F0502020204030204" pitchFamily="34" charset="0"/>
              <a:cs typeface="Calibri" panose="020F0502020204030204" pitchFamily="34" charset="0"/>
            </a:endParaRPr>
          </a:p>
        </p:txBody>
      </p:sp>
      <p:sp>
        <p:nvSpPr>
          <p:cNvPr id="6" name="Rounded Rectangle 5"/>
          <p:cNvSpPr/>
          <p:nvPr/>
        </p:nvSpPr>
        <p:spPr>
          <a:xfrm>
            <a:off x="5650301" y="2286007"/>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3febh</a:t>
            </a:r>
            <a:endParaRPr lang="en-IN" dirty="0">
              <a:latin typeface="Calibri" panose="020F0502020204030204" pitchFamily="34" charset="0"/>
              <a:cs typeface="Calibri" panose="020F0502020204030204" pitchFamily="34" charset="0"/>
            </a:endParaRPr>
          </a:p>
        </p:txBody>
      </p:sp>
      <p:sp>
        <p:nvSpPr>
          <p:cNvPr id="7" name="Rectangle 6"/>
          <p:cNvSpPr/>
          <p:nvPr/>
        </p:nvSpPr>
        <p:spPr>
          <a:xfrm>
            <a:off x="5382881" y="1492379"/>
            <a:ext cx="1517889"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a:t>
            </a:r>
            <a:r>
              <a:rPr lang="en-IN" dirty="0" smtClean="0">
                <a:latin typeface="Calibri" panose="020F0502020204030204" pitchFamily="34" charset="0"/>
                <a:cs typeface="Calibri" panose="020F0502020204030204" pitchFamily="34" charset="0"/>
              </a:rPr>
              <a:t>rigin/master</a:t>
            </a:r>
            <a:endParaRPr lang="en-IN" dirty="0">
              <a:latin typeface="Calibri" panose="020F0502020204030204" pitchFamily="34" charset="0"/>
              <a:cs typeface="Calibri" panose="020F0502020204030204" pitchFamily="34" charset="0"/>
            </a:endParaRPr>
          </a:p>
        </p:txBody>
      </p:sp>
      <p:cxnSp>
        <p:nvCxnSpPr>
          <p:cNvPr id="9" name="Straight Arrow Connector 8"/>
          <p:cNvCxnSpPr>
            <a:stCxn id="7" idx="2"/>
            <a:endCxn id="6" idx="0"/>
          </p:cNvCxnSpPr>
          <p:nvPr/>
        </p:nvCxnSpPr>
        <p:spPr>
          <a:xfrm>
            <a:off x="6141826" y="1863315"/>
            <a:ext cx="2873" cy="4226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5" idx="1"/>
            <a:endCxn id="4" idx="3"/>
          </p:cNvCxnSpPr>
          <p:nvPr/>
        </p:nvCxnSpPr>
        <p:spPr>
          <a:xfrm flipH="1">
            <a:off x="3962031" y="2510294"/>
            <a:ext cx="3022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6" idx="1"/>
            <a:endCxn id="5" idx="3"/>
          </p:cNvCxnSpPr>
          <p:nvPr/>
        </p:nvCxnSpPr>
        <p:spPr>
          <a:xfrm flipH="1">
            <a:off x="5253118" y="2510294"/>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p:cNvSpPr/>
          <p:nvPr/>
        </p:nvSpPr>
        <p:spPr>
          <a:xfrm>
            <a:off x="8458189" y="3193701"/>
            <a:ext cx="902059"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20" name="Straight Arrow Connector 19"/>
          <p:cNvCxnSpPr>
            <a:stCxn id="18" idx="0"/>
          </p:cNvCxnSpPr>
          <p:nvPr/>
        </p:nvCxnSpPr>
        <p:spPr>
          <a:xfrm flipV="1">
            <a:off x="8909219" y="2734581"/>
            <a:ext cx="4549" cy="4591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ounded Rectangle 13"/>
          <p:cNvSpPr/>
          <p:nvPr/>
        </p:nvSpPr>
        <p:spPr>
          <a:xfrm>
            <a:off x="7031730" y="2286007"/>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sde4t</a:t>
            </a:r>
            <a:endParaRPr lang="en-IN" dirty="0">
              <a:latin typeface="Calibri" panose="020F0502020204030204" pitchFamily="34" charset="0"/>
              <a:cs typeface="Calibri" panose="020F0502020204030204" pitchFamily="34" charset="0"/>
            </a:endParaRPr>
          </a:p>
        </p:txBody>
      </p:sp>
      <p:sp>
        <p:nvSpPr>
          <p:cNvPr id="16" name="Rounded Rectangle 15"/>
          <p:cNvSpPr/>
          <p:nvPr/>
        </p:nvSpPr>
        <p:spPr>
          <a:xfrm>
            <a:off x="8409077" y="2286007"/>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sde4t</a:t>
            </a:r>
            <a:endParaRPr lang="en-IN" dirty="0">
              <a:latin typeface="Calibri" panose="020F0502020204030204" pitchFamily="34" charset="0"/>
              <a:cs typeface="Calibri" panose="020F0502020204030204" pitchFamily="34" charset="0"/>
            </a:endParaRPr>
          </a:p>
        </p:txBody>
      </p:sp>
      <p:cxnSp>
        <p:nvCxnSpPr>
          <p:cNvPr id="17" name="Straight Arrow Connector 16"/>
          <p:cNvCxnSpPr/>
          <p:nvPr/>
        </p:nvCxnSpPr>
        <p:spPr>
          <a:xfrm flipH="1">
            <a:off x="6639096" y="2510294"/>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8020525" y="2490163"/>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20"/>
          <p:cNvSpPr/>
          <p:nvPr/>
        </p:nvSpPr>
        <p:spPr>
          <a:xfrm>
            <a:off x="2803584" y="4804923"/>
            <a:ext cx="6978770" cy="177704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dirty="0" smtClean="0"/>
              <a:t>Remote server</a:t>
            </a:r>
            <a:endParaRPr lang="en-IN" dirty="0"/>
          </a:p>
        </p:txBody>
      </p:sp>
      <p:sp>
        <p:nvSpPr>
          <p:cNvPr id="23" name="Rounded Rectangle 22"/>
          <p:cNvSpPr/>
          <p:nvPr/>
        </p:nvSpPr>
        <p:spPr>
          <a:xfrm>
            <a:off x="3275160" y="5693441"/>
            <a:ext cx="983411"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ob7e4</a:t>
            </a:r>
          </a:p>
        </p:txBody>
      </p:sp>
      <p:sp>
        <p:nvSpPr>
          <p:cNvPr id="24" name="Rounded Rectangle 23"/>
          <p:cNvSpPr/>
          <p:nvPr/>
        </p:nvSpPr>
        <p:spPr>
          <a:xfrm>
            <a:off x="4566247" y="5693441"/>
            <a:ext cx="983411"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5huk9</a:t>
            </a:r>
            <a:endParaRPr lang="en-IN" dirty="0">
              <a:latin typeface="Calibri" panose="020F0502020204030204" pitchFamily="34" charset="0"/>
              <a:cs typeface="Calibri" panose="020F0502020204030204" pitchFamily="34" charset="0"/>
            </a:endParaRPr>
          </a:p>
        </p:txBody>
      </p:sp>
      <p:sp>
        <p:nvSpPr>
          <p:cNvPr id="25" name="Rounded Rectangle 24"/>
          <p:cNvSpPr/>
          <p:nvPr/>
        </p:nvSpPr>
        <p:spPr>
          <a:xfrm>
            <a:off x="5952225" y="5693441"/>
            <a:ext cx="983411"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3febh</a:t>
            </a:r>
            <a:endParaRPr lang="en-IN" dirty="0">
              <a:latin typeface="Calibri" panose="020F0502020204030204" pitchFamily="34" charset="0"/>
              <a:cs typeface="Calibri" panose="020F0502020204030204" pitchFamily="34" charset="0"/>
            </a:endParaRPr>
          </a:p>
        </p:txBody>
      </p:sp>
      <p:sp>
        <p:nvSpPr>
          <p:cNvPr id="26" name="Rectangle 25"/>
          <p:cNvSpPr/>
          <p:nvPr/>
        </p:nvSpPr>
        <p:spPr>
          <a:xfrm>
            <a:off x="8761919" y="4884716"/>
            <a:ext cx="897147"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27" name="Straight Arrow Connector 26"/>
          <p:cNvCxnSpPr>
            <a:stCxn id="26" idx="2"/>
          </p:cNvCxnSpPr>
          <p:nvPr/>
        </p:nvCxnSpPr>
        <p:spPr>
          <a:xfrm flipH="1">
            <a:off x="9210491" y="5255652"/>
            <a:ext cx="2" cy="4226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stCxn id="24" idx="1"/>
            <a:endCxn id="23" idx="3"/>
          </p:cNvCxnSpPr>
          <p:nvPr/>
        </p:nvCxnSpPr>
        <p:spPr>
          <a:xfrm flipH="1">
            <a:off x="4258571" y="5917728"/>
            <a:ext cx="3076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stCxn id="25" idx="1"/>
            <a:endCxn id="24" idx="3"/>
          </p:cNvCxnSpPr>
          <p:nvPr/>
        </p:nvCxnSpPr>
        <p:spPr>
          <a:xfrm flipH="1">
            <a:off x="5549658" y="5917728"/>
            <a:ext cx="40256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Rounded Rectangle 29"/>
          <p:cNvSpPr/>
          <p:nvPr/>
        </p:nvSpPr>
        <p:spPr>
          <a:xfrm>
            <a:off x="7335511" y="5693441"/>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eds23</a:t>
            </a:r>
            <a:endParaRPr lang="en-IN" dirty="0">
              <a:latin typeface="Calibri" panose="020F0502020204030204" pitchFamily="34" charset="0"/>
              <a:cs typeface="Calibri" panose="020F0502020204030204" pitchFamily="34" charset="0"/>
            </a:endParaRPr>
          </a:p>
        </p:txBody>
      </p:sp>
      <p:sp>
        <p:nvSpPr>
          <p:cNvPr id="31" name="Rounded Rectangle 30"/>
          <p:cNvSpPr/>
          <p:nvPr/>
        </p:nvSpPr>
        <p:spPr>
          <a:xfrm>
            <a:off x="8712858" y="5693441"/>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7yfr8</a:t>
            </a:r>
            <a:endParaRPr lang="en-IN" dirty="0">
              <a:latin typeface="Calibri" panose="020F0502020204030204" pitchFamily="34" charset="0"/>
              <a:cs typeface="Calibri" panose="020F0502020204030204" pitchFamily="34" charset="0"/>
            </a:endParaRPr>
          </a:p>
        </p:txBody>
      </p:sp>
      <p:cxnSp>
        <p:nvCxnSpPr>
          <p:cNvPr id="32" name="Straight Arrow Connector 31"/>
          <p:cNvCxnSpPr/>
          <p:nvPr/>
        </p:nvCxnSpPr>
        <p:spPr>
          <a:xfrm flipH="1">
            <a:off x="8315675" y="5914847"/>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p:nvPr/>
        </p:nvCxnSpPr>
        <p:spPr>
          <a:xfrm flipH="1">
            <a:off x="6938328" y="5914847"/>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426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10" presetClass="entr" presetSubtype="0"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10"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 grpId="0" animBg="1"/>
      <p:bldP spid="5" grpId="0" animBg="1"/>
      <p:bldP spid="6" grpId="0" animBg="1"/>
      <p:bldP spid="7" grpId="0" animBg="1"/>
      <p:bldP spid="18" grpId="0" animBg="1"/>
      <p:bldP spid="14" grpId="0" animBg="1"/>
      <p:bldP spid="16" grpId="0" animBg="1"/>
      <p:bldP spid="21" grpId="0" animBg="1"/>
      <p:bldP spid="23" grpId="0" animBg="1"/>
      <p:bldP spid="24" grpId="0" animBg="1"/>
      <p:bldP spid="25" grpId="0" animBg="1"/>
      <p:bldP spid="26" grpId="0" animBg="1"/>
      <p:bldP spid="30"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Remote Branches</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931485"/>
            <a:ext cx="11317289" cy="5814372"/>
          </a:xfrm>
        </p:spPr>
        <p:txBody>
          <a:bodyPr>
            <a:normAutofit/>
          </a:bodyPr>
          <a:lstStyle/>
          <a:p>
            <a:r>
              <a:rPr lang="en-IN" sz="1800" dirty="0">
                <a:solidFill>
                  <a:schemeClr val="tx2"/>
                </a:solidFill>
                <a:latin typeface="Calibri" panose="020F0502020204030204" pitchFamily="34" charset="0"/>
                <a:cs typeface="Calibri" panose="020F0502020204030204" pitchFamily="34" charset="0"/>
              </a:rPr>
              <a:t>If you try to push your changes, you will get error because there were some files or work on the remote server that you don’t have.</a:t>
            </a:r>
          </a:p>
          <a:p>
            <a:r>
              <a:rPr lang="en-IN" sz="1800" dirty="0">
                <a:solidFill>
                  <a:schemeClr val="tx2"/>
                </a:solidFill>
                <a:latin typeface="Calibri" panose="020F0502020204030204" pitchFamily="34" charset="0"/>
                <a:cs typeface="Calibri" panose="020F0502020204030204" pitchFamily="34" charset="0"/>
              </a:rPr>
              <a:t>So first downloads the work your don’t have on your local machine using below commands:</a:t>
            </a:r>
          </a:p>
          <a:p>
            <a:pPr lvl="1"/>
            <a:r>
              <a:rPr lang="en-IN" sz="1600" b="1" dirty="0">
                <a:solidFill>
                  <a:schemeClr val="accent1"/>
                </a:solidFill>
                <a:latin typeface="Courier New" panose="02070309020205020404" pitchFamily="49" charset="0"/>
                <a:cs typeface="Courier New" panose="02070309020205020404" pitchFamily="49" charset="0"/>
              </a:rPr>
              <a:t>$ git fetch origin </a:t>
            </a:r>
            <a:r>
              <a:rPr lang="en-IN" sz="1600" dirty="0">
                <a:solidFill>
                  <a:schemeClr val="tx2"/>
                </a:solidFill>
                <a:latin typeface="Calibri" panose="020F0502020204030204" pitchFamily="34" charset="0"/>
                <a:cs typeface="Calibri" panose="020F0502020204030204" pitchFamily="34" charset="0"/>
              </a:rPr>
              <a:t>		# This command will fetch all the data but did not merge into your local master</a:t>
            </a:r>
          </a:p>
          <a:p>
            <a:pPr lvl="1"/>
            <a:r>
              <a:rPr lang="en-IN" sz="1600" b="1" dirty="0">
                <a:solidFill>
                  <a:schemeClr val="accent1"/>
                </a:solidFill>
                <a:latin typeface="Courier New" panose="02070309020205020404" pitchFamily="49" charset="0"/>
                <a:cs typeface="Courier New" panose="02070309020205020404" pitchFamily="49" charset="0"/>
              </a:rPr>
              <a:t>$ git pull origin</a:t>
            </a:r>
            <a:r>
              <a:rPr lang="en-IN" sz="1600" dirty="0">
                <a:solidFill>
                  <a:schemeClr val="tx2"/>
                </a:solidFill>
                <a:latin typeface="Calibri" panose="020F0502020204030204" pitchFamily="34" charset="0"/>
                <a:cs typeface="Calibri" panose="020F0502020204030204" pitchFamily="34" charset="0"/>
              </a:rPr>
              <a:t>		#This command will downloads data and merge into your local master</a:t>
            </a:r>
          </a:p>
          <a:p>
            <a:endParaRPr lang="en-IN" sz="1800" dirty="0" smtClean="0">
              <a:solidFill>
                <a:schemeClr val="tx2"/>
              </a:solidFill>
              <a:latin typeface="Calibri" panose="020F0502020204030204" pitchFamily="34" charset="0"/>
              <a:cs typeface="Calibri" panose="020F0502020204030204" pitchFamily="34" charset="0"/>
            </a:endParaRPr>
          </a:p>
          <a:p>
            <a:r>
              <a:rPr lang="en-IN" sz="1800" dirty="0" smtClean="0">
                <a:solidFill>
                  <a:schemeClr val="tx2"/>
                </a:solidFill>
                <a:latin typeface="Calibri" panose="020F0502020204030204" pitchFamily="34" charset="0"/>
                <a:cs typeface="Calibri" panose="020F0502020204030204" pitchFamily="34" charset="0"/>
              </a:rPr>
              <a:t>After you fetch the data you don’t have.</a:t>
            </a:r>
          </a:p>
        </p:txBody>
      </p:sp>
      <p:sp>
        <p:nvSpPr>
          <p:cNvPr id="25" name="Rectangle 24"/>
          <p:cNvSpPr/>
          <p:nvPr/>
        </p:nvSpPr>
        <p:spPr>
          <a:xfrm>
            <a:off x="1332780" y="3528204"/>
            <a:ext cx="9907439" cy="321765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smtClean="0"/>
          </a:p>
          <a:p>
            <a:pPr algn="ctr"/>
            <a:endParaRPr lang="en-IN" dirty="0"/>
          </a:p>
          <a:p>
            <a:pPr algn="ctr"/>
            <a:endParaRPr lang="en-IN" dirty="0" smtClean="0"/>
          </a:p>
          <a:p>
            <a:pPr algn="ctr"/>
            <a:endParaRPr lang="en-IN" dirty="0" smtClean="0"/>
          </a:p>
          <a:p>
            <a:pPr algn="ctr"/>
            <a:endParaRPr lang="en-IN" dirty="0"/>
          </a:p>
          <a:p>
            <a:pPr algn="ctr"/>
            <a:r>
              <a:rPr lang="en-IN" dirty="0" smtClean="0"/>
              <a:t>Local computer</a:t>
            </a:r>
            <a:endParaRPr lang="en-IN" dirty="0"/>
          </a:p>
        </p:txBody>
      </p:sp>
      <p:sp>
        <p:nvSpPr>
          <p:cNvPr id="27" name="Rounded Rectangle 26"/>
          <p:cNvSpPr/>
          <p:nvPr/>
        </p:nvSpPr>
        <p:spPr>
          <a:xfrm>
            <a:off x="1817300" y="4848040"/>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ob7e4</a:t>
            </a:r>
          </a:p>
        </p:txBody>
      </p:sp>
      <p:sp>
        <p:nvSpPr>
          <p:cNvPr id="30" name="Rounded Rectangle 29"/>
          <p:cNvSpPr/>
          <p:nvPr/>
        </p:nvSpPr>
        <p:spPr>
          <a:xfrm>
            <a:off x="3108387" y="4848040"/>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5huk9</a:t>
            </a:r>
            <a:endParaRPr lang="en-IN" dirty="0">
              <a:latin typeface="Calibri" panose="020F0502020204030204" pitchFamily="34" charset="0"/>
              <a:cs typeface="Calibri" panose="020F0502020204030204" pitchFamily="34" charset="0"/>
            </a:endParaRPr>
          </a:p>
        </p:txBody>
      </p:sp>
      <p:sp>
        <p:nvSpPr>
          <p:cNvPr id="31" name="Rounded Rectangle 30"/>
          <p:cNvSpPr/>
          <p:nvPr/>
        </p:nvSpPr>
        <p:spPr>
          <a:xfrm>
            <a:off x="4494365" y="4848040"/>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3febh</a:t>
            </a:r>
            <a:endParaRPr lang="en-IN" dirty="0">
              <a:latin typeface="Calibri" panose="020F0502020204030204" pitchFamily="34" charset="0"/>
              <a:cs typeface="Calibri" panose="020F0502020204030204" pitchFamily="34" charset="0"/>
            </a:endParaRPr>
          </a:p>
        </p:txBody>
      </p:sp>
      <p:sp>
        <p:nvSpPr>
          <p:cNvPr id="32" name="Rectangle 31"/>
          <p:cNvSpPr/>
          <p:nvPr/>
        </p:nvSpPr>
        <p:spPr>
          <a:xfrm>
            <a:off x="7557448" y="3623272"/>
            <a:ext cx="1517889"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a:t>
            </a:r>
            <a:r>
              <a:rPr lang="en-IN" dirty="0" smtClean="0">
                <a:latin typeface="Calibri" panose="020F0502020204030204" pitchFamily="34" charset="0"/>
                <a:cs typeface="Calibri" panose="020F0502020204030204" pitchFamily="34" charset="0"/>
              </a:rPr>
              <a:t>rigin/master</a:t>
            </a:r>
            <a:endParaRPr lang="en-IN" dirty="0">
              <a:latin typeface="Calibri" panose="020F0502020204030204" pitchFamily="34" charset="0"/>
              <a:cs typeface="Calibri" panose="020F0502020204030204" pitchFamily="34" charset="0"/>
            </a:endParaRPr>
          </a:p>
        </p:txBody>
      </p:sp>
      <p:cxnSp>
        <p:nvCxnSpPr>
          <p:cNvPr id="33" name="Straight Arrow Connector 32"/>
          <p:cNvCxnSpPr>
            <a:stCxn id="32" idx="2"/>
          </p:cNvCxnSpPr>
          <p:nvPr/>
        </p:nvCxnSpPr>
        <p:spPr>
          <a:xfrm>
            <a:off x="8316393" y="3994208"/>
            <a:ext cx="2873" cy="4226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30" idx="1"/>
            <a:endCxn id="27" idx="3"/>
          </p:cNvCxnSpPr>
          <p:nvPr/>
        </p:nvCxnSpPr>
        <p:spPr>
          <a:xfrm flipH="1">
            <a:off x="2806095" y="5072327"/>
            <a:ext cx="3022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a:stCxn id="31" idx="1"/>
            <a:endCxn id="30" idx="3"/>
          </p:cNvCxnSpPr>
          <p:nvPr/>
        </p:nvCxnSpPr>
        <p:spPr>
          <a:xfrm flipH="1">
            <a:off x="4097182" y="5072327"/>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Rectangle 35"/>
          <p:cNvSpPr/>
          <p:nvPr/>
        </p:nvSpPr>
        <p:spPr>
          <a:xfrm>
            <a:off x="7908492" y="6152554"/>
            <a:ext cx="902059"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37" name="Straight Arrow Connector 36"/>
          <p:cNvCxnSpPr>
            <a:stCxn id="36" idx="0"/>
          </p:cNvCxnSpPr>
          <p:nvPr/>
        </p:nvCxnSpPr>
        <p:spPr>
          <a:xfrm flipV="1">
            <a:off x="8359522" y="5693434"/>
            <a:ext cx="4549" cy="4591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Rounded Rectangle 37"/>
          <p:cNvSpPr/>
          <p:nvPr/>
        </p:nvSpPr>
        <p:spPr>
          <a:xfrm>
            <a:off x="6492811" y="5225213"/>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sde4t</a:t>
            </a:r>
            <a:endParaRPr lang="en-IN" dirty="0">
              <a:latin typeface="Calibri" panose="020F0502020204030204" pitchFamily="34" charset="0"/>
              <a:cs typeface="Calibri" panose="020F0502020204030204" pitchFamily="34" charset="0"/>
            </a:endParaRPr>
          </a:p>
        </p:txBody>
      </p:sp>
      <p:sp>
        <p:nvSpPr>
          <p:cNvPr id="39" name="Rounded Rectangle 38"/>
          <p:cNvSpPr/>
          <p:nvPr/>
        </p:nvSpPr>
        <p:spPr>
          <a:xfrm>
            <a:off x="7870158" y="5225213"/>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sde4t</a:t>
            </a:r>
            <a:endParaRPr lang="en-IN" dirty="0">
              <a:latin typeface="Calibri" panose="020F0502020204030204" pitchFamily="34" charset="0"/>
              <a:cs typeface="Calibri" panose="020F0502020204030204" pitchFamily="34" charset="0"/>
            </a:endParaRPr>
          </a:p>
        </p:txBody>
      </p:sp>
      <p:cxnSp>
        <p:nvCxnSpPr>
          <p:cNvPr id="40" name="Straight Arrow Connector 39"/>
          <p:cNvCxnSpPr>
            <a:stCxn id="38" idx="1"/>
          </p:cNvCxnSpPr>
          <p:nvPr/>
        </p:nvCxnSpPr>
        <p:spPr>
          <a:xfrm flipH="1" flipV="1">
            <a:off x="5483160" y="5072327"/>
            <a:ext cx="1009651" cy="3771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p:nvPr/>
        </p:nvCxnSpPr>
        <p:spPr>
          <a:xfrm flipH="1">
            <a:off x="7472975" y="5446619"/>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Rounded Rectangle 41"/>
          <p:cNvSpPr/>
          <p:nvPr/>
        </p:nvSpPr>
        <p:spPr>
          <a:xfrm>
            <a:off x="6478066" y="4435158"/>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eds23</a:t>
            </a:r>
            <a:endParaRPr lang="en-IN" dirty="0">
              <a:latin typeface="Calibri" panose="020F0502020204030204" pitchFamily="34" charset="0"/>
              <a:cs typeface="Calibri" panose="020F0502020204030204" pitchFamily="34" charset="0"/>
            </a:endParaRPr>
          </a:p>
        </p:txBody>
      </p:sp>
      <p:sp>
        <p:nvSpPr>
          <p:cNvPr id="43" name="Rounded Rectangle 42"/>
          <p:cNvSpPr/>
          <p:nvPr/>
        </p:nvSpPr>
        <p:spPr>
          <a:xfrm>
            <a:off x="7855413" y="4435158"/>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7yfr8</a:t>
            </a:r>
            <a:endParaRPr lang="en-IN" dirty="0">
              <a:latin typeface="Calibri" panose="020F0502020204030204" pitchFamily="34" charset="0"/>
              <a:cs typeface="Calibri" panose="020F0502020204030204" pitchFamily="34" charset="0"/>
            </a:endParaRPr>
          </a:p>
        </p:txBody>
      </p:sp>
      <p:cxnSp>
        <p:nvCxnSpPr>
          <p:cNvPr id="44" name="Straight Arrow Connector 43"/>
          <p:cNvCxnSpPr/>
          <p:nvPr/>
        </p:nvCxnSpPr>
        <p:spPr>
          <a:xfrm flipH="1">
            <a:off x="7458230" y="4656564"/>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a:stCxn id="42" idx="1"/>
          </p:cNvCxnSpPr>
          <p:nvPr/>
        </p:nvCxnSpPr>
        <p:spPr>
          <a:xfrm flipH="1">
            <a:off x="5483160" y="4659445"/>
            <a:ext cx="994906" cy="41288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6" name="TextBox 45"/>
          <p:cNvSpPr txBox="1"/>
          <p:nvPr/>
        </p:nvSpPr>
        <p:spPr>
          <a:xfrm>
            <a:off x="3903184" y="4152977"/>
            <a:ext cx="2830198" cy="369332"/>
          </a:xfrm>
          <a:prstGeom prst="rect">
            <a:avLst/>
          </a:prstGeom>
          <a:noFill/>
        </p:spPr>
        <p:txBody>
          <a:bodyPr wrap="none" rtlCol="0">
            <a:spAutoFit/>
          </a:bodyPr>
          <a:lstStyle/>
          <a:p>
            <a:r>
              <a:rPr lang="en-IN" dirty="0" smtClean="0">
                <a:solidFill>
                  <a:schemeClr val="bg1"/>
                </a:solidFill>
                <a:latin typeface="Calibri" panose="020F0502020204030204" pitchFamily="34" charset="0"/>
                <a:cs typeface="Calibri" panose="020F0502020204030204" pitchFamily="34" charset="0"/>
              </a:rPr>
              <a:t>Changes from 2</a:t>
            </a:r>
            <a:r>
              <a:rPr lang="en-IN" baseline="30000" dirty="0" smtClean="0">
                <a:solidFill>
                  <a:schemeClr val="bg1"/>
                </a:solidFill>
                <a:latin typeface="Calibri" panose="020F0502020204030204" pitchFamily="34" charset="0"/>
                <a:cs typeface="Calibri" panose="020F0502020204030204" pitchFamily="34" charset="0"/>
              </a:rPr>
              <a:t>nd</a:t>
            </a:r>
            <a:r>
              <a:rPr lang="en-IN" dirty="0" smtClean="0">
                <a:solidFill>
                  <a:schemeClr val="bg1"/>
                </a:solidFill>
                <a:latin typeface="Calibri" panose="020F0502020204030204" pitchFamily="34" charset="0"/>
                <a:cs typeface="Calibri" panose="020F0502020204030204" pitchFamily="34" charset="0"/>
              </a:rPr>
              <a:t> Developer</a:t>
            </a:r>
            <a:endParaRPr lang="en-IN" dirty="0">
              <a:solidFill>
                <a:schemeClr val="bg1"/>
              </a:solidFill>
              <a:latin typeface="Calibri" panose="020F0502020204030204" pitchFamily="34" charset="0"/>
              <a:cs typeface="Calibri" panose="020F0502020204030204" pitchFamily="34" charset="0"/>
            </a:endParaRPr>
          </a:p>
        </p:txBody>
      </p:sp>
      <p:sp>
        <p:nvSpPr>
          <p:cNvPr id="47" name="TextBox 46"/>
          <p:cNvSpPr txBox="1"/>
          <p:nvPr/>
        </p:nvSpPr>
        <p:spPr>
          <a:xfrm>
            <a:off x="3987759" y="5578987"/>
            <a:ext cx="2661049" cy="369332"/>
          </a:xfrm>
          <a:prstGeom prst="rect">
            <a:avLst/>
          </a:prstGeom>
          <a:noFill/>
        </p:spPr>
        <p:txBody>
          <a:bodyPr wrap="none" rtlCol="0">
            <a:spAutoFit/>
          </a:bodyPr>
          <a:lstStyle/>
          <a:p>
            <a:r>
              <a:rPr lang="en-IN" dirty="0" smtClean="0">
                <a:solidFill>
                  <a:schemeClr val="bg1"/>
                </a:solidFill>
                <a:latin typeface="Calibri" panose="020F0502020204030204" pitchFamily="34" charset="0"/>
                <a:cs typeface="Calibri" panose="020F0502020204030204" pitchFamily="34" charset="0"/>
              </a:rPr>
              <a:t>Changes from your branch</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272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par>
                                <p:cTn id="46" presetID="10" presetClass="entr" presetSubtype="0"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30" grpId="0" animBg="1"/>
      <p:bldP spid="31" grpId="0" animBg="1"/>
      <p:bldP spid="32" grpId="0" animBg="1"/>
      <p:bldP spid="36" grpId="0" animBg="1"/>
      <p:bldP spid="38" grpId="0" animBg="1"/>
      <p:bldP spid="39" grpId="0" animBg="1"/>
      <p:bldP spid="42" grpId="0" animBg="1"/>
      <p:bldP spid="43" grpId="0" animBg="1"/>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505307" y="1910662"/>
            <a:ext cx="9907439" cy="372238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smtClean="0"/>
          </a:p>
          <a:p>
            <a:pPr algn="ctr"/>
            <a:endParaRPr lang="en-IN" dirty="0"/>
          </a:p>
          <a:p>
            <a:pPr algn="ctr"/>
            <a:endParaRPr lang="en-IN" dirty="0" smtClean="0"/>
          </a:p>
          <a:p>
            <a:pPr algn="ctr"/>
            <a:endParaRPr lang="en-IN" dirty="0" smtClean="0"/>
          </a:p>
          <a:p>
            <a:pPr algn="ctr"/>
            <a:endParaRPr lang="en-IN" dirty="0"/>
          </a:p>
          <a:p>
            <a:pPr algn="ctr"/>
            <a:endParaRPr lang="en-IN" dirty="0" smtClean="0"/>
          </a:p>
          <a:p>
            <a:pPr algn="ctr"/>
            <a:endParaRPr lang="en-IN" dirty="0"/>
          </a:p>
          <a:p>
            <a:pPr algn="ctr"/>
            <a:r>
              <a:rPr lang="en-IN" dirty="0" smtClean="0"/>
              <a:t>Local computers</a:t>
            </a:r>
            <a:endParaRPr lang="en-IN" dirty="0"/>
          </a:p>
        </p:txBody>
      </p:sp>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Remote Branches</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43627"/>
            <a:ext cx="11317289" cy="5814372"/>
          </a:xfrm>
        </p:spPr>
        <p:txBody>
          <a:bodyPr>
            <a:normAutofit/>
          </a:bodyPr>
          <a:lstStyle/>
          <a:p>
            <a:r>
              <a:rPr lang="en-IN" sz="1800" dirty="0" smtClean="0">
                <a:solidFill>
                  <a:schemeClr val="tx2"/>
                </a:solidFill>
                <a:latin typeface="Calibri" panose="020F0502020204030204" pitchFamily="34" charset="0"/>
                <a:cs typeface="Calibri" panose="020F0502020204030204" pitchFamily="34" charset="0"/>
              </a:rPr>
              <a:t>When you merge your data with the data you have fetched. Git creates a merge commit that contain changes from both developer.</a:t>
            </a:r>
          </a:p>
        </p:txBody>
      </p:sp>
      <p:sp>
        <p:nvSpPr>
          <p:cNvPr id="4" name="Rounded Rectangle 3"/>
          <p:cNvSpPr/>
          <p:nvPr/>
        </p:nvSpPr>
        <p:spPr>
          <a:xfrm>
            <a:off x="1627518" y="3761107"/>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ob7e4</a:t>
            </a:r>
          </a:p>
        </p:txBody>
      </p:sp>
      <p:sp>
        <p:nvSpPr>
          <p:cNvPr id="5" name="Rounded Rectangle 4"/>
          <p:cNvSpPr/>
          <p:nvPr/>
        </p:nvSpPr>
        <p:spPr>
          <a:xfrm>
            <a:off x="2918605" y="3761107"/>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5huk9</a:t>
            </a:r>
            <a:endParaRPr lang="en-IN" dirty="0">
              <a:latin typeface="Calibri" panose="020F0502020204030204" pitchFamily="34" charset="0"/>
              <a:cs typeface="Calibri" panose="020F0502020204030204" pitchFamily="34" charset="0"/>
            </a:endParaRPr>
          </a:p>
        </p:txBody>
      </p:sp>
      <p:sp>
        <p:nvSpPr>
          <p:cNvPr id="6" name="Rounded Rectangle 5"/>
          <p:cNvSpPr/>
          <p:nvPr/>
        </p:nvSpPr>
        <p:spPr>
          <a:xfrm>
            <a:off x="4304583" y="3761107"/>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3febh</a:t>
            </a:r>
            <a:endParaRPr lang="en-IN" dirty="0">
              <a:latin typeface="Calibri" panose="020F0502020204030204" pitchFamily="34" charset="0"/>
              <a:cs typeface="Calibri" panose="020F0502020204030204" pitchFamily="34" charset="0"/>
            </a:endParaRPr>
          </a:p>
        </p:txBody>
      </p:sp>
      <p:sp>
        <p:nvSpPr>
          <p:cNvPr id="7" name="Rectangle 6"/>
          <p:cNvSpPr/>
          <p:nvPr/>
        </p:nvSpPr>
        <p:spPr>
          <a:xfrm>
            <a:off x="7203765" y="2044645"/>
            <a:ext cx="1517889"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origin/master</a:t>
            </a:r>
            <a:endParaRPr lang="en-IN" dirty="0">
              <a:latin typeface="Calibri" panose="020F0502020204030204" pitchFamily="34" charset="0"/>
              <a:cs typeface="Calibri" panose="020F0502020204030204" pitchFamily="34" charset="0"/>
            </a:endParaRPr>
          </a:p>
        </p:txBody>
      </p:sp>
      <p:cxnSp>
        <p:nvCxnSpPr>
          <p:cNvPr id="9" name="Straight Arrow Connector 8"/>
          <p:cNvCxnSpPr>
            <a:stCxn id="7" idx="2"/>
          </p:cNvCxnSpPr>
          <p:nvPr/>
        </p:nvCxnSpPr>
        <p:spPr>
          <a:xfrm>
            <a:off x="7962710" y="2415581"/>
            <a:ext cx="2873" cy="4226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5" idx="1"/>
            <a:endCxn id="4" idx="3"/>
          </p:cNvCxnSpPr>
          <p:nvPr/>
        </p:nvCxnSpPr>
        <p:spPr>
          <a:xfrm flipH="1">
            <a:off x="2616313" y="3985394"/>
            <a:ext cx="3022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6" idx="1"/>
            <a:endCxn id="5" idx="3"/>
          </p:cNvCxnSpPr>
          <p:nvPr/>
        </p:nvCxnSpPr>
        <p:spPr>
          <a:xfrm flipH="1">
            <a:off x="3907400" y="3985394"/>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p:cNvSpPr/>
          <p:nvPr/>
        </p:nvSpPr>
        <p:spPr>
          <a:xfrm>
            <a:off x="9502694" y="4686759"/>
            <a:ext cx="902059"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20" name="Straight Arrow Connector 19"/>
          <p:cNvCxnSpPr/>
          <p:nvPr/>
        </p:nvCxnSpPr>
        <p:spPr>
          <a:xfrm flipV="1">
            <a:off x="9959919" y="4200522"/>
            <a:ext cx="4549" cy="4591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ounded Rectangle 13"/>
          <p:cNvSpPr/>
          <p:nvPr/>
        </p:nvSpPr>
        <p:spPr>
          <a:xfrm>
            <a:off x="6147757" y="4698994"/>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sde4t</a:t>
            </a:r>
            <a:endParaRPr lang="en-IN" dirty="0">
              <a:latin typeface="Calibri" panose="020F0502020204030204" pitchFamily="34" charset="0"/>
              <a:cs typeface="Calibri" panose="020F0502020204030204" pitchFamily="34" charset="0"/>
            </a:endParaRPr>
          </a:p>
        </p:txBody>
      </p:sp>
      <p:sp>
        <p:nvSpPr>
          <p:cNvPr id="16" name="Rounded Rectangle 15"/>
          <p:cNvSpPr/>
          <p:nvPr/>
        </p:nvSpPr>
        <p:spPr>
          <a:xfrm>
            <a:off x="7525104" y="4698994"/>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sde4t</a:t>
            </a:r>
            <a:endParaRPr lang="en-IN" dirty="0">
              <a:latin typeface="Calibri" panose="020F0502020204030204" pitchFamily="34" charset="0"/>
              <a:cs typeface="Calibri" panose="020F0502020204030204" pitchFamily="34" charset="0"/>
            </a:endParaRPr>
          </a:p>
        </p:txBody>
      </p:sp>
      <p:cxnSp>
        <p:nvCxnSpPr>
          <p:cNvPr id="17" name="Straight Arrow Connector 16"/>
          <p:cNvCxnSpPr>
            <a:stCxn id="14" idx="1"/>
            <a:endCxn id="6" idx="3"/>
          </p:cNvCxnSpPr>
          <p:nvPr/>
        </p:nvCxnSpPr>
        <p:spPr>
          <a:xfrm flipH="1" flipV="1">
            <a:off x="5293378" y="3985394"/>
            <a:ext cx="854379" cy="9378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7127921" y="4920400"/>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ounded Rectangle 22"/>
          <p:cNvSpPr/>
          <p:nvPr/>
        </p:nvSpPr>
        <p:spPr>
          <a:xfrm>
            <a:off x="6133012" y="2856531"/>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eds23</a:t>
            </a:r>
            <a:endParaRPr lang="en-IN" dirty="0">
              <a:latin typeface="Calibri" panose="020F0502020204030204" pitchFamily="34" charset="0"/>
              <a:cs typeface="Calibri" panose="020F0502020204030204" pitchFamily="34" charset="0"/>
            </a:endParaRPr>
          </a:p>
        </p:txBody>
      </p:sp>
      <p:sp>
        <p:nvSpPr>
          <p:cNvPr id="24" name="Rounded Rectangle 23"/>
          <p:cNvSpPr/>
          <p:nvPr/>
        </p:nvSpPr>
        <p:spPr>
          <a:xfrm>
            <a:off x="7510359" y="2856531"/>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7yfr8</a:t>
            </a:r>
            <a:endParaRPr lang="en-IN" dirty="0">
              <a:latin typeface="Calibri" panose="020F0502020204030204" pitchFamily="34" charset="0"/>
              <a:cs typeface="Calibri" panose="020F0502020204030204" pitchFamily="34" charset="0"/>
            </a:endParaRPr>
          </a:p>
        </p:txBody>
      </p:sp>
      <p:cxnSp>
        <p:nvCxnSpPr>
          <p:cNvPr id="26" name="Straight Arrow Connector 25"/>
          <p:cNvCxnSpPr/>
          <p:nvPr/>
        </p:nvCxnSpPr>
        <p:spPr>
          <a:xfrm flipH="1">
            <a:off x="7113176" y="3077937"/>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23" idx="1"/>
            <a:endCxn id="6" idx="3"/>
          </p:cNvCxnSpPr>
          <p:nvPr/>
        </p:nvCxnSpPr>
        <p:spPr>
          <a:xfrm flipH="1">
            <a:off x="5293378" y="3080818"/>
            <a:ext cx="839634" cy="9045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Rounded Rectangle 24"/>
          <p:cNvSpPr/>
          <p:nvPr/>
        </p:nvSpPr>
        <p:spPr>
          <a:xfrm>
            <a:off x="9478633" y="3759418"/>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6ghbv</a:t>
            </a:r>
            <a:endParaRPr lang="en-IN" dirty="0">
              <a:latin typeface="Calibri" panose="020F0502020204030204" pitchFamily="34" charset="0"/>
              <a:cs typeface="Calibri" panose="020F0502020204030204" pitchFamily="34" charset="0"/>
            </a:endParaRPr>
          </a:p>
        </p:txBody>
      </p:sp>
      <p:cxnSp>
        <p:nvCxnSpPr>
          <p:cNvPr id="10" name="Straight Arrow Connector 9"/>
          <p:cNvCxnSpPr>
            <a:endCxn id="24" idx="3"/>
          </p:cNvCxnSpPr>
          <p:nvPr/>
        </p:nvCxnSpPr>
        <p:spPr>
          <a:xfrm flipH="1" flipV="1">
            <a:off x="8499154" y="3080818"/>
            <a:ext cx="979480" cy="9028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25" idx="1"/>
            <a:endCxn id="16" idx="3"/>
          </p:cNvCxnSpPr>
          <p:nvPr/>
        </p:nvCxnSpPr>
        <p:spPr>
          <a:xfrm flipH="1">
            <a:off x="8513899" y="3983705"/>
            <a:ext cx="964734" cy="9395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TextBox 29"/>
          <p:cNvSpPr txBox="1"/>
          <p:nvPr/>
        </p:nvSpPr>
        <p:spPr>
          <a:xfrm>
            <a:off x="3414674" y="2475990"/>
            <a:ext cx="2830198" cy="369332"/>
          </a:xfrm>
          <a:prstGeom prst="rect">
            <a:avLst/>
          </a:prstGeom>
          <a:noFill/>
        </p:spPr>
        <p:txBody>
          <a:bodyPr wrap="none" rtlCol="0">
            <a:spAutoFit/>
          </a:bodyPr>
          <a:lstStyle/>
          <a:p>
            <a:r>
              <a:rPr lang="en-IN" dirty="0" smtClean="0">
                <a:solidFill>
                  <a:schemeClr val="bg1"/>
                </a:solidFill>
                <a:latin typeface="Calibri" panose="020F0502020204030204" pitchFamily="34" charset="0"/>
                <a:cs typeface="Calibri" panose="020F0502020204030204" pitchFamily="34" charset="0"/>
              </a:rPr>
              <a:t>Changes from 2</a:t>
            </a:r>
            <a:r>
              <a:rPr lang="en-IN" baseline="30000" dirty="0" smtClean="0">
                <a:solidFill>
                  <a:schemeClr val="bg1"/>
                </a:solidFill>
                <a:latin typeface="Calibri" panose="020F0502020204030204" pitchFamily="34" charset="0"/>
                <a:cs typeface="Calibri" panose="020F0502020204030204" pitchFamily="34" charset="0"/>
              </a:rPr>
              <a:t>nd</a:t>
            </a:r>
            <a:r>
              <a:rPr lang="en-IN" dirty="0" smtClean="0">
                <a:solidFill>
                  <a:schemeClr val="bg1"/>
                </a:solidFill>
                <a:latin typeface="Calibri" panose="020F0502020204030204" pitchFamily="34" charset="0"/>
                <a:cs typeface="Calibri" panose="020F0502020204030204" pitchFamily="34" charset="0"/>
              </a:rPr>
              <a:t> Developer</a:t>
            </a:r>
            <a:endParaRPr lang="en-IN" dirty="0">
              <a:solidFill>
                <a:schemeClr val="bg1"/>
              </a:solidFill>
              <a:latin typeface="Calibri" panose="020F0502020204030204" pitchFamily="34" charset="0"/>
              <a:cs typeface="Calibri" panose="020F0502020204030204" pitchFamily="34" charset="0"/>
            </a:endParaRPr>
          </a:p>
        </p:txBody>
      </p:sp>
      <p:sp>
        <p:nvSpPr>
          <p:cNvPr id="31" name="TextBox 30"/>
          <p:cNvSpPr txBox="1"/>
          <p:nvPr/>
        </p:nvSpPr>
        <p:spPr>
          <a:xfrm>
            <a:off x="3569451" y="4899328"/>
            <a:ext cx="2661049" cy="369332"/>
          </a:xfrm>
          <a:prstGeom prst="rect">
            <a:avLst/>
          </a:prstGeom>
          <a:noFill/>
        </p:spPr>
        <p:txBody>
          <a:bodyPr wrap="none" rtlCol="0">
            <a:spAutoFit/>
          </a:bodyPr>
          <a:lstStyle/>
          <a:p>
            <a:r>
              <a:rPr lang="en-IN" dirty="0" smtClean="0">
                <a:solidFill>
                  <a:schemeClr val="bg1"/>
                </a:solidFill>
                <a:latin typeface="Calibri" panose="020F0502020204030204" pitchFamily="34" charset="0"/>
                <a:cs typeface="Calibri" panose="020F0502020204030204" pitchFamily="34" charset="0"/>
              </a:rPr>
              <a:t>Changes from your branch</a:t>
            </a:r>
            <a:endParaRPr lang="en-IN" dirty="0">
              <a:solidFill>
                <a:schemeClr val="bg1"/>
              </a:solidFill>
              <a:latin typeface="Calibri" panose="020F0502020204030204" pitchFamily="34" charset="0"/>
              <a:cs typeface="Calibri" panose="020F0502020204030204" pitchFamily="34" charset="0"/>
            </a:endParaRPr>
          </a:p>
        </p:txBody>
      </p:sp>
      <p:sp>
        <p:nvSpPr>
          <p:cNvPr id="33" name="TextBox 32"/>
          <p:cNvSpPr txBox="1"/>
          <p:nvPr/>
        </p:nvSpPr>
        <p:spPr>
          <a:xfrm>
            <a:off x="9271222" y="3169534"/>
            <a:ext cx="1593450" cy="369332"/>
          </a:xfrm>
          <a:prstGeom prst="rect">
            <a:avLst/>
          </a:prstGeom>
          <a:noFill/>
        </p:spPr>
        <p:txBody>
          <a:bodyPr wrap="none" rtlCol="0">
            <a:spAutoFit/>
          </a:bodyPr>
          <a:lstStyle/>
          <a:p>
            <a:r>
              <a:rPr lang="en-IN" dirty="0" smtClean="0">
                <a:solidFill>
                  <a:schemeClr val="bg1"/>
                </a:solidFill>
                <a:latin typeface="Calibri" panose="020F0502020204030204" pitchFamily="34" charset="0"/>
                <a:cs typeface="Calibri" panose="020F0502020204030204" pitchFamily="34" charset="0"/>
              </a:rPr>
              <a:t>Merge Commit</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9976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453549" y="1969798"/>
            <a:ext cx="9907439" cy="307490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smtClean="0"/>
          </a:p>
          <a:p>
            <a:pPr algn="ctr"/>
            <a:endParaRPr lang="en-IN" dirty="0"/>
          </a:p>
          <a:p>
            <a:pPr algn="ctr"/>
            <a:endParaRPr lang="en-IN" dirty="0" smtClean="0"/>
          </a:p>
          <a:p>
            <a:pPr algn="ctr"/>
            <a:endParaRPr lang="en-IN" dirty="0" smtClean="0"/>
          </a:p>
          <a:p>
            <a:pPr algn="ctr"/>
            <a:endParaRPr lang="en-IN" dirty="0" smtClean="0"/>
          </a:p>
          <a:p>
            <a:pPr algn="ctr"/>
            <a:r>
              <a:rPr lang="en-IN" dirty="0" smtClean="0"/>
              <a:t>Remote server</a:t>
            </a:r>
            <a:endParaRPr lang="en-IN" dirty="0"/>
          </a:p>
        </p:txBody>
      </p:sp>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Remote Branches</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80485"/>
            <a:ext cx="11317289" cy="5648119"/>
          </a:xfrm>
        </p:spPr>
        <p:txBody>
          <a:bodyPr>
            <a:normAutofit/>
          </a:bodyPr>
          <a:lstStyle/>
          <a:p>
            <a:r>
              <a:rPr lang="en-IN" sz="1800" dirty="0" smtClean="0">
                <a:solidFill>
                  <a:schemeClr val="tx2"/>
                </a:solidFill>
                <a:latin typeface="Calibri" panose="020F0502020204030204" pitchFamily="34" charset="0"/>
                <a:cs typeface="Calibri" panose="020F0502020204030204" pitchFamily="34" charset="0"/>
              </a:rPr>
              <a:t>Finally you push your changes to the remote server so that it can be used by any other members. After your push operation your remote reference will shift and both local and remote repositories are in synch with the lasts changes.</a:t>
            </a:r>
          </a:p>
        </p:txBody>
      </p:sp>
      <p:sp>
        <p:nvSpPr>
          <p:cNvPr id="4" name="Rounded Rectangle 3"/>
          <p:cNvSpPr/>
          <p:nvPr/>
        </p:nvSpPr>
        <p:spPr>
          <a:xfrm>
            <a:off x="1627518" y="3174515"/>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ob7e4</a:t>
            </a:r>
          </a:p>
        </p:txBody>
      </p:sp>
      <p:sp>
        <p:nvSpPr>
          <p:cNvPr id="5" name="Rounded Rectangle 4"/>
          <p:cNvSpPr/>
          <p:nvPr/>
        </p:nvSpPr>
        <p:spPr>
          <a:xfrm>
            <a:off x="2918605" y="3174515"/>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5huk9</a:t>
            </a:r>
            <a:endParaRPr lang="en-IN" dirty="0">
              <a:latin typeface="Calibri" panose="020F0502020204030204" pitchFamily="34" charset="0"/>
              <a:cs typeface="Calibri" panose="020F0502020204030204" pitchFamily="34" charset="0"/>
            </a:endParaRPr>
          </a:p>
        </p:txBody>
      </p:sp>
      <p:sp>
        <p:nvSpPr>
          <p:cNvPr id="6" name="Rounded Rectangle 5"/>
          <p:cNvSpPr/>
          <p:nvPr/>
        </p:nvSpPr>
        <p:spPr>
          <a:xfrm>
            <a:off x="4304583" y="3174515"/>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3febh</a:t>
            </a:r>
            <a:endParaRPr lang="en-IN" dirty="0">
              <a:latin typeface="Calibri" panose="020F0502020204030204" pitchFamily="34" charset="0"/>
              <a:cs typeface="Calibri" panose="020F0502020204030204" pitchFamily="34" charset="0"/>
            </a:endParaRPr>
          </a:p>
        </p:txBody>
      </p:sp>
      <p:sp>
        <p:nvSpPr>
          <p:cNvPr id="7" name="Rectangle 6"/>
          <p:cNvSpPr/>
          <p:nvPr/>
        </p:nvSpPr>
        <p:spPr>
          <a:xfrm>
            <a:off x="9176883" y="2373748"/>
            <a:ext cx="1517889" cy="3709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Origin/master</a:t>
            </a:r>
            <a:endParaRPr lang="en-IN" dirty="0">
              <a:latin typeface="Calibri" panose="020F0502020204030204" pitchFamily="34" charset="0"/>
              <a:cs typeface="Calibri" panose="020F0502020204030204" pitchFamily="34" charset="0"/>
            </a:endParaRPr>
          </a:p>
        </p:txBody>
      </p:sp>
      <p:cxnSp>
        <p:nvCxnSpPr>
          <p:cNvPr id="9" name="Straight Arrow Connector 8"/>
          <p:cNvCxnSpPr>
            <a:stCxn id="7" idx="2"/>
          </p:cNvCxnSpPr>
          <p:nvPr/>
        </p:nvCxnSpPr>
        <p:spPr>
          <a:xfrm>
            <a:off x="9935828" y="2744684"/>
            <a:ext cx="2873" cy="4226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stCxn id="5" idx="1"/>
            <a:endCxn id="4" idx="3"/>
          </p:cNvCxnSpPr>
          <p:nvPr/>
        </p:nvCxnSpPr>
        <p:spPr>
          <a:xfrm flipH="1">
            <a:off x="2616313" y="3398802"/>
            <a:ext cx="3022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a:stCxn id="6" idx="1"/>
            <a:endCxn id="5" idx="3"/>
          </p:cNvCxnSpPr>
          <p:nvPr/>
        </p:nvCxnSpPr>
        <p:spPr>
          <a:xfrm flipH="1">
            <a:off x="3907400" y="3398802"/>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ounded Rectangle 13"/>
          <p:cNvSpPr/>
          <p:nvPr/>
        </p:nvSpPr>
        <p:spPr>
          <a:xfrm>
            <a:off x="6147757" y="4112402"/>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sde4t</a:t>
            </a:r>
            <a:endParaRPr lang="en-IN" dirty="0">
              <a:latin typeface="Calibri" panose="020F0502020204030204" pitchFamily="34" charset="0"/>
              <a:cs typeface="Calibri" panose="020F0502020204030204" pitchFamily="34" charset="0"/>
            </a:endParaRPr>
          </a:p>
        </p:txBody>
      </p:sp>
      <p:sp>
        <p:nvSpPr>
          <p:cNvPr id="16" name="Rounded Rectangle 15"/>
          <p:cNvSpPr/>
          <p:nvPr/>
        </p:nvSpPr>
        <p:spPr>
          <a:xfrm>
            <a:off x="7525104" y="4112402"/>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sde4t</a:t>
            </a:r>
            <a:endParaRPr lang="en-IN" dirty="0">
              <a:latin typeface="Calibri" panose="020F0502020204030204" pitchFamily="34" charset="0"/>
              <a:cs typeface="Calibri" panose="020F0502020204030204" pitchFamily="34" charset="0"/>
            </a:endParaRPr>
          </a:p>
        </p:txBody>
      </p:sp>
      <p:cxnSp>
        <p:nvCxnSpPr>
          <p:cNvPr id="17" name="Straight Arrow Connector 16"/>
          <p:cNvCxnSpPr>
            <a:stCxn id="14" idx="1"/>
            <a:endCxn id="6" idx="3"/>
          </p:cNvCxnSpPr>
          <p:nvPr/>
        </p:nvCxnSpPr>
        <p:spPr>
          <a:xfrm flipH="1" flipV="1">
            <a:off x="5293378" y="3398802"/>
            <a:ext cx="854379" cy="9378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7127921" y="4333808"/>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ounded Rectangle 22"/>
          <p:cNvSpPr/>
          <p:nvPr/>
        </p:nvSpPr>
        <p:spPr>
          <a:xfrm>
            <a:off x="6133012" y="2269939"/>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eds23</a:t>
            </a:r>
            <a:endParaRPr lang="en-IN" dirty="0">
              <a:latin typeface="Calibri" panose="020F0502020204030204" pitchFamily="34" charset="0"/>
              <a:cs typeface="Calibri" panose="020F0502020204030204" pitchFamily="34" charset="0"/>
            </a:endParaRPr>
          </a:p>
        </p:txBody>
      </p:sp>
      <p:sp>
        <p:nvSpPr>
          <p:cNvPr id="24" name="Rounded Rectangle 23"/>
          <p:cNvSpPr/>
          <p:nvPr/>
        </p:nvSpPr>
        <p:spPr>
          <a:xfrm>
            <a:off x="7510359" y="2269939"/>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7yfr8</a:t>
            </a:r>
            <a:endParaRPr lang="en-IN" dirty="0">
              <a:latin typeface="Calibri" panose="020F0502020204030204" pitchFamily="34" charset="0"/>
              <a:cs typeface="Calibri" panose="020F0502020204030204" pitchFamily="34" charset="0"/>
            </a:endParaRPr>
          </a:p>
        </p:txBody>
      </p:sp>
      <p:cxnSp>
        <p:nvCxnSpPr>
          <p:cNvPr id="26" name="Straight Arrow Connector 25"/>
          <p:cNvCxnSpPr/>
          <p:nvPr/>
        </p:nvCxnSpPr>
        <p:spPr>
          <a:xfrm flipH="1">
            <a:off x="7113176" y="2491345"/>
            <a:ext cx="39718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23" idx="1"/>
            <a:endCxn id="6" idx="3"/>
          </p:cNvCxnSpPr>
          <p:nvPr/>
        </p:nvCxnSpPr>
        <p:spPr>
          <a:xfrm flipH="1">
            <a:off x="5293378" y="2494226"/>
            <a:ext cx="839634" cy="9045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Rounded Rectangle 24"/>
          <p:cNvSpPr/>
          <p:nvPr/>
        </p:nvSpPr>
        <p:spPr>
          <a:xfrm>
            <a:off x="9478633" y="3172826"/>
            <a:ext cx="988795" cy="44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6ghbv</a:t>
            </a:r>
            <a:endParaRPr lang="en-IN" dirty="0">
              <a:latin typeface="Calibri" panose="020F0502020204030204" pitchFamily="34" charset="0"/>
              <a:cs typeface="Calibri" panose="020F0502020204030204" pitchFamily="34" charset="0"/>
            </a:endParaRPr>
          </a:p>
        </p:txBody>
      </p:sp>
      <p:cxnSp>
        <p:nvCxnSpPr>
          <p:cNvPr id="10" name="Straight Arrow Connector 9"/>
          <p:cNvCxnSpPr>
            <a:endCxn id="24" idx="3"/>
          </p:cNvCxnSpPr>
          <p:nvPr/>
        </p:nvCxnSpPr>
        <p:spPr>
          <a:xfrm flipH="1" flipV="1">
            <a:off x="8499154" y="2494226"/>
            <a:ext cx="979480" cy="90288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25" idx="1"/>
            <a:endCxn id="16" idx="3"/>
          </p:cNvCxnSpPr>
          <p:nvPr/>
        </p:nvCxnSpPr>
        <p:spPr>
          <a:xfrm flipH="1">
            <a:off x="8513899" y="3397113"/>
            <a:ext cx="964734" cy="93957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3414674" y="2010168"/>
            <a:ext cx="2830198" cy="369332"/>
          </a:xfrm>
          <a:prstGeom prst="rect">
            <a:avLst/>
          </a:prstGeom>
          <a:noFill/>
        </p:spPr>
        <p:txBody>
          <a:bodyPr wrap="none" rtlCol="0">
            <a:spAutoFit/>
          </a:bodyPr>
          <a:lstStyle/>
          <a:p>
            <a:r>
              <a:rPr lang="en-IN" dirty="0" smtClean="0">
                <a:solidFill>
                  <a:schemeClr val="bg1"/>
                </a:solidFill>
                <a:latin typeface="Calibri" panose="020F0502020204030204" pitchFamily="34" charset="0"/>
                <a:cs typeface="Calibri" panose="020F0502020204030204" pitchFamily="34" charset="0"/>
              </a:rPr>
              <a:t>Changes from 2</a:t>
            </a:r>
            <a:r>
              <a:rPr lang="en-IN" baseline="30000" dirty="0" smtClean="0">
                <a:solidFill>
                  <a:schemeClr val="bg1"/>
                </a:solidFill>
                <a:latin typeface="Calibri" panose="020F0502020204030204" pitchFamily="34" charset="0"/>
                <a:cs typeface="Calibri" panose="020F0502020204030204" pitchFamily="34" charset="0"/>
              </a:rPr>
              <a:t>nd</a:t>
            </a:r>
            <a:r>
              <a:rPr lang="en-IN" dirty="0" smtClean="0">
                <a:solidFill>
                  <a:schemeClr val="bg1"/>
                </a:solidFill>
                <a:latin typeface="Calibri" panose="020F0502020204030204" pitchFamily="34" charset="0"/>
                <a:cs typeface="Calibri" panose="020F0502020204030204" pitchFamily="34" charset="0"/>
              </a:rPr>
              <a:t> Developer</a:t>
            </a:r>
            <a:endParaRPr lang="en-IN" dirty="0">
              <a:solidFill>
                <a:schemeClr val="bg1"/>
              </a:solidFill>
              <a:latin typeface="Calibri" panose="020F0502020204030204" pitchFamily="34" charset="0"/>
              <a:cs typeface="Calibri" panose="020F0502020204030204" pitchFamily="34" charset="0"/>
            </a:endParaRPr>
          </a:p>
        </p:txBody>
      </p:sp>
      <p:sp>
        <p:nvSpPr>
          <p:cNvPr id="28" name="TextBox 27"/>
          <p:cNvSpPr txBox="1"/>
          <p:nvPr/>
        </p:nvSpPr>
        <p:spPr>
          <a:xfrm>
            <a:off x="3569451" y="4433506"/>
            <a:ext cx="2661049" cy="369332"/>
          </a:xfrm>
          <a:prstGeom prst="rect">
            <a:avLst/>
          </a:prstGeom>
          <a:noFill/>
        </p:spPr>
        <p:txBody>
          <a:bodyPr wrap="none" rtlCol="0">
            <a:spAutoFit/>
          </a:bodyPr>
          <a:lstStyle/>
          <a:p>
            <a:r>
              <a:rPr lang="en-IN" dirty="0" smtClean="0">
                <a:solidFill>
                  <a:schemeClr val="bg1"/>
                </a:solidFill>
                <a:latin typeface="Calibri" panose="020F0502020204030204" pitchFamily="34" charset="0"/>
                <a:cs typeface="Calibri" panose="020F0502020204030204" pitchFamily="34" charset="0"/>
              </a:rPr>
              <a:t>Changes from your branch</a:t>
            </a:r>
            <a:endParaRPr lang="en-IN"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9410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Remote Branches</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80485"/>
            <a:ext cx="11317289" cy="5648119"/>
          </a:xfrm>
        </p:spPr>
        <p:txBody>
          <a:bodyPr>
            <a:normAutofit/>
          </a:bodyPr>
          <a:lstStyle/>
          <a:p>
            <a:r>
              <a:rPr lang="en-IN" dirty="0" smtClean="0">
                <a:solidFill>
                  <a:schemeClr val="tx2"/>
                </a:solidFill>
                <a:latin typeface="Calibri" panose="020F0502020204030204" pitchFamily="34" charset="0"/>
                <a:cs typeface="Calibri" panose="020F0502020204030204" pitchFamily="34" charset="0"/>
              </a:rPr>
              <a:t>Pushing a Branch</a:t>
            </a:r>
          </a:p>
          <a:p>
            <a:pPr lvl="1"/>
            <a:r>
              <a:rPr lang="en-IN" b="1" dirty="0" smtClean="0">
                <a:solidFill>
                  <a:schemeClr val="accent1"/>
                </a:solidFill>
                <a:latin typeface="Courier New" panose="02070309020205020404" pitchFamily="49" charset="0"/>
                <a:cs typeface="Courier New" panose="02070309020205020404" pitchFamily="49" charset="0"/>
              </a:rPr>
              <a:t>$ git push [remote-name] [branch-name]</a:t>
            </a:r>
          </a:p>
          <a:p>
            <a:pPr lvl="1"/>
            <a:endParaRPr lang="en-IN" sz="1600" dirty="0">
              <a:solidFill>
                <a:schemeClr val="tx2"/>
              </a:solidFill>
              <a:latin typeface="Calibri" panose="020F0502020204030204" pitchFamily="34" charset="0"/>
              <a:cs typeface="Calibri" panose="020F0502020204030204" pitchFamily="34" charset="0"/>
            </a:endParaRPr>
          </a:p>
          <a:p>
            <a:r>
              <a:rPr lang="en-IN" dirty="0" smtClean="0">
                <a:solidFill>
                  <a:schemeClr val="tx2"/>
                </a:solidFill>
                <a:latin typeface="Calibri" panose="020F0502020204030204" pitchFamily="34" charset="0"/>
                <a:cs typeface="Calibri" panose="020F0502020204030204" pitchFamily="34" charset="0"/>
              </a:rPr>
              <a:t>Pulling a Branch</a:t>
            </a:r>
          </a:p>
          <a:p>
            <a:pPr lvl="1"/>
            <a:r>
              <a:rPr lang="en-IN" b="1" dirty="0">
                <a:solidFill>
                  <a:schemeClr val="accent1"/>
                </a:solidFill>
                <a:latin typeface="Courier New" panose="02070309020205020404" pitchFamily="49" charset="0"/>
                <a:cs typeface="Courier New" panose="02070309020205020404" pitchFamily="49" charset="0"/>
              </a:rPr>
              <a:t>$ git pull [branch-name]</a:t>
            </a:r>
          </a:p>
          <a:p>
            <a:pPr lvl="1"/>
            <a:endParaRPr lang="en-IN" dirty="0">
              <a:solidFill>
                <a:schemeClr val="tx2"/>
              </a:solidFill>
              <a:latin typeface="Calibri" panose="020F0502020204030204" pitchFamily="34" charset="0"/>
              <a:cs typeface="Calibri" panose="020F0502020204030204" pitchFamily="34" charset="0"/>
            </a:endParaRPr>
          </a:p>
          <a:p>
            <a:r>
              <a:rPr lang="en-IN" dirty="0" smtClean="0">
                <a:solidFill>
                  <a:schemeClr val="tx2"/>
                </a:solidFill>
                <a:latin typeface="Calibri" panose="020F0502020204030204" pitchFamily="34" charset="0"/>
                <a:cs typeface="Calibri" panose="020F0502020204030204" pitchFamily="34" charset="0"/>
              </a:rPr>
              <a:t>Deleting a Branch</a:t>
            </a:r>
          </a:p>
          <a:p>
            <a:pPr lvl="1"/>
            <a:r>
              <a:rPr lang="en-IN" b="1" dirty="0">
                <a:solidFill>
                  <a:schemeClr val="accent1"/>
                </a:solidFill>
                <a:latin typeface="Courier New" panose="02070309020205020404" pitchFamily="49" charset="0"/>
                <a:cs typeface="Courier New" panose="02070309020205020404" pitchFamily="49" charset="0"/>
              </a:rPr>
              <a:t>$ git push [remote-name] --delete [branch-name</a:t>
            </a:r>
            <a:r>
              <a:rPr lang="en-IN" b="1" dirty="0" smtClean="0">
                <a:solidFill>
                  <a:schemeClr val="accent1"/>
                </a:solidFill>
                <a:latin typeface="Courier New" panose="02070309020205020404" pitchFamily="49" charset="0"/>
                <a:cs typeface="Courier New" panose="02070309020205020404" pitchFamily="49" charset="0"/>
              </a:rPr>
              <a:t>]</a:t>
            </a:r>
          </a:p>
          <a:p>
            <a:pPr lvl="1"/>
            <a:endParaRPr lang="en-IN" b="1" dirty="0">
              <a:solidFill>
                <a:schemeClr val="accent1"/>
              </a:solidFill>
              <a:latin typeface="Courier New" panose="02070309020205020404" pitchFamily="49" charset="0"/>
              <a:cs typeface="Courier New" panose="02070309020205020404" pitchFamily="49" charset="0"/>
            </a:endParaRPr>
          </a:p>
          <a:p>
            <a:r>
              <a:rPr lang="en-IN" dirty="0">
                <a:solidFill>
                  <a:schemeClr val="tx2"/>
                </a:solidFill>
                <a:latin typeface="Calibri" panose="020F0502020204030204" pitchFamily="34" charset="0"/>
                <a:cs typeface="Calibri" panose="020F0502020204030204" pitchFamily="34" charset="0"/>
              </a:rPr>
              <a:t>Tracking </a:t>
            </a:r>
            <a:r>
              <a:rPr lang="en-IN" dirty="0" smtClean="0">
                <a:solidFill>
                  <a:schemeClr val="tx2"/>
                </a:solidFill>
                <a:latin typeface="Calibri" panose="020F0502020204030204" pitchFamily="34" charset="0"/>
                <a:cs typeface="Calibri" panose="020F0502020204030204" pitchFamily="34" charset="0"/>
              </a:rPr>
              <a:t>Branch</a:t>
            </a:r>
          </a:p>
          <a:p>
            <a:pPr lvl="2"/>
            <a:r>
              <a:rPr lang="en-IN" sz="1800" b="1" dirty="0">
                <a:solidFill>
                  <a:schemeClr val="accent1"/>
                </a:solidFill>
                <a:latin typeface="Courier New" panose="02070309020205020404" pitchFamily="49" charset="0"/>
                <a:cs typeface="Courier New" panose="02070309020205020404" pitchFamily="49" charset="0"/>
              </a:rPr>
              <a:t>$ git checkout --track [remote-name]/[branch-name]</a:t>
            </a:r>
          </a:p>
        </p:txBody>
      </p:sp>
    </p:spTree>
    <p:extLst>
      <p:ext uri="{BB962C8B-B14F-4D97-AF65-F5344CB8AC3E}">
        <p14:creationId xmlns:p14="http://schemas.microsoft.com/office/powerpoint/2010/main" val="1677379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Rebasing</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80485"/>
            <a:ext cx="11317289" cy="5648119"/>
          </a:xfrm>
        </p:spPr>
        <p:txBody>
          <a:bodyPr>
            <a:normAutofit/>
          </a:bodyPr>
          <a:lstStyle/>
          <a:p>
            <a:r>
              <a:rPr lang="en-IN" sz="1800" dirty="0" smtClean="0">
                <a:latin typeface="Calibri" panose="020F0502020204030204" pitchFamily="34" charset="0"/>
                <a:cs typeface="Calibri" panose="020F0502020204030204" pitchFamily="34" charset="0"/>
              </a:rPr>
              <a:t>There are two main ways to integrate changes from one branch into another:</a:t>
            </a:r>
          </a:p>
          <a:p>
            <a:pPr lvl="1"/>
            <a:r>
              <a:rPr lang="en-IN" sz="1600" dirty="0" smtClean="0">
                <a:latin typeface="Calibri" panose="020F0502020204030204" pitchFamily="34" charset="0"/>
                <a:cs typeface="Calibri" panose="020F0502020204030204" pitchFamily="34" charset="0"/>
              </a:rPr>
              <a:t>Merge</a:t>
            </a:r>
          </a:p>
          <a:p>
            <a:pPr lvl="1"/>
            <a:r>
              <a:rPr lang="en-IN" sz="1600" dirty="0" smtClean="0">
                <a:latin typeface="Calibri" panose="020F0502020204030204" pitchFamily="34" charset="0"/>
                <a:cs typeface="Calibri" panose="020F0502020204030204" pitchFamily="34" charset="0"/>
              </a:rPr>
              <a:t>Rebase</a:t>
            </a:r>
          </a:p>
          <a:p>
            <a:pPr lvl="1"/>
            <a:endParaRPr lang="en-IN" sz="1600"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The basic rebase: </a:t>
            </a:r>
          </a:p>
          <a:p>
            <a:endParaRPr lang="en-IN"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
        <p:nvSpPr>
          <p:cNvPr id="4" name="Rounded Rectangle 3"/>
          <p:cNvSpPr/>
          <p:nvPr/>
        </p:nvSpPr>
        <p:spPr>
          <a:xfrm>
            <a:off x="1851322" y="3816002"/>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5" name="Rounded Rectangle 4"/>
          <p:cNvSpPr/>
          <p:nvPr/>
        </p:nvSpPr>
        <p:spPr>
          <a:xfrm>
            <a:off x="3282189" y="3816002"/>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6" name="Straight Arrow Connector 5"/>
          <p:cNvCxnSpPr>
            <a:stCxn id="5" idx="1"/>
            <a:endCxn id="4" idx="3"/>
          </p:cNvCxnSpPr>
          <p:nvPr/>
        </p:nvCxnSpPr>
        <p:spPr>
          <a:xfrm flipH="1">
            <a:off x="2604855" y="3981102"/>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ounded Rectangle 6"/>
          <p:cNvSpPr/>
          <p:nvPr/>
        </p:nvSpPr>
        <p:spPr>
          <a:xfrm>
            <a:off x="4713056" y="3816002"/>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8" name="Straight Arrow Connector 7"/>
          <p:cNvCxnSpPr/>
          <p:nvPr/>
        </p:nvCxnSpPr>
        <p:spPr>
          <a:xfrm flipH="1">
            <a:off x="4035722" y="3993802"/>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4590288" y="3063342"/>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0" name="Straight Arrow Connector 9"/>
          <p:cNvCxnSpPr>
            <a:stCxn id="9" idx="2"/>
            <a:endCxn id="7" idx="0"/>
          </p:cNvCxnSpPr>
          <p:nvPr/>
        </p:nvCxnSpPr>
        <p:spPr>
          <a:xfrm>
            <a:off x="5089822" y="3385075"/>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ounded Rectangle 10"/>
          <p:cNvSpPr/>
          <p:nvPr/>
        </p:nvSpPr>
        <p:spPr>
          <a:xfrm>
            <a:off x="4713054" y="4679390"/>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sp>
        <p:nvSpPr>
          <p:cNvPr id="12" name="Rectangle 11"/>
          <p:cNvSpPr/>
          <p:nvPr/>
        </p:nvSpPr>
        <p:spPr>
          <a:xfrm>
            <a:off x="4598914" y="5444750"/>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test</a:t>
            </a:r>
            <a:endParaRPr lang="en-IN" dirty="0">
              <a:latin typeface="Calibri" panose="020F0502020204030204" pitchFamily="34" charset="0"/>
              <a:cs typeface="Calibri" panose="020F0502020204030204" pitchFamily="34" charset="0"/>
            </a:endParaRPr>
          </a:p>
        </p:txBody>
      </p:sp>
      <p:cxnSp>
        <p:nvCxnSpPr>
          <p:cNvPr id="16" name="Straight Arrow Connector 15"/>
          <p:cNvCxnSpPr>
            <a:stCxn id="11" idx="1"/>
            <a:endCxn id="5" idx="2"/>
          </p:cNvCxnSpPr>
          <p:nvPr/>
        </p:nvCxnSpPr>
        <p:spPr>
          <a:xfrm flipH="1" flipV="1">
            <a:off x="3658956" y="4146202"/>
            <a:ext cx="1054098" cy="6982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12" idx="0"/>
            <a:endCxn id="11" idx="2"/>
          </p:cNvCxnSpPr>
          <p:nvPr/>
        </p:nvCxnSpPr>
        <p:spPr>
          <a:xfrm flipH="1" flipV="1">
            <a:off x="5089821" y="5009590"/>
            <a:ext cx="8627" cy="43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9376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Rebasing</a:t>
            </a: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46111" y="1080485"/>
            <a:ext cx="11317289" cy="5648119"/>
          </a:xfrm>
        </p:spPr>
        <p:txBody>
          <a:bodyPr>
            <a:normAutofit/>
          </a:bodyPr>
          <a:lstStyle/>
          <a:p>
            <a:r>
              <a:rPr lang="en-IN" dirty="0" smtClean="0">
                <a:latin typeface="Calibri" panose="020F0502020204030204" pitchFamily="34" charset="0"/>
                <a:cs typeface="Calibri" panose="020F0502020204030204" pitchFamily="34" charset="0"/>
              </a:rPr>
              <a:t>With the </a:t>
            </a:r>
            <a:r>
              <a:rPr lang="en-IN" dirty="0">
                <a:latin typeface="Calibri" panose="020F0502020204030204" pitchFamily="34" charset="0"/>
                <a:cs typeface="Calibri" panose="020F0502020204030204" pitchFamily="34" charset="0"/>
              </a:rPr>
              <a:t>rebase command you can take all the changes that were committed on one branch and replay them on another one</a:t>
            </a:r>
            <a:r>
              <a:rPr lang="en-IN" dirty="0" smtClean="0">
                <a:latin typeface="Calibri" panose="020F0502020204030204" pitchFamily="34" charset="0"/>
                <a:cs typeface="Calibri" panose="020F0502020204030204" pitchFamily="34" charset="0"/>
              </a:rPr>
              <a:t>. </a:t>
            </a:r>
          </a:p>
          <a:p>
            <a:pPr lvl="1"/>
            <a:r>
              <a:rPr lang="en-IN" b="1" dirty="0">
                <a:solidFill>
                  <a:schemeClr val="accent1"/>
                </a:solidFill>
                <a:latin typeface="Courier New" panose="02070309020205020404" pitchFamily="49" charset="0"/>
                <a:cs typeface="Courier New" panose="02070309020205020404" pitchFamily="49" charset="0"/>
              </a:rPr>
              <a:t>$ git rebase master</a:t>
            </a: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At </a:t>
            </a:r>
            <a:r>
              <a:rPr lang="en-IN" dirty="0">
                <a:latin typeface="Calibri" panose="020F0502020204030204" pitchFamily="34" charset="0"/>
                <a:cs typeface="Calibri" panose="020F0502020204030204" pitchFamily="34" charset="0"/>
              </a:rPr>
              <a:t>this point, you can go back to the master branch and do a fast-forward </a:t>
            </a:r>
            <a:r>
              <a:rPr lang="en-IN" dirty="0" smtClean="0">
                <a:latin typeface="Calibri" panose="020F0502020204030204" pitchFamily="34" charset="0"/>
                <a:cs typeface="Calibri" panose="020F0502020204030204" pitchFamily="34" charset="0"/>
              </a:rPr>
              <a:t>merge.</a:t>
            </a:r>
          </a:p>
          <a:p>
            <a:pPr lvl="1"/>
            <a:r>
              <a:rPr lang="en-IN" b="1" dirty="0">
                <a:solidFill>
                  <a:schemeClr val="accent1"/>
                </a:solidFill>
                <a:latin typeface="Courier New" panose="02070309020205020404" pitchFamily="49" charset="0"/>
                <a:cs typeface="Courier New" panose="02070309020205020404" pitchFamily="49" charset="0"/>
              </a:rPr>
              <a:t>$ git checkout master</a:t>
            </a:r>
          </a:p>
          <a:p>
            <a:pPr lvl="1"/>
            <a:r>
              <a:rPr lang="en-IN" b="1" dirty="0">
                <a:solidFill>
                  <a:schemeClr val="accent1"/>
                </a:solidFill>
                <a:latin typeface="Courier New" panose="02070309020205020404" pitchFamily="49" charset="0"/>
                <a:cs typeface="Courier New" panose="02070309020205020404" pitchFamily="49" charset="0"/>
              </a:rPr>
              <a:t>$ git merge test</a:t>
            </a:r>
          </a:p>
        </p:txBody>
      </p:sp>
      <p:sp>
        <p:nvSpPr>
          <p:cNvPr id="4" name="Rounded Rectangle 3"/>
          <p:cNvSpPr/>
          <p:nvPr/>
        </p:nvSpPr>
        <p:spPr>
          <a:xfrm>
            <a:off x="2110115" y="285846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5" name="Rounded Rectangle 4"/>
          <p:cNvSpPr/>
          <p:nvPr/>
        </p:nvSpPr>
        <p:spPr>
          <a:xfrm>
            <a:off x="3540982" y="285846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6" name="Straight Arrow Connector 5"/>
          <p:cNvCxnSpPr>
            <a:stCxn id="5" idx="1"/>
            <a:endCxn id="4" idx="3"/>
          </p:cNvCxnSpPr>
          <p:nvPr/>
        </p:nvCxnSpPr>
        <p:spPr>
          <a:xfrm flipH="1">
            <a:off x="2863648" y="302356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ounded Rectangle 6"/>
          <p:cNvSpPr/>
          <p:nvPr/>
        </p:nvSpPr>
        <p:spPr>
          <a:xfrm>
            <a:off x="4971849" y="285846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8" name="Straight Arrow Connector 7"/>
          <p:cNvCxnSpPr/>
          <p:nvPr/>
        </p:nvCxnSpPr>
        <p:spPr>
          <a:xfrm flipH="1">
            <a:off x="4294515" y="3036264"/>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4849081" y="2105804"/>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0" name="Straight Arrow Connector 9"/>
          <p:cNvCxnSpPr>
            <a:stCxn id="9" idx="2"/>
            <a:endCxn id="7" idx="0"/>
          </p:cNvCxnSpPr>
          <p:nvPr/>
        </p:nvCxnSpPr>
        <p:spPr>
          <a:xfrm>
            <a:off x="5348615" y="2427537"/>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ounded Rectangle 10"/>
          <p:cNvSpPr/>
          <p:nvPr/>
        </p:nvSpPr>
        <p:spPr>
          <a:xfrm>
            <a:off x="6668132" y="285846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sp>
        <p:nvSpPr>
          <p:cNvPr id="12" name="Rectangle 11"/>
          <p:cNvSpPr/>
          <p:nvPr/>
        </p:nvSpPr>
        <p:spPr>
          <a:xfrm>
            <a:off x="6545366" y="3636524"/>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test</a:t>
            </a:r>
            <a:endParaRPr lang="en-IN" dirty="0">
              <a:latin typeface="Calibri" panose="020F0502020204030204" pitchFamily="34" charset="0"/>
              <a:cs typeface="Calibri" panose="020F0502020204030204" pitchFamily="34" charset="0"/>
            </a:endParaRPr>
          </a:p>
        </p:txBody>
      </p:sp>
      <p:cxnSp>
        <p:nvCxnSpPr>
          <p:cNvPr id="16" name="Straight Arrow Connector 15"/>
          <p:cNvCxnSpPr>
            <a:stCxn id="11" idx="1"/>
          </p:cNvCxnSpPr>
          <p:nvPr/>
        </p:nvCxnSpPr>
        <p:spPr>
          <a:xfrm flipH="1">
            <a:off x="5724266" y="3023564"/>
            <a:ext cx="9438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a:stCxn id="12" idx="0"/>
            <a:endCxn id="11" idx="2"/>
          </p:cNvCxnSpPr>
          <p:nvPr/>
        </p:nvCxnSpPr>
        <p:spPr>
          <a:xfrm flipH="1" flipV="1">
            <a:off x="7044899" y="3188664"/>
            <a:ext cx="1" cy="4478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ounded Rectangle 20"/>
          <p:cNvSpPr/>
          <p:nvPr/>
        </p:nvSpPr>
        <p:spPr>
          <a:xfrm>
            <a:off x="2232883" y="558383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22" name="Rounded Rectangle 21"/>
          <p:cNvSpPr/>
          <p:nvPr/>
        </p:nvSpPr>
        <p:spPr>
          <a:xfrm>
            <a:off x="3663750" y="558383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23" name="Straight Arrow Connector 22"/>
          <p:cNvCxnSpPr>
            <a:stCxn id="22" idx="1"/>
            <a:endCxn id="21" idx="3"/>
          </p:cNvCxnSpPr>
          <p:nvPr/>
        </p:nvCxnSpPr>
        <p:spPr>
          <a:xfrm flipH="1">
            <a:off x="2986416" y="5748937"/>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Rounded Rectangle 23"/>
          <p:cNvSpPr/>
          <p:nvPr/>
        </p:nvSpPr>
        <p:spPr>
          <a:xfrm>
            <a:off x="5094617" y="558383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25" name="Straight Arrow Connector 24"/>
          <p:cNvCxnSpPr/>
          <p:nvPr/>
        </p:nvCxnSpPr>
        <p:spPr>
          <a:xfrm flipH="1">
            <a:off x="4417283" y="5761637"/>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Rectangle 25"/>
          <p:cNvSpPr/>
          <p:nvPr/>
        </p:nvSpPr>
        <p:spPr>
          <a:xfrm>
            <a:off x="6636740" y="4831177"/>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27" name="Straight Arrow Connector 26"/>
          <p:cNvCxnSpPr>
            <a:stCxn id="26" idx="2"/>
          </p:cNvCxnSpPr>
          <p:nvPr/>
        </p:nvCxnSpPr>
        <p:spPr>
          <a:xfrm>
            <a:off x="7136274" y="5152910"/>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Rounded Rectangle 27"/>
          <p:cNvSpPr/>
          <p:nvPr/>
        </p:nvSpPr>
        <p:spPr>
          <a:xfrm>
            <a:off x="6790900" y="5583837"/>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sp>
        <p:nvSpPr>
          <p:cNvPr id="29" name="Rectangle 28"/>
          <p:cNvSpPr/>
          <p:nvPr/>
        </p:nvSpPr>
        <p:spPr>
          <a:xfrm>
            <a:off x="6668134" y="6361897"/>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test</a:t>
            </a:r>
            <a:endParaRPr lang="en-IN" dirty="0">
              <a:latin typeface="Calibri" panose="020F0502020204030204" pitchFamily="34" charset="0"/>
              <a:cs typeface="Calibri" panose="020F0502020204030204" pitchFamily="34" charset="0"/>
            </a:endParaRPr>
          </a:p>
        </p:txBody>
      </p:sp>
      <p:cxnSp>
        <p:nvCxnSpPr>
          <p:cNvPr id="30" name="Straight Arrow Connector 29"/>
          <p:cNvCxnSpPr>
            <a:stCxn id="28" idx="1"/>
          </p:cNvCxnSpPr>
          <p:nvPr/>
        </p:nvCxnSpPr>
        <p:spPr>
          <a:xfrm flipH="1">
            <a:off x="5847034" y="5748937"/>
            <a:ext cx="9438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29" idx="0"/>
            <a:endCxn id="28" idx="2"/>
          </p:cNvCxnSpPr>
          <p:nvPr/>
        </p:nvCxnSpPr>
        <p:spPr>
          <a:xfrm flipH="1" flipV="1">
            <a:off x="7167667" y="5914037"/>
            <a:ext cx="1" cy="4478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4678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9326" y="2824588"/>
            <a:ext cx="7372390" cy="923330"/>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73665646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agnetic Disk 7"/>
          <p:cNvSpPr/>
          <p:nvPr/>
        </p:nvSpPr>
        <p:spPr>
          <a:xfrm>
            <a:off x="8087440" y="1943147"/>
            <a:ext cx="2700867" cy="4453468"/>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solidFill>
                  <a:schemeClr val="bg1"/>
                </a:solidFill>
              </a:rPr>
              <a:t>Working Directory</a:t>
            </a:r>
            <a:endParaRPr lang="en-IN" dirty="0">
              <a:solidFill>
                <a:schemeClr val="bg1"/>
              </a:solidFill>
            </a:endParaRPr>
          </a:p>
        </p:txBody>
      </p:sp>
      <p:sp>
        <p:nvSpPr>
          <p:cNvPr id="4" name="Title 1"/>
          <p:cNvSpPr>
            <a:spLocks noGrp="1"/>
          </p:cNvSpPr>
          <p:nvPr>
            <p:ph type="title"/>
          </p:nvPr>
        </p:nvSpPr>
        <p:spPr>
          <a:xfrm>
            <a:off x="646111" y="452718"/>
            <a:ext cx="9404723" cy="542691"/>
          </a:xfrm>
        </p:spPr>
        <p:txBody>
          <a:bodyPr/>
          <a:lstStyle/>
          <a:p>
            <a:r>
              <a:rPr lang="en-IN" sz="2800" dirty="0" smtClean="0">
                <a:latin typeface="Calibri" panose="020F0502020204030204" pitchFamily="34" charset="0"/>
                <a:cs typeface="Calibri" panose="020F0502020204030204" pitchFamily="34" charset="0"/>
              </a:rPr>
              <a:t>GIT Object</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1002" y="937792"/>
            <a:ext cx="11139489" cy="5827075"/>
          </a:xfrm>
        </p:spPr>
        <p:txBody>
          <a:bodyPr>
            <a:normAutofit/>
          </a:bodyPr>
          <a:lstStyle/>
          <a:p>
            <a:r>
              <a:rPr lang="en-IN" dirty="0" smtClean="0">
                <a:latin typeface="Calibri" panose="020F0502020204030204" pitchFamily="34" charset="0"/>
                <a:cs typeface="Calibri" panose="020F0502020204030204" pitchFamily="34" charset="0"/>
              </a:rPr>
              <a:t>GIT is a content addressable system. </a:t>
            </a:r>
          </a:p>
          <a:p>
            <a:r>
              <a:rPr lang="en-IN" dirty="0" smtClean="0">
                <a:latin typeface="Calibri" panose="020F0502020204030204" pitchFamily="34" charset="0"/>
                <a:cs typeface="Calibri" panose="020F0502020204030204" pitchFamily="34" charset="0"/>
              </a:rPr>
              <a:t>There are basically four types of objects in GIT.</a:t>
            </a:r>
          </a:p>
          <a:p>
            <a:pPr lvl="1"/>
            <a:r>
              <a:rPr lang="en-IN" dirty="0" smtClean="0">
                <a:latin typeface="Calibri" panose="020F0502020204030204" pitchFamily="34" charset="0"/>
                <a:cs typeface="Calibri" panose="020F0502020204030204" pitchFamily="34" charset="0"/>
              </a:rPr>
              <a:t>BLOB :		 Refers to the content of each files</a:t>
            </a:r>
          </a:p>
          <a:p>
            <a:pPr lvl="1"/>
            <a:r>
              <a:rPr lang="en-IN" dirty="0" smtClean="0">
                <a:latin typeface="Calibri" panose="020F0502020204030204" pitchFamily="34" charset="0"/>
                <a:cs typeface="Calibri" panose="020F0502020204030204" pitchFamily="34" charset="0"/>
              </a:rPr>
              <a:t>Tree : 		 Refers to the directory at a specific point</a:t>
            </a:r>
          </a:p>
          <a:p>
            <a:pPr lvl="1"/>
            <a:r>
              <a:rPr lang="en-IN" dirty="0" smtClean="0">
                <a:latin typeface="Calibri" panose="020F0502020204030204" pitchFamily="34" charset="0"/>
                <a:cs typeface="Calibri" panose="020F0502020204030204" pitchFamily="34" charset="0"/>
              </a:rPr>
              <a:t>Commit : 	 Refers to a master tree at a specific point</a:t>
            </a:r>
          </a:p>
          <a:p>
            <a:pPr lvl="1"/>
            <a:r>
              <a:rPr lang="en-IN" dirty="0" smtClean="0">
                <a:latin typeface="Calibri" panose="020F0502020204030204" pitchFamily="34" charset="0"/>
                <a:cs typeface="Calibri" panose="020F0502020204030204" pitchFamily="34" charset="0"/>
              </a:rPr>
              <a:t>Tag: 		 Refers to a specific commit</a:t>
            </a:r>
          </a:p>
        </p:txBody>
      </p:sp>
      <p:sp>
        <p:nvSpPr>
          <p:cNvPr id="6" name="Flowchart: Card 5"/>
          <p:cNvSpPr/>
          <p:nvPr/>
        </p:nvSpPr>
        <p:spPr>
          <a:xfrm>
            <a:off x="8789301" y="3445941"/>
            <a:ext cx="1261533" cy="787712"/>
          </a:xfrm>
          <a:prstGeom prst="flowChartPunchedCar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Readme file</a:t>
            </a:r>
            <a:endParaRPr lang="en-IN" dirty="0"/>
          </a:p>
        </p:txBody>
      </p:sp>
      <p:sp>
        <p:nvSpPr>
          <p:cNvPr id="7" name="Flowchart: Card 6"/>
          <p:cNvSpPr/>
          <p:nvPr/>
        </p:nvSpPr>
        <p:spPr>
          <a:xfrm>
            <a:off x="8789301" y="4944542"/>
            <a:ext cx="1261533" cy="787712"/>
          </a:xfrm>
          <a:prstGeom prst="flowChartPunchedCar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License file</a:t>
            </a:r>
            <a:endParaRPr lang="en-IN" dirty="0"/>
          </a:p>
        </p:txBody>
      </p:sp>
      <p:sp>
        <p:nvSpPr>
          <p:cNvPr id="9" name="Flowchart: Terminator 8"/>
          <p:cNvSpPr/>
          <p:nvPr/>
        </p:nvSpPr>
        <p:spPr>
          <a:xfrm>
            <a:off x="10126134" y="3666230"/>
            <a:ext cx="1490133" cy="347134"/>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99e2cf</a:t>
            </a:r>
            <a:endParaRPr lang="en-IN" dirty="0"/>
          </a:p>
        </p:txBody>
      </p:sp>
      <p:sp>
        <p:nvSpPr>
          <p:cNvPr id="10" name="Flowchart: Terminator 9"/>
          <p:cNvSpPr/>
          <p:nvPr/>
        </p:nvSpPr>
        <p:spPr>
          <a:xfrm>
            <a:off x="10126134" y="5164831"/>
            <a:ext cx="1490133" cy="347134"/>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c2fe4e</a:t>
            </a:r>
            <a:endParaRPr lang="en-IN" dirty="0"/>
          </a:p>
        </p:txBody>
      </p:sp>
      <p:sp>
        <p:nvSpPr>
          <p:cNvPr id="11" name="Rounded Rectangle 10"/>
          <p:cNvSpPr/>
          <p:nvPr/>
        </p:nvSpPr>
        <p:spPr>
          <a:xfrm>
            <a:off x="4125038" y="3844031"/>
            <a:ext cx="2446867" cy="100737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1600" dirty="0" smtClean="0">
                <a:latin typeface="Calibri" panose="020F0502020204030204" pitchFamily="34" charset="0"/>
                <a:cs typeface="Calibri" panose="020F0502020204030204" pitchFamily="34" charset="0"/>
              </a:rPr>
              <a:t>             tree</a:t>
            </a:r>
          </a:p>
          <a:p>
            <a:pPr algn="ctr"/>
            <a:r>
              <a:rPr lang="en-IN" sz="1600" dirty="0" smtClean="0">
                <a:latin typeface="Calibri" panose="020F0502020204030204" pitchFamily="34" charset="0"/>
                <a:cs typeface="Calibri" panose="020F0502020204030204" pitchFamily="34" charset="0"/>
              </a:rPr>
              <a:t>blob 99e2cf</a:t>
            </a:r>
          </a:p>
          <a:p>
            <a:pPr algn="ctr"/>
            <a:r>
              <a:rPr lang="en-IN" sz="1600" dirty="0" smtClean="0">
                <a:latin typeface="Calibri" panose="020F0502020204030204" pitchFamily="34" charset="0"/>
                <a:cs typeface="Calibri" panose="020F0502020204030204" pitchFamily="34" charset="0"/>
              </a:rPr>
              <a:t>blob c2fe4e</a:t>
            </a:r>
            <a:endParaRPr lang="en-IN" sz="1600" dirty="0">
              <a:latin typeface="Calibri" panose="020F0502020204030204" pitchFamily="34" charset="0"/>
              <a:cs typeface="Calibri" panose="020F0502020204030204" pitchFamily="34" charset="0"/>
            </a:endParaRPr>
          </a:p>
        </p:txBody>
      </p:sp>
      <p:cxnSp>
        <p:nvCxnSpPr>
          <p:cNvPr id="13" name="Straight Arrow Connector 12"/>
          <p:cNvCxnSpPr>
            <a:stCxn id="11" idx="3"/>
          </p:cNvCxnSpPr>
          <p:nvPr/>
        </p:nvCxnSpPr>
        <p:spPr>
          <a:xfrm flipV="1">
            <a:off x="6571905" y="3911610"/>
            <a:ext cx="2114895" cy="4361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11" idx="3"/>
          </p:cNvCxnSpPr>
          <p:nvPr/>
        </p:nvCxnSpPr>
        <p:spPr>
          <a:xfrm>
            <a:off x="6571905" y="4347720"/>
            <a:ext cx="2114895" cy="99067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Flowchart: Terminator 17"/>
          <p:cNvSpPr/>
          <p:nvPr/>
        </p:nvSpPr>
        <p:spPr>
          <a:xfrm>
            <a:off x="4603404" y="3434355"/>
            <a:ext cx="1490133" cy="347134"/>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ee2cf9</a:t>
            </a:r>
            <a:endParaRPr lang="en-IN" dirty="0"/>
          </a:p>
        </p:txBody>
      </p:sp>
      <p:sp>
        <p:nvSpPr>
          <p:cNvPr id="19" name="Rounded Rectangle 18"/>
          <p:cNvSpPr/>
          <p:nvPr/>
        </p:nvSpPr>
        <p:spPr>
          <a:xfrm>
            <a:off x="641002" y="3852498"/>
            <a:ext cx="2446867" cy="9989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1600" dirty="0" smtClean="0">
                <a:latin typeface="Calibri" panose="020F0502020204030204" pitchFamily="34" charset="0"/>
                <a:cs typeface="Calibri" panose="020F0502020204030204" pitchFamily="34" charset="0"/>
              </a:rPr>
              <a:t>        commit</a:t>
            </a:r>
          </a:p>
          <a:p>
            <a:r>
              <a:rPr lang="en-IN" sz="1600" dirty="0" smtClean="0">
                <a:latin typeface="Calibri" panose="020F0502020204030204" pitchFamily="34" charset="0"/>
                <a:cs typeface="Calibri" panose="020F0502020204030204" pitchFamily="34" charset="0"/>
              </a:rPr>
              <a:t>        tree ee2cf9</a:t>
            </a:r>
          </a:p>
          <a:p>
            <a:r>
              <a:rPr lang="en-IN" sz="1600" dirty="0" smtClean="0">
                <a:latin typeface="Calibri" panose="020F0502020204030204" pitchFamily="34" charset="0"/>
                <a:cs typeface="Calibri" panose="020F0502020204030204" pitchFamily="34" charset="0"/>
              </a:rPr>
              <a:t>        author Yogesh</a:t>
            </a:r>
          </a:p>
          <a:p>
            <a:r>
              <a:rPr lang="en-IN" sz="1600" dirty="0" smtClean="0">
                <a:latin typeface="Calibri" panose="020F0502020204030204" pitchFamily="34" charset="0"/>
                <a:cs typeface="Calibri" panose="020F0502020204030204" pitchFamily="34" charset="0"/>
              </a:rPr>
              <a:t>       committer Yogesh</a:t>
            </a:r>
            <a:endParaRPr lang="en-IN" sz="1600" dirty="0">
              <a:latin typeface="Calibri" panose="020F0502020204030204" pitchFamily="34" charset="0"/>
              <a:cs typeface="Calibri" panose="020F0502020204030204" pitchFamily="34" charset="0"/>
            </a:endParaRPr>
          </a:p>
        </p:txBody>
      </p:sp>
      <p:sp>
        <p:nvSpPr>
          <p:cNvPr id="20" name="Flowchart: Terminator 19"/>
          <p:cNvSpPr/>
          <p:nvPr/>
        </p:nvSpPr>
        <p:spPr>
          <a:xfrm>
            <a:off x="1119368" y="3442822"/>
            <a:ext cx="1490133" cy="347134"/>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k7hf5e</a:t>
            </a:r>
            <a:endParaRPr lang="en-IN" dirty="0"/>
          </a:p>
        </p:txBody>
      </p:sp>
      <p:cxnSp>
        <p:nvCxnSpPr>
          <p:cNvPr id="21" name="Straight Arrow Connector 20"/>
          <p:cNvCxnSpPr/>
          <p:nvPr/>
        </p:nvCxnSpPr>
        <p:spPr>
          <a:xfrm>
            <a:off x="3109938" y="4381751"/>
            <a:ext cx="10151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Rounded Rectangle 25"/>
          <p:cNvSpPr/>
          <p:nvPr/>
        </p:nvSpPr>
        <p:spPr>
          <a:xfrm>
            <a:off x="633411" y="5367867"/>
            <a:ext cx="2446867" cy="14282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1600" dirty="0" smtClean="0">
                <a:latin typeface="Calibri" panose="020F0502020204030204" pitchFamily="34" charset="0"/>
                <a:cs typeface="Calibri" panose="020F0502020204030204" pitchFamily="34" charset="0"/>
              </a:rPr>
              <a:t>       tag </a:t>
            </a:r>
          </a:p>
          <a:p>
            <a:r>
              <a:rPr lang="en-IN" sz="1600" dirty="0" smtClean="0">
                <a:latin typeface="Calibri" panose="020F0502020204030204" pitchFamily="34" charset="0"/>
                <a:cs typeface="Calibri" panose="020F0502020204030204" pitchFamily="34" charset="0"/>
              </a:rPr>
              <a:t>      object k7hf5e</a:t>
            </a:r>
          </a:p>
          <a:p>
            <a:r>
              <a:rPr lang="en-IN" sz="1600" dirty="0" smtClean="0">
                <a:latin typeface="Calibri" panose="020F0502020204030204" pitchFamily="34" charset="0"/>
                <a:cs typeface="Calibri" panose="020F0502020204030204" pitchFamily="34" charset="0"/>
              </a:rPr>
              <a:t>      type commit</a:t>
            </a:r>
          </a:p>
          <a:p>
            <a:r>
              <a:rPr lang="en-IN" sz="1600" dirty="0" smtClean="0">
                <a:latin typeface="Calibri" panose="020F0502020204030204" pitchFamily="34" charset="0"/>
                <a:cs typeface="Calibri" panose="020F0502020204030204" pitchFamily="34" charset="0"/>
              </a:rPr>
              <a:t>      tag </a:t>
            </a:r>
            <a:r>
              <a:rPr lang="en-IN" sz="1600" dirty="0" smtClean="0">
                <a:latin typeface="Calibri" panose="020F0502020204030204" pitchFamily="34" charset="0"/>
                <a:cs typeface="Calibri" panose="020F0502020204030204" pitchFamily="34" charset="0"/>
              </a:rPr>
              <a:t>v1.0</a:t>
            </a:r>
            <a:endParaRPr lang="en-IN" sz="1600" dirty="0" smtClean="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      tagger Yogesh</a:t>
            </a:r>
          </a:p>
          <a:p>
            <a:r>
              <a:rPr lang="en-IN" sz="1600" dirty="0" smtClean="0">
                <a:latin typeface="Calibri" panose="020F0502020204030204" pitchFamily="34" charset="0"/>
                <a:cs typeface="Calibri" panose="020F0502020204030204" pitchFamily="34" charset="0"/>
              </a:rPr>
              <a:t>      My first 1.4 version</a:t>
            </a:r>
            <a:endParaRPr lang="en-IN" sz="1600" dirty="0">
              <a:latin typeface="Calibri" panose="020F0502020204030204" pitchFamily="34" charset="0"/>
              <a:cs typeface="Calibri" panose="020F0502020204030204" pitchFamily="34" charset="0"/>
            </a:endParaRPr>
          </a:p>
        </p:txBody>
      </p:sp>
      <p:sp>
        <p:nvSpPr>
          <p:cNvPr id="27" name="Flowchart: Terminator 26"/>
          <p:cNvSpPr/>
          <p:nvPr/>
        </p:nvSpPr>
        <p:spPr>
          <a:xfrm>
            <a:off x="3193702" y="5908435"/>
            <a:ext cx="1490133" cy="347134"/>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ds3twe</a:t>
            </a:r>
            <a:endParaRPr lang="en-IN" dirty="0"/>
          </a:p>
        </p:txBody>
      </p:sp>
      <p:cxnSp>
        <p:nvCxnSpPr>
          <p:cNvPr id="30" name="Straight Arrow Connector 29"/>
          <p:cNvCxnSpPr/>
          <p:nvPr/>
        </p:nvCxnSpPr>
        <p:spPr>
          <a:xfrm flipH="1" flipV="1">
            <a:off x="1862216" y="4851409"/>
            <a:ext cx="2218" cy="457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371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9" grpId="0" animBg="1"/>
      <p:bldP spid="10" grpId="0" animBg="1"/>
      <p:bldP spid="11" grpId="0" animBg="1"/>
      <p:bldP spid="18" grpId="0" animBg="1"/>
      <p:bldP spid="19" grpId="0" animBg="1"/>
      <p:bldP spid="20"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GIT Objects</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1043627"/>
            <a:ext cx="11317289" cy="5594239"/>
          </a:xfrm>
        </p:spPr>
        <p:txBody>
          <a:bodyPr>
            <a:normAutofit/>
          </a:bodyPr>
          <a:lstStyle/>
          <a:p>
            <a:r>
              <a:rPr lang="en-IN" dirty="0" smtClean="0">
                <a:latin typeface="Calibri" panose="020F0502020204030204" pitchFamily="34" charset="0"/>
                <a:cs typeface="Calibri" panose="020F0502020204030204" pitchFamily="34" charset="0"/>
              </a:rPr>
              <a:t>To get the SHA-1 checksum for any file stored in the git repository use the below command</a:t>
            </a:r>
          </a:p>
          <a:p>
            <a:pPr lvl="1"/>
            <a:r>
              <a:rPr lang="en-IN" b="1" dirty="0" smtClean="0">
                <a:solidFill>
                  <a:schemeClr val="accent1"/>
                </a:solidFill>
                <a:latin typeface="Courier New" panose="02070309020205020404" pitchFamily="49" charset="0"/>
                <a:cs typeface="Courier New" panose="02070309020205020404" pitchFamily="49" charset="0"/>
              </a:rPr>
              <a:t>$ git hash-object –w [file-name]</a:t>
            </a:r>
          </a:p>
          <a:p>
            <a:r>
              <a:rPr lang="en-IN" dirty="0" smtClean="0">
                <a:latin typeface="Calibri" panose="020F0502020204030204" pitchFamily="34" charset="0"/>
                <a:cs typeface="Calibri" panose="020F0502020204030204" pitchFamily="34" charset="0"/>
              </a:rPr>
              <a:t>The SHA-1 checksum can be used any time to look into the content and to revert back changes. To revert back the content use the below command.</a:t>
            </a:r>
          </a:p>
          <a:p>
            <a:pPr lvl="1"/>
            <a:r>
              <a:rPr lang="en-IN" b="1" dirty="0" smtClean="0">
                <a:solidFill>
                  <a:schemeClr val="accent1"/>
                </a:solidFill>
                <a:latin typeface="Courier New" panose="02070309020205020404" pitchFamily="49" charset="0"/>
                <a:cs typeface="Courier New" panose="02070309020205020404" pitchFamily="49" charset="0"/>
              </a:rPr>
              <a:t>$ git cat-file –p [Checksum for content to be reverted] &gt; [file-name]</a:t>
            </a:r>
          </a:p>
          <a:p>
            <a:r>
              <a:rPr lang="en-IN" dirty="0" smtClean="0">
                <a:latin typeface="Calibri" panose="020F0502020204030204" pitchFamily="34" charset="0"/>
                <a:cs typeface="Calibri" panose="020F0502020204030204" pitchFamily="34" charset="0"/>
              </a:rPr>
              <a:t>Tree </a:t>
            </a:r>
            <a:r>
              <a:rPr lang="en-IN" dirty="0" smtClean="0">
                <a:latin typeface="Calibri" panose="020F0502020204030204" pitchFamily="34" charset="0"/>
                <a:cs typeface="Calibri" panose="020F0502020204030204" pitchFamily="34" charset="0"/>
              </a:rPr>
              <a:t>Object</a:t>
            </a:r>
          </a:p>
          <a:p>
            <a:pPr lvl="1"/>
            <a:r>
              <a:rPr lang="en-IN" dirty="0" smtClean="0">
                <a:latin typeface="Calibri" panose="020F0502020204030204" pitchFamily="34" charset="0"/>
                <a:cs typeface="Calibri" panose="020F0502020204030204" pitchFamily="34" charset="0"/>
              </a:rPr>
              <a:t>To see the status of a current tree use the below command</a:t>
            </a:r>
          </a:p>
          <a:p>
            <a:pPr lvl="2"/>
            <a:r>
              <a:rPr lang="en-IN" sz="1800" b="1" dirty="0">
                <a:solidFill>
                  <a:schemeClr val="accent1"/>
                </a:solidFill>
                <a:latin typeface="Courier New" panose="02070309020205020404" pitchFamily="49" charset="0"/>
                <a:cs typeface="Courier New" panose="02070309020205020404" pitchFamily="49" charset="0"/>
              </a:rPr>
              <a:t>$ git cat-file –p master^{tree}</a:t>
            </a: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056" y="2836397"/>
            <a:ext cx="5585344" cy="4140136"/>
          </a:xfrm>
          <a:prstGeom prst="rect">
            <a:avLst/>
          </a:prstGeom>
        </p:spPr>
      </p:pic>
    </p:spTree>
    <p:extLst>
      <p:ext uri="{BB962C8B-B14F-4D97-AF65-F5344CB8AC3E}">
        <p14:creationId xmlns:p14="http://schemas.microsoft.com/office/powerpoint/2010/main" val="207786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GIT Objects</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1043627"/>
            <a:ext cx="11317289" cy="5594239"/>
          </a:xfrm>
        </p:spPr>
        <p:txBody>
          <a:bodyPr>
            <a:normAutofit/>
          </a:bodyPr>
          <a:lstStyle/>
          <a:p>
            <a:r>
              <a:rPr lang="en-IN" dirty="0" smtClean="0">
                <a:latin typeface="Calibri" panose="020F0502020204030204" pitchFamily="34" charset="0"/>
                <a:cs typeface="Calibri" panose="020F0502020204030204" pitchFamily="34" charset="0"/>
              </a:rPr>
              <a:t>Commit Object: Commit object basically stores the below information</a:t>
            </a:r>
          </a:p>
          <a:p>
            <a:pPr lvl="1"/>
            <a:r>
              <a:rPr lang="en-IN" sz="1600" dirty="0" smtClean="0">
                <a:latin typeface="Calibri" panose="020F0502020204030204" pitchFamily="34" charset="0"/>
                <a:cs typeface="Calibri" panose="020F0502020204030204" pitchFamily="34" charset="0"/>
              </a:rPr>
              <a:t>Tree: 		 This refers to the master tree directory</a:t>
            </a:r>
          </a:p>
          <a:p>
            <a:pPr lvl="1"/>
            <a:r>
              <a:rPr lang="en-IN" sz="1600" dirty="0" smtClean="0">
                <a:latin typeface="Calibri" panose="020F0502020204030204" pitchFamily="34" charset="0"/>
                <a:cs typeface="Calibri" panose="020F0502020204030204" pitchFamily="34" charset="0"/>
              </a:rPr>
              <a:t>Parent:		 This refers to the previous commit object. In initial commit parent is not present</a:t>
            </a:r>
          </a:p>
          <a:p>
            <a:pPr lvl="1"/>
            <a:r>
              <a:rPr lang="en-IN" sz="1600" dirty="0" smtClean="0">
                <a:latin typeface="Calibri" panose="020F0502020204030204" pitchFamily="34" charset="0"/>
                <a:cs typeface="Calibri" panose="020F0502020204030204" pitchFamily="34" charset="0"/>
              </a:rPr>
              <a:t>Author:	 This refers to the person who created the tree</a:t>
            </a:r>
          </a:p>
          <a:p>
            <a:pPr lvl="1"/>
            <a:r>
              <a:rPr lang="en-IN" sz="1600" dirty="0" smtClean="0">
                <a:latin typeface="Calibri" panose="020F0502020204030204" pitchFamily="34" charset="0"/>
                <a:cs typeface="Calibri" panose="020F0502020204030204" pitchFamily="34" charset="0"/>
              </a:rPr>
              <a:t>Committer: 	 This refers to the person who commits the changes to the GIT repository</a:t>
            </a:r>
          </a:p>
        </p:txBody>
      </p:sp>
      <p:sp>
        <p:nvSpPr>
          <p:cNvPr id="8" name="Rectangle 7"/>
          <p:cNvSpPr/>
          <p:nvPr/>
        </p:nvSpPr>
        <p:spPr>
          <a:xfrm>
            <a:off x="3335878" y="3513667"/>
            <a:ext cx="1337733" cy="872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dirty="0" smtClean="0">
                <a:latin typeface="Calibri" panose="020F0502020204030204" pitchFamily="34" charset="0"/>
                <a:cs typeface="Calibri" panose="020F0502020204030204" pitchFamily="34" charset="0"/>
              </a:rPr>
              <a:t> Readme.txt</a:t>
            </a:r>
          </a:p>
          <a:p>
            <a:pPr algn="ctr"/>
            <a:r>
              <a:rPr lang="en-IN" dirty="0" smtClean="0">
                <a:latin typeface="Calibri" panose="020F0502020204030204" pitchFamily="34" charset="0"/>
                <a:cs typeface="Calibri" panose="020F0502020204030204" pitchFamily="34" charset="0"/>
              </a:rPr>
              <a:t>License.txt</a:t>
            </a:r>
            <a:endParaRPr lang="en-IN" dirty="0">
              <a:latin typeface="Calibri" panose="020F0502020204030204" pitchFamily="34" charset="0"/>
              <a:cs typeface="Calibri" panose="020F0502020204030204" pitchFamily="34" charset="0"/>
            </a:endParaRPr>
          </a:p>
        </p:txBody>
      </p:sp>
      <p:sp>
        <p:nvSpPr>
          <p:cNvPr id="9" name="Rectangle 8"/>
          <p:cNvSpPr/>
          <p:nvPr/>
        </p:nvSpPr>
        <p:spPr>
          <a:xfrm>
            <a:off x="5808141" y="3513667"/>
            <a:ext cx="1371600" cy="872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Readme.txt</a:t>
            </a:r>
          </a:p>
          <a:p>
            <a:pPr algn="ctr"/>
            <a:r>
              <a:rPr lang="en-IN" dirty="0" smtClean="0">
                <a:latin typeface="Calibri" panose="020F0502020204030204" pitchFamily="34" charset="0"/>
                <a:cs typeface="Calibri" panose="020F0502020204030204" pitchFamily="34" charset="0"/>
              </a:rPr>
              <a:t>License.txt</a:t>
            </a:r>
          </a:p>
          <a:p>
            <a:pPr algn="ctr"/>
            <a:r>
              <a:rPr lang="en-IN" dirty="0" smtClean="0">
                <a:latin typeface="Calibri" panose="020F0502020204030204" pitchFamily="34" charset="0"/>
                <a:cs typeface="Calibri" panose="020F0502020204030204" pitchFamily="34" charset="0"/>
              </a:rPr>
              <a:t>Version1.txt</a:t>
            </a:r>
            <a:endParaRPr lang="en-IN" dirty="0">
              <a:latin typeface="Calibri" panose="020F0502020204030204" pitchFamily="34" charset="0"/>
              <a:cs typeface="Calibri" panose="020F0502020204030204" pitchFamily="34" charset="0"/>
            </a:endParaRPr>
          </a:p>
        </p:txBody>
      </p:sp>
      <p:sp>
        <p:nvSpPr>
          <p:cNvPr id="10" name="Rounded Rectangle 9"/>
          <p:cNvSpPr/>
          <p:nvPr/>
        </p:nvSpPr>
        <p:spPr>
          <a:xfrm>
            <a:off x="3335878" y="3149600"/>
            <a:ext cx="1337733" cy="255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600" dirty="0" smtClean="0">
                <a:latin typeface="Calibri" panose="020F0502020204030204" pitchFamily="34" charset="0"/>
                <a:cs typeface="Calibri" panose="020F0502020204030204" pitchFamily="34" charset="0"/>
              </a:rPr>
              <a:t>e2aah8</a:t>
            </a:r>
            <a:endParaRPr lang="en-IN" sz="1600" dirty="0">
              <a:latin typeface="Calibri" panose="020F0502020204030204" pitchFamily="34" charset="0"/>
              <a:cs typeface="Calibri" panose="020F0502020204030204" pitchFamily="34" charset="0"/>
            </a:endParaRPr>
          </a:p>
        </p:txBody>
      </p:sp>
      <p:cxnSp>
        <p:nvCxnSpPr>
          <p:cNvPr id="12" name="Straight Arrow Connector 11"/>
          <p:cNvCxnSpPr>
            <a:stCxn id="8" idx="2"/>
          </p:cNvCxnSpPr>
          <p:nvPr/>
        </p:nvCxnSpPr>
        <p:spPr>
          <a:xfrm flipH="1">
            <a:off x="4004743" y="4385733"/>
            <a:ext cx="2" cy="6169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3335878" y="5058276"/>
            <a:ext cx="1337733" cy="11393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1700" dirty="0" smtClean="0">
                <a:latin typeface="Calibri" panose="020F0502020204030204" pitchFamily="34" charset="0"/>
                <a:cs typeface="Calibri" panose="020F0502020204030204" pitchFamily="34" charset="0"/>
              </a:rPr>
              <a:t>tree e2aah8</a:t>
            </a:r>
          </a:p>
          <a:p>
            <a:r>
              <a:rPr lang="en-IN" sz="1700" dirty="0" smtClean="0">
                <a:latin typeface="Calibri" panose="020F0502020204030204" pitchFamily="34" charset="0"/>
                <a:cs typeface="Calibri" panose="020F0502020204030204" pitchFamily="34" charset="0"/>
              </a:rPr>
              <a:t>parent </a:t>
            </a:r>
          </a:p>
          <a:p>
            <a:r>
              <a:rPr lang="en-IN" sz="1700" dirty="0">
                <a:latin typeface="Calibri" panose="020F0502020204030204" pitchFamily="34" charset="0"/>
                <a:cs typeface="Calibri" panose="020F0502020204030204" pitchFamily="34" charset="0"/>
              </a:rPr>
              <a:t>y</a:t>
            </a:r>
            <a:r>
              <a:rPr lang="en-IN" sz="1700" dirty="0" smtClean="0">
                <a:latin typeface="Calibri" panose="020F0502020204030204" pitchFamily="34" charset="0"/>
                <a:cs typeface="Calibri" panose="020F0502020204030204" pitchFamily="34" charset="0"/>
              </a:rPr>
              <a:t>ogesh</a:t>
            </a:r>
          </a:p>
          <a:p>
            <a:r>
              <a:rPr lang="en-IN" sz="1700" dirty="0">
                <a:latin typeface="Calibri" panose="020F0502020204030204" pitchFamily="34" charset="0"/>
                <a:cs typeface="Calibri" panose="020F0502020204030204" pitchFamily="34" charset="0"/>
              </a:rPr>
              <a:t>y</a:t>
            </a:r>
            <a:r>
              <a:rPr lang="en-IN" sz="1700" dirty="0" smtClean="0">
                <a:latin typeface="Calibri" panose="020F0502020204030204" pitchFamily="34" charset="0"/>
                <a:cs typeface="Calibri" panose="020F0502020204030204" pitchFamily="34" charset="0"/>
              </a:rPr>
              <a:t>ogesh</a:t>
            </a:r>
          </a:p>
        </p:txBody>
      </p:sp>
      <p:sp>
        <p:nvSpPr>
          <p:cNvPr id="16" name="Rounded Rectangle 15"/>
          <p:cNvSpPr/>
          <p:nvPr/>
        </p:nvSpPr>
        <p:spPr>
          <a:xfrm>
            <a:off x="5808141" y="3149600"/>
            <a:ext cx="1371600" cy="255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600" dirty="0" smtClean="0">
                <a:latin typeface="Calibri" panose="020F0502020204030204" pitchFamily="34" charset="0"/>
                <a:cs typeface="Calibri" panose="020F0502020204030204" pitchFamily="34" charset="0"/>
              </a:rPr>
              <a:t>54erv2</a:t>
            </a:r>
            <a:endParaRPr lang="en-IN" sz="1600" dirty="0">
              <a:latin typeface="Calibri" panose="020F0502020204030204" pitchFamily="34" charset="0"/>
              <a:cs typeface="Calibri" panose="020F0502020204030204" pitchFamily="34" charset="0"/>
            </a:endParaRPr>
          </a:p>
        </p:txBody>
      </p:sp>
      <p:sp>
        <p:nvSpPr>
          <p:cNvPr id="17" name="Rounded Rectangle 16"/>
          <p:cNvSpPr/>
          <p:nvPr/>
        </p:nvSpPr>
        <p:spPr>
          <a:xfrm>
            <a:off x="3335878" y="6309674"/>
            <a:ext cx="1337733" cy="255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600" dirty="0" smtClean="0">
                <a:latin typeface="Calibri" panose="020F0502020204030204" pitchFamily="34" charset="0"/>
                <a:cs typeface="Calibri" panose="020F0502020204030204" pitchFamily="34" charset="0"/>
              </a:rPr>
              <a:t>uk9ret</a:t>
            </a:r>
            <a:endParaRPr lang="en-IN" sz="1600" dirty="0">
              <a:latin typeface="Calibri" panose="020F0502020204030204" pitchFamily="34" charset="0"/>
              <a:cs typeface="Calibri" panose="020F0502020204030204" pitchFamily="34" charset="0"/>
            </a:endParaRPr>
          </a:p>
        </p:txBody>
      </p:sp>
      <p:sp>
        <p:nvSpPr>
          <p:cNvPr id="18" name="Rectangle 17"/>
          <p:cNvSpPr/>
          <p:nvPr/>
        </p:nvSpPr>
        <p:spPr>
          <a:xfrm>
            <a:off x="5698073" y="5058276"/>
            <a:ext cx="1481667" cy="11393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1600" dirty="0" smtClean="0">
                <a:latin typeface="Calibri" panose="020F0502020204030204" pitchFamily="34" charset="0"/>
                <a:cs typeface="Calibri" panose="020F0502020204030204" pitchFamily="34" charset="0"/>
              </a:rPr>
              <a:t>tree      54erv2</a:t>
            </a:r>
          </a:p>
          <a:p>
            <a:r>
              <a:rPr lang="en-IN" sz="1600" dirty="0" smtClean="0">
                <a:latin typeface="Calibri" panose="020F0502020204030204" pitchFamily="34" charset="0"/>
                <a:cs typeface="Calibri" panose="020F0502020204030204" pitchFamily="34" charset="0"/>
              </a:rPr>
              <a:t>parent  uk9ret</a:t>
            </a:r>
          </a:p>
          <a:p>
            <a:r>
              <a:rPr lang="en-IN" sz="1600" dirty="0">
                <a:latin typeface="Calibri" panose="020F0502020204030204" pitchFamily="34" charset="0"/>
                <a:cs typeface="Calibri" panose="020F0502020204030204" pitchFamily="34" charset="0"/>
              </a:rPr>
              <a:t>y</a:t>
            </a:r>
            <a:r>
              <a:rPr lang="en-IN" sz="1600" dirty="0" smtClean="0">
                <a:latin typeface="Calibri" panose="020F0502020204030204" pitchFamily="34" charset="0"/>
                <a:cs typeface="Calibri" panose="020F0502020204030204" pitchFamily="34" charset="0"/>
              </a:rPr>
              <a:t>ogesh</a:t>
            </a:r>
          </a:p>
          <a:p>
            <a:r>
              <a:rPr lang="en-IN" sz="1600" dirty="0">
                <a:latin typeface="Calibri" panose="020F0502020204030204" pitchFamily="34" charset="0"/>
                <a:cs typeface="Calibri" panose="020F0502020204030204" pitchFamily="34" charset="0"/>
              </a:rPr>
              <a:t>y</a:t>
            </a:r>
            <a:r>
              <a:rPr lang="en-IN" sz="1600" dirty="0" smtClean="0">
                <a:latin typeface="Calibri" panose="020F0502020204030204" pitchFamily="34" charset="0"/>
                <a:cs typeface="Calibri" panose="020F0502020204030204" pitchFamily="34" charset="0"/>
              </a:rPr>
              <a:t>ogesh</a:t>
            </a:r>
          </a:p>
        </p:txBody>
      </p:sp>
      <p:sp>
        <p:nvSpPr>
          <p:cNvPr id="19" name="Rounded Rectangle 18"/>
          <p:cNvSpPr/>
          <p:nvPr/>
        </p:nvSpPr>
        <p:spPr>
          <a:xfrm>
            <a:off x="5698073" y="6309674"/>
            <a:ext cx="1481667" cy="255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600" dirty="0" smtClean="0">
                <a:latin typeface="Calibri" panose="020F0502020204030204" pitchFamily="34" charset="0"/>
                <a:cs typeface="Calibri" panose="020F0502020204030204" pitchFamily="34" charset="0"/>
              </a:rPr>
              <a:t>swe4nb</a:t>
            </a:r>
            <a:endParaRPr lang="en-IN" sz="1600" dirty="0">
              <a:latin typeface="Calibri" panose="020F0502020204030204" pitchFamily="34" charset="0"/>
              <a:cs typeface="Calibri" panose="020F0502020204030204" pitchFamily="34" charset="0"/>
            </a:endParaRPr>
          </a:p>
        </p:txBody>
      </p:sp>
      <p:cxnSp>
        <p:nvCxnSpPr>
          <p:cNvPr id="20" name="Straight Arrow Connector 19"/>
          <p:cNvCxnSpPr/>
          <p:nvPr/>
        </p:nvCxnSpPr>
        <p:spPr>
          <a:xfrm flipH="1">
            <a:off x="6447366" y="4413527"/>
            <a:ext cx="2" cy="6169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stCxn id="18" idx="1"/>
            <a:endCxn id="14" idx="3"/>
          </p:cNvCxnSpPr>
          <p:nvPr/>
        </p:nvCxnSpPr>
        <p:spPr>
          <a:xfrm flipH="1">
            <a:off x="4673611" y="5627938"/>
            <a:ext cx="102446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8525943" y="3513667"/>
            <a:ext cx="1371600" cy="8720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400" dirty="0" smtClean="0">
                <a:latin typeface="Calibri" panose="020F0502020204030204" pitchFamily="34" charset="0"/>
                <a:cs typeface="Calibri" panose="020F0502020204030204" pitchFamily="34" charset="0"/>
              </a:rPr>
              <a:t>Readme.txt</a:t>
            </a:r>
          </a:p>
          <a:p>
            <a:pPr algn="ctr"/>
            <a:r>
              <a:rPr lang="en-IN" sz="1400" dirty="0" smtClean="0">
                <a:latin typeface="Calibri" panose="020F0502020204030204" pitchFamily="34" charset="0"/>
                <a:cs typeface="Calibri" panose="020F0502020204030204" pitchFamily="34" charset="0"/>
              </a:rPr>
              <a:t>License.txt</a:t>
            </a:r>
          </a:p>
          <a:p>
            <a:pPr algn="ctr"/>
            <a:r>
              <a:rPr lang="en-IN" sz="1400" dirty="0" smtClean="0">
                <a:latin typeface="Calibri" panose="020F0502020204030204" pitchFamily="34" charset="0"/>
                <a:cs typeface="Calibri" panose="020F0502020204030204" pitchFamily="34" charset="0"/>
              </a:rPr>
              <a:t>Version1.txt</a:t>
            </a:r>
          </a:p>
          <a:p>
            <a:pPr algn="ctr"/>
            <a:r>
              <a:rPr lang="en-IN" sz="1400" dirty="0" smtClean="0">
                <a:latin typeface="Calibri" panose="020F0502020204030204" pitchFamily="34" charset="0"/>
                <a:cs typeface="Calibri" panose="020F0502020204030204" pitchFamily="34" charset="0"/>
              </a:rPr>
              <a:t>Version2.txt</a:t>
            </a:r>
            <a:endParaRPr lang="en-IN" sz="1400" dirty="0">
              <a:latin typeface="Calibri" panose="020F0502020204030204" pitchFamily="34" charset="0"/>
              <a:cs typeface="Calibri" panose="020F0502020204030204" pitchFamily="34" charset="0"/>
            </a:endParaRPr>
          </a:p>
        </p:txBody>
      </p:sp>
      <p:sp>
        <p:nvSpPr>
          <p:cNvPr id="25" name="Rounded Rectangle 24"/>
          <p:cNvSpPr/>
          <p:nvPr/>
        </p:nvSpPr>
        <p:spPr>
          <a:xfrm>
            <a:off x="8525943" y="3149600"/>
            <a:ext cx="1371600" cy="255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600" dirty="0" smtClean="0">
                <a:latin typeface="Calibri" panose="020F0502020204030204" pitchFamily="34" charset="0"/>
                <a:cs typeface="Calibri" panose="020F0502020204030204" pitchFamily="34" charset="0"/>
              </a:rPr>
              <a:t>er6ds9</a:t>
            </a:r>
            <a:endParaRPr lang="en-IN" sz="1600" dirty="0">
              <a:latin typeface="Calibri" panose="020F0502020204030204" pitchFamily="34" charset="0"/>
              <a:cs typeface="Calibri" panose="020F0502020204030204" pitchFamily="34" charset="0"/>
            </a:endParaRPr>
          </a:p>
        </p:txBody>
      </p:sp>
      <p:sp>
        <p:nvSpPr>
          <p:cNvPr id="26" name="Rectangle 25"/>
          <p:cNvSpPr/>
          <p:nvPr/>
        </p:nvSpPr>
        <p:spPr>
          <a:xfrm>
            <a:off x="8415875" y="5058276"/>
            <a:ext cx="1556261" cy="11393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1600" dirty="0" smtClean="0">
                <a:latin typeface="Calibri" panose="020F0502020204030204" pitchFamily="34" charset="0"/>
                <a:cs typeface="Calibri" panose="020F0502020204030204" pitchFamily="34" charset="0"/>
              </a:rPr>
              <a:t>tree        er6ds9</a:t>
            </a:r>
          </a:p>
          <a:p>
            <a:r>
              <a:rPr lang="en-IN" sz="1600" dirty="0" smtClean="0">
                <a:latin typeface="Calibri" panose="020F0502020204030204" pitchFamily="34" charset="0"/>
                <a:cs typeface="Calibri" panose="020F0502020204030204" pitchFamily="34" charset="0"/>
              </a:rPr>
              <a:t>parent   swe4nb</a:t>
            </a:r>
          </a:p>
          <a:p>
            <a:r>
              <a:rPr lang="en-IN" sz="1600" dirty="0">
                <a:latin typeface="Calibri" panose="020F0502020204030204" pitchFamily="34" charset="0"/>
                <a:cs typeface="Calibri" panose="020F0502020204030204" pitchFamily="34" charset="0"/>
              </a:rPr>
              <a:t>y</a:t>
            </a:r>
            <a:r>
              <a:rPr lang="en-IN" sz="1600" dirty="0" smtClean="0">
                <a:latin typeface="Calibri" panose="020F0502020204030204" pitchFamily="34" charset="0"/>
                <a:cs typeface="Calibri" panose="020F0502020204030204" pitchFamily="34" charset="0"/>
              </a:rPr>
              <a:t>ogesh</a:t>
            </a:r>
          </a:p>
          <a:p>
            <a:r>
              <a:rPr lang="en-IN" sz="1600" dirty="0">
                <a:latin typeface="Calibri" panose="020F0502020204030204" pitchFamily="34" charset="0"/>
                <a:cs typeface="Calibri" panose="020F0502020204030204" pitchFamily="34" charset="0"/>
              </a:rPr>
              <a:t>y</a:t>
            </a:r>
            <a:r>
              <a:rPr lang="en-IN" sz="1600" dirty="0" smtClean="0">
                <a:latin typeface="Calibri" panose="020F0502020204030204" pitchFamily="34" charset="0"/>
                <a:cs typeface="Calibri" panose="020F0502020204030204" pitchFamily="34" charset="0"/>
              </a:rPr>
              <a:t>ogesh</a:t>
            </a:r>
          </a:p>
        </p:txBody>
      </p:sp>
      <p:sp>
        <p:nvSpPr>
          <p:cNvPr id="27" name="Rounded Rectangle 26"/>
          <p:cNvSpPr/>
          <p:nvPr/>
        </p:nvSpPr>
        <p:spPr>
          <a:xfrm>
            <a:off x="8415875" y="6309674"/>
            <a:ext cx="1481667" cy="255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600" dirty="0" smtClean="0">
                <a:latin typeface="Calibri" panose="020F0502020204030204" pitchFamily="34" charset="0"/>
                <a:cs typeface="Calibri" panose="020F0502020204030204" pitchFamily="34" charset="0"/>
              </a:rPr>
              <a:t>pokje1</a:t>
            </a:r>
            <a:endParaRPr lang="en-IN" sz="1600" dirty="0">
              <a:latin typeface="Calibri" panose="020F0502020204030204" pitchFamily="34" charset="0"/>
              <a:cs typeface="Calibri" panose="020F0502020204030204" pitchFamily="34" charset="0"/>
            </a:endParaRPr>
          </a:p>
        </p:txBody>
      </p:sp>
      <p:cxnSp>
        <p:nvCxnSpPr>
          <p:cNvPr id="28" name="Straight Arrow Connector 27"/>
          <p:cNvCxnSpPr/>
          <p:nvPr/>
        </p:nvCxnSpPr>
        <p:spPr>
          <a:xfrm flipH="1">
            <a:off x="9156708" y="4406343"/>
            <a:ext cx="2" cy="6169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endCxn id="18" idx="3"/>
          </p:cNvCxnSpPr>
          <p:nvPr/>
        </p:nvCxnSpPr>
        <p:spPr>
          <a:xfrm flipH="1">
            <a:off x="7179740" y="5627937"/>
            <a:ext cx="1233672"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Right Arrow 30"/>
          <p:cNvSpPr/>
          <p:nvPr/>
        </p:nvSpPr>
        <p:spPr>
          <a:xfrm>
            <a:off x="1168400" y="3716867"/>
            <a:ext cx="1938867" cy="51646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smtClean="0">
                <a:latin typeface="Calibri" panose="020F0502020204030204" pitchFamily="34" charset="0"/>
                <a:cs typeface="Calibri" panose="020F0502020204030204" pitchFamily="34" charset="0"/>
              </a:rPr>
              <a:t>Working Directory</a:t>
            </a:r>
            <a:endParaRPr lang="en-IN" sz="1600" dirty="0">
              <a:latin typeface="Calibri" panose="020F0502020204030204" pitchFamily="34" charset="0"/>
              <a:cs typeface="Calibri" panose="020F0502020204030204" pitchFamily="34" charset="0"/>
            </a:endParaRPr>
          </a:p>
        </p:txBody>
      </p:sp>
      <p:sp>
        <p:nvSpPr>
          <p:cNvPr id="32" name="Right Arrow 31"/>
          <p:cNvSpPr/>
          <p:nvPr/>
        </p:nvSpPr>
        <p:spPr>
          <a:xfrm>
            <a:off x="1168399" y="5369704"/>
            <a:ext cx="1938867" cy="51646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smtClean="0">
                <a:latin typeface="Calibri" panose="020F0502020204030204" pitchFamily="34" charset="0"/>
                <a:cs typeface="Calibri" panose="020F0502020204030204" pitchFamily="34" charset="0"/>
              </a:rPr>
              <a:t>Commit snapshots</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11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animBg="1"/>
      <p:bldP spid="16" grpId="0" animBg="1"/>
      <p:bldP spid="17" grpId="0" animBg="1"/>
      <p:bldP spid="18" grpId="0" animBg="1"/>
      <p:bldP spid="19" grpId="0" animBg="1"/>
      <p:bldP spid="24" grpId="0" animBg="1"/>
      <p:bldP spid="25" grpId="0" animBg="1"/>
      <p:bldP spid="26" grpId="0" animBg="1"/>
      <p:bldP spid="27"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GIT Branching Concept</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1043628"/>
            <a:ext cx="11317289" cy="5746640"/>
          </a:xfrm>
        </p:spPr>
        <p:txBody>
          <a:bodyPr>
            <a:normAutofit/>
          </a:bodyPr>
          <a:lstStyle/>
          <a:p>
            <a:r>
              <a:rPr lang="en-IN" sz="1800" dirty="0" smtClean="0">
                <a:latin typeface="Calibri" panose="020F0502020204030204" pitchFamily="34" charset="0"/>
                <a:cs typeface="Calibri" panose="020F0502020204030204" pitchFamily="34" charset="0"/>
              </a:rPr>
              <a:t>Branching means you diverge from the main line of development and continue to do work without messing with that main line.</a:t>
            </a:r>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r>
              <a:rPr lang="en-IN" sz="1800" dirty="0" smtClean="0">
                <a:latin typeface="Calibri" panose="020F0502020204030204" pitchFamily="34" charset="0"/>
                <a:cs typeface="Calibri" panose="020F0502020204030204" pitchFamily="34" charset="0"/>
              </a:rPr>
              <a:t>Now lets create a branch using command: </a:t>
            </a:r>
            <a:r>
              <a:rPr lang="en-IN" sz="1800" b="1" dirty="0" smtClean="0">
                <a:solidFill>
                  <a:schemeClr val="accent1"/>
                </a:solidFill>
                <a:latin typeface="Courier New" panose="02070309020205020404" pitchFamily="49" charset="0"/>
                <a:cs typeface="Courier New" panose="02070309020205020404" pitchFamily="49" charset="0"/>
              </a:rPr>
              <a:t>$ git branch [branch-name</a:t>
            </a:r>
            <a:r>
              <a:rPr lang="en-IN" sz="1800" dirty="0" smtClean="0">
                <a:solidFill>
                  <a:schemeClr val="accent1"/>
                </a:solidFill>
                <a:latin typeface="Courier New" panose="02070309020205020404" pitchFamily="49" charset="0"/>
                <a:cs typeface="Courier New" panose="02070309020205020404" pitchFamily="49" charset="0"/>
              </a:rPr>
              <a:t>]</a:t>
            </a:r>
          </a:p>
          <a:p>
            <a:endParaRPr lang="en-IN" sz="1800" dirty="0">
              <a:solidFill>
                <a:schemeClr val="accent1"/>
              </a:solidFill>
              <a:latin typeface="Courier New" panose="02070309020205020404" pitchFamily="49" charset="0"/>
              <a:cs typeface="Courier New" panose="02070309020205020404" pitchFamily="49" charset="0"/>
            </a:endParaRPr>
          </a:p>
          <a:p>
            <a:endParaRPr lang="en-IN" sz="1800" dirty="0" smtClean="0">
              <a:solidFill>
                <a:schemeClr val="accent1"/>
              </a:solidFill>
              <a:latin typeface="Courier New" panose="02070309020205020404" pitchFamily="49" charset="0"/>
              <a:cs typeface="Courier New" panose="02070309020205020404" pitchFamily="49" charset="0"/>
            </a:endParaRPr>
          </a:p>
          <a:p>
            <a:endParaRPr lang="en-IN" sz="1800" dirty="0">
              <a:solidFill>
                <a:schemeClr val="accent1"/>
              </a:solidFill>
              <a:latin typeface="Courier New" panose="02070309020205020404" pitchFamily="49" charset="0"/>
              <a:cs typeface="Courier New" panose="02070309020205020404" pitchFamily="49" charset="0"/>
            </a:endParaRPr>
          </a:p>
          <a:p>
            <a:endParaRPr lang="en-IN" sz="1800" dirty="0" smtClean="0">
              <a:solidFill>
                <a:schemeClr val="accent1"/>
              </a:solidFill>
              <a:latin typeface="Courier New" panose="02070309020205020404" pitchFamily="49" charset="0"/>
              <a:cs typeface="Courier New" panose="02070309020205020404" pitchFamily="49" charset="0"/>
            </a:endParaRPr>
          </a:p>
          <a:p>
            <a:endParaRPr lang="en-IN" sz="1800" dirty="0">
              <a:solidFill>
                <a:schemeClr val="accent1"/>
              </a:solidFill>
              <a:latin typeface="Courier New" panose="02070309020205020404" pitchFamily="49" charset="0"/>
              <a:cs typeface="Courier New" panose="02070309020205020404" pitchFamily="49" charset="0"/>
            </a:endParaRPr>
          </a:p>
          <a:p>
            <a:endParaRPr lang="en-IN" sz="1800" dirty="0" smtClean="0">
              <a:solidFill>
                <a:schemeClr val="accent1"/>
              </a:solidFill>
              <a:latin typeface="Courier New" panose="02070309020205020404" pitchFamily="49" charset="0"/>
              <a:cs typeface="Courier New" panose="02070309020205020404" pitchFamily="49" charset="0"/>
            </a:endParaRPr>
          </a:p>
          <a:p>
            <a:r>
              <a:rPr lang="en-IN" sz="1800" dirty="0" smtClean="0">
                <a:latin typeface="Calibri" panose="020F0502020204030204" pitchFamily="34" charset="0"/>
                <a:cs typeface="Calibri" panose="020F0502020204030204" pitchFamily="34" charset="0"/>
              </a:rPr>
              <a:t>To track the current branch that you are working on GIT uses HEAD pointer. HEAD always point to the latest commit in the branch. Use command </a:t>
            </a:r>
            <a:r>
              <a:rPr lang="en-IN" sz="1800" b="1" dirty="0" smtClean="0">
                <a:solidFill>
                  <a:schemeClr val="accent1"/>
                </a:solidFill>
                <a:latin typeface="Courier New" panose="02070309020205020404" pitchFamily="49" charset="0"/>
                <a:cs typeface="Courier New" panose="02070309020205020404" pitchFamily="49" charset="0"/>
              </a:rPr>
              <a:t>$ git log --</a:t>
            </a:r>
            <a:r>
              <a:rPr lang="en-IN" sz="1800" b="1" dirty="0" err="1" smtClean="0">
                <a:solidFill>
                  <a:schemeClr val="accent1"/>
                </a:solidFill>
                <a:latin typeface="Courier New" panose="02070309020205020404" pitchFamily="49" charset="0"/>
                <a:cs typeface="Courier New" panose="02070309020205020404" pitchFamily="49" charset="0"/>
              </a:rPr>
              <a:t>oneline</a:t>
            </a:r>
            <a:r>
              <a:rPr lang="en-IN" sz="1800" b="1" dirty="0" smtClean="0">
                <a:solidFill>
                  <a:schemeClr val="accent1"/>
                </a:solidFill>
                <a:latin typeface="Courier New" panose="02070309020205020404" pitchFamily="49" charset="0"/>
                <a:cs typeface="Courier New" panose="02070309020205020404" pitchFamily="49" charset="0"/>
              </a:rPr>
              <a:t> --decorate  </a:t>
            </a:r>
            <a:r>
              <a:rPr lang="en-IN" sz="1800" dirty="0">
                <a:latin typeface="Calibri" panose="020F0502020204030204" pitchFamily="34" charset="0"/>
                <a:cs typeface="Calibri" panose="020F0502020204030204" pitchFamily="34" charset="0"/>
              </a:rPr>
              <a:t>to see the HEAD pointer</a:t>
            </a:r>
          </a:p>
        </p:txBody>
      </p:sp>
      <p:sp>
        <p:nvSpPr>
          <p:cNvPr id="6" name="Rounded Rectangle 5"/>
          <p:cNvSpPr/>
          <p:nvPr/>
        </p:nvSpPr>
        <p:spPr>
          <a:xfrm>
            <a:off x="1879600" y="271780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7" name="Rounded Rectangle 6"/>
          <p:cNvSpPr/>
          <p:nvPr/>
        </p:nvSpPr>
        <p:spPr>
          <a:xfrm>
            <a:off x="3310467" y="271780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9" name="Straight Arrow Connector 8"/>
          <p:cNvCxnSpPr>
            <a:stCxn id="7" idx="1"/>
            <a:endCxn id="6" idx="3"/>
          </p:cNvCxnSpPr>
          <p:nvPr/>
        </p:nvCxnSpPr>
        <p:spPr>
          <a:xfrm flipH="1">
            <a:off x="2633133" y="2882905"/>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ounded Rectangle 9"/>
          <p:cNvSpPr/>
          <p:nvPr/>
        </p:nvSpPr>
        <p:spPr>
          <a:xfrm>
            <a:off x="4741334" y="271780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11" name="Straight Arrow Connector 10"/>
          <p:cNvCxnSpPr/>
          <p:nvPr/>
        </p:nvCxnSpPr>
        <p:spPr>
          <a:xfrm flipH="1">
            <a:off x="4064000" y="2895605"/>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4618566" y="1965145"/>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4" name="Straight Arrow Connector 13"/>
          <p:cNvCxnSpPr>
            <a:stCxn id="12" idx="2"/>
            <a:endCxn id="10" idx="0"/>
          </p:cNvCxnSpPr>
          <p:nvPr/>
        </p:nvCxnSpPr>
        <p:spPr>
          <a:xfrm>
            <a:off x="5118100" y="2286878"/>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ounded Rectangle 14"/>
          <p:cNvSpPr/>
          <p:nvPr/>
        </p:nvSpPr>
        <p:spPr>
          <a:xfrm>
            <a:off x="1879600" y="4713716"/>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16" name="Rounded Rectangle 15"/>
          <p:cNvSpPr/>
          <p:nvPr/>
        </p:nvSpPr>
        <p:spPr>
          <a:xfrm>
            <a:off x="3310467" y="4713716"/>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17" name="Straight Arrow Connector 16"/>
          <p:cNvCxnSpPr>
            <a:stCxn id="16" idx="1"/>
            <a:endCxn id="15" idx="3"/>
          </p:cNvCxnSpPr>
          <p:nvPr/>
        </p:nvCxnSpPr>
        <p:spPr>
          <a:xfrm flipH="1">
            <a:off x="2633133" y="4878816"/>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ounded Rectangle 17"/>
          <p:cNvSpPr/>
          <p:nvPr/>
        </p:nvSpPr>
        <p:spPr>
          <a:xfrm>
            <a:off x="4741334" y="4713716"/>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19" name="Straight Arrow Connector 18"/>
          <p:cNvCxnSpPr/>
          <p:nvPr/>
        </p:nvCxnSpPr>
        <p:spPr>
          <a:xfrm flipH="1">
            <a:off x="4064000" y="4891516"/>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Rectangle 19"/>
          <p:cNvSpPr/>
          <p:nvPr/>
        </p:nvSpPr>
        <p:spPr>
          <a:xfrm>
            <a:off x="4618566" y="3961056"/>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21" name="Straight Arrow Connector 20"/>
          <p:cNvCxnSpPr>
            <a:stCxn id="20" idx="2"/>
            <a:endCxn id="18" idx="0"/>
          </p:cNvCxnSpPr>
          <p:nvPr/>
        </p:nvCxnSpPr>
        <p:spPr>
          <a:xfrm>
            <a:off x="5118100" y="4282789"/>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ectangle 21"/>
          <p:cNvSpPr/>
          <p:nvPr/>
        </p:nvSpPr>
        <p:spPr>
          <a:xfrm>
            <a:off x="4618566" y="5474843"/>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t</a:t>
            </a:r>
            <a:r>
              <a:rPr lang="en-IN" dirty="0" smtClean="0">
                <a:latin typeface="Calibri" panose="020F0502020204030204" pitchFamily="34" charset="0"/>
                <a:cs typeface="Calibri" panose="020F0502020204030204" pitchFamily="34" charset="0"/>
              </a:rPr>
              <a:t>est</a:t>
            </a:r>
            <a:endParaRPr lang="en-IN" dirty="0">
              <a:latin typeface="Calibri" panose="020F0502020204030204" pitchFamily="34" charset="0"/>
              <a:cs typeface="Calibri" panose="020F0502020204030204" pitchFamily="34" charset="0"/>
            </a:endParaRPr>
          </a:p>
        </p:txBody>
      </p:sp>
      <p:cxnSp>
        <p:nvCxnSpPr>
          <p:cNvPr id="23" name="Straight Arrow Connector 22"/>
          <p:cNvCxnSpPr/>
          <p:nvPr/>
        </p:nvCxnSpPr>
        <p:spPr>
          <a:xfrm flipH="1" flipV="1">
            <a:off x="5118099" y="5070226"/>
            <a:ext cx="8467" cy="3783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fade">
                                      <p:cBhvr>
                                        <p:cTn id="41" dur="500"/>
                                        <p:tgtEl>
                                          <p:spTgt spid="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12" end="12"/>
                                            </p:txEl>
                                          </p:spTgt>
                                        </p:tgtEl>
                                        <p:attrNameLst>
                                          <p:attrName>style.visibility</p:attrName>
                                        </p:attrNameLst>
                                      </p:cBhvr>
                                      <p:to>
                                        <p:strVal val="visible"/>
                                      </p:to>
                                    </p:set>
                                    <p:animEffect transition="in" filter="fade">
                                      <p:cBhvr>
                                        <p:cTn id="7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5" grpId="0" animBg="1"/>
      <p:bldP spid="16" grpId="0" animBg="1"/>
      <p:bldP spid="18" grpId="0" animBg="1"/>
      <p:bldP spid="20"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GIT Branching Concept</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1043628"/>
            <a:ext cx="11317289" cy="5746640"/>
          </a:xfrm>
        </p:spPr>
        <p:txBody>
          <a:bodyPr>
            <a:normAutofit/>
          </a:bodyPr>
          <a:lstStyle/>
          <a:p>
            <a:r>
              <a:rPr lang="en-IN" sz="1800" dirty="0" smtClean="0">
                <a:latin typeface="Calibri" panose="020F0502020204030204" pitchFamily="34" charset="0"/>
                <a:cs typeface="Calibri" panose="020F0502020204030204" pitchFamily="34" charset="0"/>
              </a:rPr>
              <a:t>By default master branch is created when you initialize git repository. So HEAD will point to the latest commit in master branch.</a:t>
            </a: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r>
              <a:rPr lang="en-IN" sz="1800" dirty="0" smtClean="0">
                <a:latin typeface="Calibri" panose="020F0502020204030204" pitchFamily="34" charset="0"/>
                <a:cs typeface="Calibri" panose="020F0502020204030204" pitchFamily="34" charset="0"/>
              </a:rPr>
              <a:t>If you want to work in new Test branch, you have to switch from master branch. Use command to switch between branches: </a:t>
            </a:r>
            <a:r>
              <a:rPr lang="en-IN" sz="1800" b="1" dirty="0" smtClean="0">
                <a:solidFill>
                  <a:schemeClr val="accent1"/>
                </a:solidFill>
                <a:latin typeface="Courier New" panose="02070309020205020404" pitchFamily="49" charset="0"/>
                <a:cs typeface="Courier New" panose="02070309020205020404" pitchFamily="49" charset="0"/>
              </a:rPr>
              <a:t>$ git checkout [branch-name]   </a:t>
            </a:r>
            <a:r>
              <a:rPr lang="en-IN" sz="1800" dirty="0" smtClean="0">
                <a:latin typeface="Calibri" panose="020F0502020204030204" pitchFamily="34" charset="0"/>
                <a:cs typeface="Calibri" panose="020F0502020204030204" pitchFamily="34" charset="0"/>
              </a:rPr>
              <a:t>#The mentioned branch will be you active branch</a:t>
            </a:r>
            <a:endParaRPr lang="en-IN" sz="1800" dirty="0">
              <a:latin typeface="Calibri" panose="020F0502020204030204" pitchFamily="34" charset="0"/>
              <a:cs typeface="Calibri" panose="020F0502020204030204" pitchFamily="34" charset="0"/>
            </a:endParaRPr>
          </a:p>
        </p:txBody>
      </p:sp>
      <p:sp>
        <p:nvSpPr>
          <p:cNvPr id="6" name="Rounded Rectangle 5"/>
          <p:cNvSpPr/>
          <p:nvPr/>
        </p:nvSpPr>
        <p:spPr>
          <a:xfrm>
            <a:off x="1879600" y="3232051"/>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7" name="Rounded Rectangle 6"/>
          <p:cNvSpPr/>
          <p:nvPr/>
        </p:nvSpPr>
        <p:spPr>
          <a:xfrm>
            <a:off x="3310467" y="3232051"/>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8" name="Straight Arrow Connector 7"/>
          <p:cNvCxnSpPr>
            <a:stCxn id="7" idx="1"/>
            <a:endCxn id="6" idx="3"/>
          </p:cNvCxnSpPr>
          <p:nvPr/>
        </p:nvCxnSpPr>
        <p:spPr>
          <a:xfrm flipH="1">
            <a:off x="2633133" y="3397151"/>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ounded Rectangle 8"/>
          <p:cNvSpPr/>
          <p:nvPr/>
        </p:nvSpPr>
        <p:spPr>
          <a:xfrm>
            <a:off x="4741334" y="3232051"/>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10" name="Straight Arrow Connector 9"/>
          <p:cNvCxnSpPr/>
          <p:nvPr/>
        </p:nvCxnSpPr>
        <p:spPr>
          <a:xfrm flipH="1">
            <a:off x="4064000" y="3409851"/>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4618566" y="2479391"/>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2" name="Straight Arrow Connector 11"/>
          <p:cNvCxnSpPr>
            <a:stCxn id="11" idx="2"/>
            <a:endCxn id="9" idx="0"/>
          </p:cNvCxnSpPr>
          <p:nvPr/>
        </p:nvCxnSpPr>
        <p:spPr>
          <a:xfrm>
            <a:off x="5118100" y="2801124"/>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Rectangle 12"/>
          <p:cNvSpPr/>
          <p:nvPr/>
        </p:nvSpPr>
        <p:spPr>
          <a:xfrm>
            <a:off x="4618566" y="3993178"/>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test</a:t>
            </a:r>
            <a:endParaRPr lang="en-IN" dirty="0">
              <a:latin typeface="Calibri" panose="020F0502020204030204" pitchFamily="34" charset="0"/>
              <a:cs typeface="Calibri" panose="020F0502020204030204" pitchFamily="34" charset="0"/>
            </a:endParaRPr>
          </a:p>
        </p:txBody>
      </p:sp>
      <p:cxnSp>
        <p:nvCxnSpPr>
          <p:cNvPr id="14" name="Straight Arrow Connector 13"/>
          <p:cNvCxnSpPr/>
          <p:nvPr/>
        </p:nvCxnSpPr>
        <p:spPr>
          <a:xfrm flipH="1" flipV="1">
            <a:off x="5118099" y="3588561"/>
            <a:ext cx="8467" cy="3783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a:off x="4618565" y="1727206"/>
            <a:ext cx="999067" cy="32173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HEAD</a:t>
            </a:r>
            <a:endParaRPr lang="en-IN" dirty="0">
              <a:latin typeface="Calibri" panose="020F0502020204030204" pitchFamily="34" charset="0"/>
              <a:cs typeface="Calibri" panose="020F0502020204030204" pitchFamily="34" charset="0"/>
            </a:endParaRPr>
          </a:p>
        </p:txBody>
      </p:sp>
      <p:cxnSp>
        <p:nvCxnSpPr>
          <p:cNvPr id="16" name="Straight Arrow Connector 15"/>
          <p:cNvCxnSpPr/>
          <p:nvPr/>
        </p:nvCxnSpPr>
        <p:spPr>
          <a:xfrm>
            <a:off x="5118097" y="2048463"/>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1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GIT Branching Concept</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1043628"/>
            <a:ext cx="11317289" cy="5746640"/>
          </a:xfrm>
        </p:spPr>
        <p:txBody>
          <a:bodyPr>
            <a:normAutofit/>
          </a:bodyPr>
          <a:lstStyle/>
          <a:p>
            <a:r>
              <a:rPr lang="en-IN" sz="1800" dirty="0" smtClean="0">
                <a:latin typeface="Calibri" panose="020F0502020204030204" pitchFamily="34" charset="0"/>
                <a:cs typeface="Calibri" panose="020F0502020204030204" pitchFamily="34" charset="0"/>
              </a:rPr>
              <a:t>Now the HEAD will point to Test branch.</a:t>
            </a: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r>
              <a:rPr lang="en-IN" sz="1800" dirty="0" smtClean="0">
                <a:latin typeface="Calibri" panose="020F0502020204030204" pitchFamily="34" charset="0"/>
                <a:cs typeface="Calibri" panose="020F0502020204030204" pitchFamily="34" charset="0"/>
              </a:rPr>
              <a:t>Suppose you do a change in test branch and performed a commit.</a:t>
            </a:r>
            <a:endParaRPr lang="en-IN" sz="1800" dirty="0">
              <a:latin typeface="Calibri" panose="020F0502020204030204" pitchFamily="34" charset="0"/>
              <a:cs typeface="Calibri" panose="020F0502020204030204" pitchFamily="34" charset="0"/>
            </a:endParaRPr>
          </a:p>
        </p:txBody>
      </p:sp>
      <p:sp>
        <p:nvSpPr>
          <p:cNvPr id="6" name="Rounded Rectangle 5"/>
          <p:cNvSpPr/>
          <p:nvPr/>
        </p:nvSpPr>
        <p:spPr>
          <a:xfrm>
            <a:off x="2633134" y="1809641"/>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7" name="Rounded Rectangle 6"/>
          <p:cNvSpPr/>
          <p:nvPr/>
        </p:nvSpPr>
        <p:spPr>
          <a:xfrm>
            <a:off x="4064001" y="1809641"/>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8" name="Straight Arrow Connector 7"/>
          <p:cNvCxnSpPr>
            <a:stCxn id="7" idx="1"/>
            <a:endCxn id="6" idx="3"/>
          </p:cNvCxnSpPr>
          <p:nvPr/>
        </p:nvCxnSpPr>
        <p:spPr>
          <a:xfrm flipH="1">
            <a:off x="3386667" y="1974741"/>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ounded Rectangle 8"/>
          <p:cNvSpPr/>
          <p:nvPr/>
        </p:nvSpPr>
        <p:spPr>
          <a:xfrm>
            <a:off x="5494868" y="1809641"/>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10" name="Straight Arrow Connector 9"/>
          <p:cNvCxnSpPr/>
          <p:nvPr/>
        </p:nvCxnSpPr>
        <p:spPr>
          <a:xfrm flipH="1">
            <a:off x="4817534" y="1987441"/>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5372100" y="1056981"/>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2" name="Straight Arrow Connector 11"/>
          <p:cNvCxnSpPr>
            <a:stCxn id="11" idx="2"/>
            <a:endCxn id="9" idx="0"/>
          </p:cNvCxnSpPr>
          <p:nvPr/>
        </p:nvCxnSpPr>
        <p:spPr>
          <a:xfrm>
            <a:off x="5871634" y="1378714"/>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Rectangle 12"/>
          <p:cNvSpPr/>
          <p:nvPr/>
        </p:nvSpPr>
        <p:spPr>
          <a:xfrm>
            <a:off x="5372100" y="2570768"/>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t</a:t>
            </a:r>
            <a:r>
              <a:rPr lang="en-IN" dirty="0" smtClean="0">
                <a:latin typeface="Calibri" panose="020F0502020204030204" pitchFamily="34" charset="0"/>
                <a:cs typeface="Calibri" panose="020F0502020204030204" pitchFamily="34" charset="0"/>
              </a:rPr>
              <a:t>est</a:t>
            </a:r>
            <a:endParaRPr lang="en-IN" dirty="0">
              <a:latin typeface="Calibri" panose="020F0502020204030204" pitchFamily="34" charset="0"/>
              <a:cs typeface="Calibri" panose="020F0502020204030204" pitchFamily="34" charset="0"/>
            </a:endParaRPr>
          </a:p>
        </p:txBody>
      </p:sp>
      <p:cxnSp>
        <p:nvCxnSpPr>
          <p:cNvPr id="14" name="Straight Arrow Connector 13"/>
          <p:cNvCxnSpPr/>
          <p:nvPr/>
        </p:nvCxnSpPr>
        <p:spPr>
          <a:xfrm flipH="1" flipV="1">
            <a:off x="5871633" y="2166151"/>
            <a:ext cx="8467" cy="3783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a:off x="5380568" y="3323428"/>
            <a:ext cx="999067" cy="32173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HEAD</a:t>
            </a:r>
            <a:endParaRPr lang="en-IN" dirty="0">
              <a:latin typeface="Calibri" panose="020F0502020204030204" pitchFamily="34" charset="0"/>
              <a:cs typeface="Calibri" panose="020F0502020204030204" pitchFamily="34" charset="0"/>
            </a:endParaRPr>
          </a:p>
        </p:txBody>
      </p:sp>
      <p:cxnSp>
        <p:nvCxnSpPr>
          <p:cNvPr id="18" name="Straight Arrow Connector 17"/>
          <p:cNvCxnSpPr/>
          <p:nvPr/>
        </p:nvCxnSpPr>
        <p:spPr>
          <a:xfrm flipH="1" flipV="1">
            <a:off x="5880100" y="2918811"/>
            <a:ext cx="8467" cy="3783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ounded Rectangle 18"/>
          <p:cNvSpPr/>
          <p:nvPr/>
        </p:nvSpPr>
        <p:spPr>
          <a:xfrm>
            <a:off x="2650067" y="4950673"/>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20" name="Rounded Rectangle 19"/>
          <p:cNvSpPr/>
          <p:nvPr/>
        </p:nvSpPr>
        <p:spPr>
          <a:xfrm>
            <a:off x="4080934" y="4950673"/>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21" name="Straight Arrow Connector 20"/>
          <p:cNvCxnSpPr>
            <a:stCxn id="20" idx="1"/>
            <a:endCxn id="19" idx="3"/>
          </p:cNvCxnSpPr>
          <p:nvPr/>
        </p:nvCxnSpPr>
        <p:spPr>
          <a:xfrm flipH="1">
            <a:off x="3403600" y="5115773"/>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5511801" y="4950673"/>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23" name="Straight Arrow Connector 22"/>
          <p:cNvCxnSpPr/>
          <p:nvPr/>
        </p:nvCxnSpPr>
        <p:spPr>
          <a:xfrm flipH="1">
            <a:off x="4834467" y="5128473"/>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5389033" y="4198013"/>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sp>
        <p:nvSpPr>
          <p:cNvPr id="25" name="Rectangle 24"/>
          <p:cNvSpPr/>
          <p:nvPr/>
        </p:nvSpPr>
        <p:spPr>
          <a:xfrm>
            <a:off x="6862227" y="5724383"/>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t</a:t>
            </a:r>
            <a:r>
              <a:rPr lang="en-IN" dirty="0" smtClean="0">
                <a:latin typeface="Calibri" panose="020F0502020204030204" pitchFamily="34" charset="0"/>
                <a:cs typeface="Calibri" panose="020F0502020204030204" pitchFamily="34" charset="0"/>
              </a:rPr>
              <a:t>est</a:t>
            </a:r>
            <a:endParaRPr lang="en-IN" dirty="0">
              <a:latin typeface="Calibri" panose="020F0502020204030204" pitchFamily="34" charset="0"/>
              <a:cs typeface="Calibri" panose="020F0502020204030204" pitchFamily="34" charset="0"/>
            </a:endParaRPr>
          </a:p>
        </p:txBody>
      </p:sp>
      <p:cxnSp>
        <p:nvCxnSpPr>
          <p:cNvPr id="26" name="Straight Arrow Connector 25"/>
          <p:cNvCxnSpPr>
            <a:endCxn id="31" idx="2"/>
          </p:cNvCxnSpPr>
          <p:nvPr/>
        </p:nvCxnSpPr>
        <p:spPr>
          <a:xfrm flipH="1" flipV="1">
            <a:off x="7361761" y="5268874"/>
            <a:ext cx="8467" cy="4291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p:cNvSpPr/>
          <p:nvPr/>
        </p:nvSpPr>
        <p:spPr>
          <a:xfrm>
            <a:off x="6870695" y="6477043"/>
            <a:ext cx="999067" cy="32173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HEAD</a:t>
            </a:r>
            <a:endParaRPr lang="en-IN" dirty="0">
              <a:latin typeface="Calibri" panose="020F0502020204030204" pitchFamily="34" charset="0"/>
              <a:cs typeface="Calibri" panose="020F0502020204030204" pitchFamily="34" charset="0"/>
            </a:endParaRPr>
          </a:p>
        </p:txBody>
      </p:sp>
      <p:cxnSp>
        <p:nvCxnSpPr>
          <p:cNvPr id="28" name="Straight Arrow Connector 27"/>
          <p:cNvCxnSpPr/>
          <p:nvPr/>
        </p:nvCxnSpPr>
        <p:spPr>
          <a:xfrm flipH="1" flipV="1">
            <a:off x="7370227" y="6072426"/>
            <a:ext cx="8467" cy="3783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5888565" y="4508579"/>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1" name="Rounded Rectangle 30"/>
          <p:cNvSpPr/>
          <p:nvPr/>
        </p:nvSpPr>
        <p:spPr>
          <a:xfrm>
            <a:off x="6984994" y="4938674"/>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cxnSp>
        <p:nvCxnSpPr>
          <p:cNvPr id="32" name="Straight Arrow Connector 31"/>
          <p:cNvCxnSpPr/>
          <p:nvPr/>
        </p:nvCxnSpPr>
        <p:spPr>
          <a:xfrm flipH="1">
            <a:off x="6265334" y="5095571"/>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par>
                                <p:cTn id="78" presetID="10" presetClass="entr" presetSubtype="0" fill="hold"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3" grpId="0" animBg="1"/>
      <p:bldP spid="15" grpId="0" animBg="1"/>
      <p:bldP spid="19" grpId="0" animBg="1"/>
      <p:bldP spid="20" grpId="0" animBg="1"/>
      <p:bldP spid="22" grpId="0" animBg="1"/>
      <p:bldP spid="24" grpId="0" animBg="1"/>
      <p:bldP spid="25" grpId="0" animBg="1"/>
      <p:bldP spid="27"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590909"/>
          </a:xfrm>
        </p:spPr>
        <p:txBody>
          <a:bodyPr/>
          <a:lstStyle/>
          <a:p>
            <a:r>
              <a:rPr lang="en-IN" sz="2800" dirty="0" smtClean="0">
                <a:latin typeface="Calibri" panose="020F0502020204030204" pitchFamily="34" charset="0"/>
                <a:cs typeface="Calibri" panose="020F0502020204030204" pitchFamily="34" charset="0"/>
              </a:rPr>
              <a:t>GIT Branching Concept</a:t>
            </a:r>
            <a:endParaRPr lang="en-IN" sz="2800" dirty="0">
              <a:latin typeface="Calibri" panose="020F0502020204030204" pitchFamily="34" charset="0"/>
              <a:cs typeface="Calibri" panose="020F0502020204030204" pitchFamily="34" charset="0"/>
            </a:endParaRPr>
          </a:p>
        </p:txBody>
      </p:sp>
      <p:sp>
        <p:nvSpPr>
          <p:cNvPr id="5" name="Content Placeholder 2"/>
          <p:cNvSpPr>
            <a:spLocks noGrp="1"/>
          </p:cNvSpPr>
          <p:nvPr>
            <p:ph idx="1"/>
          </p:nvPr>
        </p:nvSpPr>
        <p:spPr>
          <a:xfrm>
            <a:off x="646111" y="1043628"/>
            <a:ext cx="11317289" cy="5746640"/>
          </a:xfrm>
        </p:spPr>
        <p:txBody>
          <a:bodyPr>
            <a:normAutofit/>
          </a:bodyPr>
          <a:lstStyle/>
          <a:p>
            <a:r>
              <a:rPr lang="en-IN" sz="1800" dirty="0" smtClean="0">
                <a:latin typeface="Calibri" panose="020F0502020204030204" pitchFamily="34" charset="0"/>
                <a:cs typeface="Calibri" panose="020F0502020204030204" pitchFamily="34" charset="0"/>
              </a:rPr>
              <a:t>Let’s switch back to the master branch.</a:t>
            </a: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r>
              <a:rPr lang="en-IN" sz="1800" dirty="0" smtClean="0">
                <a:latin typeface="Calibri" panose="020F0502020204030204" pitchFamily="34" charset="0"/>
                <a:cs typeface="Calibri" panose="020F0502020204030204" pitchFamily="34" charset="0"/>
              </a:rPr>
              <a:t>Now switch command will do </a:t>
            </a:r>
            <a:r>
              <a:rPr lang="en-IN" sz="1800" dirty="0">
                <a:latin typeface="Calibri" panose="020F0502020204030204" pitchFamily="34" charset="0"/>
                <a:cs typeface="Calibri" panose="020F0502020204030204" pitchFamily="34" charset="0"/>
              </a:rPr>
              <a:t>two things. </a:t>
            </a:r>
            <a:endParaRPr lang="en-IN" sz="1800" dirty="0" smtClean="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It </a:t>
            </a:r>
            <a:r>
              <a:rPr lang="en-IN" dirty="0" smtClean="0">
                <a:latin typeface="Calibri" panose="020F0502020204030204" pitchFamily="34" charset="0"/>
                <a:cs typeface="Calibri" panose="020F0502020204030204" pitchFamily="34" charset="0"/>
              </a:rPr>
              <a:t>moves </a:t>
            </a:r>
            <a:r>
              <a:rPr lang="en-IN" dirty="0">
                <a:latin typeface="Calibri" panose="020F0502020204030204" pitchFamily="34" charset="0"/>
                <a:cs typeface="Calibri" panose="020F0502020204030204" pitchFamily="34" charset="0"/>
              </a:rPr>
              <a:t>the HEAD pointer back to point to the master branch, and </a:t>
            </a:r>
          </a:p>
          <a:p>
            <a:pPr lvl="1"/>
            <a:r>
              <a:rPr lang="en-IN" dirty="0">
                <a:latin typeface="Calibri" panose="020F0502020204030204" pitchFamily="34" charset="0"/>
                <a:cs typeface="Calibri" panose="020F0502020204030204" pitchFamily="34" charset="0"/>
              </a:rPr>
              <a:t>it </a:t>
            </a:r>
            <a:r>
              <a:rPr lang="en-IN" dirty="0" smtClean="0">
                <a:latin typeface="Calibri" panose="020F0502020204030204" pitchFamily="34" charset="0"/>
                <a:cs typeface="Calibri" panose="020F0502020204030204" pitchFamily="34" charset="0"/>
              </a:rPr>
              <a:t>reverts the </a:t>
            </a:r>
            <a:r>
              <a:rPr lang="en-IN" dirty="0">
                <a:latin typeface="Calibri" panose="020F0502020204030204" pitchFamily="34" charset="0"/>
                <a:cs typeface="Calibri" panose="020F0502020204030204" pitchFamily="34" charset="0"/>
              </a:rPr>
              <a:t>files in your working directory back to the snapshot that master points to. </a:t>
            </a:r>
          </a:p>
        </p:txBody>
      </p:sp>
      <p:sp>
        <p:nvSpPr>
          <p:cNvPr id="6" name="Rounded Rectangle 5"/>
          <p:cNvSpPr/>
          <p:nvPr/>
        </p:nvSpPr>
        <p:spPr>
          <a:xfrm>
            <a:off x="2091267" y="324898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C0</a:t>
            </a:r>
            <a:endParaRPr lang="en-IN" dirty="0">
              <a:latin typeface="Calibri" panose="020F0502020204030204" pitchFamily="34" charset="0"/>
              <a:cs typeface="Calibri" panose="020F0502020204030204" pitchFamily="34" charset="0"/>
            </a:endParaRPr>
          </a:p>
        </p:txBody>
      </p:sp>
      <p:sp>
        <p:nvSpPr>
          <p:cNvPr id="7" name="Rounded Rectangle 6"/>
          <p:cNvSpPr/>
          <p:nvPr/>
        </p:nvSpPr>
        <p:spPr>
          <a:xfrm>
            <a:off x="3522134" y="324898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C1</a:t>
            </a:r>
            <a:endParaRPr lang="en-IN" dirty="0">
              <a:latin typeface="Calibri" panose="020F0502020204030204" pitchFamily="34" charset="0"/>
              <a:cs typeface="Calibri" panose="020F0502020204030204" pitchFamily="34" charset="0"/>
            </a:endParaRPr>
          </a:p>
        </p:txBody>
      </p:sp>
      <p:cxnSp>
        <p:nvCxnSpPr>
          <p:cNvPr id="8" name="Straight Arrow Connector 7"/>
          <p:cNvCxnSpPr>
            <a:stCxn id="7" idx="1"/>
            <a:endCxn id="6" idx="3"/>
          </p:cNvCxnSpPr>
          <p:nvPr/>
        </p:nvCxnSpPr>
        <p:spPr>
          <a:xfrm flipH="1">
            <a:off x="2844800" y="3414085"/>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ounded Rectangle 8"/>
          <p:cNvSpPr/>
          <p:nvPr/>
        </p:nvSpPr>
        <p:spPr>
          <a:xfrm>
            <a:off x="4953001" y="324898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C2</a:t>
            </a:r>
            <a:endParaRPr lang="en-IN" dirty="0">
              <a:latin typeface="Calibri" panose="020F0502020204030204" pitchFamily="34" charset="0"/>
              <a:cs typeface="Calibri" panose="020F0502020204030204" pitchFamily="34" charset="0"/>
            </a:endParaRPr>
          </a:p>
        </p:txBody>
      </p:sp>
      <p:cxnSp>
        <p:nvCxnSpPr>
          <p:cNvPr id="10" name="Straight Arrow Connector 9"/>
          <p:cNvCxnSpPr/>
          <p:nvPr/>
        </p:nvCxnSpPr>
        <p:spPr>
          <a:xfrm flipH="1">
            <a:off x="4275667" y="3426785"/>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4830233" y="2496325"/>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m</a:t>
            </a:r>
            <a:r>
              <a:rPr lang="en-IN" dirty="0" smtClean="0">
                <a:latin typeface="Calibri" panose="020F0502020204030204" pitchFamily="34" charset="0"/>
                <a:cs typeface="Calibri" panose="020F0502020204030204" pitchFamily="34" charset="0"/>
              </a:rPr>
              <a:t>aster</a:t>
            </a:r>
            <a:endParaRPr lang="en-IN" dirty="0">
              <a:latin typeface="Calibri" panose="020F0502020204030204" pitchFamily="34" charset="0"/>
              <a:cs typeface="Calibri" panose="020F0502020204030204" pitchFamily="34" charset="0"/>
            </a:endParaRPr>
          </a:p>
        </p:txBody>
      </p:sp>
      <p:cxnSp>
        <p:nvCxnSpPr>
          <p:cNvPr id="12" name="Straight Arrow Connector 11"/>
          <p:cNvCxnSpPr>
            <a:stCxn id="11" idx="2"/>
            <a:endCxn id="9" idx="0"/>
          </p:cNvCxnSpPr>
          <p:nvPr/>
        </p:nvCxnSpPr>
        <p:spPr>
          <a:xfrm>
            <a:off x="5329767" y="2818058"/>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Rectangle 14"/>
          <p:cNvSpPr/>
          <p:nvPr/>
        </p:nvSpPr>
        <p:spPr>
          <a:xfrm>
            <a:off x="4830232" y="1744140"/>
            <a:ext cx="999067" cy="32173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HEAD</a:t>
            </a:r>
            <a:endParaRPr lang="en-IN" dirty="0">
              <a:latin typeface="Calibri" panose="020F0502020204030204" pitchFamily="34" charset="0"/>
              <a:cs typeface="Calibri" panose="020F0502020204030204" pitchFamily="34" charset="0"/>
            </a:endParaRPr>
          </a:p>
        </p:txBody>
      </p:sp>
      <p:cxnSp>
        <p:nvCxnSpPr>
          <p:cNvPr id="16" name="Straight Arrow Connector 15"/>
          <p:cNvCxnSpPr/>
          <p:nvPr/>
        </p:nvCxnSpPr>
        <p:spPr>
          <a:xfrm>
            <a:off x="5329764" y="2065397"/>
            <a:ext cx="1" cy="4309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6269566" y="4034694"/>
            <a:ext cx="999067" cy="3217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latin typeface="Calibri" panose="020F0502020204030204" pitchFamily="34" charset="0"/>
                <a:cs typeface="Calibri" panose="020F0502020204030204" pitchFamily="34" charset="0"/>
              </a:rPr>
              <a:t>t</a:t>
            </a:r>
            <a:r>
              <a:rPr lang="en-IN" dirty="0" smtClean="0">
                <a:latin typeface="Calibri" panose="020F0502020204030204" pitchFamily="34" charset="0"/>
                <a:cs typeface="Calibri" panose="020F0502020204030204" pitchFamily="34" charset="0"/>
              </a:rPr>
              <a:t>est</a:t>
            </a:r>
            <a:endParaRPr lang="en-IN" dirty="0">
              <a:latin typeface="Calibri" panose="020F0502020204030204" pitchFamily="34" charset="0"/>
              <a:cs typeface="Calibri" panose="020F0502020204030204" pitchFamily="34" charset="0"/>
            </a:endParaRPr>
          </a:p>
        </p:txBody>
      </p:sp>
      <p:cxnSp>
        <p:nvCxnSpPr>
          <p:cNvPr id="18" name="Straight Arrow Connector 17"/>
          <p:cNvCxnSpPr>
            <a:endCxn id="19" idx="2"/>
          </p:cNvCxnSpPr>
          <p:nvPr/>
        </p:nvCxnSpPr>
        <p:spPr>
          <a:xfrm flipH="1" flipV="1">
            <a:off x="6769100" y="3579185"/>
            <a:ext cx="8467" cy="4291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ounded Rectangle 18"/>
          <p:cNvSpPr/>
          <p:nvPr/>
        </p:nvSpPr>
        <p:spPr>
          <a:xfrm>
            <a:off x="6392333" y="3248985"/>
            <a:ext cx="753533" cy="330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latin typeface="Calibri" panose="020F0502020204030204" pitchFamily="34" charset="0"/>
                <a:cs typeface="Calibri" panose="020F0502020204030204" pitchFamily="34" charset="0"/>
              </a:rPr>
              <a:t>C3</a:t>
            </a:r>
            <a:endParaRPr lang="en-IN" dirty="0">
              <a:latin typeface="Calibri" panose="020F0502020204030204" pitchFamily="34" charset="0"/>
              <a:cs typeface="Calibri" panose="020F0502020204030204" pitchFamily="34" charset="0"/>
            </a:endParaRPr>
          </a:p>
        </p:txBody>
      </p:sp>
      <p:cxnSp>
        <p:nvCxnSpPr>
          <p:cNvPr id="20" name="Straight Arrow Connector 19"/>
          <p:cNvCxnSpPr/>
          <p:nvPr/>
        </p:nvCxnSpPr>
        <p:spPr>
          <a:xfrm flipH="1">
            <a:off x="5672673" y="3405882"/>
            <a:ext cx="67733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836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fade">
                                      <p:cBhvr>
                                        <p:cTn id="48" dur="500"/>
                                        <p:tgtEl>
                                          <p:spTgt spid="5">
                                            <p:txEl>
                                              <p:pRg st="9" end="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fade">
                                      <p:cBhvr>
                                        <p:cTn id="51" dur="500"/>
                                        <p:tgtEl>
                                          <p:spTgt spid="5">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1" end="11"/>
                                            </p:txEl>
                                          </p:spTgt>
                                        </p:tgtEl>
                                        <p:attrNameLst>
                                          <p:attrName>style.visibility</p:attrName>
                                        </p:attrNameLst>
                                      </p:cBhvr>
                                      <p:to>
                                        <p:strVal val="visible"/>
                                      </p:to>
                                    </p:set>
                                    <p:animEffect transition="in" filter="fade">
                                      <p:cBhvr>
                                        <p:cTn id="54"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5" grpId="0" animBg="1"/>
      <p:bldP spid="17" grpId="0" animBg="1"/>
      <p:bldP spid="1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D071CC93C5964FB7A1AECD5DEDECC6" ma:contentTypeVersion="0" ma:contentTypeDescription="Create a new document." ma:contentTypeScope="" ma:versionID="db1a52a581c6dfb85b05b9eab7142fe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20CF34-74A6-446C-A28B-C0B038EB586F}"/>
</file>

<file path=customXml/itemProps2.xml><?xml version="1.0" encoding="utf-8"?>
<ds:datastoreItem xmlns:ds="http://schemas.openxmlformats.org/officeDocument/2006/customXml" ds:itemID="{E1B1CD7C-444A-4242-9449-569BE60916C3}"/>
</file>

<file path=customXml/itemProps3.xml><?xml version="1.0" encoding="utf-8"?>
<ds:datastoreItem xmlns:ds="http://schemas.openxmlformats.org/officeDocument/2006/customXml" ds:itemID="{DD434960-FF43-4500-8E60-672D44AA1EBA}"/>
</file>

<file path=docProps/app.xml><?xml version="1.0" encoding="utf-8"?>
<Properties xmlns="http://schemas.openxmlformats.org/officeDocument/2006/extended-properties" xmlns:vt="http://schemas.openxmlformats.org/officeDocument/2006/docPropsVTypes">
  <Template>Ion</Template>
  <TotalTime>10396</TotalTime>
  <Words>1694</Words>
  <Application>Microsoft Office PowerPoint</Application>
  <PresentationFormat>Widescreen</PresentationFormat>
  <Paragraphs>510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Courier New</vt:lpstr>
      <vt:lpstr>Wingdings 3</vt:lpstr>
      <vt:lpstr>Ion</vt:lpstr>
      <vt:lpstr>GIT – Version Control System</vt:lpstr>
      <vt:lpstr>Agenda</vt:lpstr>
      <vt:lpstr>GIT Object</vt:lpstr>
      <vt:lpstr>GIT Objects</vt:lpstr>
      <vt:lpstr>GIT Objects</vt:lpstr>
      <vt:lpstr>GIT Branching Concept</vt:lpstr>
      <vt:lpstr>GIT Branching Concept</vt:lpstr>
      <vt:lpstr>GIT Branching Concept</vt:lpstr>
      <vt:lpstr>GIT Branching Concept</vt:lpstr>
      <vt:lpstr>Scenario – Basic Branching and Merging</vt:lpstr>
      <vt:lpstr>Scenario – Basic Branching and Merging</vt:lpstr>
      <vt:lpstr>Scenario – Basic Branching and Merging</vt:lpstr>
      <vt:lpstr>Scenario – Basic Branching and Merging</vt:lpstr>
      <vt:lpstr>Scenario – Basic Branching and Merging</vt:lpstr>
      <vt:lpstr>Scenario – Basic Branching and Merging</vt:lpstr>
      <vt:lpstr>Merge Conflict </vt:lpstr>
      <vt:lpstr>Branch Management</vt:lpstr>
      <vt:lpstr>Branch Workflows</vt:lpstr>
      <vt:lpstr>Remote Branches</vt:lpstr>
      <vt:lpstr>Remote Branches</vt:lpstr>
      <vt:lpstr>Remote Branches</vt:lpstr>
      <vt:lpstr>Remote Branches</vt:lpstr>
      <vt:lpstr>Remote Branches</vt:lpstr>
      <vt:lpstr>Remote Branches</vt:lpstr>
      <vt:lpstr>Remote Branches</vt:lpstr>
      <vt:lpstr>Rebasing</vt:lpstr>
      <vt:lpstr>Rebasing</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 Version Control System</dc:title>
  <dc:creator>S Yogesh Kumar</dc:creator>
  <cp:lastModifiedBy>S Yogesh Kumar</cp:lastModifiedBy>
  <cp:revision>631</cp:revision>
  <dcterms:created xsi:type="dcterms:W3CDTF">2017-04-27T15:11:58Z</dcterms:created>
  <dcterms:modified xsi:type="dcterms:W3CDTF">2017-05-19T08:58:53Z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0x0101001DD071CC93C5964FB7A1AECD5DEDECC6</vt:lpwstr>
  </property>
</Properties>
</file>