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FC957B2-6C39-42E3-9B8D-071A10D56B17}" type="datetimeFigureOut">
              <a:rPr lang="en-IN" smtClean="0"/>
              <a:t>13-05-2024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D30A672-8002-486B-BA11-3BC8EAACEA8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012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C957B2-6C39-42E3-9B8D-071A10D56B17}"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0A672-8002-486B-BA11-3BC8EAACEA88}" type="slidenum">
              <a:rPr lang="en-IN" smtClean="0"/>
              <a:t>‹#›</a:t>
            </a:fld>
            <a:endParaRPr lang="en-IN"/>
          </a:p>
        </p:txBody>
      </p:sp>
    </p:spTree>
    <p:extLst>
      <p:ext uri="{BB962C8B-B14F-4D97-AF65-F5344CB8AC3E}">
        <p14:creationId xmlns:p14="http://schemas.microsoft.com/office/powerpoint/2010/main" val="2928421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C957B2-6C39-42E3-9B8D-071A10D56B17}"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A672-8002-486B-BA11-3BC8EAACEA8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8983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C957B2-6C39-42E3-9B8D-071A10D56B17}"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A672-8002-486B-BA11-3BC8EAACEA8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6319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C957B2-6C39-42E3-9B8D-071A10D56B17}"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A672-8002-486B-BA11-3BC8EAACEA88}" type="slidenum">
              <a:rPr lang="en-IN" smtClean="0"/>
              <a:t>‹#›</a:t>
            </a:fld>
            <a:endParaRPr lang="en-IN"/>
          </a:p>
        </p:txBody>
      </p:sp>
    </p:spTree>
    <p:extLst>
      <p:ext uri="{BB962C8B-B14F-4D97-AF65-F5344CB8AC3E}">
        <p14:creationId xmlns:p14="http://schemas.microsoft.com/office/powerpoint/2010/main" val="3930199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C957B2-6C39-42E3-9B8D-071A10D56B17}"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A672-8002-486B-BA11-3BC8EAACEA8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8399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C957B2-6C39-42E3-9B8D-071A10D56B17}"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A672-8002-486B-BA11-3BC8EAACEA8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8298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C957B2-6C39-42E3-9B8D-071A10D56B17}"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A672-8002-486B-BA11-3BC8EAACEA8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4619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C957B2-6C39-42E3-9B8D-071A10D56B17}"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A672-8002-486B-BA11-3BC8EAACEA8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266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C957B2-6C39-42E3-9B8D-071A10D56B17}"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A672-8002-486B-BA11-3BC8EAACEA88}" type="slidenum">
              <a:rPr lang="en-IN" smtClean="0"/>
              <a:t>‹#›</a:t>
            </a:fld>
            <a:endParaRPr lang="en-IN"/>
          </a:p>
        </p:txBody>
      </p:sp>
    </p:spTree>
    <p:extLst>
      <p:ext uri="{BB962C8B-B14F-4D97-AF65-F5344CB8AC3E}">
        <p14:creationId xmlns:p14="http://schemas.microsoft.com/office/powerpoint/2010/main" val="2837997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C957B2-6C39-42E3-9B8D-071A10D56B17}"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A672-8002-486B-BA11-3BC8EAACEA8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6457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C957B2-6C39-42E3-9B8D-071A10D56B17}"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0A672-8002-486B-BA11-3BC8EAACEA88}" type="slidenum">
              <a:rPr lang="en-IN" smtClean="0"/>
              <a:t>‹#›</a:t>
            </a:fld>
            <a:endParaRPr lang="en-IN"/>
          </a:p>
        </p:txBody>
      </p:sp>
    </p:spTree>
    <p:extLst>
      <p:ext uri="{BB962C8B-B14F-4D97-AF65-F5344CB8AC3E}">
        <p14:creationId xmlns:p14="http://schemas.microsoft.com/office/powerpoint/2010/main" val="188751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C957B2-6C39-42E3-9B8D-071A10D56B17}" type="datetimeFigureOut">
              <a:rPr lang="en-IN" smtClean="0"/>
              <a:t>13-05-2024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30A672-8002-486B-BA11-3BC8EAACEA8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788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C957B2-6C39-42E3-9B8D-071A10D56B17}" type="datetimeFigureOut">
              <a:rPr lang="en-IN" smtClean="0"/>
              <a:t>13-05-2024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30A672-8002-486B-BA11-3BC8EAACEA8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66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C957B2-6C39-42E3-9B8D-071A10D56B17}" type="datetimeFigureOut">
              <a:rPr lang="en-IN" smtClean="0"/>
              <a:t>13-05-2024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30A672-8002-486B-BA11-3BC8EAACEA88}" type="slidenum">
              <a:rPr lang="en-IN" smtClean="0"/>
              <a:t>‹#›</a:t>
            </a:fld>
            <a:endParaRPr lang="en-IN"/>
          </a:p>
        </p:txBody>
      </p:sp>
    </p:spTree>
    <p:extLst>
      <p:ext uri="{BB962C8B-B14F-4D97-AF65-F5344CB8AC3E}">
        <p14:creationId xmlns:p14="http://schemas.microsoft.com/office/powerpoint/2010/main" val="23867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C957B2-6C39-42E3-9B8D-071A10D56B17}"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0A672-8002-486B-BA11-3BC8EAACEA8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6902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C957B2-6C39-42E3-9B8D-071A10D56B17}"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0A672-8002-486B-BA11-3BC8EAACEA88}" type="slidenum">
              <a:rPr lang="en-IN" smtClean="0"/>
              <a:t>‹#›</a:t>
            </a:fld>
            <a:endParaRPr lang="en-IN"/>
          </a:p>
        </p:txBody>
      </p:sp>
    </p:spTree>
    <p:extLst>
      <p:ext uri="{BB962C8B-B14F-4D97-AF65-F5344CB8AC3E}">
        <p14:creationId xmlns:p14="http://schemas.microsoft.com/office/powerpoint/2010/main" val="2432180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C957B2-6C39-42E3-9B8D-071A10D56B17}" type="datetimeFigureOut">
              <a:rPr lang="en-IN" smtClean="0"/>
              <a:t>13-05-2024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30A672-8002-486B-BA11-3BC8EAACEA88}" type="slidenum">
              <a:rPr lang="en-IN" smtClean="0"/>
              <a:t>‹#›</a:t>
            </a:fld>
            <a:endParaRPr lang="en-IN"/>
          </a:p>
        </p:txBody>
      </p:sp>
    </p:spTree>
    <p:extLst>
      <p:ext uri="{BB962C8B-B14F-4D97-AF65-F5344CB8AC3E}">
        <p14:creationId xmlns:p14="http://schemas.microsoft.com/office/powerpoint/2010/main" val="326766386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97614" y="595196"/>
            <a:ext cx="9299341" cy="1754326"/>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Multi Label Tweet </a:t>
            </a:r>
          </a:p>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Classification and Applications</a:t>
            </a:r>
          </a:p>
        </p:txBody>
      </p:sp>
      <p:sp>
        <p:nvSpPr>
          <p:cNvPr id="8" name="Rectangle 7"/>
          <p:cNvSpPr/>
          <p:nvPr/>
        </p:nvSpPr>
        <p:spPr>
          <a:xfrm>
            <a:off x="766902" y="3867848"/>
            <a:ext cx="10760766" cy="1007135"/>
          </a:xfrm>
          <a:prstGeom prst="rect">
            <a:avLst/>
          </a:prstGeom>
        </p:spPr>
        <p:txBody>
          <a:bodyPr wrap="square">
            <a:spAutoFit/>
          </a:bodyPr>
          <a:lstStyle/>
          <a:p>
            <a:pPr algn="ctr">
              <a:lnSpc>
                <a:spcPct val="150000"/>
              </a:lnSpc>
              <a:spcAft>
                <a:spcPts val="1000"/>
              </a:spcAft>
            </a:pPr>
            <a:r>
              <a:rPr lang="en-US"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DEPARTMENT OF COMPUTER SCIENCE ENGINEERING &amp; INFORMATION TECHNOLOGY</a:t>
            </a:r>
            <a:endParaRPr lang="en-IN"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0"/>
              </a:spcAft>
            </a:pPr>
            <a:r>
              <a:rPr lang="en-US"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NOIDA INSTITUTE OF ENGINEERING &amp; TECHNOLOGY, NOIDA</a:t>
            </a:r>
            <a:endParaRPr lang="en-IN"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6571352" y="4981025"/>
            <a:ext cx="4956316" cy="1061829"/>
          </a:xfrm>
          <a:prstGeom prst="rect">
            <a:avLst/>
          </a:prstGeom>
        </p:spPr>
        <p:txBody>
          <a:bodyPr wrap="square">
            <a:spAutoFit/>
          </a:bodyPr>
          <a:lstStyle/>
          <a:p>
            <a:pPr algn="just">
              <a:lnSpc>
                <a:spcPct val="150000"/>
              </a:lnSpc>
              <a:spcAft>
                <a:spcPts val="0"/>
              </a:spcAft>
            </a:pPr>
            <a:r>
              <a:rPr lang="en-US" sz="1400" b="1" u="sng"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Enrollment No</a:t>
            </a:r>
            <a:r>
              <a:rPr lang="en-US" sz="1400" b="1"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4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1613313117</a:t>
            </a:r>
            <a:endParaRPr lang="en-IN" sz="11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400" b="1" u="sng"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Name</a:t>
            </a:r>
            <a:r>
              <a:rPr lang="en-US" sz="1400" b="1"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400" dirty="0">
                <a:solidFill>
                  <a:srgbClr val="00000A"/>
                </a:solidFill>
                <a:latin typeface="Times New Roman" panose="02020603050405020304" pitchFamily="18" charset="0"/>
                <a:ea typeface="Calibri" panose="020F0502020204030204" pitchFamily="34" charset="0"/>
                <a:cs typeface="Times New Roman" panose="02020603050405020304" pitchFamily="18" charset="0"/>
              </a:rPr>
              <a:t>Vishesh Sharma</a:t>
            </a:r>
            <a:endParaRPr lang="en-IN" sz="11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US" sz="1400" b="1" u="sng"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Supervisor</a:t>
            </a:r>
            <a:r>
              <a:rPr lang="en-US" sz="1400" b="1"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1400" dirty="0">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Mayank Deep Khare</a:t>
            </a:r>
            <a:endParaRPr lang="en-IN" sz="1100" dirty="0">
              <a:solidFill>
                <a:srgbClr val="00000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34" name="Picture 10" descr="Noida Institute of Engineering &amp; Technology invited Applications from  eligible candidates for the following post of Dean, Teaching Faculty and  Non Teaching Recruitment - Faculty Tick | Teaching Faculty Recruitment 2024  |">
            <a:extLst>
              <a:ext uri="{FF2B5EF4-FFF2-40B4-BE49-F238E27FC236}">
                <a16:creationId xmlns:a16="http://schemas.microsoft.com/office/drawing/2014/main" id="{01250758-8632-5CFD-5F52-14FED7182C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758" t="10390" r="29719" b="28770"/>
          <a:stretch/>
        </p:blipFill>
        <p:spPr bwMode="auto">
          <a:xfrm>
            <a:off x="4394718" y="2240944"/>
            <a:ext cx="2528596" cy="1498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75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4008" y="595196"/>
            <a:ext cx="7181774"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Implementation Details</a:t>
            </a:r>
          </a:p>
        </p:txBody>
      </p:sp>
      <p:sp>
        <p:nvSpPr>
          <p:cNvPr id="3" name="Rectangle 2"/>
          <p:cNvSpPr/>
          <p:nvPr/>
        </p:nvSpPr>
        <p:spPr>
          <a:xfrm>
            <a:off x="991673" y="1254046"/>
            <a:ext cx="10457645" cy="4688463"/>
          </a:xfrm>
          <a:prstGeom prst="rect">
            <a:avLst/>
          </a:prstGeom>
        </p:spPr>
        <p:txBody>
          <a:bodyPr wrap="square">
            <a:spAutoFit/>
          </a:bodyPr>
          <a:lstStyle/>
          <a:p>
            <a:pPr>
              <a:lnSpc>
                <a:spcPct val="150000"/>
              </a:lnSpc>
              <a:spcBef>
                <a:spcPts val="1400"/>
              </a:spcBef>
              <a:spcAft>
                <a:spcPts val="0"/>
              </a:spcAft>
              <a:tabLst>
                <a:tab pos="1066800" algn="l"/>
                <a:tab pos="3276600" algn="l"/>
              </a:tabLst>
            </a:pPr>
            <a:r>
              <a:rPr lang="en-US" sz="2800" dirty="0">
                <a:solidFill>
                  <a:srgbClr val="00000A"/>
                </a:solidFill>
                <a:effectLst/>
                <a:latin typeface="Vijaya" panose="020B0604020202020204" pitchFamily="34" charset="0"/>
                <a:ea typeface="Times New Roman" panose="02020603050405020304" pitchFamily="18" charset="0"/>
                <a:cs typeface="Vijaya" panose="020B0604020202020204" pitchFamily="34" charset="0"/>
              </a:rPr>
              <a:t> </a:t>
            </a:r>
            <a:endParaRPr lang="en-IN" sz="2800" dirty="0">
              <a:solidFill>
                <a:srgbClr val="00000A"/>
              </a:solidFill>
              <a:effectLst/>
              <a:latin typeface="Vijaya" panose="020B0604020202020204" pitchFamily="34" charset="0"/>
              <a:ea typeface="Times New Roman" panose="02020603050405020304" pitchFamily="18" charset="0"/>
              <a:cs typeface="Vijaya" panose="020B0604020202020204" pitchFamily="34" charset="0"/>
            </a:endParaRPr>
          </a:p>
          <a:p>
            <a:pPr>
              <a:lnSpc>
                <a:spcPct val="150000"/>
              </a:lnSpc>
              <a:spcBef>
                <a:spcPts val="1400"/>
              </a:spcBef>
              <a:spcAft>
                <a:spcPts val="0"/>
              </a:spcAft>
              <a:tabLst>
                <a:tab pos="1066800" algn="l"/>
                <a:tab pos="3276600" algn="l"/>
              </a:tabLst>
            </a:pPr>
            <a:r>
              <a:rPr lang="en-US" sz="28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The net polarity is calculated as the mean of above polarities for different topics under which brand is classified.</a:t>
            </a:r>
            <a:endParaRPr lang="en-IN" sz="28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endParaRPr>
          </a:p>
          <a:p>
            <a:pPr>
              <a:lnSpc>
                <a:spcPct val="150000"/>
              </a:lnSpc>
              <a:spcBef>
                <a:spcPts val="1400"/>
              </a:spcBef>
              <a:spcAft>
                <a:spcPts val="0"/>
              </a:spcAft>
              <a:tabLst>
                <a:tab pos="1066800" algn="l"/>
                <a:tab pos="3276600" algn="l"/>
              </a:tabLst>
            </a:pPr>
            <a:r>
              <a:rPr lang="en-US" sz="28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a:t>
            </a:r>
            <a:r>
              <a:rPr lang="en-US" sz="28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Net_Polarity_of_Topic</a:t>
            </a:r>
            <a:r>
              <a:rPr lang="en-US" sz="2800" u="sng"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Σ Polarity(Topic)</a:t>
            </a:r>
            <a:endParaRPr lang="en-IN" sz="28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endParaRPr>
          </a:p>
          <a:p>
            <a:pPr>
              <a:lnSpc>
                <a:spcPct val="150000"/>
              </a:lnSpc>
              <a:spcBef>
                <a:spcPts val="1400"/>
              </a:spcBef>
              <a:spcAft>
                <a:spcPts val="0"/>
              </a:spcAft>
              <a:tabLst>
                <a:tab pos="1066800" algn="l"/>
                <a:tab pos="3276600" algn="l"/>
              </a:tabLst>
            </a:pPr>
            <a:r>
              <a:rPr lang="en-US" sz="28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a:t>
            </a:r>
            <a:r>
              <a:rPr lang="en-US" sz="28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Total_Topics</a:t>
            </a:r>
            <a:endParaRPr lang="en-IN" sz="28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endParaRPr>
          </a:p>
          <a:p>
            <a:pPr>
              <a:lnSpc>
                <a:spcPct val="150000"/>
              </a:lnSpc>
              <a:spcBef>
                <a:spcPts val="1400"/>
              </a:spcBef>
              <a:spcAft>
                <a:spcPts val="0"/>
              </a:spcAft>
              <a:tabLst>
                <a:tab pos="1066800" algn="l"/>
                <a:tab pos="3276600" algn="l"/>
              </a:tabLst>
            </a:pPr>
            <a:endParaRPr lang="en-IN" sz="2800" dirty="0">
              <a:solidFill>
                <a:srgbClr val="00000A"/>
              </a:solidFill>
              <a:effectLst/>
              <a:latin typeface="Vijaya" panose="020B0604020202020204" pitchFamily="34" charset="0"/>
              <a:ea typeface="Times New Roman" panose="02020603050405020304" pitchFamily="18" charset="0"/>
              <a:cs typeface="Vijaya" panose="020B0604020202020204" pitchFamily="34" charset="0"/>
            </a:endParaRPr>
          </a:p>
        </p:txBody>
      </p:sp>
    </p:spTree>
    <p:extLst>
      <p:ext uri="{BB962C8B-B14F-4D97-AF65-F5344CB8AC3E}">
        <p14:creationId xmlns:p14="http://schemas.microsoft.com/office/powerpoint/2010/main" val="2280418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7845" y="595196"/>
            <a:ext cx="3514104"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Conclusion</a:t>
            </a:r>
          </a:p>
        </p:txBody>
      </p:sp>
      <p:sp>
        <p:nvSpPr>
          <p:cNvPr id="3" name="Rectangle 2"/>
          <p:cNvSpPr/>
          <p:nvPr/>
        </p:nvSpPr>
        <p:spPr>
          <a:xfrm>
            <a:off x="1056068" y="1518526"/>
            <a:ext cx="10457645" cy="4098558"/>
          </a:xfrm>
          <a:prstGeom prst="rect">
            <a:avLst/>
          </a:prstGeom>
        </p:spPr>
        <p:txBody>
          <a:bodyPr wrap="square">
            <a:spAutoFit/>
          </a:bodyPr>
          <a:lstStyle/>
          <a:p>
            <a:pPr>
              <a:spcAft>
                <a:spcPts val="1000"/>
              </a:spcAft>
              <a:tabLst>
                <a:tab pos="1066800" algn="l"/>
                <a:tab pos="3276600" algn="l"/>
              </a:tabLst>
            </a:pPr>
            <a:r>
              <a:rPr lang="en-US" sz="2800" dirty="0">
                <a:solidFill>
                  <a:schemeClr val="accent1">
                    <a:lumMod val="75000"/>
                  </a:schemeClr>
                </a:solidFill>
                <a:effectLst/>
                <a:latin typeface="Vijaya" panose="020B0604020202020204" pitchFamily="34" charset="0"/>
                <a:ea typeface="Calibri" panose="020F0502020204030204" pitchFamily="34" charset="0"/>
                <a:cs typeface="Vijaya" panose="020B0604020202020204" pitchFamily="34" charset="0"/>
              </a:rPr>
              <a:t>Microblogging nowadays became one of the major types of the communication. It is identified as online word-of-mouth branding.</a:t>
            </a:r>
            <a:br>
              <a:rPr lang="en-US" sz="2800" dirty="0">
                <a:solidFill>
                  <a:schemeClr val="accent1">
                    <a:lumMod val="75000"/>
                  </a:schemeClr>
                </a:solidFill>
                <a:effectLst/>
                <a:latin typeface="Vijaya" panose="020B0604020202020204" pitchFamily="34" charset="0"/>
                <a:ea typeface="Calibri" panose="020F0502020204030204" pitchFamily="34" charset="0"/>
                <a:cs typeface="Vijaya" panose="020B0604020202020204" pitchFamily="34" charset="0"/>
              </a:rPr>
            </a:br>
            <a:r>
              <a:rPr lang="en-US" sz="2800" dirty="0">
                <a:solidFill>
                  <a:schemeClr val="accent1">
                    <a:lumMod val="75000"/>
                  </a:schemeClr>
                </a:solidFill>
                <a:effectLst/>
                <a:latin typeface="Vijaya" panose="020B0604020202020204" pitchFamily="34" charset="0"/>
                <a:ea typeface="Calibri" panose="020F0502020204030204" pitchFamily="34" charset="0"/>
                <a:cs typeface="Vijaya" panose="020B0604020202020204" pitchFamily="34" charset="0"/>
              </a:rPr>
              <a:t>The large amount of information contained in microblogging web-sites makes them an attractive source of data for opinion mining and sentiment analysis.  There are several implications of this project. </a:t>
            </a:r>
            <a:endParaRPr lang="en-IN" sz="2800" dirty="0">
              <a:solidFill>
                <a:schemeClr val="accent1">
                  <a:lumMod val="75000"/>
                </a:schemeClr>
              </a:solidFill>
              <a:effectLst/>
              <a:latin typeface="Vijaya" panose="020B0604020202020204" pitchFamily="34" charset="0"/>
              <a:ea typeface="Calibri" panose="020F0502020204030204" pitchFamily="34" charset="0"/>
              <a:cs typeface="Vijaya" panose="020B0604020202020204" pitchFamily="34" charset="0"/>
            </a:endParaRPr>
          </a:p>
          <a:p>
            <a:r>
              <a:rPr lang="en-US" sz="2800" dirty="0">
                <a:solidFill>
                  <a:schemeClr val="accent1">
                    <a:lumMod val="75000"/>
                  </a:schemeClr>
                </a:solidFill>
                <a:effectLst/>
                <a:latin typeface="Vijaya" panose="020B0604020202020204" pitchFamily="34" charset="0"/>
                <a:ea typeface="Calibri" panose="020F0502020204030204" pitchFamily="34" charset="0"/>
                <a:cs typeface="Vijaya" panose="020B0604020202020204" pitchFamily="34" charset="0"/>
              </a:rPr>
              <a:t>These tweets proved as a useful tool for making a comparison tool on real life experiences of people. Also, it proved to be an attractive tool for companies to help them understand their brand image. Microblogging can be used to provide information and draw potential customers to other online media, such as Websites and blogs.</a:t>
            </a:r>
            <a:endParaRPr lang="en-IN" sz="2800" dirty="0">
              <a:solidFill>
                <a:schemeClr val="accent1">
                  <a:lumMod val="75000"/>
                </a:schemeClr>
              </a:solidFill>
              <a:latin typeface="Vijaya" panose="020B0604020202020204" pitchFamily="34" charset="0"/>
              <a:cs typeface="Vijaya" panose="020B0604020202020204" pitchFamily="34" charset="0"/>
            </a:endParaRPr>
          </a:p>
        </p:txBody>
      </p:sp>
    </p:spTree>
    <p:extLst>
      <p:ext uri="{BB962C8B-B14F-4D97-AF65-F5344CB8AC3E}">
        <p14:creationId xmlns:p14="http://schemas.microsoft.com/office/powerpoint/2010/main" val="391566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7764" y="595196"/>
            <a:ext cx="3894271"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Future Work</a:t>
            </a:r>
          </a:p>
        </p:txBody>
      </p:sp>
      <p:sp>
        <p:nvSpPr>
          <p:cNvPr id="3" name="Rectangle 2"/>
          <p:cNvSpPr/>
          <p:nvPr/>
        </p:nvSpPr>
        <p:spPr>
          <a:xfrm>
            <a:off x="605307" y="1518526"/>
            <a:ext cx="10934164" cy="3970318"/>
          </a:xfrm>
          <a:prstGeom prst="rect">
            <a:avLst/>
          </a:prstGeom>
        </p:spPr>
        <p:txBody>
          <a:bodyPr wrap="square">
            <a:spAutoFit/>
          </a:bodyPr>
          <a:lstStyle/>
          <a:p>
            <a:pPr algn="just">
              <a:spcAft>
                <a:spcPts val="0"/>
              </a:spcAft>
              <a:tabLst>
                <a:tab pos="1066800" algn="l"/>
                <a:tab pos="3276600" algn="l"/>
              </a:tabLst>
            </a:pPr>
            <a:r>
              <a:rPr lang="en-US" sz="2800" dirty="0">
                <a:solidFill>
                  <a:schemeClr val="accent1">
                    <a:lumMod val="75000"/>
                  </a:schemeClr>
                </a:solidFill>
                <a:effectLst/>
                <a:latin typeface="Vijaya" panose="020B0604020202020204" pitchFamily="34" charset="0"/>
                <a:ea typeface="Calibri" panose="020F0502020204030204" pitchFamily="34" charset="0"/>
                <a:cs typeface="Vijaya" panose="020B0604020202020204" pitchFamily="34" charset="0"/>
              </a:rPr>
              <a:t>Many research questions remain open for future work:</a:t>
            </a:r>
            <a:endParaRPr lang="en-IN" sz="2800" dirty="0">
              <a:solidFill>
                <a:schemeClr val="accent1">
                  <a:lumMod val="75000"/>
                </a:schemeClr>
              </a:solidFill>
              <a:effectLst/>
              <a:latin typeface="Vijaya" panose="020B0604020202020204" pitchFamily="34" charset="0"/>
              <a:ea typeface="Calibri" panose="020F0502020204030204" pitchFamily="34" charset="0"/>
              <a:cs typeface="Vijaya" panose="020B0604020202020204" pitchFamily="34" charset="0"/>
            </a:endParaRPr>
          </a:p>
          <a:p>
            <a:pPr marL="342900" lvl="0" indent="-342900" algn="just">
              <a:spcAft>
                <a:spcPts val="0"/>
              </a:spcAft>
              <a:buFont typeface="Symbol" panose="05050102010706020507" pitchFamily="18" charset="2"/>
              <a:buChar char=""/>
              <a:tabLst>
                <a:tab pos="1066800" algn="l"/>
                <a:tab pos="3276600" algn="l"/>
              </a:tabLst>
            </a:pPr>
            <a:r>
              <a:rPr lang="en-US" sz="2800" dirty="0">
                <a:solidFill>
                  <a:schemeClr val="accent1">
                    <a:lumMod val="75000"/>
                  </a:schemeClr>
                </a:solidFill>
                <a:effectLst/>
                <a:latin typeface="Vijaya" panose="020B0604020202020204" pitchFamily="34" charset="0"/>
                <a:ea typeface="Calibri" panose="020F0502020204030204" pitchFamily="34" charset="0"/>
                <a:cs typeface="Vijaya" panose="020B0604020202020204" pitchFamily="34" charset="0"/>
              </a:rPr>
              <a:t>Improve the overall performance of our approach by taking different features and a larger training set into account.</a:t>
            </a:r>
            <a:endParaRPr lang="en-IN" sz="2800" dirty="0">
              <a:solidFill>
                <a:schemeClr val="accent1">
                  <a:lumMod val="75000"/>
                </a:schemeClr>
              </a:solidFill>
              <a:effectLst/>
              <a:latin typeface="Vijaya" panose="020B0604020202020204" pitchFamily="34" charset="0"/>
              <a:ea typeface="Calibri" panose="020F0502020204030204" pitchFamily="34" charset="0"/>
              <a:cs typeface="Vijaya" panose="020B0604020202020204" pitchFamily="34" charset="0"/>
            </a:endParaRPr>
          </a:p>
          <a:p>
            <a:pPr marL="342900" lvl="0" indent="-342900">
              <a:spcAft>
                <a:spcPts val="0"/>
              </a:spcAft>
              <a:buFont typeface="Symbol" panose="05050102010706020507" pitchFamily="18" charset="2"/>
              <a:buChar char=""/>
              <a:tabLst>
                <a:tab pos="1066800" algn="l"/>
                <a:tab pos="3276600" algn="l"/>
              </a:tabLst>
            </a:pPr>
            <a:r>
              <a:rPr lang="en-US" sz="2800" dirty="0">
                <a:solidFill>
                  <a:schemeClr val="accent1">
                    <a:lumMod val="75000"/>
                  </a:schemeClr>
                </a:solidFill>
                <a:effectLst/>
                <a:latin typeface="Vijaya" panose="020B0604020202020204" pitchFamily="34" charset="0"/>
                <a:ea typeface="Calibri" panose="020F0502020204030204" pitchFamily="34" charset="0"/>
                <a:cs typeface="Vijaya" panose="020B0604020202020204" pitchFamily="34" charset="0"/>
              </a:rPr>
              <a:t>Monitoring and Leveraging micro-blogging sites concerning one’s own brand and the brand of competitors provides valuable competitive intelligent information. </a:t>
            </a:r>
            <a:endParaRPr lang="en-IN" sz="2800" dirty="0">
              <a:solidFill>
                <a:schemeClr val="accent1">
                  <a:lumMod val="75000"/>
                </a:schemeClr>
              </a:solidFill>
              <a:effectLst/>
              <a:latin typeface="Vijaya" panose="020B0604020202020204" pitchFamily="34" charset="0"/>
              <a:ea typeface="Calibri" panose="020F0502020204030204" pitchFamily="34" charset="0"/>
              <a:cs typeface="Vijaya" panose="020B0604020202020204" pitchFamily="34" charset="0"/>
            </a:endParaRPr>
          </a:p>
          <a:p>
            <a:pPr marL="342900" lvl="0" indent="-342900">
              <a:spcAft>
                <a:spcPts val="0"/>
              </a:spcAft>
              <a:buFont typeface="Symbol" panose="05050102010706020507" pitchFamily="18" charset="2"/>
              <a:buChar char=""/>
              <a:tabLst>
                <a:tab pos="1066800" algn="l"/>
                <a:tab pos="3276600" algn="l"/>
              </a:tabLst>
            </a:pPr>
            <a:r>
              <a:rPr lang="en-US" sz="2800" dirty="0">
                <a:solidFill>
                  <a:schemeClr val="accent1">
                    <a:lumMod val="75000"/>
                  </a:schemeClr>
                </a:solidFill>
                <a:effectLst/>
                <a:latin typeface="Vijaya" panose="020B0604020202020204" pitchFamily="34" charset="0"/>
                <a:ea typeface="Calibri" panose="020F0502020204030204" pitchFamily="34" charset="0"/>
                <a:cs typeface="Vijaya" panose="020B0604020202020204" pitchFamily="34" charset="0"/>
              </a:rPr>
              <a:t>Companies can track micro-blog postings and immediately intervene with unsatisfied customers.</a:t>
            </a:r>
            <a:endParaRPr lang="en-IN" sz="2800" dirty="0">
              <a:solidFill>
                <a:schemeClr val="accent1">
                  <a:lumMod val="75000"/>
                </a:schemeClr>
              </a:solidFill>
              <a:effectLst/>
              <a:latin typeface="Vijaya" panose="020B0604020202020204" pitchFamily="34" charset="0"/>
              <a:ea typeface="Calibri" panose="020F0502020204030204" pitchFamily="34" charset="0"/>
              <a:cs typeface="Vijaya" panose="020B0604020202020204" pitchFamily="34" charset="0"/>
            </a:endParaRPr>
          </a:p>
          <a:p>
            <a:pPr marL="342900" lvl="0" indent="-342900">
              <a:spcAft>
                <a:spcPts val="1000"/>
              </a:spcAft>
              <a:buFont typeface="Symbol" panose="05050102010706020507" pitchFamily="18" charset="2"/>
              <a:buChar char=""/>
              <a:tabLst>
                <a:tab pos="1066800" algn="l"/>
                <a:tab pos="3276600" algn="l"/>
              </a:tabLst>
            </a:pPr>
            <a:r>
              <a:rPr lang="en-US" sz="2800" dirty="0">
                <a:solidFill>
                  <a:schemeClr val="accent1">
                    <a:lumMod val="75000"/>
                  </a:schemeClr>
                </a:solidFill>
                <a:effectLst/>
                <a:latin typeface="Vijaya" panose="020B0604020202020204" pitchFamily="34" charset="0"/>
                <a:ea typeface="Calibri" panose="020F0502020204030204" pitchFamily="34" charset="0"/>
                <a:cs typeface="Vijaya" panose="020B0604020202020204" pitchFamily="34" charset="0"/>
              </a:rPr>
              <a:t> Companies can get near real-time feedback, by setting up corporate accounts, from customers using micro-blog polls, and surveys. </a:t>
            </a:r>
            <a:endParaRPr lang="en-IN" sz="2800" dirty="0">
              <a:solidFill>
                <a:schemeClr val="accent1">
                  <a:lumMod val="75000"/>
                </a:schemeClr>
              </a:solidFill>
              <a:effectLst/>
              <a:latin typeface="Vijaya" panose="020B0604020202020204" pitchFamily="34" charset="0"/>
              <a:ea typeface="Calibri" panose="020F0502020204030204" pitchFamily="34" charset="0"/>
              <a:cs typeface="Vijaya" panose="020B0604020202020204" pitchFamily="34" charset="0"/>
            </a:endParaRPr>
          </a:p>
        </p:txBody>
      </p:sp>
    </p:spTree>
    <p:extLst>
      <p:ext uri="{BB962C8B-B14F-4D97-AF65-F5344CB8AC3E}">
        <p14:creationId xmlns:p14="http://schemas.microsoft.com/office/powerpoint/2010/main" val="4162173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03229" y="2848998"/>
            <a:ext cx="3628494"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p:txBody>
      </p:sp>
    </p:spTree>
    <p:extLst>
      <p:ext uri="{BB962C8B-B14F-4D97-AF65-F5344CB8AC3E}">
        <p14:creationId xmlns:p14="http://schemas.microsoft.com/office/powerpoint/2010/main" val="3816981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1302" y="595196"/>
            <a:ext cx="3911969"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Introduction</a:t>
            </a:r>
          </a:p>
        </p:txBody>
      </p:sp>
      <p:sp>
        <p:nvSpPr>
          <p:cNvPr id="3" name="Rectangle 2"/>
          <p:cNvSpPr/>
          <p:nvPr/>
        </p:nvSpPr>
        <p:spPr>
          <a:xfrm>
            <a:off x="755375" y="1518526"/>
            <a:ext cx="10721008" cy="2246769"/>
          </a:xfrm>
          <a:prstGeom prst="rect">
            <a:avLst/>
          </a:prstGeom>
        </p:spPr>
        <p:txBody>
          <a:bodyPr wrap="square">
            <a:spAutoFit/>
          </a:bodyPr>
          <a:lstStyle/>
          <a:p>
            <a:pPr algn="just">
              <a:spcAft>
                <a:spcPts val="1000"/>
              </a:spcAft>
            </a:pPr>
            <a:r>
              <a:rPr lang="en-US" sz="28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Social networking today has become a very popular communication tool among Internet users. Millions of users share opinions on different aspects of life every day. Social Networking web-sites become a valuable sources of people’s opinions and sentiments. Users tend to post about products and services they use, or express their political and religious views.</a:t>
            </a:r>
            <a:endParaRPr lang="en-IN" sz="2800" dirty="0">
              <a:solidFill>
                <a:schemeClr val="accent1">
                  <a:lumMod val="75000"/>
                </a:schemeClr>
              </a:solidFill>
              <a:effectLst/>
              <a:latin typeface="Vijaya" panose="020B0604020202020204" pitchFamily="34" charset="0"/>
              <a:ea typeface="Calibri" panose="020F0502020204030204" pitchFamily="34" charset="0"/>
              <a:cs typeface="Vijaya" panose="020B0604020202020204" pitchFamily="34" charset="0"/>
            </a:endParaRPr>
          </a:p>
        </p:txBody>
      </p:sp>
      <p:pic>
        <p:nvPicPr>
          <p:cNvPr id="1026" name="Picture 2" descr="http://weblightmiami.com/wp-content/uploads/2013/07/social-media-ic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0722" y="3765295"/>
            <a:ext cx="7059640" cy="207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231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92592" y="595196"/>
            <a:ext cx="4109395"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Why Twitter?</a:t>
            </a:r>
          </a:p>
        </p:txBody>
      </p:sp>
      <p:sp>
        <p:nvSpPr>
          <p:cNvPr id="4" name="Rectangle 3"/>
          <p:cNvSpPr/>
          <p:nvPr/>
        </p:nvSpPr>
        <p:spPr>
          <a:xfrm>
            <a:off x="700645" y="1396304"/>
            <a:ext cx="11080538" cy="3539430"/>
          </a:xfrm>
          <a:prstGeom prst="rect">
            <a:avLst/>
          </a:prstGeom>
        </p:spPr>
        <p:txBody>
          <a:bodyPr wrap="square">
            <a:spAutoFit/>
          </a:bodyPr>
          <a:lstStyle/>
          <a:p>
            <a:r>
              <a:rPr lang="en-US" sz="2800" dirty="0">
                <a:solidFill>
                  <a:schemeClr val="accent1">
                    <a:lumMod val="75000"/>
                  </a:schemeClr>
                </a:solidFill>
                <a:effectLst/>
                <a:latin typeface="Vijaya" panose="020B0604020202020204" pitchFamily="34" charset="0"/>
                <a:ea typeface="Calibri" panose="020F0502020204030204" pitchFamily="34" charset="0"/>
                <a:cs typeface="Vijaya" panose="020B0604020202020204" pitchFamily="34" charset="0"/>
              </a:rPr>
              <a:t>Twitter serves as a great place for social web mining because of its openness for public consumption, API documentation and ease of use, rich developer tool such as Twitter4J, and broad appeal to users from every walk of life.</a:t>
            </a:r>
            <a:r>
              <a:rPr lang="en-US" sz="2800" dirty="0">
                <a:solidFill>
                  <a:schemeClr val="accent1">
                    <a:lumMod val="75000"/>
                  </a:schemeClr>
                </a:solidFill>
                <a:latin typeface="Vijaya" panose="020B0604020202020204" pitchFamily="34" charset="0"/>
                <a:cs typeface="Vijaya" panose="020B0604020202020204" pitchFamily="34" charset="0"/>
              </a:rPr>
              <a:t> Twitter is chosen because it is predominantly   suited   for   data   mining   because of   three   key features.</a:t>
            </a:r>
            <a:endParaRPr lang="en-IN" sz="2800" dirty="0">
              <a:solidFill>
                <a:schemeClr val="accent1">
                  <a:lumMod val="75000"/>
                </a:schemeClr>
              </a:solidFill>
              <a:latin typeface="Vijaya" panose="020B0604020202020204" pitchFamily="34" charset="0"/>
              <a:cs typeface="Vijaya" panose="020B0604020202020204" pitchFamily="34" charset="0"/>
            </a:endParaRPr>
          </a:p>
          <a:p>
            <a:pPr marL="457200" lvl="0" indent="-457200">
              <a:buFont typeface="Arial" panose="020B0604020202020204" pitchFamily="34" charset="0"/>
              <a:buChar char="•"/>
            </a:pPr>
            <a:r>
              <a:rPr lang="en-US" sz="2800" dirty="0">
                <a:solidFill>
                  <a:schemeClr val="accent1">
                    <a:lumMod val="75000"/>
                  </a:schemeClr>
                </a:solidFill>
                <a:latin typeface="Vijaya" panose="020B0604020202020204" pitchFamily="34" charset="0"/>
                <a:cs typeface="Vijaya" panose="020B0604020202020204" pitchFamily="34" charset="0"/>
              </a:rPr>
              <a:t>Twitter’s API is well designed and easy to access.</a:t>
            </a:r>
            <a:endParaRPr lang="en-IN" sz="2800" dirty="0">
              <a:solidFill>
                <a:schemeClr val="accent1">
                  <a:lumMod val="75000"/>
                </a:schemeClr>
              </a:solidFill>
              <a:latin typeface="Vijaya" panose="020B0604020202020204" pitchFamily="34" charset="0"/>
              <a:cs typeface="Vijaya" panose="020B0604020202020204" pitchFamily="34" charset="0"/>
            </a:endParaRPr>
          </a:p>
          <a:p>
            <a:pPr marL="457200" lvl="0" indent="-457200">
              <a:buFont typeface="Arial" panose="020B0604020202020204" pitchFamily="34" charset="0"/>
              <a:buChar char="•"/>
            </a:pPr>
            <a:r>
              <a:rPr lang="en-US" sz="2800" dirty="0">
                <a:solidFill>
                  <a:schemeClr val="accent1">
                    <a:lumMod val="75000"/>
                  </a:schemeClr>
                </a:solidFill>
                <a:latin typeface="Vijaya" panose="020B0604020202020204" pitchFamily="34" charset="0"/>
                <a:cs typeface="Vijaya" panose="020B0604020202020204" pitchFamily="34" charset="0"/>
              </a:rPr>
              <a:t>Twitter data is in a convenient format for analysis.</a:t>
            </a:r>
            <a:endParaRPr lang="en-IN" sz="2800" dirty="0">
              <a:solidFill>
                <a:schemeClr val="accent1">
                  <a:lumMod val="75000"/>
                </a:schemeClr>
              </a:solidFill>
              <a:latin typeface="Vijaya" panose="020B0604020202020204" pitchFamily="34" charset="0"/>
              <a:cs typeface="Vijaya" panose="020B0604020202020204" pitchFamily="34" charset="0"/>
            </a:endParaRPr>
          </a:p>
          <a:p>
            <a:pPr marL="457200" lvl="0" indent="-457200">
              <a:buFont typeface="Arial" panose="020B0604020202020204" pitchFamily="34" charset="0"/>
              <a:buChar char="•"/>
            </a:pPr>
            <a:r>
              <a:rPr lang="en-US" sz="2800" dirty="0">
                <a:solidFill>
                  <a:schemeClr val="accent1">
                    <a:lumMod val="75000"/>
                  </a:schemeClr>
                </a:solidFill>
                <a:latin typeface="Vijaya" panose="020B0604020202020204" pitchFamily="34" charset="0"/>
                <a:cs typeface="Vijaya" panose="020B0604020202020204" pitchFamily="34" charset="0"/>
              </a:rPr>
              <a:t>Twitter's  terms  of  use  for  the  data  are  relatively  liberal as  compared  to  other  APIs . </a:t>
            </a:r>
            <a:endParaRPr lang="en-IN" sz="2800" dirty="0">
              <a:solidFill>
                <a:schemeClr val="accent1">
                  <a:lumMod val="75000"/>
                </a:schemeClr>
              </a:solidFill>
              <a:latin typeface="Vijaya" panose="020B0604020202020204" pitchFamily="34" charset="0"/>
              <a:cs typeface="Vijaya" panose="020B0604020202020204" pitchFamily="34" charset="0"/>
            </a:endParaRPr>
          </a:p>
        </p:txBody>
      </p:sp>
      <p:pic>
        <p:nvPicPr>
          <p:cNvPr id="2050" name="Picture 2" descr="http://www.thewreathworks.com/twitter_logo-transparen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8938" y="4404002"/>
            <a:ext cx="6747427" cy="16402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www.kirkcosiermusic.com/wp-content/uploads/2015/05/twitter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98938" y="653246"/>
            <a:ext cx="1076306" cy="807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299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9122" y="595196"/>
            <a:ext cx="5816337"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Problem Statement</a:t>
            </a:r>
          </a:p>
        </p:txBody>
      </p:sp>
      <p:sp>
        <p:nvSpPr>
          <p:cNvPr id="3" name="Rectangle 2"/>
          <p:cNvSpPr/>
          <p:nvPr/>
        </p:nvSpPr>
        <p:spPr>
          <a:xfrm>
            <a:off x="581377" y="1518526"/>
            <a:ext cx="11131826" cy="3970318"/>
          </a:xfrm>
          <a:prstGeom prst="rect">
            <a:avLst/>
          </a:prstGeom>
        </p:spPr>
        <p:txBody>
          <a:bodyPr wrap="square">
            <a:spAutoFit/>
          </a:bodyPr>
          <a:lstStyle/>
          <a:p>
            <a:pPr algn="just">
              <a:spcAft>
                <a:spcPts val="0"/>
              </a:spcAft>
            </a:pPr>
            <a:r>
              <a:rPr lang="en-US" sz="2800" dirty="0">
                <a:solidFill>
                  <a:schemeClr val="accent1">
                    <a:lumMod val="75000"/>
                  </a:schemeClr>
                </a:solidFill>
                <a:effectLst/>
                <a:latin typeface="Vijaya" panose="020B0604020202020204" pitchFamily="34" charset="0"/>
                <a:cs typeface="Vijaya" panose="020B0604020202020204" pitchFamily="34" charset="0"/>
              </a:rPr>
              <a:t>This project aims to extract the treasury of data obtained from micro-blogging site, Twitter, classify it and exploit its benefits. This Project tends to focus on the problem of classification, i.e., given a set of pre-determined classes, how to identify which classes an instance belongs to on the basis of both Sentiment as well as Topic of Tweet. Also, this classification can further be employed as a tool for comparison for various kinds of products on the basis of real time experiences of people.</a:t>
            </a:r>
            <a:endParaRPr lang="en-IN" sz="2800" dirty="0">
              <a:solidFill>
                <a:schemeClr val="accent1">
                  <a:lumMod val="75000"/>
                </a:schemeClr>
              </a:solidFill>
              <a:effectLst/>
              <a:latin typeface="Vijaya" panose="020B0604020202020204" pitchFamily="34" charset="0"/>
              <a:cs typeface="Vijaya" panose="020B0604020202020204" pitchFamily="34" charset="0"/>
            </a:endParaRPr>
          </a:p>
          <a:p>
            <a:pPr algn="just">
              <a:spcAft>
                <a:spcPts val="1000"/>
              </a:spcAft>
            </a:pPr>
            <a:r>
              <a:rPr lang="en-US" sz="2800" dirty="0">
                <a:solidFill>
                  <a:schemeClr val="accent1">
                    <a:lumMod val="75000"/>
                  </a:schemeClr>
                </a:solidFill>
                <a:effectLst/>
                <a:latin typeface="Vijaya" panose="020B0604020202020204" pitchFamily="34" charset="0"/>
                <a:ea typeface="Calibri" panose="020F0502020204030204" pitchFamily="34" charset="0"/>
                <a:cs typeface="Vijaya" panose="020B0604020202020204" pitchFamily="34" charset="0"/>
              </a:rPr>
              <a:t>A multi-label classification of tweets of different products or services under different categories, either generic or specific, to provide a basis of comparison between any two of the products/ or services.  Also to evaluate the Brand Image of a particular company.</a:t>
            </a:r>
            <a:endParaRPr lang="en-IN" sz="2800" dirty="0">
              <a:solidFill>
                <a:schemeClr val="accent1">
                  <a:lumMod val="75000"/>
                </a:schemeClr>
              </a:solidFill>
              <a:effectLst/>
              <a:latin typeface="Vijaya" panose="020B0604020202020204" pitchFamily="34" charset="0"/>
              <a:ea typeface="Calibri" panose="020F0502020204030204" pitchFamily="34" charset="0"/>
              <a:cs typeface="Vijaya" panose="020B0604020202020204" pitchFamily="34" charset="0"/>
            </a:endParaRPr>
          </a:p>
        </p:txBody>
      </p:sp>
    </p:spTree>
    <p:extLst>
      <p:ext uri="{BB962C8B-B14F-4D97-AF65-F5344CB8AC3E}">
        <p14:creationId xmlns:p14="http://schemas.microsoft.com/office/powerpoint/2010/main" val="1529254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8321" y="595196"/>
            <a:ext cx="6073137"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Project Architecture</a:t>
            </a:r>
          </a:p>
        </p:txBody>
      </p:sp>
      <p:sp>
        <p:nvSpPr>
          <p:cNvPr id="3" name="Rectangle 2"/>
          <p:cNvSpPr/>
          <p:nvPr/>
        </p:nvSpPr>
        <p:spPr>
          <a:xfrm>
            <a:off x="721216" y="1518526"/>
            <a:ext cx="11127346" cy="4401205"/>
          </a:xfrm>
          <a:prstGeom prst="rect">
            <a:avLst/>
          </a:prstGeom>
        </p:spPr>
        <p:txBody>
          <a:bodyPr wrap="square">
            <a:spAutoFit/>
          </a:bodyPr>
          <a:lstStyle/>
          <a:p>
            <a:pPr>
              <a:spcAft>
                <a:spcPts val="0"/>
              </a:spcAft>
            </a:pPr>
            <a:r>
              <a:rPr lang="en-US" sz="2800" u="sng"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Phase 1:</a:t>
            </a:r>
            <a:r>
              <a:rPr lang="en-US" sz="28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a:t>
            </a:r>
            <a:r>
              <a:rPr lang="en-US" sz="2800" b="1"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Twitter4j Authorization and Tweets Extraction</a:t>
            </a:r>
            <a:r>
              <a:rPr lang="en-IN" sz="2800" b="1" dirty="0">
                <a:solidFill>
                  <a:schemeClr val="accent1">
                    <a:lumMod val="75000"/>
                  </a:schemeClr>
                </a:solidFill>
                <a:latin typeface="Vijaya" panose="020B0604020202020204" pitchFamily="34" charset="0"/>
                <a:cs typeface="Vijaya" panose="020B0604020202020204" pitchFamily="34" charset="0"/>
              </a:rPr>
              <a:t>:</a:t>
            </a:r>
          </a:p>
          <a:p>
            <a:pPr>
              <a:spcAft>
                <a:spcPts val="0"/>
              </a:spcAft>
            </a:pPr>
            <a:r>
              <a:rPr lang="en-US" sz="28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Twitter API provides interfaces to query Twitter for data based on certain filters. </a:t>
            </a:r>
            <a:r>
              <a:rPr lang="en-US" sz="2800" dirty="0">
                <a:solidFill>
                  <a:schemeClr val="accent1">
                    <a:lumMod val="75000"/>
                  </a:schemeClr>
                </a:solidFill>
                <a:effectLst/>
                <a:latin typeface="Vijaya" panose="020B0604020202020204" pitchFamily="34" charset="0"/>
                <a:cs typeface="Vijaya" panose="020B0604020202020204" pitchFamily="34" charset="0"/>
              </a:rPr>
              <a:t>This Project undertakes the search API of twitter under twitter4j.</a:t>
            </a:r>
            <a:endParaRPr lang="en-IN" sz="2800" dirty="0">
              <a:solidFill>
                <a:schemeClr val="accent1">
                  <a:lumMod val="75000"/>
                </a:schemeClr>
              </a:solidFill>
              <a:effectLst/>
              <a:latin typeface="Vijaya" panose="020B0604020202020204" pitchFamily="34" charset="0"/>
              <a:cs typeface="Vijaya" panose="020B0604020202020204" pitchFamily="34" charset="0"/>
            </a:endParaRPr>
          </a:p>
          <a:p>
            <a:pPr>
              <a:spcAft>
                <a:spcPts val="0"/>
              </a:spcAft>
            </a:pPr>
            <a:r>
              <a:rPr lang="en-US" sz="2800" u="sng"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Phase 2:</a:t>
            </a:r>
            <a:r>
              <a:rPr lang="en-US" sz="28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a:t>
            </a:r>
            <a:r>
              <a:rPr lang="en-US" sz="2800" b="1"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Training Phase:</a:t>
            </a:r>
          </a:p>
          <a:p>
            <a:pPr>
              <a:spcAft>
                <a:spcPts val="0"/>
              </a:spcAft>
            </a:pPr>
            <a:r>
              <a:rPr lang="en-US" sz="28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Training the classifier with the help of hand classified data set. </a:t>
            </a:r>
          </a:p>
          <a:p>
            <a:pPr>
              <a:spcAft>
                <a:spcPts val="0"/>
              </a:spcAft>
            </a:pPr>
            <a:r>
              <a:rPr lang="en-US" sz="2800" u="sng"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Phase 3</a:t>
            </a:r>
            <a:r>
              <a:rPr lang="en-US" sz="28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a:t>
            </a:r>
            <a:r>
              <a:rPr lang="en-US" sz="2800" b="1"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Classification Phase:</a:t>
            </a:r>
          </a:p>
          <a:p>
            <a:pPr>
              <a:spcAft>
                <a:spcPts val="0"/>
              </a:spcAft>
            </a:pPr>
            <a:r>
              <a:rPr lang="en-US" sz="28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Classification with the help of in built JAVA library </a:t>
            </a:r>
            <a:r>
              <a:rPr lang="en-US" sz="28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LMClassifier</a:t>
            </a:r>
            <a:r>
              <a:rPr lang="en-US" sz="28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classifying the tweets in respective topics and sentiments.</a:t>
            </a:r>
            <a:endParaRPr lang="en-IN" sz="2800" dirty="0">
              <a:solidFill>
                <a:schemeClr val="accent1">
                  <a:lumMod val="75000"/>
                </a:schemeClr>
              </a:solidFill>
              <a:effectLst/>
              <a:latin typeface="Vijaya" panose="020B0604020202020204" pitchFamily="34" charset="0"/>
              <a:cs typeface="Vijaya" panose="020B0604020202020204" pitchFamily="34" charset="0"/>
            </a:endParaRPr>
          </a:p>
          <a:p>
            <a:pPr>
              <a:spcAft>
                <a:spcPts val="0"/>
              </a:spcAft>
            </a:pPr>
            <a:r>
              <a:rPr lang="en-US" sz="2800" u="sng"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Phase 4:</a:t>
            </a:r>
            <a:r>
              <a:rPr lang="en-US" sz="28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a:t>
            </a:r>
            <a:r>
              <a:rPr lang="en-US" sz="2800" b="1" dirty="0" err="1">
                <a:solidFill>
                  <a:schemeClr val="accent1">
                    <a:lumMod val="75000"/>
                  </a:schemeClr>
                </a:solidFill>
                <a:latin typeface="Vijaya" panose="020B0604020202020204" pitchFamily="34" charset="0"/>
                <a:ea typeface="Times New Roman" panose="02020603050405020304" pitchFamily="18" charset="0"/>
                <a:cs typeface="Vijaya" panose="020B0604020202020204" pitchFamily="34" charset="0"/>
              </a:rPr>
              <a:t>Apllication</a:t>
            </a:r>
            <a:r>
              <a:rPr lang="en-US" sz="2800" b="1" dirty="0">
                <a:solidFill>
                  <a:schemeClr val="accent1">
                    <a:lumMod val="75000"/>
                  </a:schemeClr>
                </a:solidFill>
                <a:latin typeface="Vijaya" panose="020B0604020202020204" pitchFamily="34" charset="0"/>
                <a:ea typeface="Times New Roman" panose="02020603050405020304" pitchFamily="18" charset="0"/>
                <a:cs typeface="Vijaya" panose="020B0604020202020204" pitchFamily="34" charset="0"/>
              </a:rPr>
              <a:t> Phase: </a:t>
            </a:r>
          </a:p>
          <a:p>
            <a:pPr>
              <a:spcAft>
                <a:spcPts val="0"/>
              </a:spcAft>
            </a:pPr>
            <a:r>
              <a:rPr lang="en-US" sz="28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Generating the Desired Results for both the </a:t>
            </a:r>
            <a:r>
              <a:rPr lang="en-US" sz="28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modules,i.e.,consumer</a:t>
            </a:r>
            <a:r>
              <a:rPr lang="en-US" sz="28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and company.</a:t>
            </a:r>
            <a:endParaRPr lang="en-IN" sz="2800" dirty="0">
              <a:solidFill>
                <a:schemeClr val="accent1">
                  <a:lumMod val="75000"/>
                </a:schemeClr>
              </a:solidFill>
              <a:effectLst/>
              <a:latin typeface="Vijaya" panose="020B0604020202020204" pitchFamily="34" charset="0"/>
              <a:cs typeface="Vijaya" panose="020B0604020202020204" pitchFamily="34" charset="0"/>
            </a:endParaRPr>
          </a:p>
        </p:txBody>
      </p:sp>
    </p:spTree>
    <p:extLst>
      <p:ext uri="{BB962C8B-B14F-4D97-AF65-F5344CB8AC3E}">
        <p14:creationId xmlns:p14="http://schemas.microsoft.com/office/powerpoint/2010/main" val="348583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6381" b="1161"/>
          <a:stretch/>
        </p:blipFill>
        <p:spPr>
          <a:xfrm>
            <a:off x="2899997" y="1390919"/>
            <a:ext cx="6769793" cy="4842456"/>
          </a:xfrm>
          <a:prstGeom prst="rect">
            <a:avLst/>
          </a:prstGeom>
        </p:spPr>
      </p:pic>
      <p:sp>
        <p:nvSpPr>
          <p:cNvPr id="2" name="Rectangle 1"/>
          <p:cNvSpPr/>
          <p:nvPr/>
        </p:nvSpPr>
        <p:spPr>
          <a:xfrm>
            <a:off x="3429978" y="595196"/>
            <a:ext cx="5709833"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Use Case Diagram</a:t>
            </a:r>
          </a:p>
        </p:txBody>
      </p:sp>
    </p:spTree>
    <p:extLst>
      <p:ext uri="{BB962C8B-B14F-4D97-AF65-F5344CB8AC3E}">
        <p14:creationId xmlns:p14="http://schemas.microsoft.com/office/powerpoint/2010/main" val="3734015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9507" y="749084"/>
            <a:ext cx="5107104" cy="707886"/>
          </a:xfrm>
          <a:prstGeom prst="rect">
            <a:avLst/>
          </a:prstGeom>
          <a:noFill/>
        </p:spPr>
        <p:txBody>
          <a:bodyPr wrap="none" lIns="91440" tIns="45720" rIns="91440" bIns="45720">
            <a:spAutoFit/>
          </a:bodyPr>
          <a:lstStyle/>
          <a:p>
            <a:pPr algn="ctr"/>
            <a:r>
              <a:rPr lang="en-US" sz="4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Control Flow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622" y="1543103"/>
            <a:ext cx="3190875" cy="4695825"/>
          </a:xfrm>
          <a:prstGeom prst="rect">
            <a:avLst/>
          </a:prstGeom>
        </p:spPr>
      </p:pic>
      <p:sp>
        <p:nvSpPr>
          <p:cNvPr id="4" name="Rectangle 3"/>
          <p:cNvSpPr/>
          <p:nvPr/>
        </p:nvSpPr>
        <p:spPr>
          <a:xfrm>
            <a:off x="6294307" y="749084"/>
            <a:ext cx="4742068" cy="769441"/>
          </a:xfrm>
          <a:prstGeom prst="rect">
            <a:avLst/>
          </a:prstGeom>
          <a:noFill/>
        </p:spPr>
        <p:txBody>
          <a:bodyPr wrap="none" lIns="91440" tIns="45720" rIns="91440" bIns="45720">
            <a:spAutoFit/>
          </a:bodyPr>
          <a:lstStyle/>
          <a:p>
            <a:pPr algn="ctr"/>
            <a:r>
              <a:rPr lang="en-US" sz="4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Sequence Diagram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4767" y="1553620"/>
            <a:ext cx="5621147" cy="4337042"/>
          </a:xfrm>
          <a:prstGeom prst="rect">
            <a:avLst/>
          </a:prstGeom>
        </p:spPr>
      </p:pic>
    </p:spTree>
    <p:extLst>
      <p:ext uri="{BB962C8B-B14F-4D97-AF65-F5344CB8AC3E}">
        <p14:creationId xmlns:p14="http://schemas.microsoft.com/office/powerpoint/2010/main" val="4263798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4008" y="595196"/>
            <a:ext cx="7181774"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Implementation Details</a:t>
            </a:r>
          </a:p>
        </p:txBody>
      </p:sp>
      <p:sp>
        <p:nvSpPr>
          <p:cNvPr id="3" name="Rectangle 1"/>
          <p:cNvSpPr>
            <a:spLocks noChangeArrowheads="1"/>
          </p:cNvSpPr>
          <p:nvPr/>
        </p:nvSpPr>
        <p:spPr bwMode="auto">
          <a:xfrm>
            <a:off x="909920" y="1518526"/>
            <a:ext cx="1022117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66800" algn="l"/>
                <a:tab pos="3276600" algn="l"/>
              </a:tabLst>
              <a:defRPr>
                <a:solidFill>
                  <a:schemeClr val="tx1"/>
                </a:solidFill>
                <a:latin typeface="Arial" panose="020B0604020202020204" pitchFamily="34" charset="0"/>
              </a:defRPr>
            </a:lvl1pPr>
            <a:lvl2pPr eaLnBrk="0" fontAlgn="base" hangingPunct="0">
              <a:spcBef>
                <a:spcPct val="0"/>
              </a:spcBef>
              <a:spcAft>
                <a:spcPct val="0"/>
              </a:spcAft>
              <a:tabLst>
                <a:tab pos="1066800" algn="l"/>
                <a:tab pos="3276600" algn="l"/>
              </a:tabLst>
              <a:defRPr>
                <a:solidFill>
                  <a:schemeClr val="tx1"/>
                </a:solidFill>
                <a:latin typeface="Arial" panose="020B0604020202020204" pitchFamily="34" charset="0"/>
              </a:defRPr>
            </a:lvl2pPr>
            <a:lvl3pPr eaLnBrk="0" fontAlgn="base" hangingPunct="0">
              <a:spcBef>
                <a:spcPct val="0"/>
              </a:spcBef>
              <a:spcAft>
                <a:spcPct val="0"/>
              </a:spcAft>
              <a:tabLst>
                <a:tab pos="1066800" algn="l"/>
                <a:tab pos="3276600" algn="l"/>
              </a:tabLst>
              <a:defRPr>
                <a:solidFill>
                  <a:schemeClr val="tx1"/>
                </a:solidFill>
                <a:latin typeface="Arial" panose="020B0604020202020204" pitchFamily="34" charset="0"/>
              </a:defRPr>
            </a:lvl3pPr>
            <a:lvl4pPr eaLnBrk="0" fontAlgn="base" hangingPunct="0">
              <a:spcBef>
                <a:spcPct val="0"/>
              </a:spcBef>
              <a:spcAft>
                <a:spcPct val="0"/>
              </a:spcAft>
              <a:tabLst>
                <a:tab pos="1066800" algn="l"/>
                <a:tab pos="3276600" algn="l"/>
              </a:tabLst>
              <a:defRPr>
                <a:solidFill>
                  <a:schemeClr val="tx1"/>
                </a:solidFill>
                <a:latin typeface="Arial" panose="020B0604020202020204" pitchFamily="34" charset="0"/>
              </a:defRPr>
            </a:lvl4pPr>
            <a:lvl5pPr eaLnBrk="0" fontAlgn="base" hangingPunct="0">
              <a:spcBef>
                <a:spcPct val="0"/>
              </a:spcBef>
              <a:spcAft>
                <a:spcPct val="0"/>
              </a:spcAft>
              <a:tabLst>
                <a:tab pos="1066800" algn="l"/>
                <a:tab pos="3276600" algn="l"/>
              </a:tabLst>
              <a:defRPr>
                <a:solidFill>
                  <a:schemeClr val="tx1"/>
                </a:solidFill>
                <a:latin typeface="Arial" panose="020B0604020202020204" pitchFamily="34" charset="0"/>
              </a:defRPr>
            </a:lvl5pPr>
            <a:lvl6pPr eaLnBrk="0" fontAlgn="base" hangingPunct="0">
              <a:spcBef>
                <a:spcPct val="0"/>
              </a:spcBef>
              <a:spcAft>
                <a:spcPct val="0"/>
              </a:spcAft>
              <a:tabLst>
                <a:tab pos="1066800" algn="l"/>
                <a:tab pos="3276600" algn="l"/>
              </a:tabLst>
              <a:defRPr>
                <a:solidFill>
                  <a:schemeClr val="tx1"/>
                </a:solidFill>
                <a:latin typeface="Arial" panose="020B0604020202020204" pitchFamily="34" charset="0"/>
              </a:defRPr>
            </a:lvl6pPr>
            <a:lvl7pPr eaLnBrk="0" fontAlgn="base" hangingPunct="0">
              <a:spcBef>
                <a:spcPct val="0"/>
              </a:spcBef>
              <a:spcAft>
                <a:spcPct val="0"/>
              </a:spcAft>
              <a:tabLst>
                <a:tab pos="1066800" algn="l"/>
                <a:tab pos="3276600" algn="l"/>
              </a:tabLst>
              <a:defRPr>
                <a:solidFill>
                  <a:schemeClr val="tx1"/>
                </a:solidFill>
                <a:latin typeface="Arial" panose="020B0604020202020204" pitchFamily="34" charset="0"/>
              </a:defRPr>
            </a:lvl7pPr>
            <a:lvl8pPr eaLnBrk="0" fontAlgn="base" hangingPunct="0">
              <a:spcBef>
                <a:spcPct val="0"/>
              </a:spcBef>
              <a:spcAft>
                <a:spcPct val="0"/>
              </a:spcAft>
              <a:tabLst>
                <a:tab pos="1066800" algn="l"/>
                <a:tab pos="3276600" algn="l"/>
              </a:tabLst>
              <a:defRPr>
                <a:solidFill>
                  <a:schemeClr val="tx1"/>
                </a:solidFill>
                <a:latin typeface="Arial" panose="020B0604020202020204" pitchFamily="34" charset="0"/>
              </a:defRPr>
            </a:lvl8pPr>
            <a:lvl9pPr eaLnBrk="0" fontAlgn="base" hangingPunct="0">
              <a:spcBef>
                <a:spcPct val="0"/>
              </a:spcBef>
              <a:spcAft>
                <a:spcPct val="0"/>
              </a:spcAft>
              <a:tabLst>
                <a:tab pos="1066800" algn="l"/>
                <a:tab pos="32766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1066800" algn="l"/>
                <a:tab pos="3276600" algn="l"/>
              </a:tabLst>
            </a:pPr>
            <a:r>
              <a:rPr kumimoji="0" lang="en-US" sz="2800" b="0" i="0" u="none" strike="noStrike" cap="none" normalizeH="0" baseline="0" dirty="0">
                <a:ln>
                  <a:noFill/>
                </a:ln>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In this project, Sentiment and Topic Classifications are implemented using an in build JAVA class “</a:t>
            </a:r>
            <a:r>
              <a:rPr kumimoji="0" lang="en-US" sz="2800" b="0" i="0" u="none" strike="noStrike" cap="none" normalizeH="0" baseline="0" dirty="0" err="1">
                <a:ln>
                  <a:noFill/>
                </a:ln>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LMClassifier</a:t>
            </a:r>
            <a:r>
              <a:rPr kumimoji="0" lang="en-US" sz="2800" b="0" i="0" u="none" strike="noStrike" cap="none" normalizeH="0" baseline="0" dirty="0">
                <a:ln>
                  <a:noFill/>
                </a:ln>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An </a:t>
            </a:r>
            <a:r>
              <a:rPr kumimoji="0" lang="en-US" sz="2800" b="0" i="0" u="none" strike="noStrike" cap="none" normalizeH="0" baseline="0" dirty="0" err="1">
                <a:ln>
                  <a:noFill/>
                </a:ln>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LMClassifier</a:t>
            </a:r>
            <a:r>
              <a:rPr kumimoji="0" lang="en-US" sz="2800" b="0" i="0" u="none" strike="noStrike" cap="none" normalizeH="0" baseline="0" dirty="0">
                <a:ln>
                  <a:noFill/>
                </a:ln>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performs joint probability-based classification of character sequences into non-overlapping categories based on language models for each category and a multivariate distribution over categories. </a:t>
            </a:r>
          </a:p>
          <a:p>
            <a:pPr marL="0" marR="0" lvl="0" indent="0" algn="just" defTabSz="914400" rtl="0" eaLnBrk="0" fontAlgn="base" latinLnBrk="0" hangingPunct="0">
              <a:lnSpc>
                <a:spcPct val="100000"/>
              </a:lnSpc>
              <a:spcBef>
                <a:spcPct val="0"/>
              </a:spcBef>
              <a:spcAft>
                <a:spcPct val="0"/>
              </a:spcAft>
              <a:buClrTx/>
              <a:buSzTx/>
              <a:buFontTx/>
              <a:buNone/>
              <a:tabLst>
                <a:tab pos="1066800" algn="l"/>
                <a:tab pos="3276600" algn="l"/>
              </a:tabLst>
            </a:pPr>
            <a:r>
              <a:rPr kumimoji="0" lang="en-US" sz="2800" b="0" i="0" u="none" strike="noStrike" cap="none" normalizeH="0" baseline="0" dirty="0">
                <a:ln>
                  <a:noFill/>
                </a:ln>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The conditional probability estimate of the category given the input is derived from the joint probability of category and input: P(category input) = P(category, input) / P(input) where the joint probability P(category, input) is determined by the joint probability estimate and the input probability P(input) is estimated by marginalization: </a:t>
            </a:r>
          </a:p>
          <a:p>
            <a:pPr marL="0" marR="0" lvl="0" indent="0" algn="just" defTabSz="914400" rtl="0" eaLnBrk="0" fontAlgn="base" latinLnBrk="0" hangingPunct="0">
              <a:lnSpc>
                <a:spcPct val="100000"/>
              </a:lnSpc>
              <a:spcBef>
                <a:spcPct val="0"/>
              </a:spcBef>
              <a:spcAft>
                <a:spcPct val="0"/>
              </a:spcAft>
              <a:buClrTx/>
              <a:buSzTx/>
              <a:buFontTx/>
              <a:buNone/>
              <a:tabLst>
                <a:tab pos="1066800" algn="l"/>
                <a:tab pos="3276600" algn="l"/>
              </a:tabLst>
            </a:pPr>
            <a:r>
              <a:rPr kumimoji="0" lang="en-US" sz="2800" b="0" i="0" u="none" strike="noStrike" cap="none" normalizeH="0" baseline="0" dirty="0">
                <a:ln>
                  <a:noFill/>
                </a:ln>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P(input) = </a:t>
            </a:r>
            <a:r>
              <a:rPr kumimoji="0" lang="en-US" sz="2800" b="0" i="0" u="none" strike="noStrike" cap="none" normalizeH="0" baseline="0" dirty="0" err="1">
                <a:ln>
                  <a:noFill/>
                </a:ln>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Σ</a:t>
            </a:r>
            <a:r>
              <a:rPr kumimoji="0" lang="en-US" sz="2800" b="0" i="0" u="none" strike="noStrike" cap="none" normalizeH="0" baseline="-30000" dirty="0" err="1">
                <a:ln>
                  <a:noFill/>
                </a:ln>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category</a:t>
            </a:r>
            <a:r>
              <a:rPr kumimoji="0" lang="en-US" sz="2800" b="0" i="0" u="none" strike="noStrike" cap="none" normalizeH="0" baseline="0" dirty="0">
                <a:ln>
                  <a:noFill/>
                </a:ln>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P(category, input) </a:t>
            </a:r>
          </a:p>
          <a:p>
            <a:pPr marL="0" marR="0" lvl="0" indent="0" algn="just" defTabSz="914400" rtl="0" eaLnBrk="0" fontAlgn="base" latinLnBrk="0" hangingPunct="0">
              <a:lnSpc>
                <a:spcPct val="100000"/>
              </a:lnSpc>
              <a:spcBef>
                <a:spcPct val="0"/>
              </a:spcBef>
              <a:spcAft>
                <a:spcPct val="0"/>
              </a:spcAft>
              <a:buClrTx/>
              <a:buSzTx/>
              <a:buFontTx/>
              <a:buNone/>
              <a:tabLst>
                <a:tab pos="1066800" algn="l"/>
                <a:tab pos="3276600" algn="l"/>
              </a:tabLst>
            </a:pPr>
            <a:r>
              <a:rPr kumimoji="0" lang="en-US" sz="2800" b="0" i="0" u="none" strike="noStrike" cap="none" normalizeH="0" baseline="0" dirty="0">
                <a:ln>
                  <a:noFill/>
                </a:ln>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This classification is done with the help of some 1000 hand-classified tweets. The topics are defined as folder name in classification folder.</a:t>
            </a:r>
            <a:endParaRPr kumimoji="0" lang="en-US" sz="2800" b="0" i="0" u="none" strike="noStrike" cap="none" normalizeH="0" baseline="0" dirty="0">
              <a:ln>
                <a:noFill/>
              </a:ln>
              <a:solidFill>
                <a:schemeClr val="accent1">
                  <a:lumMod val="75000"/>
                </a:schemeClr>
              </a:solidFill>
              <a:effectLst/>
              <a:latin typeface="Vijaya" panose="020B0604020202020204" pitchFamily="34" charset="0"/>
              <a:cs typeface="Vijaya" panose="020B0604020202020204" pitchFamily="34" charset="0"/>
            </a:endParaRPr>
          </a:p>
        </p:txBody>
      </p:sp>
    </p:spTree>
    <p:extLst>
      <p:ext uri="{BB962C8B-B14F-4D97-AF65-F5344CB8AC3E}">
        <p14:creationId xmlns:p14="http://schemas.microsoft.com/office/powerpoint/2010/main" val="1894068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4008" y="595196"/>
            <a:ext cx="7181774" cy="923330"/>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Implementation Details</a:t>
            </a:r>
          </a:p>
        </p:txBody>
      </p:sp>
      <p:sp>
        <p:nvSpPr>
          <p:cNvPr id="3" name="Rectangle 2"/>
          <p:cNvSpPr/>
          <p:nvPr/>
        </p:nvSpPr>
        <p:spPr>
          <a:xfrm>
            <a:off x="502275" y="1518526"/>
            <a:ext cx="10818254" cy="4365298"/>
          </a:xfrm>
          <a:prstGeom prst="rect">
            <a:avLst/>
          </a:prstGeom>
        </p:spPr>
        <p:txBody>
          <a:bodyPr wrap="square">
            <a:spAutoFit/>
          </a:bodyPr>
          <a:lstStyle/>
          <a:p>
            <a:pPr algn="just">
              <a:spcBef>
                <a:spcPts val="1400"/>
              </a:spcBef>
              <a:spcAft>
                <a:spcPts val="0"/>
              </a:spcAft>
              <a:tabLst>
                <a:tab pos="1066800" algn="l"/>
                <a:tab pos="3276600" algn="l"/>
              </a:tabLst>
            </a:pPr>
            <a:r>
              <a:rPr lang="en-US" sz="28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Also, the comparison between the products is carried out using Polarity of Negative, Positive and Neutral tweets using the formula:</a:t>
            </a:r>
            <a:endParaRPr lang="en-IN" sz="2800" dirty="0">
              <a:solidFill>
                <a:schemeClr val="accent1">
                  <a:lumMod val="75000"/>
                </a:schemeClr>
              </a:solidFill>
              <a:latin typeface="Vijaya" panose="020B0604020202020204" pitchFamily="34" charset="0"/>
              <a:ea typeface="Times New Roman" panose="02020603050405020304" pitchFamily="18" charset="0"/>
              <a:cs typeface="Vijaya" panose="020B0604020202020204" pitchFamily="34" charset="0"/>
            </a:endParaRPr>
          </a:p>
          <a:p>
            <a:pPr algn="just">
              <a:spcBef>
                <a:spcPts val="1400"/>
              </a:spcBef>
              <a:spcAft>
                <a:spcPts val="0"/>
              </a:spcAft>
              <a:tabLst>
                <a:tab pos="1066800" algn="l"/>
                <a:tab pos="3276600" algn="l"/>
              </a:tabLst>
            </a:pP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if(#</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Positive_Tweets</a:t>
            </a: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==0 &amp;&amp;  #</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Negative_Tweets</a:t>
            </a: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==0) 				Polarity(topic) = #</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Neutral_Tweets</a:t>
            </a:r>
            <a:endParaRPr lang="en-IN"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endParaRPr>
          </a:p>
          <a:p>
            <a:pPr>
              <a:spcBef>
                <a:spcPts val="1400"/>
              </a:spcBef>
              <a:spcAft>
                <a:spcPts val="0"/>
              </a:spcAft>
              <a:tabLst>
                <a:tab pos="1066800" algn="l"/>
                <a:tab pos="3276600" algn="l"/>
              </a:tabLst>
            </a:pP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else if(#</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Positive_Tweets</a:t>
            </a: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&gt; #</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Negative_Tweets</a:t>
            </a: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&amp;&amp; #</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Negative_Tweets</a:t>
            </a: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!=0) 		Polarity(topic) = #</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Positive_Tweets</a:t>
            </a: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a:t>
            </a:r>
          </a:p>
          <a:p>
            <a:pPr>
              <a:spcBef>
                <a:spcPts val="1400"/>
              </a:spcBef>
              <a:spcAft>
                <a:spcPts val="0"/>
              </a:spcAft>
              <a:tabLst>
                <a:tab pos="1066800" algn="l"/>
                <a:tab pos="3276600" algn="l"/>
              </a:tabLst>
            </a:pPr>
            <a:r>
              <a:rPr lang="en-US" sz="2000" dirty="0">
                <a:solidFill>
                  <a:schemeClr val="accent1">
                    <a:lumMod val="75000"/>
                  </a:schemeClr>
                </a:solidFill>
                <a:latin typeface="Vijaya" panose="020B0604020202020204" pitchFamily="34" charset="0"/>
                <a:ea typeface="Times New Roman" panose="02020603050405020304" pitchFamily="18" charset="0"/>
                <a:cs typeface="Vijaya" panose="020B0604020202020204" pitchFamily="34" charset="0"/>
              </a:rPr>
              <a:t>							</a:t>
            </a: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Neutral_Tweets</a:t>
            </a: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 #</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Negative_Tweets</a:t>
            </a: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a:t>
            </a:r>
            <a:endParaRPr lang="en-IN"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endParaRPr>
          </a:p>
          <a:p>
            <a:pPr>
              <a:spcBef>
                <a:spcPts val="1400"/>
              </a:spcBef>
              <a:spcAft>
                <a:spcPts val="0"/>
              </a:spcAft>
              <a:tabLst>
                <a:tab pos="1066800" algn="l"/>
                <a:tab pos="3276600" algn="l"/>
              </a:tabLst>
            </a:pP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else if(#</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Positive_Tweets</a:t>
            </a: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&gt; #</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Negative_Tweets</a:t>
            </a: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&amp;&amp; #</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Negative_Tweets</a:t>
            </a: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==0)		 Polarity(topic) = #</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Positive_Tweets</a:t>
            </a:r>
            <a:endParaRPr lang="en-IN"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endParaRPr>
          </a:p>
          <a:p>
            <a:pPr>
              <a:spcBef>
                <a:spcPts val="1400"/>
              </a:spcBef>
              <a:spcAft>
                <a:spcPts val="0"/>
              </a:spcAft>
              <a:tabLst>
                <a:tab pos="1066800" algn="l"/>
                <a:tab pos="3276600" algn="l"/>
              </a:tabLst>
            </a:pP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else if(#</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Positive_Tweets</a:t>
            </a: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&lt; #</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Negative_Tweets</a:t>
            </a: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&amp;&amp; #</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Positive_Tweets</a:t>
            </a: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!=0)		 Polarity(topic) =-1*#</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Negative_Tweets</a:t>
            </a: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a:t>
            </a:r>
            <a:endParaRPr lang="en-US" sz="2000" dirty="0">
              <a:solidFill>
                <a:schemeClr val="accent1">
                  <a:lumMod val="75000"/>
                </a:schemeClr>
              </a:solidFill>
              <a:latin typeface="Vijaya" panose="020B0604020202020204" pitchFamily="34" charset="0"/>
              <a:ea typeface="Times New Roman" panose="02020603050405020304" pitchFamily="18" charset="0"/>
              <a:cs typeface="Vijaya" panose="020B0604020202020204" pitchFamily="34" charset="0"/>
            </a:endParaRPr>
          </a:p>
          <a:p>
            <a:pPr>
              <a:spcBef>
                <a:spcPts val="1400"/>
              </a:spcBef>
              <a:spcAft>
                <a:spcPts val="0"/>
              </a:spcAft>
              <a:tabLst>
                <a:tab pos="1066800" algn="l"/>
                <a:tab pos="3276600" algn="l"/>
              </a:tabLst>
            </a:pP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Neutral_Tweets</a:t>
            </a: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Positive_Tweets</a:t>
            </a: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a:t>
            </a:r>
          </a:p>
          <a:p>
            <a:pPr>
              <a:spcBef>
                <a:spcPts val="1400"/>
              </a:spcBef>
              <a:spcAft>
                <a:spcPts val="0"/>
              </a:spcAft>
              <a:tabLst>
                <a:tab pos="1066800" algn="l"/>
                <a:tab pos="3276600" algn="l"/>
              </a:tabLst>
            </a:pP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else if(#</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Positive_Tweets</a:t>
            </a: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&lt; #</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Negative_Tweets</a:t>
            </a: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 &amp;&amp; #</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Positive_Tweets</a:t>
            </a:r>
            <a:r>
              <a:rPr lang="en-US"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==0) 		Polarity(topic) =-1* #</a:t>
            </a:r>
            <a:r>
              <a:rPr lang="en-US" sz="2000" dirty="0" err="1">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rPr>
              <a:t>Negative_Tweets</a:t>
            </a:r>
            <a:endParaRPr lang="en-IN" sz="2000" dirty="0">
              <a:solidFill>
                <a:schemeClr val="accent1">
                  <a:lumMod val="75000"/>
                </a:schemeClr>
              </a:solidFill>
              <a:effectLst/>
              <a:latin typeface="Vijaya" panose="020B0604020202020204" pitchFamily="34" charset="0"/>
              <a:ea typeface="Times New Roman" panose="02020603050405020304" pitchFamily="18" charset="0"/>
              <a:cs typeface="Vijaya" panose="020B0604020202020204" pitchFamily="34" charset="0"/>
            </a:endParaRPr>
          </a:p>
        </p:txBody>
      </p:sp>
    </p:spTree>
    <p:extLst>
      <p:ext uri="{BB962C8B-B14F-4D97-AF65-F5344CB8AC3E}">
        <p14:creationId xmlns:p14="http://schemas.microsoft.com/office/powerpoint/2010/main" val="22952735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67</TotalTime>
  <Words>1064</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Garamond</vt:lpstr>
      <vt:lpstr>Symbol</vt:lpstr>
      <vt:lpstr>Times New Roman</vt:lpstr>
      <vt:lpstr>Vijaya</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Pranika</dc:creator>
  <cp:lastModifiedBy>Vishesh Sharma</cp:lastModifiedBy>
  <cp:revision>24</cp:revision>
  <dcterms:created xsi:type="dcterms:W3CDTF">2015-12-19T11:21:43Z</dcterms:created>
  <dcterms:modified xsi:type="dcterms:W3CDTF">2024-05-13T21:09:34Z</dcterms:modified>
</cp:coreProperties>
</file>