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  <p:bold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562A6-4C24-40C0-869D-79E0567E1F6D}">
  <a:tblStyle styleId="{287562A6-4C24-40C0-869D-79E0567E1F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E86190-1857-4925-9EA2-EFC7750354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16023E-B719-49C0-A8A7-784F372004F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cc42b1989_0_24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cc42b1989_0_24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cc42b1989_0_24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cc42b1989_0_24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cc42b1989_5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cc42b1989_5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cc42b1989_5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cc42b1989_5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cc42b1989_5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1cc42b1989_5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cc42b1989_0_24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1cc42b1989_0_24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cc42b1989_0_24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cc42b1989_0_24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1cc42b1989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1cc42b1989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cc42b1989_0_24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cc42b1989_0_24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cc42b1989_0_24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1cc42b1989_0_24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d5faec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d5faec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cc42b1989_0_2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cc42b1989_0_2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cc42b1989_0_24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cc42b1989_0_24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cc42b1989_0_24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1cc42b1989_0_24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cc42b1989_0_24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1cc42b1989_0_24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1cc42b1989_0_24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1cc42b1989_0_24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1cc42b1989_0_24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1cc42b1989_0_24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ce4892d4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ce4892d40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ce4892d4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ce4892d4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cc42b1989_0_24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cc42b1989_0_24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cc42b1989_0_24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cc42b1989_0_24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d0cc95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d0cc95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d032c2b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d032c2b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d032c2b8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d032c2b8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" name="Google Shape;57;p14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5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 hasCustomPrompt="1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7776150" y="0"/>
            <a:ext cx="136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7"/>
          <p:cNvCxnSpPr/>
          <p:nvPr/>
        </p:nvCxnSpPr>
        <p:spPr>
          <a:xfrm>
            <a:off x="2556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1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3873881" y="2193146"/>
            <a:ext cx="30009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2"/>
          </p:nvPr>
        </p:nvSpPr>
        <p:spPr>
          <a:xfrm>
            <a:off x="720000" y="2193152"/>
            <a:ext cx="30009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3"/>
          </p:nvPr>
        </p:nvSpPr>
        <p:spPr>
          <a:xfrm>
            <a:off x="720000" y="1340875"/>
            <a:ext cx="30009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4"/>
          </p:nvPr>
        </p:nvSpPr>
        <p:spPr>
          <a:xfrm>
            <a:off x="3873881" y="1340875"/>
            <a:ext cx="30009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 flipH="1">
            <a:off x="-18775" y="4604000"/>
            <a:ext cx="7429500" cy="0"/>
            <a:chOff x="2220050" y="1547100"/>
            <a:chExt cx="7429500" cy="0"/>
          </a:xfrm>
        </p:grpSpPr>
        <p:cxnSp>
          <p:nvCxnSpPr>
            <p:cNvPr id="80" name="Google Shape;80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7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20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20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102" name="Google Shape;102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20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" name="Google Shape;109;p21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110" name="Google Shape;110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21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subTitle" idx="1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ubTitle" idx="2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subTitle" idx="3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subTitle" idx="4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5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subTitle" idx="6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subTitle" idx="7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ubTitle" idx="8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32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0" name="Google Shape;200;p32"/>
          <p:cNvGrpSpPr/>
          <p:nvPr/>
        </p:nvGrpSpPr>
        <p:grpSpPr>
          <a:xfrm>
            <a:off x="2819875" y="4823675"/>
            <a:ext cx="6333600" cy="0"/>
            <a:chOff x="2220050" y="1547100"/>
            <a:chExt cx="6333600" cy="0"/>
          </a:xfrm>
        </p:grpSpPr>
        <p:cxnSp>
          <p:nvCxnSpPr>
            <p:cNvPr id="201" name="Google Shape;201;p3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32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34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4"/>
          <p:cNvSpPr txBox="1"/>
          <p:nvPr/>
        </p:nvSpPr>
        <p:spPr>
          <a:xfrm>
            <a:off x="713225" y="3528875"/>
            <a:ext cx="37650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35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1" name="Google Shape;231;p35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232" name="Google Shape;232;p35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35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" name="Google Shape;236;p36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" name="Google Shape;237;p36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238" name="Google Shape;238;p3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36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5" r:id="rId4"/>
    <p:sldLayoutId id="2147483666" r:id="rId5"/>
    <p:sldLayoutId id="2147483669" r:id="rId6"/>
    <p:sldLayoutId id="2147483677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Portfolio Construction Algorithm for US Equities</a:t>
            </a:r>
            <a:endParaRPr sz="3800"/>
          </a:p>
        </p:txBody>
      </p:sp>
      <p:sp>
        <p:nvSpPr>
          <p:cNvPr id="251" name="Google Shape;251;p40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Adil Gazder, Chris Moreira, Danish Maknojia, Vishesh Gupta</a:t>
            </a:r>
            <a:endParaRPr sz="1200" i="1"/>
          </a:p>
        </p:txBody>
      </p:sp>
      <p:grpSp>
        <p:nvGrpSpPr>
          <p:cNvPr id="252" name="Google Shape;252;p40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53" name="Google Shape;253;p4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40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750" y="3971925"/>
            <a:ext cx="91440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>
            <a:spLocks noGrp="1"/>
          </p:cNvSpPr>
          <p:nvPr>
            <p:ph type="subTitle" idx="1"/>
          </p:nvPr>
        </p:nvSpPr>
        <p:spPr>
          <a:xfrm>
            <a:off x="2220050" y="4256325"/>
            <a:ext cx="63501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IDS 789: Fundamentals of Finance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Fall 2024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Duke University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title"/>
          </p:nvPr>
        </p:nvSpPr>
        <p:spPr>
          <a:xfrm>
            <a:off x="806200" y="1911200"/>
            <a:ext cx="4816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Approach and Modeling</a:t>
            </a:r>
            <a:endParaRPr sz="2800"/>
          </a:p>
        </p:txBody>
      </p:sp>
      <p:grpSp>
        <p:nvGrpSpPr>
          <p:cNvPr id="329" name="Google Shape;329;p49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330" name="Google Shape;330;p4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49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>
            <a:spLocks noGrp="1"/>
          </p:cNvSpPr>
          <p:nvPr>
            <p:ph type="title"/>
          </p:nvPr>
        </p:nvSpPr>
        <p:spPr>
          <a:xfrm>
            <a:off x="720000" y="203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Risk Mitigation</a:t>
            </a:r>
            <a:endParaRPr/>
          </a:p>
        </p:txBody>
      </p:sp>
      <p:sp>
        <p:nvSpPr>
          <p:cNvPr id="337" name="Google Shape;337;p50"/>
          <p:cNvSpPr txBox="1">
            <a:spLocks noGrp="1"/>
          </p:cNvSpPr>
          <p:nvPr>
            <p:ph type="subTitle" idx="7"/>
          </p:nvPr>
        </p:nvSpPr>
        <p:spPr>
          <a:xfrm>
            <a:off x="781050" y="776050"/>
            <a:ext cx="7581900" cy="5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Reduce the risk from sector specific downturns while maintaining a balance between cyclical ( eg: Technology) and defensive (eg: Utilities) industries</a:t>
            </a:r>
            <a:endParaRPr sz="1400"/>
          </a:p>
        </p:txBody>
      </p:sp>
      <p:sp>
        <p:nvSpPr>
          <p:cNvPr id="338" name="Google Shape;338;p50"/>
          <p:cNvSpPr/>
          <p:nvPr/>
        </p:nvSpPr>
        <p:spPr>
          <a:xfrm>
            <a:off x="1284050" y="1462088"/>
            <a:ext cx="3030900" cy="81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Market Volatility</a:t>
            </a:r>
            <a:endParaRPr sz="1100" b="1"/>
          </a:p>
          <a:p>
            <a:pPr marL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 b="1" i="1"/>
              <a:t>D</a:t>
            </a:r>
            <a:r>
              <a:rPr lang="en" sz="800" b="1" i="1"/>
              <a:t>escription:</a:t>
            </a:r>
            <a:r>
              <a:rPr lang="en" sz="800" i="1"/>
              <a:t> Sector performance is cyclical and sensitive to economic shifts.</a:t>
            </a:r>
            <a:endParaRPr sz="800" i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/>
              <a:t>Examples:</a:t>
            </a:r>
            <a:r>
              <a:rPr lang="en" sz="800" i="1"/>
              <a:t> Interest rate changes, inflation spikes.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9" name="Google Shape;339;p50"/>
          <p:cNvSpPr/>
          <p:nvPr/>
        </p:nvSpPr>
        <p:spPr>
          <a:xfrm>
            <a:off x="1284050" y="2613563"/>
            <a:ext cx="3030900" cy="81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Concentration Risk</a:t>
            </a:r>
            <a:endParaRPr sz="1100" b="1"/>
          </a:p>
          <a:p>
            <a:pPr marL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800" b="1" i="1"/>
              <a:t>Description:</a:t>
            </a:r>
            <a:r>
              <a:rPr lang="en" sz="800" i="1"/>
              <a:t> Overexposure increases vulnerability to sector-specific downturns.</a:t>
            </a:r>
            <a:endParaRPr sz="800" i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/>
              <a:t>Impact:</a:t>
            </a:r>
            <a:r>
              <a:rPr lang="en" sz="800" i="1"/>
              <a:t> Reduces diversification benefits.</a:t>
            </a:r>
            <a:endParaRPr sz="1200" i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0" name="Google Shape;340;p50"/>
          <p:cNvSpPr/>
          <p:nvPr/>
        </p:nvSpPr>
        <p:spPr>
          <a:xfrm>
            <a:off x="1284050" y="3721575"/>
            <a:ext cx="3030900" cy="81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Regulatory &amp; Policy Changes</a:t>
            </a:r>
            <a:endParaRPr sz="1200" b="1"/>
          </a:p>
          <a:p>
            <a:pPr marL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800" b="1" i="1"/>
              <a:t>Description:</a:t>
            </a:r>
            <a:r>
              <a:rPr lang="en" sz="800" i="1"/>
              <a:t> Government interventions can alter sector dynamics.</a:t>
            </a:r>
            <a:endParaRPr sz="800" i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/>
              <a:t>Examples:</a:t>
            </a:r>
            <a:r>
              <a:rPr lang="en" sz="800" i="1"/>
              <a:t> Tax reforms, environmental regulations.</a:t>
            </a:r>
            <a:endParaRPr sz="800" i="1"/>
          </a:p>
        </p:txBody>
      </p:sp>
      <p:sp>
        <p:nvSpPr>
          <p:cNvPr id="341" name="Google Shape;341;p50"/>
          <p:cNvSpPr/>
          <p:nvPr/>
        </p:nvSpPr>
        <p:spPr>
          <a:xfrm>
            <a:off x="5093725" y="1462088"/>
            <a:ext cx="3030900" cy="81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35" b="1"/>
              <a:t>Technological Disruption</a:t>
            </a:r>
            <a:endParaRPr sz="1100" b="1"/>
          </a:p>
          <a:p>
            <a:pPr marL="0" lvl="0" indent="0" algn="l" rtl="0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800" b="1" i="1"/>
              <a:t>Description:</a:t>
            </a:r>
            <a:r>
              <a:rPr lang="en" sz="800" i="1"/>
              <a:t> Innovations can disrupt existing business models.</a:t>
            </a:r>
            <a:endParaRPr sz="800" i="1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/>
              <a:t>Impact:</a:t>
            </a:r>
            <a:r>
              <a:rPr lang="en" sz="800" i="1"/>
              <a:t> Forces adaptation; creates winners and losers.</a:t>
            </a:r>
            <a:endParaRPr sz="800" i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1"/>
          </a:p>
        </p:txBody>
      </p:sp>
      <p:sp>
        <p:nvSpPr>
          <p:cNvPr id="342" name="Google Shape;342;p50"/>
          <p:cNvSpPr/>
          <p:nvPr/>
        </p:nvSpPr>
        <p:spPr>
          <a:xfrm>
            <a:off x="5093725" y="2613563"/>
            <a:ext cx="3030900" cy="81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35" b="1"/>
              <a:t>Commodity Price Fluctuations</a:t>
            </a:r>
            <a:endParaRPr sz="1100" b="1"/>
          </a:p>
          <a:p>
            <a:pPr marL="0" lvl="0" indent="0" algn="l" rtl="0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800" b="1" i="1"/>
              <a:t>Description:</a:t>
            </a:r>
            <a:r>
              <a:rPr lang="en" sz="800" i="1"/>
              <a:t> Reliance on volatile commodity prices affects profitability.</a:t>
            </a:r>
            <a:endParaRPr sz="800" i="1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/>
              <a:t>Affected Sectors:</a:t>
            </a:r>
            <a:r>
              <a:rPr lang="en" sz="800" i="1"/>
              <a:t> Energy, materials, industrials.</a:t>
            </a:r>
            <a:endParaRPr sz="800" b="1" i="1"/>
          </a:p>
        </p:txBody>
      </p:sp>
      <p:sp>
        <p:nvSpPr>
          <p:cNvPr id="343" name="Google Shape;343;p50"/>
          <p:cNvSpPr/>
          <p:nvPr/>
        </p:nvSpPr>
        <p:spPr>
          <a:xfrm>
            <a:off x="5093725" y="3721575"/>
            <a:ext cx="3030900" cy="81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35" b="1"/>
              <a:t>Competitive Dynamics</a:t>
            </a:r>
            <a:endParaRPr sz="1135" b="1"/>
          </a:p>
          <a:p>
            <a:pPr marL="0" lvl="0" indent="0" algn="l" rtl="0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800" b="1"/>
              <a:t>Description:</a:t>
            </a:r>
            <a:r>
              <a:rPr lang="en" sz="800"/>
              <a:t> High competition pressures margins and market share.</a:t>
            </a:r>
            <a:endParaRPr sz="8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Challenge:</a:t>
            </a:r>
            <a:r>
              <a:rPr lang="en" sz="800"/>
              <a:t> Entry of new players intensifies rivalry.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Equity Variables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1"/>
          <p:cNvSpPr txBox="1"/>
          <p:nvPr/>
        </p:nvSpPr>
        <p:spPr>
          <a:xfrm>
            <a:off x="834075" y="1112100"/>
            <a:ext cx="7590000" cy="3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Key Metrics: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Equity Rating</a:t>
            </a:r>
            <a:endParaRPr sz="12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Analysts (i.e. us) assigned grades from A to F based on financial performances. </a:t>
            </a:r>
            <a:endParaRPr sz="1000" i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Data Sources: Macrotrends.net &amp; Bloomberg Terminal</a:t>
            </a:r>
            <a:endParaRPr sz="1000" i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Based on metrics like: </a:t>
            </a:r>
            <a:endParaRPr sz="1000" i="1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i="1">
                <a:solidFill>
                  <a:schemeClr val="dk1"/>
                </a:solidFill>
              </a:rPr>
              <a:t>P/E Ratio</a:t>
            </a:r>
            <a:endParaRPr sz="1000" i="1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i="1">
                <a:solidFill>
                  <a:schemeClr val="dk1"/>
                </a:solidFill>
              </a:rPr>
              <a:t>P/B Ratio</a:t>
            </a:r>
            <a:endParaRPr sz="1000" i="1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i="1">
                <a:solidFill>
                  <a:schemeClr val="dk1"/>
                </a:solidFill>
              </a:rPr>
              <a:t>Company Analysis </a:t>
            </a:r>
            <a:endParaRPr sz="1000" i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i="1">
                <a:solidFill>
                  <a:schemeClr val="dk1"/>
                </a:solidFill>
              </a:rPr>
              <a:t>Beta</a:t>
            </a:r>
            <a:endParaRPr sz="1200" b="1" i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Measure stock volatility to the market</a:t>
            </a:r>
            <a:endParaRPr sz="1000" i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Total Shareholder Return (TSR)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Capture capital appreciation over 5 years</a:t>
            </a:r>
            <a:endParaRPr sz="1000" i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i="1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These metrics were picked as it provides us with a balance in growth, risk and quality of stock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Fundamental Research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2"/>
          <p:cNvSpPr txBox="1"/>
          <p:nvPr/>
        </p:nvSpPr>
        <p:spPr>
          <a:xfrm>
            <a:off x="863350" y="1017725"/>
            <a:ext cx="7667700" cy="3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We performed the fundamental analysis of 80 companies to identify: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➔"/>
            </a:pPr>
            <a:r>
              <a:rPr lang="en" sz="1000" i="1">
                <a:solidFill>
                  <a:schemeClr val="dk1"/>
                </a:solidFill>
              </a:rPr>
              <a:t>Revenue growth potential</a:t>
            </a:r>
            <a:endParaRPr sz="1000" i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➔"/>
            </a:pPr>
            <a:r>
              <a:rPr lang="en" sz="1000" i="1">
                <a:solidFill>
                  <a:schemeClr val="dk1"/>
                </a:solidFill>
              </a:rPr>
              <a:t>Diversification opportunities</a:t>
            </a:r>
            <a:endParaRPr sz="1000" i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➔"/>
            </a:pPr>
            <a:r>
              <a:rPr lang="en" sz="1000" i="1">
                <a:solidFill>
                  <a:schemeClr val="dk1"/>
                </a:solidFill>
              </a:rPr>
              <a:t>Risk factors impacting growth</a:t>
            </a:r>
            <a:endParaRPr sz="1000" i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Key Analytical Steps: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Revenue Analysis:</a:t>
            </a:r>
            <a:endParaRPr sz="1200" b="1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i="1">
                <a:solidFill>
                  <a:schemeClr val="dk1"/>
                </a:solidFill>
              </a:rPr>
              <a:t>Evaluated historical and projected revenues.</a:t>
            </a:r>
            <a:endParaRPr sz="1000" i="1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i="1">
                <a:solidFill>
                  <a:schemeClr val="dk1"/>
                </a:solidFill>
              </a:rPr>
              <a:t>Assessed revenue stream diversity and scalability.</a:t>
            </a:r>
            <a:endParaRPr sz="1000" i="1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i="1">
                <a:solidFill>
                  <a:schemeClr val="dk1"/>
                </a:solidFill>
              </a:rPr>
              <a:t>Identified key revenue generators and market sustainability.</a:t>
            </a:r>
            <a:endParaRPr sz="1000" i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Expense Analysis:</a:t>
            </a:r>
            <a:endParaRPr sz="1200" b="1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i="1">
                <a:solidFill>
                  <a:schemeClr val="dk1"/>
                </a:solidFill>
              </a:rPr>
              <a:t>Reviewed cost structure: gross and operating margins.</a:t>
            </a:r>
            <a:endParaRPr sz="1000" i="1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i="1">
                <a:solidFill>
                  <a:schemeClr val="dk1"/>
                </a:solidFill>
              </a:rPr>
              <a:t>Benchmarked expenses (R&amp;D, marketing, administrative) against industry norms.</a:t>
            </a:r>
            <a:endParaRPr sz="1000" i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200" b="1">
                <a:solidFill>
                  <a:schemeClr val="dk1"/>
                </a:solidFill>
              </a:rPr>
              <a:t>Comp Analysis: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000" i="1">
                <a:solidFill>
                  <a:schemeClr val="dk1"/>
                </a:solidFill>
              </a:rPr>
              <a:t>Compared company with industry peers</a:t>
            </a: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3"/>
          <p:cNvSpPr txBox="1">
            <a:spLocks noGrp="1"/>
          </p:cNvSpPr>
          <p:nvPr>
            <p:ph type="title"/>
          </p:nvPr>
        </p:nvSpPr>
        <p:spPr>
          <a:xfrm>
            <a:off x="806200" y="1911200"/>
            <a:ext cx="3719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Algorithm Design</a:t>
            </a:r>
            <a:endParaRPr sz="2800"/>
          </a:p>
        </p:txBody>
      </p:sp>
      <p:grpSp>
        <p:nvGrpSpPr>
          <p:cNvPr id="361" name="Google Shape;361;p5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362" name="Google Shape;362;p5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5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Algorithm - Key Components</a:t>
            </a:r>
            <a:endParaRPr/>
          </a:p>
        </p:txBody>
      </p:sp>
      <p:sp>
        <p:nvSpPr>
          <p:cNvPr id="369" name="Google Shape;369;p54"/>
          <p:cNvSpPr txBox="1"/>
          <p:nvPr/>
        </p:nvSpPr>
        <p:spPr>
          <a:xfrm>
            <a:off x="1041200" y="1434500"/>
            <a:ext cx="4205700" cy="2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Grade Weight 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Weightage allocation based on fundamental analysis: A = 90% ….. F = 40%</a:t>
            </a:r>
            <a:endParaRPr sz="1000" i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Normalised TSR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Adjusted TSR within industries for comparability</a:t>
            </a:r>
            <a:endParaRPr sz="1000" i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Grade Score Formula</a:t>
            </a:r>
            <a:endParaRPr sz="1500" b="1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Objective function to be optimized</a:t>
            </a:r>
            <a:endParaRPr sz="1000" i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Constraints</a:t>
            </a:r>
            <a:endParaRPr sz="1500" b="1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i="1">
                <a:solidFill>
                  <a:schemeClr val="dk1"/>
                </a:solidFill>
              </a:rPr>
              <a:t>Portfolio beta &lt; 1.0</a:t>
            </a:r>
            <a:endParaRPr sz="1000" i="1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i="1">
                <a:solidFill>
                  <a:schemeClr val="dk1"/>
                </a:solidFill>
              </a:rPr>
              <a:t>Max Industry Allocation = 16%</a:t>
            </a:r>
            <a:endParaRPr sz="8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0" name="Google Shape;370;p54"/>
          <p:cNvSpPr txBox="1"/>
          <p:nvPr/>
        </p:nvSpPr>
        <p:spPr>
          <a:xfrm>
            <a:off x="5195250" y="2651775"/>
            <a:ext cx="2830500" cy="83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Grade Score = ((1 - y) * TSR) + (y * GW)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b="1" i="1">
                <a:solidFill>
                  <a:schemeClr val="dk1"/>
                </a:solidFill>
              </a:rPr>
              <a:t>TSR:</a:t>
            </a:r>
            <a:r>
              <a:rPr lang="en" sz="800" i="1">
                <a:solidFill>
                  <a:schemeClr val="dk1"/>
                </a:solidFill>
              </a:rPr>
              <a:t> Total Shareholder Value</a:t>
            </a:r>
            <a:endParaRPr sz="800" i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>
                <a:solidFill>
                  <a:schemeClr val="dk1"/>
                </a:solidFill>
              </a:rPr>
              <a:t>GW:</a:t>
            </a:r>
            <a:r>
              <a:rPr lang="en" sz="800" i="1">
                <a:solidFill>
                  <a:schemeClr val="dk1"/>
                </a:solidFill>
              </a:rPr>
              <a:t> Grade Weight</a:t>
            </a:r>
            <a:endParaRPr sz="800" i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>
                <a:solidFill>
                  <a:schemeClr val="dk1"/>
                </a:solidFill>
              </a:rPr>
              <a:t>y:</a:t>
            </a:r>
            <a:r>
              <a:rPr lang="en" sz="800" i="1">
                <a:solidFill>
                  <a:schemeClr val="dk1"/>
                </a:solidFill>
              </a:rPr>
              <a:t> Random weights ranging from 0.65 - 0.8</a:t>
            </a:r>
            <a:endParaRPr sz="800" i="1"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Issues with the algorithm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5"/>
          <p:cNvSpPr txBox="1"/>
          <p:nvPr/>
        </p:nvSpPr>
        <p:spPr>
          <a:xfrm>
            <a:off x="819275" y="1436700"/>
            <a:ext cx="6437700" cy="3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We are randomly picking a weight that meets the constraints rather than optimizing for the lowest beta value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There are stocks that take more than 7% of the portfolio which we must restrict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On weight rebalancing we are exceeding the 16% threshold set previously 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Algorithm</a:t>
            </a:r>
            <a:endParaRPr/>
          </a:p>
        </p:txBody>
      </p:sp>
      <p:sp>
        <p:nvSpPr>
          <p:cNvPr id="382" name="Google Shape;382;p56"/>
          <p:cNvSpPr txBox="1">
            <a:spLocks noGrp="1"/>
          </p:cNvSpPr>
          <p:nvPr>
            <p:ph type="subTitle" idx="1"/>
          </p:nvPr>
        </p:nvSpPr>
        <p:spPr>
          <a:xfrm>
            <a:off x="720000" y="1159250"/>
            <a:ext cx="3748200" cy="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 Weightage Restrictions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ensure no over-exposure to a particular stock and adequate diversification to address market volatility, we chose to limit the maximum weightage of any stock to not more than 4.5% of the total portfolio.</a:t>
            </a:r>
            <a:endParaRPr sz="1100"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6"/>
          <p:cNvSpPr txBox="1">
            <a:spLocks noGrp="1"/>
          </p:cNvSpPr>
          <p:nvPr>
            <p:ph type="subTitle" idx="1"/>
          </p:nvPr>
        </p:nvSpPr>
        <p:spPr>
          <a:xfrm>
            <a:off x="720000" y="2362813"/>
            <a:ext cx="3748200" cy="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Sectoral Weightage Restrictions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 mitigate sector-specific risks, we also ensured that as a result of our optimization algorithm, the weightage of each sector does not exceed more than 16% of the entire portfolio</a:t>
            </a:r>
            <a:endParaRPr sz="900"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6"/>
          <p:cNvSpPr txBox="1">
            <a:spLocks noGrp="1"/>
          </p:cNvSpPr>
          <p:nvPr>
            <p:ph type="subTitle" idx="1"/>
          </p:nvPr>
        </p:nvSpPr>
        <p:spPr>
          <a:xfrm>
            <a:off x="720000" y="3398100"/>
            <a:ext cx="3748200" cy="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 Function Optimization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iterated over 15000 values between 0.65 and 0.8, ran the model for each of these scenarios, and generated the portfolio with the lowest beta as a deterministic output from our algorithm.</a:t>
            </a:r>
            <a:endParaRPr sz="700"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5" name="Google Shape;385;p56"/>
          <p:cNvGraphicFramePr/>
          <p:nvPr/>
        </p:nvGraphicFramePr>
        <p:xfrm>
          <a:off x="4973400" y="1159250"/>
          <a:ext cx="2959600" cy="3017250"/>
        </p:xfrm>
        <a:graphic>
          <a:graphicData uri="http://schemas.openxmlformats.org/drawingml/2006/table">
            <a:tbl>
              <a:tblPr>
                <a:noFill/>
                <a:tableStyleId>{287562A6-4C24-40C0-869D-79E0567E1F6D}</a:tableStyleId>
              </a:tblPr>
              <a:tblGrid>
                <a:gridCol w="16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Sector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i="1"/>
                        <a:t>(SPDR ETF Ticker)</a:t>
                      </a:r>
                      <a:endParaRPr sz="11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Weightage</a:t>
                      </a:r>
                      <a:r>
                        <a:rPr lang="en" sz="900" b="1"/>
                        <a:t> 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i="1"/>
                        <a:t>(As % of total portfolio)</a:t>
                      </a:r>
                      <a:endParaRPr sz="700" i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Consumer Staples (XLP)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11%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Energy (XLE)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13%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Finance (XLF)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15%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Healthcare (XLV)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14%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Industrials (XLI)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13%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Real Estates (XLRE)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9%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Technology (XLK)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15%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Utilities (XLU)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10%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>
            <a:spLocks noGrp="1"/>
          </p:cNvSpPr>
          <p:nvPr>
            <p:ph type="title"/>
          </p:nvPr>
        </p:nvSpPr>
        <p:spPr>
          <a:xfrm>
            <a:off x="806200" y="1911200"/>
            <a:ext cx="3719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Algorithm Results</a:t>
            </a:r>
            <a:endParaRPr sz="2800"/>
          </a:p>
        </p:txBody>
      </p:sp>
      <p:grpSp>
        <p:nvGrpSpPr>
          <p:cNvPr id="391" name="Google Shape;391;p57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392" name="Google Shape;392;p5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57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/>
          <p:nvPr/>
        </p:nvSpPr>
        <p:spPr>
          <a:xfrm>
            <a:off x="2447375" y="24300"/>
            <a:ext cx="6696600" cy="511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9" name="Google Shape;399;p58"/>
          <p:cNvSpPr txBox="1">
            <a:spLocks noGrp="1"/>
          </p:cNvSpPr>
          <p:nvPr>
            <p:ph type="title"/>
          </p:nvPr>
        </p:nvSpPr>
        <p:spPr>
          <a:xfrm>
            <a:off x="713025" y="4693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Portfolio Highlights</a:t>
            </a:r>
            <a:endParaRPr/>
          </a:p>
        </p:txBody>
      </p:sp>
      <p:graphicFrame>
        <p:nvGraphicFramePr>
          <p:cNvPr id="400" name="Google Shape;400;p58"/>
          <p:cNvGraphicFramePr/>
          <p:nvPr/>
        </p:nvGraphicFramePr>
        <p:xfrm>
          <a:off x="817150" y="1204675"/>
          <a:ext cx="6949425" cy="3666725"/>
        </p:xfrm>
        <a:graphic>
          <a:graphicData uri="http://schemas.openxmlformats.org/drawingml/2006/table">
            <a:tbl>
              <a:tblPr>
                <a:noFill/>
                <a:tableStyleId>{1EE86190-1857-4925-9EA2-EFC775035480}</a:tableStyleId>
              </a:tblPr>
              <a:tblGrid>
                <a:gridCol w="148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6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Company Name</a:t>
                      </a:r>
                      <a:endParaRPr sz="8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Industry</a:t>
                      </a:r>
                      <a:endParaRPr sz="8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Beta Value</a:t>
                      </a:r>
                      <a:endParaRPr sz="8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Grade</a:t>
                      </a:r>
                      <a:endParaRPr sz="8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TSR</a:t>
                      </a:r>
                      <a:endParaRPr sz="8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Grade Weight</a:t>
                      </a:r>
                      <a:endParaRPr sz="8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Final Weight</a:t>
                      </a:r>
                      <a:endParaRPr sz="8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Nvidia (NVDA)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Technology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1.76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2694.86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70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4.5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Tesla (TSLA)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Technology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2.12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1236.11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90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4.5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Eli Lilly and Company (LLY)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Healthcare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0.42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675.16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70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3.669877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Interactive Brokers (IBKR)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Finance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0.79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303.51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60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1.966827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LPL Financial (LPLA)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Finance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0.85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276.95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70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1.931962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CATERPILLAR INC. (CAT)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Industrials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0.95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225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90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1.867339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Williams Companies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Energy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1.06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248.45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70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1.807579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Morgan Stanley (MS)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Finance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1.34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219.69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80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1.763113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Raymond James Financial (RJF)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Finance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196.37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90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1.742389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Goldman Sachs (GS)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Finance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1.35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211.02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80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1.725274</a:t>
                      </a:r>
                      <a:endParaRPr sz="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1" name="Google Shape;401;p58"/>
          <p:cNvSpPr txBox="1">
            <a:spLocks noGrp="1"/>
          </p:cNvSpPr>
          <p:nvPr>
            <p:ph type="subTitle" idx="4"/>
          </p:nvPr>
        </p:nvSpPr>
        <p:spPr>
          <a:xfrm>
            <a:off x="763250" y="871527"/>
            <a:ext cx="32646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/>
              <a:t>Highest weighted (Top 10) stocks in our portfolio</a:t>
            </a:r>
            <a:endParaRPr sz="7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1941500" y="1527125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NON - TECHNICAL PROJECT</a:t>
            </a:r>
            <a:endParaRPr sz="2700"/>
          </a:p>
        </p:txBody>
      </p:sp>
      <p:sp>
        <p:nvSpPr>
          <p:cNvPr id="262" name="Google Shape;262;p41"/>
          <p:cNvSpPr txBox="1">
            <a:spLocks noGrp="1"/>
          </p:cNvSpPr>
          <p:nvPr>
            <p:ph type="title" idx="2"/>
          </p:nvPr>
        </p:nvSpPr>
        <p:spPr>
          <a:xfrm>
            <a:off x="814400" y="17299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3" name="Google Shape;263;p41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4" name="Google Shape;264;p4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41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xfrm>
            <a:off x="1941500" y="2797375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/>
              <a:t>The skills, roles and responsibilities needed as a Quantitative Research Intern at Two Sigma</a:t>
            </a:r>
            <a:endParaRPr sz="1400" b="0"/>
          </a:p>
        </p:txBody>
      </p:sp>
      <p:pic>
        <p:nvPicPr>
          <p:cNvPr id="267" name="Google Shape;267;p41"/>
          <p:cNvPicPr preferRelativeResize="0"/>
          <p:nvPr/>
        </p:nvPicPr>
        <p:blipFill rotWithShape="1">
          <a:blip r:embed="rId3">
            <a:alphaModFix/>
          </a:blip>
          <a:srcRect l="18434" t="9140" r="23557" b="31118"/>
          <a:stretch/>
        </p:blipFill>
        <p:spPr>
          <a:xfrm>
            <a:off x="71275" y="4677725"/>
            <a:ext cx="423900" cy="411000"/>
          </a:xfrm>
          <a:prstGeom prst="ellipse">
            <a:avLst/>
          </a:prstGeom>
          <a:noFill/>
          <a:ln w="9525" cap="flat" cmpd="sng">
            <a:solidFill>
              <a:srgbClr val="09224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/>
          <p:nvPr/>
        </p:nvSpPr>
        <p:spPr>
          <a:xfrm>
            <a:off x="7735275" y="0"/>
            <a:ext cx="1415700" cy="480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7" name="Google Shape;407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Industry Landscape</a:t>
            </a:r>
            <a:endParaRPr/>
          </a:p>
        </p:txBody>
      </p:sp>
      <p:pic>
        <p:nvPicPr>
          <p:cNvPr id="408" name="Google Shape;4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00" y="1204851"/>
            <a:ext cx="6845750" cy="263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59"/>
          <p:cNvGrpSpPr/>
          <p:nvPr/>
        </p:nvGrpSpPr>
        <p:grpSpPr>
          <a:xfrm>
            <a:off x="7429422" y="1507299"/>
            <a:ext cx="1527591" cy="292358"/>
            <a:chOff x="4411970" y="2468674"/>
            <a:chExt cx="747317" cy="167425"/>
          </a:xfrm>
        </p:grpSpPr>
        <p:sp>
          <p:nvSpPr>
            <p:cNvPr id="410" name="Google Shape;410;p59"/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9"/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sp>
        <p:nvSpPr>
          <p:cNvPr id="412" name="Google Shape;412;p59"/>
          <p:cNvSpPr txBox="1"/>
          <p:nvPr/>
        </p:nvSpPr>
        <p:spPr>
          <a:xfrm>
            <a:off x="7840114" y="1444139"/>
            <a:ext cx="1206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Finance ETF</a:t>
            </a:r>
            <a:r>
              <a:rPr lang="en" sz="700"/>
              <a:t> with the highest return of </a:t>
            </a:r>
            <a:r>
              <a:rPr lang="en" sz="700" b="1"/>
              <a:t>9.01%</a:t>
            </a:r>
            <a:endParaRPr sz="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59"/>
          <p:cNvSpPr txBox="1"/>
          <p:nvPr/>
        </p:nvSpPr>
        <p:spPr>
          <a:xfrm>
            <a:off x="7458217" y="1507223"/>
            <a:ext cx="381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XLF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4" name="Google Shape;414;p59"/>
          <p:cNvGrpSpPr/>
          <p:nvPr/>
        </p:nvGrpSpPr>
        <p:grpSpPr>
          <a:xfrm>
            <a:off x="7429422" y="2051199"/>
            <a:ext cx="1527591" cy="292358"/>
            <a:chOff x="4411970" y="2468674"/>
            <a:chExt cx="747317" cy="167425"/>
          </a:xfrm>
        </p:grpSpPr>
        <p:sp>
          <p:nvSpPr>
            <p:cNvPr id="415" name="Google Shape;415;p59"/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9"/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sp>
        <p:nvSpPr>
          <p:cNvPr id="417" name="Google Shape;417;p59"/>
          <p:cNvSpPr txBox="1"/>
          <p:nvPr/>
        </p:nvSpPr>
        <p:spPr>
          <a:xfrm>
            <a:off x="7840114" y="1988039"/>
            <a:ext cx="1206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S&amp;P 500 ETF</a:t>
            </a:r>
            <a:r>
              <a:rPr lang="en" sz="700"/>
              <a:t> return of </a:t>
            </a:r>
            <a:r>
              <a:rPr lang="en" sz="700" b="1"/>
              <a:t>5.98%</a:t>
            </a:r>
            <a:endParaRPr sz="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8" name="Google Shape;418;p59"/>
          <p:cNvSpPr txBox="1"/>
          <p:nvPr/>
        </p:nvSpPr>
        <p:spPr>
          <a:xfrm>
            <a:off x="7458217" y="2051123"/>
            <a:ext cx="381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SPY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9" name="Google Shape;419;p59"/>
          <p:cNvGrpSpPr/>
          <p:nvPr/>
        </p:nvGrpSpPr>
        <p:grpSpPr>
          <a:xfrm>
            <a:off x="7429422" y="2636649"/>
            <a:ext cx="1527591" cy="292358"/>
            <a:chOff x="4411970" y="2468674"/>
            <a:chExt cx="747317" cy="167425"/>
          </a:xfrm>
        </p:grpSpPr>
        <p:sp>
          <p:nvSpPr>
            <p:cNvPr id="420" name="Google Shape;420;p59"/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9"/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sp>
        <p:nvSpPr>
          <p:cNvPr id="422" name="Google Shape;422;p59"/>
          <p:cNvSpPr txBox="1"/>
          <p:nvPr/>
        </p:nvSpPr>
        <p:spPr>
          <a:xfrm>
            <a:off x="7840114" y="2573489"/>
            <a:ext cx="1206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Healthcare ETF</a:t>
            </a:r>
            <a:r>
              <a:rPr lang="en" sz="700"/>
              <a:t> with the lowest return of </a:t>
            </a:r>
            <a:r>
              <a:rPr lang="en" sz="700" b="1"/>
              <a:t>0.03%</a:t>
            </a:r>
            <a:endParaRPr sz="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3" name="Google Shape;423;p59"/>
          <p:cNvSpPr txBox="1"/>
          <p:nvPr/>
        </p:nvSpPr>
        <p:spPr>
          <a:xfrm>
            <a:off x="7458217" y="2636573"/>
            <a:ext cx="381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XLV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4" name="Google Shape;424;p59"/>
          <p:cNvSpPr txBox="1">
            <a:spLocks noGrp="1"/>
          </p:cNvSpPr>
          <p:nvPr>
            <p:ph type="subTitle" idx="4"/>
          </p:nvPr>
        </p:nvSpPr>
        <p:spPr>
          <a:xfrm>
            <a:off x="763250" y="871527"/>
            <a:ext cx="32646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/>
              <a:t>Sectoral SPDR ETFs - Overall returns between 11/05/2024 - 12/04/2024</a:t>
            </a:r>
            <a:endParaRPr sz="700" i="1"/>
          </a:p>
        </p:txBody>
      </p:sp>
      <p:sp>
        <p:nvSpPr>
          <p:cNvPr id="425" name="Google Shape;425;p59"/>
          <p:cNvSpPr txBox="1">
            <a:spLocks noGrp="1"/>
          </p:cNvSpPr>
          <p:nvPr>
            <p:ph type="subTitle" idx="1"/>
          </p:nvPr>
        </p:nvSpPr>
        <p:spPr>
          <a:xfrm>
            <a:off x="658775" y="3819450"/>
            <a:ext cx="6917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i="1"/>
              <a:t>Illustrates the importance of diversification to avoid sector - specific risks</a:t>
            </a:r>
            <a:endParaRPr sz="900" i="1"/>
          </a:p>
          <a:p>
            <a:pPr marL="457200" lvl="0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●"/>
            </a:pPr>
            <a:r>
              <a:rPr lang="en" sz="900" i="1"/>
              <a:t>The SPY outperforms 6 out of 8 sectoral ETFs</a:t>
            </a:r>
            <a:endParaRPr sz="900" i="1"/>
          </a:p>
          <a:p>
            <a:pPr marL="457200" lvl="0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●"/>
            </a:pPr>
            <a:r>
              <a:rPr lang="en" sz="900" i="1"/>
              <a:t>Our portfolio outperforms all 8 sectors and the S&amp;P 500 ETF during this time period</a:t>
            </a:r>
            <a:endParaRPr sz="900" i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900" i="1"/>
          </a:p>
        </p:txBody>
      </p:sp>
      <p:sp>
        <p:nvSpPr>
          <p:cNvPr id="426" name="Google Shape;426;p59"/>
          <p:cNvSpPr txBox="1">
            <a:spLocks noGrp="1"/>
          </p:cNvSpPr>
          <p:nvPr>
            <p:ph type="subTitle" idx="4"/>
          </p:nvPr>
        </p:nvSpPr>
        <p:spPr>
          <a:xfrm>
            <a:off x="5821325" y="4802402"/>
            <a:ext cx="32646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/>
              <a:t>Calculated as Adjusted Closing Price for each trading day</a:t>
            </a:r>
            <a:endParaRPr sz="700" i="1"/>
          </a:p>
        </p:txBody>
      </p:sp>
      <p:sp>
        <p:nvSpPr>
          <p:cNvPr id="427" name="Google Shape;427;p59"/>
          <p:cNvSpPr txBox="1"/>
          <p:nvPr/>
        </p:nvSpPr>
        <p:spPr>
          <a:xfrm>
            <a:off x="7005900" y="4379500"/>
            <a:ext cx="2138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Backtesting Data: Yahoo Finance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"/>
          <p:cNvSpPr/>
          <p:nvPr/>
        </p:nvSpPr>
        <p:spPr>
          <a:xfrm>
            <a:off x="7735275" y="0"/>
            <a:ext cx="1415700" cy="480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33" name="Google Shape;43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50" y="1101850"/>
            <a:ext cx="8063400" cy="27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Portfolio vs SPY</a:t>
            </a:r>
            <a:endParaRPr/>
          </a:p>
        </p:txBody>
      </p:sp>
      <p:sp>
        <p:nvSpPr>
          <p:cNvPr id="435" name="Google Shape;435;p60"/>
          <p:cNvSpPr txBox="1">
            <a:spLocks noGrp="1"/>
          </p:cNvSpPr>
          <p:nvPr>
            <p:ph type="subTitle" idx="4"/>
          </p:nvPr>
        </p:nvSpPr>
        <p:spPr>
          <a:xfrm>
            <a:off x="763250" y="871527"/>
            <a:ext cx="32646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/>
              <a:t>Overall returns between 11/05/2024 - 12/04/2024</a:t>
            </a:r>
            <a:endParaRPr sz="700" i="1"/>
          </a:p>
        </p:txBody>
      </p:sp>
      <p:sp>
        <p:nvSpPr>
          <p:cNvPr id="436" name="Google Shape;436;p60"/>
          <p:cNvSpPr txBox="1">
            <a:spLocks noGrp="1"/>
          </p:cNvSpPr>
          <p:nvPr>
            <p:ph type="subTitle" idx="1"/>
          </p:nvPr>
        </p:nvSpPr>
        <p:spPr>
          <a:xfrm>
            <a:off x="780700" y="3816674"/>
            <a:ext cx="539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500" b="1" i="1"/>
              <a:t>US Elections</a:t>
            </a:r>
            <a:endParaRPr sz="500" b="1" i="1"/>
          </a:p>
        </p:txBody>
      </p:sp>
      <p:sp>
        <p:nvSpPr>
          <p:cNvPr id="437" name="Google Shape;437;p60"/>
          <p:cNvSpPr txBox="1">
            <a:spLocks noGrp="1"/>
          </p:cNvSpPr>
          <p:nvPr>
            <p:ph type="subTitle" idx="4"/>
          </p:nvPr>
        </p:nvSpPr>
        <p:spPr>
          <a:xfrm>
            <a:off x="5821325" y="4802402"/>
            <a:ext cx="32646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/>
              <a:t>Calculated as Adjusted Closing Price for each trading day</a:t>
            </a:r>
            <a:endParaRPr sz="700" i="1"/>
          </a:p>
        </p:txBody>
      </p:sp>
      <p:grpSp>
        <p:nvGrpSpPr>
          <p:cNvPr id="438" name="Google Shape;438;p60"/>
          <p:cNvGrpSpPr/>
          <p:nvPr/>
        </p:nvGrpSpPr>
        <p:grpSpPr>
          <a:xfrm>
            <a:off x="881539" y="4214068"/>
            <a:ext cx="2481141" cy="444079"/>
            <a:chOff x="881539" y="4214068"/>
            <a:chExt cx="2481141" cy="444079"/>
          </a:xfrm>
        </p:grpSpPr>
        <p:grpSp>
          <p:nvGrpSpPr>
            <p:cNvPr id="439" name="Google Shape;439;p60"/>
            <p:cNvGrpSpPr/>
            <p:nvPr/>
          </p:nvGrpSpPr>
          <p:grpSpPr>
            <a:xfrm>
              <a:off x="899758" y="4214068"/>
              <a:ext cx="2363540" cy="444079"/>
              <a:chOff x="4411970" y="2468674"/>
              <a:chExt cx="747317" cy="167425"/>
            </a:xfrm>
          </p:grpSpPr>
          <p:sp>
            <p:nvSpPr>
              <p:cNvPr id="440" name="Google Shape;440;p60"/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60"/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2" name="Google Shape;442;p60"/>
            <p:cNvSpPr txBox="1"/>
            <p:nvPr/>
          </p:nvSpPr>
          <p:spPr>
            <a:xfrm>
              <a:off x="1570181" y="4214075"/>
              <a:ext cx="17925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/>
                <a:t>Portfolio</a:t>
              </a:r>
              <a:r>
                <a:rPr lang="en" sz="900"/>
                <a:t> returns over the past 30 days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43" name="Google Shape;443;p60"/>
            <p:cNvSpPr txBox="1"/>
            <p:nvPr/>
          </p:nvSpPr>
          <p:spPr>
            <a:xfrm>
              <a:off x="881539" y="4222702"/>
              <a:ext cx="6291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2"/>
                  </a:solidFill>
                </a:rPr>
                <a:t>10%</a:t>
              </a:r>
              <a:endParaRPr sz="2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44" name="Google Shape;444;p60"/>
          <p:cNvGrpSpPr/>
          <p:nvPr/>
        </p:nvGrpSpPr>
        <p:grpSpPr>
          <a:xfrm>
            <a:off x="3523680" y="4214068"/>
            <a:ext cx="2462922" cy="444079"/>
            <a:chOff x="3947758" y="4214068"/>
            <a:chExt cx="2462922" cy="444079"/>
          </a:xfrm>
        </p:grpSpPr>
        <p:grpSp>
          <p:nvGrpSpPr>
            <p:cNvPr id="445" name="Google Shape;445;p60"/>
            <p:cNvGrpSpPr/>
            <p:nvPr/>
          </p:nvGrpSpPr>
          <p:grpSpPr>
            <a:xfrm>
              <a:off x="3947758" y="4214068"/>
              <a:ext cx="2363540" cy="444079"/>
              <a:chOff x="4411970" y="2468674"/>
              <a:chExt cx="747317" cy="167425"/>
            </a:xfrm>
          </p:grpSpPr>
          <p:sp>
            <p:nvSpPr>
              <p:cNvPr id="446" name="Google Shape;446;p60"/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E76A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60"/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E76A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8" name="Google Shape;448;p60"/>
            <p:cNvSpPr txBox="1"/>
            <p:nvPr/>
          </p:nvSpPr>
          <p:spPr>
            <a:xfrm>
              <a:off x="4618181" y="4214075"/>
              <a:ext cx="17925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/>
                <a:t>S&amp;P 500 ETF </a:t>
              </a:r>
              <a:r>
                <a:rPr lang="en" sz="900"/>
                <a:t>returns over the past 30 days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49" name="Google Shape;449;p60"/>
            <p:cNvSpPr txBox="1"/>
            <p:nvPr/>
          </p:nvSpPr>
          <p:spPr>
            <a:xfrm>
              <a:off x="4005739" y="4222702"/>
              <a:ext cx="6291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E76A28"/>
                  </a:solidFill>
                </a:rPr>
                <a:t>6%</a:t>
              </a:r>
              <a:endParaRPr sz="2200">
                <a:solidFill>
                  <a:srgbClr val="E76A2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50" name="Google Shape;450;p60"/>
          <p:cNvGrpSpPr/>
          <p:nvPr/>
        </p:nvGrpSpPr>
        <p:grpSpPr>
          <a:xfrm>
            <a:off x="6147603" y="4214068"/>
            <a:ext cx="2563909" cy="444079"/>
            <a:chOff x="6604803" y="4214068"/>
            <a:chExt cx="2563909" cy="444079"/>
          </a:xfrm>
        </p:grpSpPr>
        <p:grpSp>
          <p:nvGrpSpPr>
            <p:cNvPr id="451" name="Google Shape;451;p60"/>
            <p:cNvGrpSpPr/>
            <p:nvPr/>
          </p:nvGrpSpPr>
          <p:grpSpPr>
            <a:xfrm>
              <a:off x="6623008" y="4214068"/>
              <a:ext cx="2363540" cy="444079"/>
              <a:chOff x="4411970" y="2468674"/>
              <a:chExt cx="747317" cy="167425"/>
            </a:xfrm>
          </p:grpSpPr>
          <p:sp>
            <p:nvSpPr>
              <p:cNvPr id="452" name="Google Shape;452;p60"/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0"/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60"/>
            <p:cNvSpPr txBox="1"/>
            <p:nvPr/>
          </p:nvSpPr>
          <p:spPr>
            <a:xfrm>
              <a:off x="7252012" y="4214075"/>
              <a:ext cx="19167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Unweighted returns of the 8 industries over the past 30 days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55" name="Google Shape;455;p60"/>
            <p:cNvSpPr txBox="1"/>
            <p:nvPr/>
          </p:nvSpPr>
          <p:spPr>
            <a:xfrm>
              <a:off x="6604803" y="4222700"/>
              <a:ext cx="7869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666666"/>
                  </a:solidFill>
                </a:rPr>
                <a:t>5.6%</a:t>
              </a:r>
              <a:endParaRPr sz="2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56" name="Google Shape;456;p60"/>
          <p:cNvGrpSpPr/>
          <p:nvPr/>
        </p:nvGrpSpPr>
        <p:grpSpPr>
          <a:xfrm>
            <a:off x="1012100" y="3781775"/>
            <a:ext cx="52800" cy="123775"/>
            <a:chOff x="1012100" y="3857975"/>
            <a:chExt cx="52800" cy="123775"/>
          </a:xfrm>
        </p:grpSpPr>
        <p:cxnSp>
          <p:nvCxnSpPr>
            <p:cNvPr id="457" name="Google Shape;457;p60"/>
            <p:cNvCxnSpPr/>
            <p:nvPr/>
          </p:nvCxnSpPr>
          <p:spPr>
            <a:xfrm>
              <a:off x="1035900" y="3892950"/>
              <a:ext cx="0" cy="8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8" name="Google Shape;458;p60"/>
            <p:cNvSpPr/>
            <p:nvPr/>
          </p:nvSpPr>
          <p:spPr>
            <a:xfrm>
              <a:off x="1012100" y="3857975"/>
              <a:ext cx="52800" cy="5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59" name="Google Shape;459;p60"/>
          <p:cNvGrpSpPr/>
          <p:nvPr/>
        </p:nvGrpSpPr>
        <p:grpSpPr>
          <a:xfrm>
            <a:off x="1509975" y="3781775"/>
            <a:ext cx="52800" cy="123775"/>
            <a:chOff x="1012100" y="3857975"/>
            <a:chExt cx="52800" cy="123775"/>
          </a:xfrm>
        </p:grpSpPr>
        <p:cxnSp>
          <p:nvCxnSpPr>
            <p:cNvPr id="460" name="Google Shape;460;p60"/>
            <p:cNvCxnSpPr/>
            <p:nvPr/>
          </p:nvCxnSpPr>
          <p:spPr>
            <a:xfrm>
              <a:off x="1035900" y="3892950"/>
              <a:ext cx="0" cy="8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1" name="Google Shape;461;p60"/>
            <p:cNvSpPr/>
            <p:nvPr/>
          </p:nvSpPr>
          <p:spPr>
            <a:xfrm>
              <a:off x="1012100" y="3857975"/>
              <a:ext cx="52800" cy="5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62" name="Google Shape;462;p60"/>
          <p:cNvSpPr txBox="1">
            <a:spLocks noGrp="1"/>
          </p:cNvSpPr>
          <p:nvPr>
            <p:ph type="subTitle" idx="1"/>
          </p:nvPr>
        </p:nvSpPr>
        <p:spPr>
          <a:xfrm>
            <a:off x="1222125" y="3816675"/>
            <a:ext cx="6285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500" b="1" i="1"/>
              <a:t>Fed Interest Rate Decision</a:t>
            </a:r>
            <a:endParaRPr sz="500" b="1" i="1"/>
          </a:p>
        </p:txBody>
      </p:sp>
      <p:grpSp>
        <p:nvGrpSpPr>
          <p:cNvPr id="463" name="Google Shape;463;p60"/>
          <p:cNvGrpSpPr/>
          <p:nvPr/>
        </p:nvGrpSpPr>
        <p:grpSpPr>
          <a:xfrm>
            <a:off x="2940200" y="3769950"/>
            <a:ext cx="52800" cy="123775"/>
            <a:chOff x="1012100" y="3857975"/>
            <a:chExt cx="52800" cy="123775"/>
          </a:xfrm>
        </p:grpSpPr>
        <p:cxnSp>
          <p:nvCxnSpPr>
            <p:cNvPr id="464" name="Google Shape;464;p60"/>
            <p:cNvCxnSpPr/>
            <p:nvPr/>
          </p:nvCxnSpPr>
          <p:spPr>
            <a:xfrm>
              <a:off x="1035900" y="3892950"/>
              <a:ext cx="0" cy="8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5" name="Google Shape;465;p60"/>
            <p:cNvSpPr/>
            <p:nvPr/>
          </p:nvSpPr>
          <p:spPr>
            <a:xfrm>
              <a:off x="1012100" y="3857975"/>
              <a:ext cx="52800" cy="5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66" name="Google Shape;466;p60"/>
          <p:cNvSpPr txBox="1">
            <a:spLocks noGrp="1"/>
          </p:cNvSpPr>
          <p:nvPr>
            <p:ph type="subTitle" idx="1"/>
          </p:nvPr>
        </p:nvSpPr>
        <p:spPr>
          <a:xfrm>
            <a:off x="2561450" y="3814475"/>
            <a:ext cx="810300" cy="2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500" b="1" i="1"/>
              <a:t>Inflation Rate and CPI declaration</a:t>
            </a:r>
            <a:endParaRPr sz="500" b="1" i="1"/>
          </a:p>
        </p:txBody>
      </p:sp>
      <p:grpSp>
        <p:nvGrpSpPr>
          <p:cNvPr id="467" name="Google Shape;467;p60"/>
          <p:cNvGrpSpPr/>
          <p:nvPr/>
        </p:nvGrpSpPr>
        <p:grpSpPr>
          <a:xfrm>
            <a:off x="6555250" y="3759975"/>
            <a:ext cx="52800" cy="123775"/>
            <a:chOff x="1012100" y="3857975"/>
            <a:chExt cx="52800" cy="123775"/>
          </a:xfrm>
        </p:grpSpPr>
        <p:cxnSp>
          <p:nvCxnSpPr>
            <p:cNvPr id="468" name="Google Shape;468;p60"/>
            <p:cNvCxnSpPr/>
            <p:nvPr/>
          </p:nvCxnSpPr>
          <p:spPr>
            <a:xfrm>
              <a:off x="1035900" y="3892950"/>
              <a:ext cx="0" cy="8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9" name="Google Shape;469;p60"/>
            <p:cNvSpPr/>
            <p:nvPr/>
          </p:nvSpPr>
          <p:spPr>
            <a:xfrm>
              <a:off x="1012100" y="3857975"/>
              <a:ext cx="52800" cy="5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70" name="Google Shape;470;p60"/>
          <p:cNvSpPr txBox="1">
            <a:spLocks noGrp="1"/>
          </p:cNvSpPr>
          <p:nvPr>
            <p:ph type="subTitle" idx="1"/>
          </p:nvPr>
        </p:nvSpPr>
        <p:spPr>
          <a:xfrm>
            <a:off x="6267400" y="3794875"/>
            <a:ext cx="692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500" b="1" i="1"/>
              <a:t>Thanksgiving Day</a:t>
            </a:r>
            <a:endParaRPr sz="500" b="1"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/>
          <p:nvPr/>
        </p:nvSpPr>
        <p:spPr>
          <a:xfrm>
            <a:off x="7735275" y="0"/>
            <a:ext cx="1415700" cy="480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6" name="Google Shape;4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1083713"/>
            <a:ext cx="8065008" cy="2862072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Portfolio vs SPY</a:t>
            </a:r>
            <a:endParaRPr/>
          </a:p>
        </p:txBody>
      </p:sp>
      <p:sp>
        <p:nvSpPr>
          <p:cNvPr id="478" name="Google Shape;478;p61"/>
          <p:cNvSpPr txBox="1">
            <a:spLocks noGrp="1"/>
          </p:cNvSpPr>
          <p:nvPr>
            <p:ph type="subTitle" idx="4"/>
          </p:nvPr>
        </p:nvSpPr>
        <p:spPr>
          <a:xfrm>
            <a:off x="763250" y="871527"/>
            <a:ext cx="32646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/>
              <a:t>Overall YTD returns</a:t>
            </a:r>
            <a:endParaRPr sz="700" i="1"/>
          </a:p>
        </p:txBody>
      </p:sp>
      <p:sp>
        <p:nvSpPr>
          <p:cNvPr id="479" name="Google Shape;479;p61"/>
          <p:cNvSpPr txBox="1">
            <a:spLocks noGrp="1"/>
          </p:cNvSpPr>
          <p:nvPr>
            <p:ph type="subTitle" idx="4"/>
          </p:nvPr>
        </p:nvSpPr>
        <p:spPr>
          <a:xfrm>
            <a:off x="5171450" y="4802400"/>
            <a:ext cx="3914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/>
              <a:t>Calculated as Adjusted Closing Price for each trading day (YTM returns)</a:t>
            </a:r>
            <a:endParaRPr sz="700" i="1"/>
          </a:p>
        </p:txBody>
      </p:sp>
      <p:grpSp>
        <p:nvGrpSpPr>
          <p:cNvPr id="480" name="Google Shape;480;p61"/>
          <p:cNvGrpSpPr/>
          <p:nvPr/>
        </p:nvGrpSpPr>
        <p:grpSpPr>
          <a:xfrm>
            <a:off x="3700939" y="4137868"/>
            <a:ext cx="2481141" cy="444079"/>
            <a:chOff x="881539" y="4214068"/>
            <a:chExt cx="2481141" cy="444079"/>
          </a:xfrm>
        </p:grpSpPr>
        <p:grpSp>
          <p:nvGrpSpPr>
            <p:cNvPr id="481" name="Google Shape;481;p61"/>
            <p:cNvGrpSpPr/>
            <p:nvPr/>
          </p:nvGrpSpPr>
          <p:grpSpPr>
            <a:xfrm>
              <a:off x="899758" y="4214068"/>
              <a:ext cx="2363540" cy="444079"/>
              <a:chOff x="4411970" y="2468674"/>
              <a:chExt cx="747317" cy="167425"/>
            </a:xfrm>
          </p:grpSpPr>
          <p:sp>
            <p:nvSpPr>
              <p:cNvPr id="482" name="Google Shape;482;p61"/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1"/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4" name="Google Shape;484;p61"/>
            <p:cNvSpPr txBox="1"/>
            <p:nvPr/>
          </p:nvSpPr>
          <p:spPr>
            <a:xfrm>
              <a:off x="1570181" y="4214075"/>
              <a:ext cx="17925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/>
                <a:t>Portfolio</a:t>
              </a:r>
              <a:r>
                <a:rPr lang="en" sz="900"/>
                <a:t> returns over the past year (2024 - YTD)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85" name="Google Shape;485;p61"/>
            <p:cNvSpPr txBox="1"/>
            <p:nvPr/>
          </p:nvSpPr>
          <p:spPr>
            <a:xfrm>
              <a:off x="881539" y="4222702"/>
              <a:ext cx="6291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2"/>
                  </a:solidFill>
                </a:rPr>
                <a:t>44%</a:t>
              </a:r>
              <a:endParaRPr sz="2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86" name="Google Shape;486;p61"/>
          <p:cNvGrpSpPr/>
          <p:nvPr/>
        </p:nvGrpSpPr>
        <p:grpSpPr>
          <a:xfrm>
            <a:off x="6172462" y="4137868"/>
            <a:ext cx="2481141" cy="444079"/>
            <a:chOff x="3929539" y="4214068"/>
            <a:chExt cx="2481141" cy="444079"/>
          </a:xfrm>
        </p:grpSpPr>
        <p:grpSp>
          <p:nvGrpSpPr>
            <p:cNvPr id="487" name="Google Shape;487;p61"/>
            <p:cNvGrpSpPr/>
            <p:nvPr/>
          </p:nvGrpSpPr>
          <p:grpSpPr>
            <a:xfrm>
              <a:off x="3947758" y="4214068"/>
              <a:ext cx="2363540" cy="444079"/>
              <a:chOff x="4411970" y="2468674"/>
              <a:chExt cx="747317" cy="167425"/>
            </a:xfrm>
          </p:grpSpPr>
          <p:sp>
            <p:nvSpPr>
              <p:cNvPr id="488" name="Google Shape;488;p61"/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E76A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1"/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E76A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61"/>
            <p:cNvSpPr txBox="1"/>
            <p:nvPr/>
          </p:nvSpPr>
          <p:spPr>
            <a:xfrm>
              <a:off x="4618181" y="4214075"/>
              <a:ext cx="17925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/>
                <a:t>S&amp;P 500 ETF </a:t>
              </a:r>
              <a:r>
                <a:rPr lang="en" sz="900"/>
                <a:t>returns over the past year (2024 - YTD)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1" name="Google Shape;491;p61"/>
            <p:cNvSpPr txBox="1"/>
            <p:nvPr/>
          </p:nvSpPr>
          <p:spPr>
            <a:xfrm>
              <a:off x="3929539" y="4222702"/>
              <a:ext cx="6291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E76A28"/>
                  </a:solidFill>
                </a:rPr>
                <a:t>26%</a:t>
              </a:r>
              <a:endParaRPr sz="2200">
                <a:solidFill>
                  <a:srgbClr val="E76A2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92" name="Google Shape;492;p61"/>
          <p:cNvSpPr txBox="1">
            <a:spLocks noGrp="1"/>
          </p:cNvSpPr>
          <p:nvPr>
            <p:ph type="subTitle" idx="1"/>
          </p:nvPr>
        </p:nvSpPr>
        <p:spPr>
          <a:xfrm>
            <a:off x="1013500" y="4085438"/>
            <a:ext cx="237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/>
              <a:t>Portfolio Average returns (MoM):</a:t>
            </a:r>
            <a:r>
              <a:rPr lang="en" sz="900" i="1"/>
              <a:t> 4%</a:t>
            </a:r>
            <a:endParaRPr sz="900" i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00" b="1" i="1"/>
              <a:t>Portfolio Standard deviation:</a:t>
            </a:r>
            <a:r>
              <a:rPr lang="en" sz="900" i="1"/>
              <a:t> 4.6%</a:t>
            </a:r>
            <a:endParaRPr sz="900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1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98" name="Google Shape;498;p62"/>
          <p:cNvSpPr txBox="1">
            <a:spLocks noGrp="1"/>
          </p:cNvSpPr>
          <p:nvPr>
            <p:ph type="subTitle" idx="1"/>
          </p:nvPr>
        </p:nvSpPr>
        <p:spPr>
          <a:xfrm>
            <a:off x="2373575" y="1075100"/>
            <a:ext cx="4969800" cy="3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an algorithm which would be able to </a:t>
            </a:r>
            <a:r>
              <a:rPr lang="en" sz="1100" b="1" i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 alpha returns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minimal risk.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in-depth </a:t>
            </a:r>
            <a:r>
              <a:rPr lang="en" sz="1100" b="1" i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fundamental analysis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these stocks and assigning a grade indicating the strength of these fundamentals along with the </a:t>
            </a:r>
            <a:r>
              <a:rPr lang="en" sz="1100" b="1" i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Shareholder Return (TSR)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Iterated over a range weight values by restricting the range to optimize the objective function.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portfolio was </a:t>
            </a:r>
            <a:r>
              <a:rPr lang="en" sz="1100" b="1" i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able to outperform both sectoral indexes and the SPY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 a 30 day and YTD timelines.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Looking ahead, our aim would be to fine tune this portfolio to ensure it can deliver alpha returns in all-weather market conditions ensuring our portfolio returns are immune to economical and seasonal volatility. </a:t>
            </a:r>
            <a:endParaRPr/>
          </a:p>
        </p:txBody>
      </p:sp>
      <p:grpSp>
        <p:nvGrpSpPr>
          <p:cNvPr id="499" name="Google Shape;499;p62"/>
          <p:cNvGrpSpPr/>
          <p:nvPr/>
        </p:nvGrpSpPr>
        <p:grpSpPr>
          <a:xfrm>
            <a:off x="522350" y="1242639"/>
            <a:ext cx="2021500" cy="699486"/>
            <a:chOff x="522350" y="1090239"/>
            <a:chExt cx="2021500" cy="699486"/>
          </a:xfrm>
        </p:grpSpPr>
        <p:sp>
          <p:nvSpPr>
            <p:cNvPr id="500" name="Google Shape;500;p62"/>
            <p:cNvSpPr/>
            <p:nvPr/>
          </p:nvSpPr>
          <p:spPr>
            <a:xfrm>
              <a:off x="522350" y="1152225"/>
              <a:ext cx="1820400" cy="63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1" name="Google Shape;501;p62"/>
            <p:cNvSpPr txBox="1"/>
            <p:nvPr/>
          </p:nvSpPr>
          <p:spPr>
            <a:xfrm>
              <a:off x="683049" y="1090239"/>
              <a:ext cx="1159800" cy="63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80</a:t>
              </a:r>
              <a:endParaRPr sz="36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02" name="Google Shape;502;p62"/>
            <p:cNvSpPr txBox="1"/>
            <p:nvPr/>
          </p:nvSpPr>
          <p:spPr>
            <a:xfrm>
              <a:off x="1250550" y="1189431"/>
              <a:ext cx="12933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Stocks under consideration across 8 sectors</a:t>
              </a:r>
              <a:endParaRPr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03" name="Google Shape;503;p62"/>
          <p:cNvGrpSpPr/>
          <p:nvPr/>
        </p:nvGrpSpPr>
        <p:grpSpPr>
          <a:xfrm>
            <a:off x="545394" y="2393875"/>
            <a:ext cx="1820405" cy="691250"/>
            <a:chOff x="545394" y="1860475"/>
            <a:chExt cx="1820405" cy="691250"/>
          </a:xfrm>
        </p:grpSpPr>
        <p:sp>
          <p:nvSpPr>
            <p:cNvPr id="504" name="Google Shape;504;p62"/>
            <p:cNvSpPr/>
            <p:nvPr/>
          </p:nvSpPr>
          <p:spPr>
            <a:xfrm>
              <a:off x="545394" y="1914225"/>
              <a:ext cx="1820400" cy="63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5" name="Google Shape;505;p62"/>
            <p:cNvSpPr txBox="1"/>
            <p:nvPr/>
          </p:nvSpPr>
          <p:spPr>
            <a:xfrm>
              <a:off x="545394" y="1860475"/>
              <a:ext cx="1159800" cy="63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0.89</a:t>
              </a:r>
              <a:endParaRPr sz="36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06" name="Google Shape;506;p62"/>
            <p:cNvSpPr txBox="1"/>
            <p:nvPr/>
          </p:nvSpPr>
          <p:spPr>
            <a:xfrm>
              <a:off x="1428599" y="1924225"/>
              <a:ext cx="9372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Overall portfolio Beta value</a:t>
              </a:r>
              <a:endParaRPr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07" name="Google Shape;507;p62"/>
          <p:cNvGrpSpPr/>
          <p:nvPr/>
        </p:nvGrpSpPr>
        <p:grpSpPr>
          <a:xfrm>
            <a:off x="545394" y="3536875"/>
            <a:ext cx="1820406" cy="691250"/>
            <a:chOff x="545394" y="3384475"/>
            <a:chExt cx="1820406" cy="691250"/>
          </a:xfrm>
        </p:grpSpPr>
        <p:sp>
          <p:nvSpPr>
            <p:cNvPr id="508" name="Google Shape;508;p62"/>
            <p:cNvSpPr/>
            <p:nvPr/>
          </p:nvSpPr>
          <p:spPr>
            <a:xfrm>
              <a:off x="545394" y="3438225"/>
              <a:ext cx="1820400" cy="63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9" name="Google Shape;509;p62"/>
            <p:cNvSpPr txBox="1"/>
            <p:nvPr/>
          </p:nvSpPr>
          <p:spPr>
            <a:xfrm>
              <a:off x="545394" y="3384475"/>
              <a:ext cx="1159800" cy="63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44%</a:t>
              </a:r>
              <a:endParaRPr sz="36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10" name="Google Shape;510;p62"/>
            <p:cNvSpPr txBox="1"/>
            <p:nvPr/>
          </p:nvSpPr>
          <p:spPr>
            <a:xfrm>
              <a:off x="1428600" y="3516725"/>
              <a:ext cx="937200" cy="50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YTD Returns for 2024</a:t>
              </a:r>
              <a:endParaRPr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>
            <a:spLocks noGrp="1"/>
          </p:cNvSpPr>
          <p:nvPr>
            <p:ph type="title"/>
          </p:nvPr>
        </p:nvSpPr>
        <p:spPr>
          <a:xfrm>
            <a:off x="598053" y="1338900"/>
            <a:ext cx="5623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THANK YOU!</a:t>
            </a:r>
            <a:endParaRPr sz="6300"/>
          </a:p>
        </p:txBody>
      </p:sp>
      <p:sp>
        <p:nvSpPr>
          <p:cNvPr id="516" name="Google Shape;516;p63"/>
          <p:cNvSpPr txBox="1"/>
          <p:nvPr/>
        </p:nvSpPr>
        <p:spPr>
          <a:xfrm>
            <a:off x="713225" y="424077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17" name="Google Shape;517;p63"/>
          <p:cNvGrpSpPr/>
          <p:nvPr/>
        </p:nvGrpSpPr>
        <p:grpSpPr>
          <a:xfrm flipH="1">
            <a:off x="-84175" y="2908225"/>
            <a:ext cx="4949100" cy="0"/>
            <a:chOff x="2220050" y="1547100"/>
            <a:chExt cx="4949100" cy="0"/>
          </a:xfrm>
        </p:grpSpPr>
        <p:cxnSp>
          <p:nvCxnSpPr>
            <p:cNvPr id="518" name="Google Shape;518;p6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63"/>
            <p:cNvCxnSpPr/>
            <p:nvPr/>
          </p:nvCxnSpPr>
          <p:spPr>
            <a:xfrm>
              <a:off x="2684450" y="1547100"/>
              <a:ext cx="448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0" name="Google Shape;520;p63"/>
          <p:cNvSpPr/>
          <p:nvPr/>
        </p:nvSpPr>
        <p:spPr>
          <a:xfrm>
            <a:off x="787295" y="312918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63"/>
          <p:cNvGrpSpPr/>
          <p:nvPr/>
        </p:nvGrpSpPr>
        <p:grpSpPr>
          <a:xfrm>
            <a:off x="1236767" y="3129377"/>
            <a:ext cx="346056" cy="345674"/>
            <a:chOff x="3303268" y="3817349"/>
            <a:chExt cx="346056" cy="345674"/>
          </a:xfrm>
        </p:grpSpPr>
        <p:sp>
          <p:nvSpPr>
            <p:cNvPr id="522" name="Google Shape;522;p6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63"/>
          <p:cNvGrpSpPr/>
          <p:nvPr/>
        </p:nvGrpSpPr>
        <p:grpSpPr>
          <a:xfrm>
            <a:off x="1685856" y="3129377"/>
            <a:ext cx="346056" cy="345674"/>
            <a:chOff x="3752358" y="3817349"/>
            <a:chExt cx="346056" cy="345674"/>
          </a:xfrm>
        </p:grpSpPr>
        <p:sp>
          <p:nvSpPr>
            <p:cNvPr id="527" name="Google Shape;527;p6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63"/>
          <p:cNvGrpSpPr/>
          <p:nvPr/>
        </p:nvGrpSpPr>
        <p:grpSpPr>
          <a:xfrm>
            <a:off x="2134946" y="3129377"/>
            <a:ext cx="346024" cy="345674"/>
            <a:chOff x="4201447" y="3817349"/>
            <a:chExt cx="346024" cy="345674"/>
          </a:xfrm>
        </p:grpSpPr>
        <p:sp>
          <p:nvSpPr>
            <p:cNvPr id="532" name="Google Shape;532;p63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3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63"/>
          <p:cNvSpPr/>
          <p:nvPr/>
        </p:nvSpPr>
        <p:spPr>
          <a:xfrm>
            <a:off x="713275" y="3064900"/>
            <a:ext cx="4767600" cy="203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1582800" y="3566812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Duke University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IDS 789 - Fundamentals of Finance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Fall 2024</a:t>
            </a:r>
            <a:endParaRPr sz="1400"/>
          </a:p>
        </p:txBody>
      </p:sp>
      <p:pic>
        <p:nvPicPr>
          <p:cNvPr id="536" name="Google Shape;53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400" y="3510375"/>
            <a:ext cx="9144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Sigma</a:t>
            </a:r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subTitle" idx="1"/>
          </p:nvPr>
        </p:nvSpPr>
        <p:spPr>
          <a:xfrm>
            <a:off x="726700" y="1017725"/>
            <a:ext cx="7098900" cy="12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Overview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Founded in 2001 by David Siegel and John Overdeck.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financial science company leveraging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technology, data science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human inquisitiveness.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subTitle" idx="2"/>
          </p:nvPr>
        </p:nvSpPr>
        <p:spPr>
          <a:xfrm>
            <a:off x="720000" y="2133675"/>
            <a:ext cx="7105500" cy="22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Quantitative Research Internship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Highlights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10 weeks at NYC headquarters.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Activities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 with mentors to solve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financial problems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sophisticated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investment models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quantitative methods.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techniques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diverse datasets.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Collaborate with engineers to test and refine algorithms.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 rotWithShape="1">
          <a:blip r:embed="rId3">
            <a:alphaModFix/>
          </a:blip>
          <a:srcRect l="18434" t="9140" r="23557" b="31118"/>
          <a:stretch/>
        </p:blipFill>
        <p:spPr>
          <a:xfrm>
            <a:off x="726700" y="525875"/>
            <a:ext cx="423900" cy="434700"/>
          </a:xfrm>
          <a:prstGeom prst="ellipse">
            <a:avLst/>
          </a:prstGeom>
          <a:noFill/>
          <a:ln w="9525" cap="flat" cmpd="sng">
            <a:solidFill>
              <a:srgbClr val="09224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Sigma</a:t>
            </a:r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subTitle" idx="1"/>
          </p:nvPr>
        </p:nvSpPr>
        <p:spPr>
          <a:xfrm>
            <a:off x="720000" y="932200"/>
            <a:ext cx="72819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Candidate Skills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background in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quantitative fields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(math, CS, physics, etc.).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Proficient in programming languages like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Python, C++, or Java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thinker with the ability to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and communicate insights effectively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subTitle" idx="3"/>
          </p:nvPr>
        </p:nvSpPr>
        <p:spPr>
          <a:xfrm>
            <a:off x="720000" y="2170825"/>
            <a:ext cx="72819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Fit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MIDS program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equips us with: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Expertise in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learning, data analysis, and quantitative finance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Experience with real-world datasets and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modeling techniques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alignment between program curriculum and internship requirements.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title"/>
          </p:nvPr>
        </p:nvSpPr>
        <p:spPr>
          <a:xfrm>
            <a:off x="1941500" y="1527125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TECHNICAL PROJECT</a:t>
            </a:r>
            <a:endParaRPr sz="2700"/>
          </a:p>
        </p:txBody>
      </p:sp>
      <p:sp>
        <p:nvSpPr>
          <p:cNvPr id="288" name="Google Shape;288;p44"/>
          <p:cNvSpPr txBox="1">
            <a:spLocks noGrp="1"/>
          </p:cNvSpPr>
          <p:nvPr>
            <p:ph type="title" idx="2"/>
          </p:nvPr>
        </p:nvSpPr>
        <p:spPr>
          <a:xfrm>
            <a:off x="814400" y="17299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89" name="Google Shape;289;p44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90" name="Google Shape;290;p4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44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1941500" y="2797375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/>
              <a:t>Portfolio construction algorithm for US Equities</a:t>
            </a:r>
            <a:endParaRPr sz="1400" b="0"/>
          </a:p>
        </p:txBody>
      </p:sp>
      <p:pic>
        <p:nvPicPr>
          <p:cNvPr id="293" name="Google Shape;293;p44"/>
          <p:cNvPicPr preferRelativeResize="0"/>
          <p:nvPr/>
        </p:nvPicPr>
        <p:blipFill rotWithShape="1">
          <a:blip r:embed="rId3">
            <a:alphaModFix/>
          </a:blip>
          <a:srcRect l="18434" t="9140" r="23557" b="31118"/>
          <a:stretch/>
        </p:blipFill>
        <p:spPr>
          <a:xfrm>
            <a:off x="71275" y="4677725"/>
            <a:ext cx="423900" cy="411000"/>
          </a:xfrm>
          <a:prstGeom prst="ellipse">
            <a:avLst/>
          </a:prstGeom>
          <a:noFill/>
          <a:ln w="9525" cap="flat" cmpd="sng">
            <a:solidFill>
              <a:srgbClr val="09224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>
            <a:spLocks noGrp="1"/>
          </p:cNvSpPr>
          <p:nvPr>
            <p:ph type="title"/>
          </p:nvPr>
        </p:nvSpPr>
        <p:spPr>
          <a:xfrm>
            <a:off x="434250" y="155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475" y="883213"/>
            <a:ext cx="3874000" cy="3377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0" name="Google Shape;300;p45"/>
          <p:cNvSpPr txBox="1">
            <a:spLocks noGrp="1"/>
          </p:cNvSpPr>
          <p:nvPr>
            <p:ph type="body" idx="4294967295"/>
          </p:nvPr>
        </p:nvSpPr>
        <p:spPr>
          <a:xfrm>
            <a:off x="434250" y="863563"/>
            <a:ext cx="332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Construct a portfolio optimization algorithm that focuses on: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Maximizing Total Shareholder Return (TSR)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Leverages volatility through equity beta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Relies on Equity Ratings for weight allocations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/>
        </p:nvSpPr>
        <p:spPr>
          <a:xfrm>
            <a:off x="4680075" y="920213"/>
            <a:ext cx="3711000" cy="1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Typical Tradeoffs: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Volatility (Defensive)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Dividends (Defensive)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Price Appreciation (Cyclical)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6" name="Google Shape;306;p46"/>
          <p:cNvSpPr txBox="1">
            <a:spLocks noGrp="1"/>
          </p:cNvSpPr>
          <p:nvPr>
            <p:ph type="title"/>
          </p:nvPr>
        </p:nvSpPr>
        <p:spPr>
          <a:xfrm>
            <a:off x="434250" y="251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Type Vs. Broad Market</a:t>
            </a:r>
            <a:endParaRPr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03" y="2214075"/>
            <a:ext cx="7309599" cy="2593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Google Shape;308;p46"/>
          <p:cNvSpPr txBox="1"/>
          <p:nvPr/>
        </p:nvSpPr>
        <p:spPr>
          <a:xfrm>
            <a:off x="611625" y="1157175"/>
            <a:ext cx="37110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-"/>
            </a:pPr>
            <a:r>
              <a:rPr lang="en" sz="1200" b="1">
                <a:solidFill>
                  <a:schemeClr val="dk1"/>
                </a:solidFill>
              </a:rPr>
              <a:t>Defensive Industries</a:t>
            </a:r>
            <a:r>
              <a:rPr lang="en" sz="1200">
                <a:solidFill>
                  <a:schemeClr val="dk1"/>
                </a:solidFill>
              </a:rPr>
              <a:t>: Healthcare, Utilities, Consumer Staples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-"/>
            </a:pPr>
            <a:r>
              <a:rPr lang="en" sz="1200" b="1">
                <a:solidFill>
                  <a:schemeClr val="dk1"/>
                </a:solidFill>
              </a:rPr>
              <a:t>Cyclical Industries</a:t>
            </a:r>
            <a:r>
              <a:rPr lang="en" sz="1200">
                <a:solidFill>
                  <a:schemeClr val="dk1"/>
                </a:solidFill>
              </a:rPr>
              <a:t>: Real Estate, Technology, Industrials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720000" y="19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Correlations Coefficients</a:t>
            </a:r>
            <a:endParaRPr/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50" y="894025"/>
            <a:ext cx="5486700" cy="324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5" name="Google Shape;315;p47"/>
          <p:cNvSpPr txBox="1"/>
          <p:nvPr/>
        </p:nvSpPr>
        <p:spPr>
          <a:xfrm>
            <a:off x="6160100" y="984550"/>
            <a:ext cx="2748000" cy="3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Utilities &amp; Energy</a:t>
            </a:r>
            <a:r>
              <a:rPr lang="en" sz="1200">
                <a:solidFill>
                  <a:schemeClr val="dk1"/>
                </a:solidFill>
              </a:rPr>
              <a:t>: Exhibit Low Correlation to Broad Market and other industries (Tends to Outperform in bullish markets)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Technology, Industrials &amp; Financials</a:t>
            </a:r>
            <a:r>
              <a:rPr lang="en" sz="1200">
                <a:solidFill>
                  <a:schemeClr val="dk1"/>
                </a:solidFill>
              </a:rPr>
              <a:t>: Exhibit strong correlation to Broader Market(Outperforms in Market Expansion Periods)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6" name="Google Shape;316;p47"/>
          <p:cNvSpPr/>
          <p:nvPr/>
        </p:nvSpPr>
        <p:spPr>
          <a:xfrm>
            <a:off x="528150" y="1990600"/>
            <a:ext cx="5486700" cy="3027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47"/>
          <p:cNvSpPr/>
          <p:nvPr/>
        </p:nvSpPr>
        <p:spPr>
          <a:xfrm>
            <a:off x="528300" y="2571750"/>
            <a:ext cx="5486700" cy="3027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>
            <a:spLocks noGrp="1"/>
          </p:cNvSpPr>
          <p:nvPr>
            <p:ph type="title"/>
          </p:nvPr>
        </p:nvSpPr>
        <p:spPr>
          <a:xfrm>
            <a:off x="816075" y="1573775"/>
            <a:ext cx="2856900" cy="14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Sector Performance in Different Market Conditions</a:t>
            </a:r>
            <a:endParaRPr sz="2200"/>
          </a:p>
        </p:txBody>
      </p:sp>
      <p:pic>
        <p:nvPicPr>
          <p:cNvPr id="323" name="Google Shape;323;p48"/>
          <p:cNvPicPr preferRelativeResize="0"/>
          <p:nvPr/>
        </p:nvPicPr>
        <p:blipFill rotWithShape="1">
          <a:blip r:embed="rId3">
            <a:alphaModFix/>
          </a:blip>
          <a:srcRect l="25204" t="783" r="25110"/>
          <a:stretch/>
        </p:blipFill>
        <p:spPr>
          <a:xfrm>
            <a:off x="3946025" y="0"/>
            <a:ext cx="5205875" cy="514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</Words>
  <Application>Microsoft Office PowerPoint</Application>
  <PresentationFormat>On-screen Show (16:9)</PresentationFormat>
  <Paragraphs>281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Poppins</vt:lpstr>
      <vt:lpstr>Arial</vt:lpstr>
      <vt:lpstr>Anaheim</vt:lpstr>
      <vt:lpstr>Simple Light</vt:lpstr>
      <vt:lpstr>Clean and Neat Style Portfolio by Slidesgo</vt:lpstr>
      <vt:lpstr>Portfolio Construction Algorithm for US Equities</vt:lpstr>
      <vt:lpstr>NON - TECHNICAL PROJECT</vt:lpstr>
      <vt:lpstr>Two Sigma</vt:lpstr>
      <vt:lpstr>Two Sigma</vt:lpstr>
      <vt:lpstr>TECHNICAL PROJECT</vt:lpstr>
      <vt:lpstr>Problem Statement </vt:lpstr>
      <vt:lpstr>Industry Type Vs. Broad Market</vt:lpstr>
      <vt:lpstr>Industry Correlations Coefficients</vt:lpstr>
      <vt:lpstr>Sector Performance in Different Market Conditions</vt:lpstr>
      <vt:lpstr>Approach and Modeling</vt:lpstr>
      <vt:lpstr>Risk Mitigation</vt:lpstr>
      <vt:lpstr>Equity Variables </vt:lpstr>
      <vt:lpstr>Fundamental Research </vt:lpstr>
      <vt:lpstr>Algorithm Design</vt:lpstr>
      <vt:lpstr>Initial Algorithm - Key Components</vt:lpstr>
      <vt:lpstr>Issues with the algorithm </vt:lpstr>
      <vt:lpstr>Refined Algorithm</vt:lpstr>
      <vt:lpstr>Algorithm Results</vt:lpstr>
      <vt:lpstr>Model Results - Portfolio Highlights</vt:lpstr>
      <vt:lpstr>Model Results - Industry Landscape</vt:lpstr>
      <vt:lpstr>Model Results - Portfolio vs SPY</vt:lpstr>
      <vt:lpstr>Model Results - Portfolio vs SPY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Adil Gazder</cp:lastModifiedBy>
  <cp:revision>1</cp:revision>
  <dcterms:modified xsi:type="dcterms:W3CDTF">2024-12-10T02:52:56Z</dcterms:modified>
</cp:coreProperties>
</file>