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4640" y="229680"/>
            <a:ext cx="5647320" cy="575640"/>
          </a:xfrm>
          <a:prstGeom prst="rect">
            <a:avLst/>
          </a:prstGeom>
          <a:noFill/>
          <a:ln w="0">
            <a:noFill/>
          </a:ln>
        </p:spPr>
        <p:txBody>
          <a:bodyPr tIns="91440" bIns="91440" anchor="t">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pic>
        <p:nvPicPr>
          <p:cNvPr id="1" name="Google Shape;10;p11" descr=""/>
          <p:cNvPicPr/>
          <p:nvPr/>
        </p:nvPicPr>
        <p:blipFill>
          <a:blip r:embed="rId2"/>
          <a:stretch/>
        </p:blipFill>
        <p:spPr>
          <a:xfrm>
            <a:off x="53280" y="4989240"/>
            <a:ext cx="946080" cy="109440"/>
          </a:xfrm>
          <a:prstGeom prst="rect">
            <a:avLst/>
          </a:prstGeom>
          <a:ln w="0">
            <a:noFill/>
          </a:ln>
        </p:spPr>
      </p:pic>
      <p:sp>
        <p:nvSpPr>
          <p:cNvPr id="2" name="Google Shape;11;p11"/>
          <p:cNvSpPr/>
          <p:nvPr/>
        </p:nvSpPr>
        <p:spPr>
          <a:xfrm>
            <a:off x="4338720" y="4899960"/>
            <a:ext cx="466560" cy="1987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0" lang="en" sz="900" spc="-1" strike="noStrike">
                <a:solidFill>
                  <a:srgbClr val="ffffff"/>
                </a:solidFill>
                <a:latin typeface="Lato"/>
                <a:ea typeface="Lato"/>
              </a:rPr>
              <a:t>//01</a:t>
            </a:r>
            <a:endParaRPr b="0" lang="en-IN" sz="900" spc="-1" strike="noStrike">
              <a:latin typeface="Arial"/>
            </a:endParaRPr>
          </a:p>
        </p:txBody>
      </p:sp>
      <p:sp>
        <p:nvSpPr>
          <p:cNvPr id="3" name="Google Shape;12;p11"/>
          <p:cNvSpPr/>
          <p:nvPr/>
        </p:nvSpPr>
        <p:spPr>
          <a:xfrm>
            <a:off x="4268880" y="4859280"/>
            <a:ext cx="548280" cy="3931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900" spc="-1" strike="noStrike">
                <a:solidFill>
                  <a:srgbClr val="ffffff"/>
                </a:solidFill>
                <a:latin typeface="Lato"/>
                <a:ea typeface="Lato"/>
              </a:rPr>
              <a:t>// </a:t>
            </a:r>
            <a:fld id="{A238B4DD-FA8B-41EE-9411-EF8C03B02742}" type="slidenum">
              <a:rPr b="0" lang="en" sz="900" spc="-1" strike="noStrike">
                <a:solidFill>
                  <a:srgbClr val="ffffff"/>
                </a:solidFill>
                <a:latin typeface="Lato"/>
                <a:ea typeface="Lato"/>
              </a:rPr>
              <a:t>2</a:t>
            </a:fld>
            <a:endParaRPr b="0" lang="en-IN" sz="900" spc="-1" strike="noStrike">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a:noFill/>
          <a:ln w="0">
            <a:noFill/>
          </a:ln>
        </p:spPr>
        <p:txBody>
          <a:bodyPr tIns="91440" bIns="91440" anchor="t">
            <a:noAutofit/>
          </a:bodyPr>
          <a:p>
            <a:r>
              <a:rPr b="0" lang="en-IN" sz="4800" spc="-1" strike="noStrike">
                <a:solidFill>
                  <a:srgbClr val="000000"/>
                </a:solidFill>
                <a:latin typeface="Arial"/>
              </a:rPr>
              <a:t>Click to edit the title text format</a:t>
            </a:r>
            <a:endParaRPr b="0" lang="en-IN" sz="4800" spc="-1" strike="noStrike">
              <a:solidFill>
                <a:srgbClr val="000000"/>
              </a:solidFill>
              <a:latin typeface="Arial"/>
            </a:endParaRPr>
          </a:p>
        </p:txBody>
      </p:sp>
      <p:pic>
        <p:nvPicPr>
          <p:cNvPr id="42" name="Google Shape;167;p13" descr=""/>
          <p:cNvPicPr/>
          <p:nvPr/>
        </p:nvPicPr>
        <p:blipFill>
          <a:blip r:embed="rId3"/>
          <a:stretch/>
        </p:blipFill>
        <p:spPr>
          <a:xfrm>
            <a:off x="551520" y="509760"/>
            <a:ext cx="1356480" cy="338760"/>
          </a:xfrm>
          <a:prstGeom prst="rect">
            <a:avLst/>
          </a:prstGeom>
          <a:ln w="0">
            <a:noFill/>
          </a:ln>
        </p:spPr>
      </p:pic>
      <p:sp>
        <p:nvSpPr>
          <p:cNvPr id="4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0" y="1371600"/>
            <a:ext cx="9143640" cy="575640"/>
          </a:xfrm>
          <a:prstGeom prst="rect">
            <a:avLst/>
          </a:prstGeom>
          <a:noFill/>
          <a:ln w="0">
            <a:noFill/>
          </a:ln>
        </p:spPr>
        <p:txBody>
          <a:bodyPr tIns="91440" bIns="91440" anchor="t">
            <a:noAutofit/>
          </a:bodyPr>
          <a:p>
            <a:pPr>
              <a:lnSpc>
                <a:spcPct val="100000"/>
              </a:lnSpc>
              <a:buNone/>
              <a:tabLst>
                <a:tab algn="l" pos="0"/>
              </a:tabLst>
            </a:pPr>
            <a:r>
              <a:rPr b="1" lang="en" sz="2900" spc="-1" strike="noStrike" u="sng">
                <a:solidFill>
                  <a:srgbClr val="ffffff"/>
                </a:solidFill>
                <a:uFillTx/>
                <a:latin typeface="Trebuchet MS"/>
                <a:ea typeface="Trebuchet MS"/>
              </a:rPr>
              <a:t>Bank of Baroda Hackathon - 2022                       </a:t>
            </a:r>
            <a:endParaRPr b="0" lang="en-IN" sz="2900" spc="-1" strike="noStrike">
              <a:solidFill>
                <a:srgbClr val="000000"/>
              </a:solidFill>
              <a:latin typeface="Arial"/>
            </a:endParaRPr>
          </a:p>
        </p:txBody>
      </p:sp>
      <p:sp>
        <p:nvSpPr>
          <p:cNvPr id="81" name="Google Shape;339;p1"/>
          <p:cNvSpPr/>
          <p:nvPr/>
        </p:nvSpPr>
        <p:spPr>
          <a:xfrm>
            <a:off x="158400" y="2160000"/>
            <a:ext cx="6192000" cy="10659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2900" spc="-1" strike="noStrike">
                <a:solidFill>
                  <a:srgbClr val="ffffff"/>
                </a:solidFill>
                <a:latin typeface="Trebuchet MS"/>
                <a:ea typeface="Trebuchet MS"/>
              </a:rPr>
              <a:t>Your Team Name : onePoint_61</a:t>
            </a:r>
            <a:endParaRPr b="0" lang="en-IN" sz="2900" spc="-1" strike="noStrike">
              <a:latin typeface="Arial"/>
            </a:endParaRPr>
          </a:p>
        </p:txBody>
      </p:sp>
      <p:sp>
        <p:nvSpPr>
          <p:cNvPr id="82" name="Google Shape;340;p1"/>
          <p:cNvSpPr/>
          <p:nvPr/>
        </p:nvSpPr>
        <p:spPr>
          <a:xfrm>
            <a:off x="158400" y="2992680"/>
            <a:ext cx="4558680" cy="377280"/>
          </a:xfrm>
          <a:prstGeom prst="rect">
            <a:avLst/>
          </a:prstGeom>
          <a:noFill/>
          <a:ln w="0">
            <a:noFill/>
          </a:ln>
        </p:spPr>
        <p:style>
          <a:lnRef idx="0"/>
          <a:fillRef idx="0"/>
          <a:effectRef idx="0"/>
          <a:fontRef idx="minor"/>
        </p:style>
        <p:txBody>
          <a:bodyPr tIns="91440" bIns="91440" anchor="t">
            <a:noAutofit/>
          </a:bodyPr>
          <a:p>
            <a:pPr>
              <a:lnSpc>
                <a:spcPct val="150000"/>
              </a:lnSpc>
              <a:buNone/>
              <a:tabLst>
                <a:tab algn="l" pos="0"/>
              </a:tabLst>
            </a:pPr>
            <a:r>
              <a:rPr b="0" lang="en" sz="1700" spc="-1" strike="noStrike">
                <a:solidFill>
                  <a:srgbClr val="ffffff"/>
                </a:solidFill>
                <a:latin typeface="Trebuchet MS"/>
                <a:ea typeface="Trebuchet MS"/>
              </a:rPr>
              <a:t>Your team bio : A team of enthusiast learners.</a:t>
            </a:r>
            <a:endParaRPr b="0" lang="en-IN" sz="1700" spc="-1" strike="noStrike">
              <a:latin typeface="Arial"/>
            </a:endParaRPr>
          </a:p>
          <a:p>
            <a:pPr>
              <a:lnSpc>
                <a:spcPct val="150000"/>
              </a:lnSpc>
              <a:spcBef>
                <a:spcPts val="1599"/>
              </a:spcBef>
              <a:spcAft>
                <a:spcPts val="1599"/>
              </a:spcAft>
              <a:buNone/>
              <a:tabLst>
                <a:tab algn="l" pos="0"/>
              </a:tabLst>
            </a:pPr>
            <a:r>
              <a:rPr b="0" lang="en" sz="1200" spc="-1" strike="noStrike">
                <a:solidFill>
                  <a:srgbClr val="ffffff"/>
                </a:solidFill>
                <a:latin typeface="Trebuchet MS"/>
                <a:ea typeface="Trebuchet MS"/>
              </a:rPr>
              <a:t>Date : 20-09-2022</a:t>
            </a:r>
            <a:endParaRPr b="0" lang="en-IN" sz="1200" spc="-1" strike="noStrike">
              <a:latin typeface="Arial"/>
            </a:endParaRPr>
          </a:p>
        </p:txBody>
      </p:sp>
      <p:pic>
        <p:nvPicPr>
          <p:cNvPr id="83" name="Google Shape;341;p1" descr=""/>
          <p:cNvPicPr/>
          <p:nvPr/>
        </p:nvPicPr>
        <p:blipFill>
          <a:blip r:embed="rId2"/>
          <a:stretch/>
        </p:blipFill>
        <p:spPr>
          <a:xfrm>
            <a:off x="6807600" y="270360"/>
            <a:ext cx="2234880" cy="738720"/>
          </a:xfrm>
          <a:prstGeom prst="rect">
            <a:avLst/>
          </a:prstGeom>
          <a:ln w="0">
            <a:noFill/>
          </a:ln>
        </p:spPr>
      </p:pic>
      <p:sp>
        <p:nvSpPr>
          <p:cNvPr id="84" name="Google Shape;342;p1"/>
          <p:cNvSpPr/>
          <p:nvPr/>
        </p:nvSpPr>
        <p:spPr>
          <a:xfrm>
            <a:off x="6807600" y="117720"/>
            <a:ext cx="2385720" cy="502200"/>
          </a:xfrm>
          <a:prstGeom prst="rect">
            <a:avLst/>
          </a:prstGeom>
          <a:noFill/>
          <a:ln w="0">
            <a:noFill/>
          </a:ln>
        </p:spPr>
        <p:style>
          <a:lnRef idx="0"/>
          <a:fillRef idx="0"/>
          <a:effectRef idx="0"/>
          <a:fontRef idx="minor"/>
        </p:style>
        <p:txBody>
          <a:bodyPr tIns="91440" bIns="91440" anchor="t">
            <a:spAutoFit/>
          </a:bodyPr>
          <a:p>
            <a:pPr algn="ctr">
              <a:lnSpc>
                <a:spcPct val="150000"/>
              </a:lnSpc>
              <a:buNone/>
              <a:tabLst>
                <a:tab algn="l" pos="0"/>
              </a:tabLst>
            </a:pPr>
            <a:r>
              <a:rPr b="0" lang="en" sz="1400" spc="-1" strike="noStrike">
                <a:solidFill>
                  <a:srgbClr val="141414"/>
                </a:solidFill>
                <a:latin typeface="Lato"/>
                <a:ea typeface="Lato"/>
              </a:rPr>
              <a:t>Technology Partner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Problem Statement?</a:t>
            </a:r>
            <a:endParaRPr b="0" lang="en-IN" sz="2000" spc="-1" strike="noStrike">
              <a:solidFill>
                <a:srgbClr val="000000"/>
              </a:solidFill>
              <a:latin typeface="Arial"/>
            </a:endParaRPr>
          </a:p>
        </p:txBody>
      </p:sp>
      <p:sp>
        <p:nvSpPr>
          <p:cNvPr id="86" name="Google Shape;348;p2"/>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Why did you decide to solve this Problem statement?</a:t>
            </a:r>
            <a:endParaRPr b="0" lang="en-IN" sz="1400" spc="-1" strike="noStrike">
              <a:latin typeface="Arial"/>
            </a:endParaRPr>
          </a:p>
        </p:txBody>
      </p:sp>
      <p:sp>
        <p:nvSpPr>
          <p:cNvPr id="87" name=""/>
          <p:cNvSpPr txBox="1"/>
          <p:nvPr/>
        </p:nvSpPr>
        <p:spPr>
          <a:xfrm>
            <a:off x="720000" y="1917720"/>
            <a:ext cx="5580000" cy="858240"/>
          </a:xfrm>
          <a:prstGeom prst="rect">
            <a:avLst/>
          </a:prstGeom>
          <a:noFill/>
          <a:ln w="0">
            <a:noFill/>
          </a:ln>
        </p:spPr>
        <p:txBody>
          <a:bodyPr lIns="90000" rIns="90000" tIns="45000" bIns="45000" anchor="t">
            <a:noAutofit/>
          </a:bodyPr>
          <a:p>
            <a:r>
              <a:rPr b="0" lang="en-IN" sz="1800" spc="-1" strike="noStrike">
                <a:latin typeface="Arial"/>
              </a:rPr>
              <a:t>Because we ourselves have faced a lot of problems in the banks. Be it filling forms, asking for procedures of different facilities that are provided by the bank.</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User Segment &amp; Pain Points</a:t>
            </a:r>
            <a:endParaRPr b="0" lang="en-IN" sz="2000" spc="-1" strike="noStrike">
              <a:solidFill>
                <a:srgbClr val="000000"/>
              </a:solidFill>
              <a:latin typeface="Arial"/>
            </a:endParaRPr>
          </a:p>
        </p:txBody>
      </p:sp>
      <p:sp>
        <p:nvSpPr>
          <p:cNvPr id="89" name="Google Shape;354;p3"/>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15000"/>
              </a:lnSpc>
              <a:spcBef>
                <a:spcPts val="1001"/>
              </a:spcBef>
              <a:buNone/>
              <a:tabLst>
                <a:tab algn="l" pos="0"/>
              </a:tabLst>
            </a:pPr>
            <a:r>
              <a:rPr b="0" lang="en" sz="1400" spc="-1" strike="noStrike">
                <a:solidFill>
                  <a:srgbClr val="222222"/>
                </a:solidFill>
                <a:highlight>
                  <a:srgbClr val="ffffff"/>
                </a:highlight>
                <a:latin typeface="Lato"/>
                <a:ea typeface="Lato"/>
              </a:rPr>
              <a:t>Which user /advertiser segment would be early adopter of your product &amp; why?</a:t>
            </a:r>
            <a:endParaRPr b="0" lang="en-IN" sz="1400" spc="-1" strike="noStrike">
              <a:latin typeface="Arial"/>
            </a:endParaRPr>
          </a:p>
          <a:p>
            <a:pPr>
              <a:lnSpc>
                <a:spcPct val="115000"/>
              </a:lnSpc>
              <a:spcBef>
                <a:spcPts val="1001"/>
              </a:spcBef>
              <a:buNone/>
              <a:tabLst>
                <a:tab algn="l" pos="0"/>
              </a:tabLst>
            </a:pPr>
            <a:endParaRPr b="0" lang="en-IN" sz="1400" spc="-1" strike="noStrike">
              <a:latin typeface="Arial"/>
            </a:endParaRPr>
          </a:p>
          <a:p>
            <a:pPr>
              <a:lnSpc>
                <a:spcPct val="115000"/>
              </a:lnSpc>
              <a:spcBef>
                <a:spcPts val="1001"/>
              </a:spcBef>
              <a:buNone/>
              <a:tabLst>
                <a:tab algn="l" pos="0"/>
              </a:tabLst>
            </a:pPr>
            <a:r>
              <a:rPr b="0" lang="en" sz="1400" spc="-1" strike="noStrike">
                <a:solidFill>
                  <a:srgbClr val="222222"/>
                </a:solidFill>
                <a:highlight>
                  <a:srgbClr val="ffffff"/>
                </a:highlight>
                <a:latin typeface="Lato"/>
                <a:ea typeface="Lato"/>
              </a:rPr>
              <a:t>Government organisations like hospitals and banks. </a:t>
            </a:r>
            <a:endParaRPr b="0" lang="en-IN" sz="1400" spc="-1" strike="noStrike">
              <a:latin typeface="Arial"/>
            </a:endParaRPr>
          </a:p>
          <a:p>
            <a:pPr>
              <a:lnSpc>
                <a:spcPct val="115000"/>
              </a:lnSpc>
              <a:spcBef>
                <a:spcPts val="1001"/>
              </a:spcBef>
              <a:buNone/>
              <a:tabLst>
                <a:tab algn="l" pos="0"/>
              </a:tabLst>
            </a:pPr>
            <a:r>
              <a:rPr b="0" lang="en" sz="1400" spc="-1" strike="noStrike">
                <a:solidFill>
                  <a:srgbClr val="222222"/>
                </a:solidFill>
                <a:highlight>
                  <a:srgbClr val="ffffff"/>
                </a:highlight>
                <a:latin typeface="Lato"/>
                <a:ea typeface="Lato"/>
              </a:rPr>
              <a:t>Private organizations like office buildings of large companies. Private banks and hospitals.</a:t>
            </a:r>
            <a:endParaRPr b="0" lang="en-IN" sz="1400" spc="-1" strike="noStrike">
              <a:latin typeface="Arial"/>
            </a:endParaRPr>
          </a:p>
          <a:p>
            <a:pPr>
              <a:lnSpc>
                <a:spcPct val="115000"/>
              </a:lnSpc>
              <a:spcBef>
                <a:spcPts val="1001"/>
              </a:spcBef>
              <a:spcAft>
                <a:spcPts val="1001"/>
              </a:spcAft>
              <a:buNone/>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359;p4"/>
          <p:cNvSpPr/>
          <p:nvPr/>
        </p:nvSpPr>
        <p:spPr>
          <a:xfrm>
            <a:off x="436320" y="1227600"/>
            <a:ext cx="8238240" cy="3413880"/>
          </a:xfrm>
          <a:prstGeom prst="rect">
            <a:avLst/>
          </a:prstGeom>
          <a:noFill/>
          <a:ln w="0">
            <a:noFill/>
          </a:ln>
        </p:spPr>
        <p:style>
          <a:lnRef idx="0"/>
          <a:fillRef idx="0"/>
          <a:effectRef idx="0"/>
          <a:fontRef idx="minor"/>
        </p:style>
        <p:txBody>
          <a:bodyPr tIns="91440" bIns="91440" anchor="t">
            <a:noAutofit/>
          </a:bodyPr>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What are the alternatives/competitive products for the problem you are solving?</a:t>
            </a:r>
            <a:endParaRPr b="0" lang="en-IN" sz="1400" spc="-1" strike="noStrike">
              <a:latin typeface="Arial"/>
            </a:endParaRPr>
          </a:p>
        </p:txBody>
      </p:sp>
      <p:sp>
        <p:nvSpPr>
          <p:cNvPr id="91" name="PlaceHolder 1"/>
          <p:cNvSpPr>
            <a:spLocks noGrp="1"/>
          </p:cNvSpPr>
          <p:nvPr>
            <p:ph type="title"/>
          </p:nvPr>
        </p:nvSpPr>
        <p:spPr>
          <a:xfrm>
            <a:off x="34236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Pre-Requisite</a:t>
            </a:r>
            <a:endParaRPr b="0" lang="en-IN" sz="2000" spc="-1" strike="noStrike">
              <a:solidFill>
                <a:srgbClr val="000000"/>
              </a:solidFill>
              <a:latin typeface="Arial"/>
            </a:endParaRPr>
          </a:p>
        </p:txBody>
      </p:sp>
      <p:sp>
        <p:nvSpPr>
          <p:cNvPr id="92" name=""/>
          <p:cNvSpPr txBox="1"/>
          <p:nvPr/>
        </p:nvSpPr>
        <p:spPr>
          <a:xfrm>
            <a:off x="513360" y="1980000"/>
            <a:ext cx="7586640" cy="858240"/>
          </a:xfrm>
          <a:prstGeom prst="rect">
            <a:avLst/>
          </a:prstGeom>
          <a:noFill/>
          <a:ln w="0">
            <a:noFill/>
          </a:ln>
        </p:spPr>
        <p:txBody>
          <a:bodyPr lIns="90000" rIns="90000" tIns="45000" bIns="45000" anchor="t">
            <a:noAutofit/>
          </a:bodyPr>
          <a:p>
            <a:r>
              <a:rPr b="0" lang="en-IN" sz="1800" spc="-1" strike="noStrike">
                <a:latin typeface="Arial"/>
              </a:rPr>
              <a:t>There are no competiters in the market for the solution that is similar to ours. And even if there are any, they are not as interactive and immersive to the user as ours.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0" y="81864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4a4548"/>
                </a:solidFill>
                <a:highlight>
                  <a:srgbClr val="ffffff"/>
                </a:highlight>
                <a:latin typeface="Lato"/>
                <a:ea typeface="Lato"/>
              </a:rPr>
              <a:t>Azure tools or resources</a:t>
            </a:r>
            <a:endParaRPr b="0" lang="en-IN" sz="2000" spc="-1" strike="noStrike">
              <a:solidFill>
                <a:srgbClr val="000000"/>
              </a:solidFill>
              <a:latin typeface="Arial"/>
            </a:endParaRPr>
          </a:p>
        </p:txBody>
      </p:sp>
      <p:sp>
        <p:nvSpPr>
          <p:cNvPr id="94" name="PlaceHolder 2"/>
          <p:cNvSpPr>
            <a:spLocks noGrp="1"/>
          </p:cNvSpPr>
          <p:nvPr>
            <p:ph type="title"/>
          </p:nvPr>
        </p:nvSpPr>
        <p:spPr>
          <a:xfrm>
            <a:off x="360000" y="1584360"/>
            <a:ext cx="8279640" cy="575640"/>
          </a:xfrm>
          <a:prstGeom prst="rect">
            <a:avLst/>
          </a:prstGeom>
          <a:noFill/>
          <a:ln w="0">
            <a:noFill/>
          </a:ln>
        </p:spPr>
        <p:txBody>
          <a:bodyPr tIns="91440" bIns="91440" anchor="t">
            <a:noAutofit/>
          </a:bodyPr>
          <a:p>
            <a:pPr>
              <a:lnSpc>
                <a:spcPct val="100000"/>
              </a:lnSpc>
              <a:buNone/>
              <a:tabLst>
                <a:tab algn="l" pos="0"/>
              </a:tabLst>
            </a:pPr>
            <a:r>
              <a:rPr b="0" lang="en" sz="1400" spc="-1" strike="noStrike">
                <a:solidFill>
                  <a:srgbClr val="4a4548"/>
                </a:solidFill>
                <a:highlight>
                  <a:srgbClr val="ffffff"/>
                </a:highlight>
                <a:latin typeface="Lato"/>
                <a:ea typeface="Lato"/>
              </a:rPr>
              <a:t>Azure Speech to Text API</a:t>
            </a:r>
            <a:br>
              <a:rPr sz="1400"/>
            </a:br>
            <a:r>
              <a:rPr b="0" lang="en" sz="1400" spc="-1" strike="noStrike">
                <a:solidFill>
                  <a:srgbClr val="4a4548"/>
                </a:solidFill>
                <a:highlight>
                  <a:srgbClr val="ffffff"/>
                </a:highlight>
                <a:latin typeface="Lato"/>
                <a:ea typeface="Lato"/>
              </a:rPr>
              <a:t>Face Recognition API</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Any Supporting Functional Documents</a:t>
            </a:r>
            <a:endParaRPr b="0" lang="en-IN" sz="2000" spc="-1" strike="noStrike">
              <a:solidFill>
                <a:srgbClr val="000000"/>
              </a:solidFill>
              <a:latin typeface="Arial"/>
            </a:endParaRPr>
          </a:p>
        </p:txBody>
      </p:sp>
      <p:sp>
        <p:nvSpPr>
          <p:cNvPr id="96" name="Google Shape;372;p6"/>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marL="216000" indent="-216000">
              <a:lnSpc>
                <a:spcPct val="100000"/>
              </a:lnSpc>
              <a:tabLst>
                <a:tab algn="l" pos="0"/>
              </a:tabLst>
            </a:pPr>
            <a:r>
              <a:rPr b="0" lang="en" sz="1400" spc="-1" strike="noStrike">
                <a:solidFill>
                  <a:srgbClr val="222222"/>
                </a:solidFill>
                <a:highlight>
                  <a:srgbClr val="ffffff"/>
                </a:highlight>
                <a:latin typeface="Lato"/>
                <a:ea typeface="Lato"/>
              </a:rPr>
              <a:t>We are deciding to provide three facilities for the banks.</a:t>
            </a:r>
            <a:endParaRPr b="0" lang="en-IN" sz="1400" spc="-1" strike="noStrike">
              <a:latin typeface="Arial"/>
            </a:endParaRPr>
          </a:p>
          <a:p>
            <a:pPr marL="216000" indent="-216000">
              <a:lnSpc>
                <a:spcPct val="100000"/>
              </a:lnSpc>
              <a:tabLst>
                <a:tab algn="l" pos="0"/>
              </a:tabLst>
            </a:pPr>
            <a:r>
              <a:rPr b="0" lang="en" sz="1400" spc="-1" strike="noStrike">
                <a:solidFill>
                  <a:srgbClr val="222222"/>
                </a:solidFill>
                <a:highlight>
                  <a:srgbClr val="ffffff"/>
                </a:highlight>
                <a:latin typeface="Lato"/>
                <a:ea typeface="Lato"/>
              </a:rPr>
              <a:t> </a:t>
            </a:r>
            <a:endParaRPr b="0" lang="en-IN" sz="1400" spc="-1" strike="noStrike">
              <a:latin typeface="Arial"/>
            </a:endParaRPr>
          </a:p>
          <a:p>
            <a:pPr lvl="1" marL="432000" indent="-216000">
              <a:lnSpc>
                <a:spcPct val="100000"/>
              </a:lnSpc>
              <a:buClr>
                <a:srgbClr val="000000"/>
              </a:buClr>
              <a:buSzPct val="45000"/>
              <a:buFont typeface="Wingdings" charset="2"/>
              <a:buChar char=""/>
              <a:tabLst>
                <a:tab algn="l" pos="0"/>
              </a:tabLst>
            </a:pPr>
            <a:r>
              <a:rPr b="0" lang="en" sz="1400" spc="-1" strike="noStrike">
                <a:solidFill>
                  <a:srgbClr val="222222"/>
                </a:solidFill>
                <a:highlight>
                  <a:srgbClr val="ffffff"/>
                </a:highlight>
                <a:latin typeface="Lato"/>
                <a:ea typeface="Lato"/>
              </a:rPr>
              <a:t>AR Navigation – At the front door of the bank there would be a QR Code that on scanning will provide the location of each and every officer in the bank no matter how big it is.</a:t>
            </a:r>
            <a:endParaRPr b="0" lang="en-IN" sz="1400" spc="-1" strike="noStrike">
              <a:latin typeface="Arial"/>
            </a:endParaRPr>
          </a:p>
          <a:p>
            <a:pPr lvl="1" marL="432000" indent="-216000">
              <a:lnSpc>
                <a:spcPct val="100000"/>
              </a:lnSpc>
              <a:buClr>
                <a:srgbClr val="000000"/>
              </a:buClr>
              <a:buSzPct val="45000"/>
              <a:buFont typeface="Wingdings" charset="2"/>
              <a:buChar char=""/>
              <a:tabLst>
                <a:tab algn="l" pos="0"/>
              </a:tabLst>
            </a:pPr>
            <a:endParaRPr b="0" lang="en-IN" sz="1400" spc="-1" strike="noStrike">
              <a:latin typeface="Arial"/>
            </a:endParaRPr>
          </a:p>
          <a:p>
            <a:pPr lvl="1" marL="432000" indent="-216000">
              <a:lnSpc>
                <a:spcPct val="100000"/>
              </a:lnSpc>
              <a:buClr>
                <a:srgbClr val="000000"/>
              </a:buClr>
              <a:buSzPct val="45000"/>
              <a:buFont typeface="Wingdings" charset="2"/>
              <a:buChar char=""/>
              <a:tabLst>
                <a:tab algn="l" pos="0"/>
              </a:tabLst>
            </a:pPr>
            <a:r>
              <a:rPr b="0" lang="en" sz="1400" spc="-1" strike="noStrike">
                <a:solidFill>
                  <a:srgbClr val="222222"/>
                </a:solidFill>
                <a:highlight>
                  <a:srgbClr val="ffffff"/>
                </a:highlight>
                <a:latin typeface="Lato"/>
                <a:ea typeface="Lato"/>
              </a:rPr>
              <a:t>Virtual Assistant – To make the procedure more immersive unless physically draining. There would be a virtual assistant in the form of an AR/VR Avatar.</a:t>
            </a:r>
            <a:endParaRPr b="0" lang="en-IN" sz="1400" spc="-1" strike="noStrike">
              <a:latin typeface="Arial"/>
            </a:endParaRPr>
          </a:p>
          <a:p>
            <a:pPr lvl="1" marL="432000" indent="-216000">
              <a:lnSpc>
                <a:spcPct val="100000"/>
              </a:lnSpc>
              <a:buClr>
                <a:srgbClr val="000000"/>
              </a:buClr>
              <a:buSzPct val="45000"/>
              <a:buFont typeface="Wingdings" charset="2"/>
              <a:buChar char=""/>
              <a:tabLst>
                <a:tab algn="l" pos="0"/>
              </a:tabLst>
            </a:pPr>
            <a:endParaRPr b="0" lang="en-IN" sz="1400" spc="-1" strike="noStrike">
              <a:latin typeface="Arial"/>
            </a:endParaRPr>
          </a:p>
          <a:p>
            <a:pPr lvl="1" marL="432000" indent="-216000">
              <a:lnSpc>
                <a:spcPct val="100000"/>
              </a:lnSpc>
              <a:buClr>
                <a:srgbClr val="000000"/>
              </a:buClr>
              <a:buSzPct val="45000"/>
              <a:buFont typeface="Wingdings" charset="2"/>
              <a:buChar char=""/>
              <a:tabLst>
                <a:tab algn="l" pos="0"/>
              </a:tabLst>
            </a:pPr>
            <a:r>
              <a:rPr b="0" lang="en" sz="1400" spc="-1" strike="noStrike">
                <a:solidFill>
                  <a:srgbClr val="222222"/>
                </a:solidFill>
                <a:highlight>
                  <a:srgbClr val="ffffff"/>
                </a:highlight>
                <a:latin typeface="Lato"/>
                <a:ea typeface="Lato"/>
              </a:rPr>
              <a:t>AR/VR Driven Chatbot – If the facility of virtual assistant is quite very overwhelming, the users can use our chatbot that would be equipped with recommendation based on previous choices of the user.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Key Differentiators &amp; Adoption Plan</a:t>
            </a:r>
            <a:endParaRPr b="0" lang="en-IN" sz="2000" spc="-1" strike="noStrike">
              <a:solidFill>
                <a:srgbClr val="000000"/>
              </a:solidFill>
              <a:latin typeface="Arial"/>
            </a:endParaRPr>
          </a:p>
        </p:txBody>
      </p:sp>
      <p:sp>
        <p:nvSpPr>
          <p:cNvPr id="98" name="Google Shape;378;p7"/>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How is your solution better than alternatives and how do you plan to build adoption?</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The number of solutions given in our product are immersive and interactive to the user more than any other similar product that exists in the market.</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First of all, we will approach banks and different organisations to try out our product for free in the first few months. Then later if they like our product and they want to continue with it there can be something like a monthly subscription plan.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Google Shape;383;p8"/>
          <p:cNvSpPr/>
          <p:nvPr/>
        </p:nvSpPr>
        <p:spPr>
          <a:xfrm>
            <a:off x="0" y="0"/>
            <a:ext cx="9209160" cy="7923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2000" spc="-1" strike="noStrike">
                <a:solidFill>
                  <a:srgbClr val="1f1f50"/>
                </a:solidFill>
                <a:latin typeface="Lato"/>
                <a:ea typeface="Lato"/>
              </a:rPr>
              <a:t>GitHub Repository Link &amp; </a:t>
            </a:r>
            <a:r>
              <a:rPr b="1" lang="en" sz="2000" spc="-1" strike="noStrike">
                <a:solidFill>
                  <a:srgbClr val="4a4548"/>
                </a:solidFill>
                <a:highlight>
                  <a:srgbClr val="ffffff"/>
                </a:highlight>
                <a:latin typeface="Lato"/>
                <a:ea typeface="Lato"/>
              </a:rPr>
              <a:t>supporting diagrams, screenshots, if any</a:t>
            </a:r>
            <a:endParaRPr b="0" lang="en-IN" sz="2000" spc="-1" strike="noStrike">
              <a:latin typeface="Arial"/>
            </a:endParaRPr>
          </a:p>
        </p:txBody>
      </p:sp>
      <p:sp>
        <p:nvSpPr>
          <p:cNvPr id="100" name="Google Shape;384;p8"/>
          <p:cNvSpPr/>
          <p:nvPr/>
        </p:nvSpPr>
        <p:spPr>
          <a:xfrm>
            <a:off x="0" y="1044000"/>
            <a:ext cx="8385840" cy="8218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22222"/>
                </a:solidFill>
                <a:highlight>
                  <a:srgbClr val="ffffff"/>
                </a:highlight>
                <a:latin typeface="Lato"/>
                <a:ea typeface="Lato"/>
              </a:rPr>
              <a:t>How far it can go?</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222222"/>
                </a:solidFill>
                <a:highlight>
                  <a:srgbClr val="ffffff"/>
                </a:highlight>
                <a:latin typeface="Lato"/>
                <a:ea typeface="Lato"/>
              </a:rPr>
              <a:t>There are none.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38400" y="1917000"/>
            <a:ext cx="8649000" cy="826920"/>
          </a:xfrm>
          <a:prstGeom prst="rect">
            <a:avLst/>
          </a:prstGeom>
          <a:noFill/>
          <a:ln w="0">
            <a:noFill/>
          </a:ln>
        </p:spPr>
        <p:txBody>
          <a:bodyPr tIns="91440" bIns="91440" anchor="t">
            <a:noAutofit/>
          </a:bodyPr>
          <a:p>
            <a:pPr>
              <a:lnSpc>
                <a:spcPct val="100000"/>
              </a:lnSpc>
              <a:buNone/>
              <a:tabLst>
                <a:tab algn="l" pos="0"/>
              </a:tabLst>
            </a:pPr>
            <a:r>
              <a:rPr b="0" lang="en" sz="3600" spc="-1" strike="noStrike">
                <a:solidFill>
                  <a:srgbClr val="ffffff"/>
                </a:solidFill>
                <a:latin typeface="Lato Black"/>
                <a:ea typeface="Lato Black"/>
              </a:rPr>
              <a:t>Thank You</a:t>
            </a:r>
            <a:endParaRPr b="0" lang="en-IN" sz="3600" spc="-1" strike="noStrike">
              <a:solidFill>
                <a:srgbClr val="000000"/>
              </a:solidFill>
              <a:latin typeface="Arial"/>
            </a:endParaRPr>
          </a:p>
        </p:txBody>
      </p:sp>
      <p:sp>
        <p:nvSpPr>
          <p:cNvPr id="102" name="PlaceHolder 2"/>
          <p:cNvSpPr>
            <a:spLocks noGrp="1"/>
          </p:cNvSpPr>
          <p:nvPr>
            <p:ph type="subTitle"/>
          </p:nvPr>
        </p:nvSpPr>
        <p:spPr>
          <a:xfrm>
            <a:off x="339840" y="2750760"/>
            <a:ext cx="4558680" cy="377280"/>
          </a:xfrm>
          <a:prstGeom prst="rect">
            <a:avLst/>
          </a:prstGeom>
          <a:noFill/>
          <a:ln w="0">
            <a:noFill/>
          </a:ln>
        </p:spPr>
        <p:txBody>
          <a:bodyPr tIns="91440" bIns="91440" anchor="t">
            <a:noAutofit/>
          </a:bodyPr>
          <a:p>
            <a:pPr>
              <a:lnSpc>
                <a:spcPct val="150000"/>
              </a:lnSpc>
              <a:spcAft>
                <a:spcPts val="1599"/>
              </a:spcAft>
              <a:buNone/>
              <a:tabLst>
                <a:tab algn="l" pos="0"/>
              </a:tabLst>
            </a:pPr>
            <a:r>
              <a:rPr b="0" lang="en" sz="1500" spc="-1" strike="noStrike">
                <a:solidFill>
                  <a:srgbClr val="ffffff"/>
                </a:solidFill>
                <a:latin typeface="Lato"/>
                <a:ea typeface="Lato"/>
              </a:rPr>
              <a:t>Team member names: Ayush Singh, Ambuj Kulshreshtha, Vishesh Kumar Singh</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2022-09-20T23:49:33Z</dcterms:modified>
  <cp:revision>2</cp:revision>
  <dc:subject/>
  <dc:title/>
</cp:coreProperties>
</file>