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2" r:id="rId6"/>
    <p:sldId id="263" r:id="rId7"/>
    <p:sldId id="264" r:id="rId8"/>
    <p:sldId id="265"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76F11E-42CE-4A39-9128-11466FE81060}">
          <p14:sldIdLst>
            <p14:sldId id="256"/>
            <p14:sldId id="257"/>
            <p14:sldId id="258"/>
            <p14:sldId id="259"/>
            <p14:sldId id="262"/>
            <p14:sldId id="263"/>
            <p14:sldId id="264"/>
            <p14:sldId id="265"/>
            <p14:sldId id="26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esh panchal" initials="vp" lastIdx="1" clrIdx="0">
    <p:extLst>
      <p:ext uri="{19B8F6BF-5375-455C-9EA6-DF929625EA0E}">
        <p15:presenceInfo xmlns:p15="http://schemas.microsoft.com/office/powerpoint/2012/main" userId="da52e5ce5d2ecf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FDCA8F3-BAFD-4A47-8DFC-D593BBB258D3}" type="datetimeFigureOut">
              <a:rPr lang="en-US" smtClean="0"/>
              <a:t>6/25/2023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29335124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DCA8F3-BAFD-4A47-8DFC-D593BBB258D3}"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348792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CA8F3-BAFD-4A47-8DFC-D593BBB258D3}"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3766877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CA8F3-BAFD-4A47-8DFC-D593BBB258D3}"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1288581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CA8F3-BAFD-4A47-8DFC-D593BBB258D3}"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4120539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CA8F3-BAFD-4A47-8DFC-D593BBB258D3}"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658806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CA8F3-BAFD-4A47-8DFC-D593BBB258D3}"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2536310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CA8F3-BAFD-4A47-8DFC-D593BBB258D3}"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14DF6-5F74-4B6C-AD97-FEB35838BFD9}"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759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CA8F3-BAFD-4A47-8DFC-D593BBB258D3}"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261113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CA8F3-BAFD-4A47-8DFC-D593BBB258D3}"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358538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CA8F3-BAFD-4A47-8DFC-D593BBB258D3}"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6637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DCA8F3-BAFD-4A47-8DFC-D593BBB258D3}"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288577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DCA8F3-BAFD-4A47-8DFC-D593BBB258D3}" type="datetimeFigureOut">
              <a:rPr lang="en-US" smtClean="0"/>
              <a:t>6/25/2023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579066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DCA8F3-BAFD-4A47-8DFC-D593BBB258D3}" type="datetimeFigureOut">
              <a:rPr lang="en-US" smtClean="0"/>
              <a:t>6/25/2023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399453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FDCA8F3-BAFD-4A47-8DFC-D593BBB258D3}" type="datetimeFigureOut">
              <a:rPr lang="en-US" smtClean="0"/>
              <a:t>6/25/2023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350276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DCA8F3-BAFD-4A47-8DFC-D593BBB258D3}"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46515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DCA8F3-BAFD-4A47-8DFC-D593BBB258D3}"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14DF6-5F74-4B6C-AD97-FEB35838BFD9}" type="slidenum">
              <a:rPr lang="en-US" smtClean="0"/>
              <a:t>‹#›</a:t>
            </a:fld>
            <a:endParaRPr lang="en-US"/>
          </a:p>
        </p:txBody>
      </p:sp>
    </p:spTree>
    <p:extLst>
      <p:ext uri="{BB962C8B-B14F-4D97-AF65-F5344CB8AC3E}">
        <p14:creationId xmlns:p14="http://schemas.microsoft.com/office/powerpoint/2010/main" val="1065158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DCA8F3-BAFD-4A47-8DFC-D593BBB258D3}" type="datetimeFigureOut">
              <a:rPr lang="en-US" smtClean="0"/>
              <a:t>6/25/2023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014DF6-5F74-4B6C-AD97-FEB35838BFD9}" type="slidenum">
              <a:rPr lang="en-US" smtClean="0"/>
              <a:t>‹#›</a:t>
            </a:fld>
            <a:endParaRPr lang="en-US"/>
          </a:p>
        </p:txBody>
      </p:sp>
    </p:spTree>
    <p:extLst>
      <p:ext uri="{BB962C8B-B14F-4D97-AF65-F5344CB8AC3E}">
        <p14:creationId xmlns:p14="http://schemas.microsoft.com/office/powerpoint/2010/main" val="105103937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9618-DA37-C5C4-2A7F-C9CBE6F98A27}"/>
              </a:ext>
            </a:extLst>
          </p:cNvPr>
          <p:cNvSpPr>
            <a:spLocks noGrp="1"/>
          </p:cNvSpPr>
          <p:nvPr>
            <p:ph type="ctrTitle"/>
          </p:nvPr>
        </p:nvSpPr>
        <p:spPr>
          <a:xfrm>
            <a:off x="1524000" y="1375795"/>
            <a:ext cx="9144000" cy="805343"/>
          </a:xfrm>
        </p:spPr>
        <p:txBody>
          <a:bodyPr anchor="t">
            <a:normAutofit fontScale="90000"/>
          </a:bodyPr>
          <a:lstStyle/>
          <a:p>
            <a:pPr algn="l">
              <a:lnSpc>
                <a:spcPct val="150000"/>
              </a:lnSpc>
            </a:pPr>
            <a:r>
              <a:rPr lang="en-US" sz="3600" dirty="0"/>
              <a:t>Topic:-</a:t>
            </a:r>
            <a:r>
              <a:rPr lang="en-US" sz="1000" dirty="0"/>
              <a:t>: </a:t>
            </a:r>
            <a:r>
              <a:rPr lang="en-US" sz="2800" dirty="0"/>
              <a:t>Develop a Banking management application</a:t>
            </a:r>
          </a:p>
        </p:txBody>
      </p:sp>
      <p:sp>
        <p:nvSpPr>
          <p:cNvPr id="3" name="Subtitle 2">
            <a:extLst>
              <a:ext uri="{FF2B5EF4-FFF2-40B4-BE49-F238E27FC236}">
                <a16:creationId xmlns:a16="http://schemas.microsoft.com/office/drawing/2014/main" id="{5E9E1863-D73C-00EB-E73A-A30643233A65}"/>
              </a:ext>
            </a:extLst>
          </p:cNvPr>
          <p:cNvSpPr>
            <a:spLocks noGrp="1"/>
          </p:cNvSpPr>
          <p:nvPr>
            <p:ph type="subTitle" idx="1"/>
          </p:nvPr>
        </p:nvSpPr>
        <p:spPr>
          <a:xfrm>
            <a:off x="1524000" y="2696027"/>
            <a:ext cx="9144000" cy="1750138"/>
          </a:xfrm>
        </p:spPr>
        <p:txBody>
          <a:bodyPr>
            <a:normAutofit/>
          </a:bodyPr>
          <a:lstStyle/>
          <a:p>
            <a:pPr algn="l"/>
            <a:r>
              <a:rPr lang="en-IN" sz="2800" dirty="0">
                <a:latin typeface="Times New Roman" panose="02020603050405020304" pitchFamily="18" charset="0"/>
                <a:cs typeface="Times New Roman" panose="02020603050405020304" pitchFamily="18" charset="0"/>
              </a:rPr>
              <a:t>Participant –      </a:t>
            </a:r>
            <a:r>
              <a:rPr lang="en-US" sz="28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Kenil</a:t>
            </a:r>
            <a:r>
              <a:rPr lang="en-US" sz="2400" dirty="0">
                <a:latin typeface="Times New Roman" panose="02020603050405020304" pitchFamily="18" charset="0"/>
                <a:cs typeface="Times New Roman" panose="02020603050405020304" pitchFamily="18" charset="0"/>
              </a:rPr>
              <a:t> Shah -</a:t>
            </a:r>
            <a:r>
              <a:rPr lang="en-IN" sz="2400" dirty="0">
                <a:latin typeface="Times New Roman" panose="02020603050405020304" pitchFamily="18" charset="0"/>
                <a:cs typeface="Times New Roman" panose="02020603050405020304" pitchFamily="18" charset="0"/>
              </a:rPr>
              <a:t> 216400306</a:t>
            </a:r>
            <a:r>
              <a:rPr lang="en-US" sz="2400" dirty="0">
                <a:latin typeface="Times New Roman" panose="02020603050405020304" pitchFamily="18" charset="0"/>
                <a:cs typeface="Times New Roman" panose="02020603050405020304" pitchFamily="18" charset="0"/>
              </a:rPr>
              <a:t>140</a:t>
            </a:r>
            <a:endParaRPr lang="en-IN" sz="2400" dirty="0">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panchal vishesh - </a:t>
            </a:r>
            <a:r>
              <a:rPr lang="en-IN" sz="2400" dirty="0">
                <a:latin typeface="Times New Roman" panose="02020603050405020304" pitchFamily="18" charset="0"/>
                <a:cs typeface="Times New Roman" panose="02020603050405020304" pitchFamily="18" charset="0"/>
              </a:rPr>
              <a:t>216400316</a:t>
            </a:r>
            <a:r>
              <a:rPr lang="en-US" sz="2400" dirty="0">
                <a:latin typeface="Times New Roman" panose="02020603050405020304" pitchFamily="18" charset="0"/>
                <a:cs typeface="Times New Roman" panose="02020603050405020304" pitchFamily="18" charset="0"/>
              </a:rPr>
              <a:t>145</a:t>
            </a:r>
          </a:p>
          <a:p>
            <a:pPr algn="l"/>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Vanzara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Kishan</a:t>
            </a:r>
            <a:r>
              <a:rPr lang="en-US" sz="2400" dirty="0">
                <a:latin typeface="Times New Roman" panose="02020603050405020304" pitchFamily="18" charset="0"/>
                <a:cs typeface="Times New Roman" panose="02020603050405020304" pitchFamily="18" charset="0"/>
              </a:rPr>
              <a:t> - 216400316154</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0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AD2E9A-5F10-3783-B19C-7B65B8DD677E}"/>
              </a:ext>
            </a:extLst>
          </p:cNvPr>
          <p:cNvSpPr txBox="1"/>
          <p:nvPr/>
        </p:nvSpPr>
        <p:spPr>
          <a:xfrm>
            <a:off x="83890" y="197740"/>
            <a:ext cx="11971089" cy="6463308"/>
          </a:xfrm>
          <a:prstGeom prst="rect">
            <a:avLst/>
          </a:prstGeom>
          <a:noFill/>
        </p:spPr>
        <p:txBody>
          <a:bodyPr wrap="square">
            <a:spAutoFit/>
          </a:bodyPr>
          <a:lstStyle/>
          <a:p>
            <a:r>
              <a:rPr lang="en-US" sz="1800" dirty="0"/>
              <a:t>An online banking management system is a software application or platform that allows customers to access and manage their banking services through the internet. It provides a convenient and secure way for users to perform various banking activities without the need to visit a physical </a:t>
            </a:r>
            <a:r>
              <a:rPr lang="en-US" sz="1800" dirty="0" err="1"/>
              <a:t>branch.Here</a:t>
            </a:r>
            <a:r>
              <a:rPr lang="en-US" sz="1800" dirty="0"/>
              <a:t> are some key features commonly found in an online banking management system:</a:t>
            </a:r>
          </a:p>
          <a:p>
            <a:pPr marL="342900" indent="-342900">
              <a:buAutoNum type="arabicPeriod"/>
            </a:pPr>
            <a:r>
              <a:rPr lang="en-US" sz="1800" dirty="0"/>
              <a:t>Account Management: Users can view their account balances, transaction history, and account details. They can also manage multiple accounts, such as checking, savings, or credit card accounts.</a:t>
            </a:r>
          </a:p>
          <a:p>
            <a:pPr marL="342900" indent="-342900">
              <a:buAutoNum type="arabicPeriod"/>
            </a:pPr>
            <a:r>
              <a:rPr lang="en-US" sz="1800" dirty="0"/>
              <a:t> Fund Transfers: Users can transfer funds between their own accounts or to other accounts within the same bank. They can also initiate external transfers to accounts in other banks.</a:t>
            </a:r>
          </a:p>
          <a:p>
            <a:pPr marL="342900" indent="-342900">
              <a:buAutoNum type="arabicPeriod"/>
            </a:pPr>
            <a:r>
              <a:rPr lang="en-US" sz="1800" dirty="0"/>
              <a:t>Bill Payment: Users can pay their bills online, including utilities, credit cards, loans, and other recurring payments. They can set up automatic bill payments or schedule payments for a future date.</a:t>
            </a:r>
            <a:endParaRPr lang="en-US" dirty="0"/>
          </a:p>
          <a:p>
            <a:pPr marL="342900" indent="-342900">
              <a:buAutoNum type="arabicPeriod"/>
            </a:pPr>
            <a:r>
              <a:rPr lang="en-US" sz="1800" dirty="0"/>
              <a:t>Mobile Banking: Many online banking systems offer mobile apps that enable users to access their accounts and perform banking transactions using smartphones or tablets. </a:t>
            </a:r>
          </a:p>
          <a:p>
            <a:pPr marL="342900" indent="-342900">
              <a:buAutoNum type="arabicPeriod"/>
            </a:pPr>
            <a:r>
              <a:rPr lang="en-US" sz="1800" dirty="0"/>
              <a:t>Online Statements: Users can access their account statements electronically, including transaction details, interest earned, and fees charged. They can also download and print statements for their records. </a:t>
            </a:r>
          </a:p>
          <a:p>
            <a:pPr marL="342900" indent="-342900">
              <a:buAutoNum type="arabicPeriod"/>
            </a:pPr>
            <a:r>
              <a:rPr lang="en-US" sz="1800" dirty="0"/>
              <a:t>Alerts and Notifications: Users can set up alerts and notifications to receive updates on their account activities, such as low balance alerts, deposit notifications, or suspicious activity alerts. </a:t>
            </a:r>
          </a:p>
          <a:p>
            <a:pPr marL="342900" indent="-342900">
              <a:buAutoNum type="arabicPeriod"/>
            </a:pPr>
            <a:r>
              <a:rPr lang="en-US" sz="1800" dirty="0"/>
              <a:t>Secure Authentication: Online banking systems typically employ multi-factor authentication methods to ensure the security of user accounts. This may include passwords, security questions, biometric verification, or one-time passwords (OTP). </a:t>
            </a:r>
          </a:p>
          <a:p>
            <a:pPr marL="342900" indent="-342900">
              <a:buAutoNum type="arabicPeriod"/>
            </a:pPr>
            <a:r>
              <a:rPr lang="en-US" sz="1800" dirty="0"/>
              <a:t>Customer Support: Users can access customer support services, such as live chat, email, or phone support, to get assistance with their banking queries or issues.</a:t>
            </a:r>
          </a:p>
          <a:p>
            <a:pPr marL="342900" indent="-342900">
              <a:buAutoNum type="arabicPeriod"/>
            </a:pPr>
            <a:r>
              <a:rPr lang="en-US" sz="1800" dirty="0"/>
              <a:t>Additional Services: Some online banking systems offer additional services like loan applications, investment management, insurance services, or financial planning tools.</a:t>
            </a:r>
          </a:p>
        </p:txBody>
      </p:sp>
    </p:spTree>
    <p:extLst>
      <p:ext uri="{BB962C8B-B14F-4D97-AF65-F5344CB8AC3E}">
        <p14:creationId xmlns:p14="http://schemas.microsoft.com/office/powerpoint/2010/main" val="260605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B75477-E7B6-355B-DBF9-71251BADE3AF}"/>
              </a:ext>
            </a:extLst>
          </p:cNvPr>
          <p:cNvSpPr txBox="1"/>
          <p:nvPr/>
        </p:nvSpPr>
        <p:spPr>
          <a:xfrm>
            <a:off x="0" y="112575"/>
            <a:ext cx="12192000" cy="1477328"/>
          </a:xfrm>
          <a:prstGeom prst="rect">
            <a:avLst/>
          </a:prstGeom>
          <a:noFill/>
        </p:spPr>
        <p:txBody>
          <a:bodyPr wrap="square">
            <a:spAutoFit/>
          </a:bodyPr>
          <a:lstStyle/>
          <a:p>
            <a:r>
              <a:rPr lang="en-US" dirty="0"/>
              <a:t>It's important for online banking management systems to prioritize security and data protection measures to safeguard customer information and transactions. Encryption, firewalls, intrusion detection systems, and regular security audits are commonly implemented to ensure the system's integrity and protect against unauthorized access. </a:t>
            </a:r>
          </a:p>
          <a:p>
            <a:r>
              <a:rPr lang="en-US" dirty="0"/>
              <a:t>Please note that specific features and functionalities may vary depending on the bank and the online banking system they offer.</a:t>
            </a:r>
          </a:p>
          <a:p>
            <a:endParaRPr lang="en-US" dirty="0"/>
          </a:p>
        </p:txBody>
      </p:sp>
    </p:spTree>
    <p:extLst>
      <p:ext uri="{BB962C8B-B14F-4D97-AF65-F5344CB8AC3E}">
        <p14:creationId xmlns:p14="http://schemas.microsoft.com/office/powerpoint/2010/main" val="272963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D5F2259-206A-F187-2707-EA17C34A867A}"/>
              </a:ext>
            </a:extLst>
          </p:cNvPr>
          <p:cNvSpPr txBox="1"/>
          <p:nvPr/>
        </p:nvSpPr>
        <p:spPr>
          <a:xfrm>
            <a:off x="0" y="1309169"/>
            <a:ext cx="12192000" cy="5432256"/>
          </a:xfrm>
          <a:prstGeom prst="rect">
            <a:avLst/>
          </a:prstGeom>
          <a:noFill/>
        </p:spPr>
        <p:txBody>
          <a:bodyPr wrap="square" rtlCol="0">
            <a:spAutoFit/>
          </a:bodyPr>
          <a:lstStyle/>
          <a:p>
            <a:r>
              <a:rPr lang="en-US" sz="1600" b="1" dirty="0">
                <a:effectLst/>
                <a:latin typeface="Consolas" panose="020B0609020204030204" pitchFamily="49" charset="0"/>
              </a:rPr>
              <a:t>import </a:t>
            </a:r>
            <a:r>
              <a:rPr lang="en-US" sz="1600" b="1" dirty="0" err="1">
                <a:effectLst/>
                <a:latin typeface="Consolas" panose="020B0609020204030204" pitchFamily="49" charset="0"/>
              </a:rPr>
              <a:t>java.util.ArrayList</a:t>
            </a:r>
            <a:r>
              <a:rPr lang="en-US" sz="1600" b="1" dirty="0">
                <a:effectLst/>
                <a:latin typeface="Consolas" panose="020B0609020204030204" pitchFamily="49" charset="0"/>
              </a:rPr>
              <a:t>;</a:t>
            </a:r>
          </a:p>
          <a:p>
            <a:r>
              <a:rPr lang="en-US" sz="1600" b="1" dirty="0">
                <a:effectLst/>
                <a:latin typeface="Consolas" panose="020B0609020204030204" pitchFamily="49" charset="0"/>
              </a:rPr>
              <a:t>import </a:t>
            </a:r>
            <a:r>
              <a:rPr lang="en-US" sz="1600" b="1" dirty="0" err="1">
                <a:effectLst/>
                <a:latin typeface="Consolas" panose="020B0609020204030204" pitchFamily="49" charset="0"/>
              </a:rPr>
              <a:t>java.util.List</a:t>
            </a:r>
            <a:r>
              <a:rPr lang="en-US" sz="1600" b="1" dirty="0">
                <a:effectLst/>
                <a:latin typeface="Consolas" panose="020B0609020204030204" pitchFamily="49" charset="0"/>
              </a:rPr>
              <a:t>;</a:t>
            </a:r>
          </a:p>
          <a:p>
            <a:r>
              <a:rPr lang="en-US" sz="1600" b="1" dirty="0">
                <a:effectLst/>
                <a:latin typeface="Consolas" panose="020B0609020204030204" pitchFamily="49" charset="0"/>
              </a:rPr>
              <a:t>import </a:t>
            </a:r>
            <a:r>
              <a:rPr lang="en-US" sz="1600" b="1" dirty="0" err="1">
                <a:effectLst/>
                <a:latin typeface="Consolas" panose="020B0609020204030204" pitchFamily="49" charset="0"/>
              </a:rPr>
              <a:t>java.util.Scanner</a:t>
            </a:r>
            <a:r>
              <a:rPr lang="en-US" sz="1600" b="1" dirty="0">
                <a:effectLst/>
                <a:latin typeface="Consolas" panose="020B0609020204030204" pitchFamily="49" charset="0"/>
              </a:rPr>
              <a:t>;</a:t>
            </a:r>
          </a:p>
          <a:p>
            <a:br>
              <a:rPr lang="en-US" sz="1600" b="1" dirty="0">
                <a:effectLst/>
                <a:latin typeface="Consolas" panose="020B0609020204030204" pitchFamily="49" charset="0"/>
              </a:rPr>
            </a:br>
            <a:r>
              <a:rPr lang="en-US" sz="1600" b="1" dirty="0">
                <a:effectLst/>
                <a:latin typeface="Consolas" panose="020B0609020204030204" pitchFamily="49" charset="0"/>
              </a:rPr>
              <a:t>class Bank {</a:t>
            </a:r>
          </a:p>
          <a:p>
            <a:r>
              <a:rPr lang="en-US" sz="1600" b="1" dirty="0">
                <a:effectLst/>
                <a:latin typeface="Consolas" panose="020B0609020204030204" pitchFamily="49" charset="0"/>
              </a:rPr>
              <a:t>    private List&lt;Account&gt; accounts;</a:t>
            </a:r>
          </a:p>
          <a:p>
            <a:br>
              <a:rPr lang="en-US" sz="1600" b="1" dirty="0">
                <a:effectLst/>
                <a:latin typeface="Consolas" panose="020B0609020204030204" pitchFamily="49" charset="0"/>
              </a:rPr>
            </a:br>
            <a:r>
              <a:rPr lang="en-US" sz="1600" b="1" dirty="0">
                <a:effectLst/>
                <a:latin typeface="Consolas" panose="020B0609020204030204" pitchFamily="49" charset="0"/>
              </a:rPr>
              <a:t>    public Bank() {</a:t>
            </a:r>
          </a:p>
          <a:p>
            <a:r>
              <a:rPr lang="en-US" sz="1600" b="1" dirty="0">
                <a:effectLst/>
                <a:latin typeface="Consolas" panose="020B0609020204030204" pitchFamily="49" charset="0"/>
              </a:rPr>
              <a:t>        accounts = new </a:t>
            </a:r>
            <a:r>
              <a:rPr lang="en-US" sz="1600" b="1" dirty="0" err="1">
                <a:effectLst/>
                <a:latin typeface="Consolas" panose="020B0609020204030204" pitchFamily="49" charset="0"/>
              </a:rPr>
              <a:t>ArrayList</a:t>
            </a:r>
            <a:r>
              <a:rPr lang="en-US" sz="1600" b="1" dirty="0">
                <a:effectLst/>
                <a:latin typeface="Consolas" panose="020B0609020204030204" pitchFamily="49" charset="0"/>
              </a:rPr>
              <a:t>&lt;&gt;();</a:t>
            </a:r>
          </a:p>
          <a:p>
            <a:r>
              <a:rPr lang="en-US" sz="1600" b="1" dirty="0">
                <a:effectLst/>
                <a:latin typeface="Consolas" panose="020B0609020204030204" pitchFamily="49" charset="0"/>
              </a:rPr>
              <a:t>    }</a:t>
            </a:r>
          </a:p>
          <a:p>
            <a:br>
              <a:rPr lang="en-US" sz="1600" b="1" dirty="0">
                <a:effectLst/>
                <a:latin typeface="Consolas" panose="020B0609020204030204" pitchFamily="49" charset="0"/>
              </a:rPr>
            </a:br>
            <a:r>
              <a:rPr lang="en-US" sz="1600" b="1" dirty="0">
                <a:effectLst/>
                <a:latin typeface="Consolas" panose="020B0609020204030204" pitchFamily="49" charset="0"/>
              </a:rPr>
              <a:t>    public void </a:t>
            </a:r>
            <a:r>
              <a:rPr lang="en-US" sz="1600" b="1" dirty="0" err="1">
                <a:effectLst/>
                <a:latin typeface="Consolas" panose="020B0609020204030204" pitchFamily="49" charset="0"/>
              </a:rPr>
              <a:t>addAccount</a:t>
            </a:r>
            <a:r>
              <a:rPr lang="en-US" sz="1600" b="1" dirty="0">
                <a:effectLst/>
                <a:latin typeface="Consolas" panose="020B0609020204030204" pitchFamily="49" charset="0"/>
              </a:rPr>
              <a:t>(Account account) {</a:t>
            </a:r>
          </a:p>
          <a:p>
            <a:r>
              <a:rPr lang="en-US" sz="1600" b="1" dirty="0">
                <a:effectLst/>
                <a:latin typeface="Consolas" panose="020B0609020204030204" pitchFamily="49" charset="0"/>
              </a:rPr>
              <a:t>        </a:t>
            </a:r>
            <a:r>
              <a:rPr lang="en-US" sz="1600" b="1" dirty="0" err="1">
                <a:effectLst/>
                <a:latin typeface="Consolas" panose="020B0609020204030204" pitchFamily="49" charset="0"/>
              </a:rPr>
              <a:t>accounts.add</a:t>
            </a:r>
            <a:r>
              <a:rPr lang="en-US" sz="1600" b="1" dirty="0">
                <a:effectLst/>
                <a:latin typeface="Consolas" panose="020B0609020204030204" pitchFamily="49" charset="0"/>
              </a:rPr>
              <a:t>(account);</a:t>
            </a:r>
          </a:p>
          <a:p>
            <a:r>
              <a:rPr lang="en-US" sz="1600" b="1" dirty="0">
                <a:effectLst/>
                <a:latin typeface="Consolas" panose="020B0609020204030204" pitchFamily="49" charset="0"/>
              </a:rPr>
              <a:t>    }</a:t>
            </a:r>
          </a:p>
          <a:p>
            <a:br>
              <a:rPr lang="en-US" sz="1600" b="1" dirty="0">
                <a:effectLst/>
                <a:latin typeface="Consolas" panose="020B0609020204030204" pitchFamily="49" charset="0"/>
              </a:rPr>
            </a:br>
            <a:r>
              <a:rPr lang="en-US" sz="1600" b="1" dirty="0">
                <a:effectLst/>
                <a:latin typeface="Consolas" panose="020B0609020204030204" pitchFamily="49" charset="0"/>
              </a:rPr>
              <a:t>    public void </a:t>
            </a:r>
            <a:r>
              <a:rPr lang="en-US" sz="1600" b="1" dirty="0" err="1">
                <a:effectLst/>
                <a:latin typeface="Consolas" panose="020B0609020204030204" pitchFamily="49" charset="0"/>
              </a:rPr>
              <a:t>displayAllAccounts</a:t>
            </a:r>
            <a:r>
              <a:rPr lang="en-US" sz="1600" b="1" dirty="0">
                <a:effectLst/>
                <a:latin typeface="Consolas" panose="020B0609020204030204" pitchFamily="49" charset="0"/>
              </a:rPr>
              <a:t>() {</a:t>
            </a:r>
          </a:p>
          <a:p>
            <a:r>
              <a:rPr lang="en-US" sz="1600" b="1" dirty="0">
                <a:effectLst/>
                <a:latin typeface="Consolas" panose="020B0609020204030204" pitchFamily="49" charset="0"/>
              </a:rPr>
              <a:t>        for (Account </a:t>
            </a:r>
            <a:r>
              <a:rPr lang="en-US" sz="1600" b="1" dirty="0" err="1">
                <a:effectLst/>
                <a:latin typeface="Consolas" panose="020B0609020204030204" pitchFamily="49" charset="0"/>
              </a:rPr>
              <a:t>account</a:t>
            </a:r>
            <a:r>
              <a:rPr lang="en-US" sz="1600" b="1" dirty="0">
                <a:effectLst/>
                <a:latin typeface="Consolas" panose="020B0609020204030204" pitchFamily="49" charset="0"/>
              </a:rPr>
              <a:t> : accounts) {</a:t>
            </a:r>
          </a:p>
          <a:p>
            <a:r>
              <a:rPr lang="en-US" sz="1600" b="1" dirty="0">
                <a:effectLst/>
                <a:latin typeface="Consolas" panose="020B0609020204030204" pitchFamily="49" charset="0"/>
              </a:rPr>
              <a:t>            </a:t>
            </a:r>
            <a:r>
              <a:rPr lang="en-US" sz="1600" b="1" dirty="0" err="1">
                <a:effectLst/>
                <a:latin typeface="Consolas" panose="020B0609020204030204" pitchFamily="49" charset="0"/>
              </a:rPr>
              <a:t>System.out.println</a:t>
            </a:r>
            <a:r>
              <a:rPr lang="en-US" sz="1600" b="1" dirty="0">
                <a:effectLst/>
                <a:latin typeface="Consolas" panose="020B0609020204030204" pitchFamily="49" charset="0"/>
              </a:rPr>
              <a:t>(account);</a:t>
            </a:r>
          </a:p>
          <a:p>
            <a:r>
              <a:rPr lang="en-US" sz="1600" b="1" dirty="0">
                <a:effectLst/>
                <a:latin typeface="Consolas" panose="020B0609020204030204" pitchFamily="49" charset="0"/>
              </a:rPr>
              <a:t>        }</a:t>
            </a:r>
          </a:p>
          <a:p>
            <a:r>
              <a:rPr lang="en-US" sz="1600" b="1" dirty="0">
                <a:effectLst/>
                <a:latin typeface="Consolas" panose="020B0609020204030204" pitchFamily="49" charset="0"/>
              </a:rPr>
              <a:t>    }</a:t>
            </a:r>
          </a:p>
          <a:p>
            <a:r>
              <a:rPr lang="en-US" sz="1600" b="1" dirty="0">
                <a:effectLst/>
                <a:latin typeface="Consolas" panose="020B0609020204030204" pitchFamily="49" charset="0"/>
              </a:rPr>
              <a:t>}</a:t>
            </a:r>
          </a:p>
          <a:p>
            <a:endParaRPr lang="en-US" sz="1100" dirty="0"/>
          </a:p>
        </p:txBody>
      </p:sp>
      <p:sp>
        <p:nvSpPr>
          <p:cNvPr id="14" name="TextBox 13">
            <a:extLst>
              <a:ext uri="{FF2B5EF4-FFF2-40B4-BE49-F238E27FC236}">
                <a16:creationId xmlns:a16="http://schemas.microsoft.com/office/drawing/2014/main" id="{7C7DA9D1-E1D4-C3CF-739F-0B6533BC70BA}"/>
              </a:ext>
            </a:extLst>
          </p:cNvPr>
          <p:cNvSpPr txBox="1"/>
          <p:nvPr/>
        </p:nvSpPr>
        <p:spPr>
          <a:xfrm>
            <a:off x="0" y="343948"/>
            <a:ext cx="12191999" cy="830997"/>
          </a:xfrm>
          <a:prstGeom prst="rect">
            <a:avLst/>
          </a:prstGeom>
          <a:noFill/>
        </p:spPr>
        <p:txBody>
          <a:bodyPr wrap="square" rtlCol="0">
            <a:spAutoFit/>
          </a:bodyPr>
          <a:lstStyle/>
          <a:p>
            <a:pPr algn="ctr"/>
            <a:r>
              <a:rPr lang="en-US" sz="4800" b="1" dirty="0"/>
              <a:t>INPUT</a:t>
            </a:r>
          </a:p>
        </p:txBody>
      </p:sp>
    </p:spTree>
    <p:extLst>
      <p:ext uri="{BB962C8B-B14F-4D97-AF65-F5344CB8AC3E}">
        <p14:creationId xmlns:p14="http://schemas.microsoft.com/office/powerpoint/2010/main" val="117323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F63487-9DED-D1E1-C5E6-9DF0017C33D7}"/>
              </a:ext>
            </a:extLst>
          </p:cNvPr>
          <p:cNvSpPr txBox="1"/>
          <p:nvPr/>
        </p:nvSpPr>
        <p:spPr>
          <a:xfrm>
            <a:off x="0" y="0"/>
            <a:ext cx="12192000" cy="6740307"/>
          </a:xfrm>
          <a:prstGeom prst="rect">
            <a:avLst/>
          </a:prstGeom>
          <a:noFill/>
        </p:spPr>
        <p:txBody>
          <a:bodyPr wrap="square" rtlCol="0">
            <a:spAutoFit/>
          </a:bodyPr>
          <a:lstStyle/>
          <a:p>
            <a:endParaRPr lang="en-US" sz="1600" b="1" dirty="0">
              <a:effectLst/>
              <a:latin typeface="Consolas" panose="020B0609020204030204" pitchFamily="49" charset="0"/>
            </a:endParaRPr>
          </a:p>
          <a:p>
            <a:r>
              <a:rPr lang="en-US" sz="1600" b="1" dirty="0">
                <a:effectLst/>
                <a:latin typeface="Consolas" panose="020B0609020204030204" pitchFamily="49" charset="0"/>
              </a:rPr>
              <a:t>class Account {</a:t>
            </a:r>
          </a:p>
          <a:p>
            <a:r>
              <a:rPr lang="en-US" sz="1600" b="1" dirty="0">
                <a:effectLst/>
                <a:latin typeface="Consolas" panose="020B0609020204030204" pitchFamily="49" charset="0"/>
              </a:rPr>
              <a:t>    private String </a:t>
            </a:r>
            <a:r>
              <a:rPr lang="en-US" sz="1600" b="1" dirty="0" err="1">
                <a:effectLst/>
                <a:latin typeface="Consolas" panose="020B0609020204030204" pitchFamily="49" charset="0"/>
              </a:rPr>
              <a:t>accountNumber</a:t>
            </a:r>
            <a:r>
              <a:rPr lang="en-US" sz="1600" b="1" dirty="0">
                <a:effectLst/>
                <a:latin typeface="Consolas" panose="020B0609020204030204" pitchFamily="49" charset="0"/>
              </a:rPr>
              <a:t>;</a:t>
            </a:r>
          </a:p>
          <a:p>
            <a:r>
              <a:rPr lang="en-US" sz="1600" b="1" dirty="0">
                <a:effectLst/>
                <a:latin typeface="Consolas" panose="020B0609020204030204" pitchFamily="49" charset="0"/>
              </a:rPr>
              <a:t>    private String </a:t>
            </a:r>
            <a:r>
              <a:rPr lang="en-US" sz="1600" b="1" dirty="0" err="1">
                <a:effectLst/>
                <a:latin typeface="Consolas" panose="020B0609020204030204" pitchFamily="49" charset="0"/>
              </a:rPr>
              <a:t>accountHolderName</a:t>
            </a:r>
            <a:r>
              <a:rPr lang="en-US" sz="1600" b="1" dirty="0">
                <a:effectLst/>
                <a:latin typeface="Consolas" panose="020B0609020204030204" pitchFamily="49" charset="0"/>
              </a:rPr>
              <a:t>;</a:t>
            </a:r>
          </a:p>
          <a:p>
            <a:r>
              <a:rPr lang="en-US" sz="1600" b="1" dirty="0">
                <a:effectLst/>
                <a:latin typeface="Consolas" panose="020B0609020204030204" pitchFamily="49" charset="0"/>
              </a:rPr>
              <a:t>    private double balance;</a:t>
            </a:r>
          </a:p>
          <a:p>
            <a:br>
              <a:rPr lang="en-US" sz="1600" b="1" dirty="0">
                <a:effectLst/>
                <a:latin typeface="Consolas" panose="020B0609020204030204" pitchFamily="49" charset="0"/>
              </a:rPr>
            </a:br>
            <a:r>
              <a:rPr lang="en-US" sz="1600" b="1" dirty="0">
                <a:effectLst/>
                <a:latin typeface="Consolas" panose="020B0609020204030204" pitchFamily="49" charset="0"/>
              </a:rPr>
              <a:t>    public Account(String </a:t>
            </a:r>
            <a:r>
              <a:rPr lang="en-US" sz="1600" b="1" dirty="0" err="1">
                <a:effectLst/>
                <a:latin typeface="Consolas" panose="020B0609020204030204" pitchFamily="49" charset="0"/>
              </a:rPr>
              <a:t>accountNumber</a:t>
            </a:r>
            <a:r>
              <a:rPr lang="en-US" sz="1600" b="1" dirty="0">
                <a:effectLst/>
                <a:latin typeface="Consolas" panose="020B0609020204030204" pitchFamily="49" charset="0"/>
              </a:rPr>
              <a:t>, String </a:t>
            </a:r>
            <a:r>
              <a:rPr lang="en-US" sz="1600" b="1" dirty="0" err="1">
                <a:effectLst/>
                <a:latin typeface="Consolas" panose="020B0609020204030204" pitchFamily="49" charset="0"/>
              </a:rPr>
              <a:t>accountHolderName</a:t>
            </a:r>
            <a:r>
              <a:rPr lang="en-US" sz="1600" b="1" dirty="0">
                <a:effectLst/>
                <a:latin typeface="Consolas" panose="020B0609020204030204" pitchFamily="49" charset="0"/>
              </a:rPr>
              <a:t>, double balance) {</a:t>
            </a:r>
          </a:p>
          <a:p>
            <a:r>
              <a:rPr lang="en-US" sz="1600" b="1" dirty="0">
                <a:effectLst/>
                <a:latin typeface="Consolas" panose="020B0609020204030204" pitchFamily="49" charset="0"/>
              </a:rPr>
              <a:t>        </a:t>
            </a:r>
            <a:r>
              <a:rPr lang="en-US" sz="1600" b="1" dirty="0" err="1">
                <a:effectLst/>
                <a:latin typeface="Consolas" panose="020B0609020204030204" pitchFamily="49" charset="0"/>
              </a:rPr>
              <a:t>this.accountNumber</a:t>
            </a:r>
            <a:r>
              <a:rPr lang="en-US" sz="1600" b="1" dirty="0">
                <a:effectLst/>
                <a:latin typeface="Consolas" panose="020B0609020204030204" pitchFamily="49" charset="0"/>
              </a:rPr>
              <a:t> = </a:t>
            </a:r>
            <a:r>
              <a:rPr lang="en-US" sz="1600" b="1" dirty="0" err="1">
                <a:effectLst/>
                <a:latin typeface="Consolas" panose="020B0609020204030204" pitchFamily="49" charset="0"/>
              </a:rPr>
              <a:t>accountNumber</a:t>
            </a:r>
            <a:r>
              <a:rPr lang="en-US" sz="1600" b="1" dirty="0">
                <a:effectLst/>
                <a:latin typeface="Consolas" panose="020B0609020204030204" pitchFamily="49" charset="0"/>
              </a:rPr>
              <a:t>;</a:t>
            </a:r>
          </a:p>
          <a:p>
            <a:r>
              <a:rPr lang="en-US" sz="1600" b="1" dirty="0">
                <a:effectLst/>
                <a:latin typeface="Consolas" panose="020B0609020204030204" pitchFamily="49" charset="0"/>
              </a:rPr>
              <a:t>        </a:t>
            </a:r>
            <a:r>
              <a:rPr lang="en-US" sz="1600" b="1" dirty="0" err="1">
                <a:effectLst/>
                <a:latin typeface="Consolas" panose="020B0609020204030204" pitchFamily="49" charset="0"/>
              </a:rPr>
              <a:t>this.accountHolderName</a:t>
            </a:r>
            <a:r>
              <a:rPr lang="en-US" sz="1600" b="1" dirty="0">
                <a:effectLst/>
                <a:latin typeface="Consolas" panose="020B0609020204030204" pitchFamily="49" charset="0"/>
              </a:rPr>
              <a:t> = </a:t>
            </a:r>
            <a:r>
              <a:rPr lang="en-US" sz="1600" b="1" dirty="0" err="1">
                <a:effectLst/>
                <a:latin typeface="Consolas" panose="020B0609020204030204" pitchFamily="49" charset="0"/>
              </a:rPr>
              <a:t>accountHolderName</a:t>
            </a:r>
            <a:r>
              <a:rPr lang="en-US" sz="1600" b="1" dirty="0">
                <a:effectLst/>
                <a:latin typeface="Consolas" panose="020B0609020204030204" pitchFamily="49" charset="0"/>
              </a:rPr>
              <a:t>;</a:t>
            </a:r>
          </a:p>
          <a:p>
            <a:r>
              <a:rPr lang="en-US" sz="1600" b="1" dirty="0">
                <a:effectLst/>
                <a:latin typeface="Consolas" panose="020B0609020204030204" pitchFamily="49" charset="0"/>
              </a:rPr>
              <a:t>        </a:t>
            </a:r>
            <a:r>
              <a:rPr lang="en-US" sz="1600" b="1" dirty="0" err="1">
                <a:effectLst/>
                <a:latin typeface="Consolas" panose="020B0609020204030204" pitchFamily="49" charset="0"/>
              </a:rPr>
              <a:t>this.balance</a:t>
            </a:r>
            <a:r>
              <a:rPr lang="en-US" sz="1600" b="1" dirty="0">
                <a:effectLst/>
                <a:latin typeface="Consolas" panose="020B0609020204030204" pitchFamily="49" charset="0"/>
              </a:rPr>
              <a:t> = balance;</a:t>
            </a:r>
          </a:p>
          <a:p>
            <a:r>
              <a:rPr lang="en-US" sz="1600" b="1" dirty="0">
                <a:effectLst/>
                <a:latin typeface="Consolas" panose="020B0609020204030204" pitchFamily="49" charset="0"/>
              </a:rPr>
              <a:t>    }</a:t>
            </a:r>
          </a:p>
          <a:p>
            <a:br>
              <a:rPr lang="en-US" sz="1600" b="1" dirty="0">
                <a:effectLst/>
                <a:latin typeface="Consolas" panose="020B0609020204030204" pitchFamily="49" charset="0"/>
              </a:rPr>
            </a:br>
            <a:r>
              <a:rPr lang="en-US" sz="1600" b="1" dirty="0">
                <a:effectLst/>
                <a:latin typeface="Consolas" panose="020B0609020204030204" pitchFamily="49" charset="0"/>
              </a:rPr>
              <a:t>    public String </a:t>
            </a:r>
            <a:r>
              <a:rPr lang="en-US" sz="1600" b="1" dirty="0" err="1">
                <a:effectLst/>
                <a:latin typeface="Consolas" panose="020B0609020204030204" pitchFamily="49" charset="0"/>
              </a:rPr>
              <a:t>getAccountNumber</a:t>
            </a:r>
            <a:r>
              <a:rPr lang="en-US" sz="1600" b="1" dirty="0">
                <a:effectLst/>
                <a:latin typeface="Consolas" panose="020B0609020204030204" pitchFamily="49" charset="0"/>
              </a:rPr>
              <a:t>() {</a:t>
            </a:r>
          </a:p>
          <a:p>
            <a:r>
              <a:rPr lang="en-US" sz="1600" b="1" dirty="0">
                <a:effectLst/>
                <a:latin typeface="Consolas" panose="020B0609020204030204" pitchFamily="49" charset="0"/>
              </a:rPr>
              <a:t>        return </a:t>
            </a:r>
            <a:r>
              <a:rPr lang="en-US" sz="1600" b="1" dirty="0" err="1">
                <a:effectLst/>
                <a:latin typeface="Consolas" panose="020B0609020204030204" pitchFamily="49" charset="0"/>
              </a:rPr>
              <a:t>accountNumber</a:t>
            </a:r>
            <a:r>
              <a:rPr lang="en-US" sz="1600" b="1" dirty="0">
                <a:effectLst/>
                <a:latin typeface="Consolas" panose="020B0609020204030204" pitchFamily="49" charset="0"/>
              </a:rPr>
              <a:t>;</a:t>
            </a:r>
          </a:p>
          <a:p>
            <a:r>
              <a:rPr lang="en-US" sz="1600" b="1" dirty="0">
                <a:effectLst/>
                <a:latin typeface="Consolas" panose="020B0609020204030204" pitchFamily="49" charset="0"/>
              </a:rPr>
              <a:t>    }</a:t>
            </a:r>
            <a:br>
              <a:rPr lang="en-US" sz="1600" b="1" dirty="0">
                <a:effectLst/>
                <a:latin typeface="Consolas" panose="020B0609020204030204" pitchFamily="49" charset="0"/>
              </a:rPr>
            </a:br>
            <a:r>
              <a:rPr lang="en-US" sz="1600" b="1" dirty="0">
                <a:effectLst/>
                <a:latin typeface="Consolas" panose="020B0609020204030204" pitchFamily="49" charset="0"/>
              </a:rPr>
              <a:t>    public String </a:t>
            </a:r>
            <a:r>
              <a:rPr lang="en-US" sz="1600" b="1" dirty="0" err="1">
                <a:effectLst/>
                <a:latin typeface="Consolas" panose="020B0609020204030204" pitchFamily="49" charset="0"/>
              </a:rPr>
              <a:t>getAccountHolderName</a:t>
            </a:r>
            <a:r>
              <a:rPr lang="en-US" sz="1600" b="1" dirty="0">
                <a:effectLst/>
                <a:latin typeface="Consolas" panose="020B0609020204030204" pitchFamily="49" charset="0"/>
              </a:rPr>
              <a:t>() {</a:t>
            </a:r>
          </a:p>
          <a:p>
            <a:r>
              <a:rPr lang="en-US" sz="1600" b="1" dirty="0">
                <a:effectLst/>
                <a:latin typeface="Consolas" panose="020B0609020204030204" pitchFamily="49" charset="0"/>
              </a:rPr>
              <a:t>        return </a:t>
            </a:r>
            <a:r>
              <a:rPr lang="en-US" sz="1600" b="1" dirty="0" err="1">
                <a:effectLst/>
                <a:latin typeface="Consolas" panose="020B0609020204030204" pitchFamily="49" charset="0"/>
              </a:rPr>
              <a:t>accountHolderName</a:t>
            </a:r>
            <a:r>
              <a:rPr lang="en-US" sz="1600" b="1" dirty="0">
                <a:effectLst/>
                <a:latin typeface="Consolas" panose="020B0609020204030204" pitchFamily="49" charset="0"/>
              </a:rPr>
              <a:t>;</a:t>
            </a:r>
          </a:p>
          <a:p>
            <a:r>
              <a:rPr lang="en-US" sz="1600" b="1" dirty="0">
                <a:effectLst/>
                <a:latin typeface="Consolas" panose="020B0609020204030204" pitchFamily="49" charset="0"/>
              </a:rPr>
              <a:t>    }</a:t>
            </a:r>
          </a:p>
          <a:p>
            <a:r>
              <a:rPr lang="en-US" sz="1600" b="1" dirty="0">
                <a:effectLst/>
                <a:latin typeface="Consolas" panose="020B0609020204030204" pitchFamily="49" charset="0"/>
              </a:rPr>
              <a:t>    public double </a:t>
            </a:r>
            <a:r>
              <a:rPr lang="en-US" sz="1600" b="1" dirty="0" err="1">
                <a:effectLst/>
                <a:latin typeface="Consolas" panose="020B0609020204030204" pitchFamily="49" charset="0"/>
              </a:rPr>
              <a:t>getBalance</a:t>
            </a:r>
            <a:r>
              <a:rPr lang="en-US" sz="1600" b="1" dirty="0">
                <a:effectLst/>
                <a:latin typeface="Consolas" panose="020B0609020204030204" pitchFamily="49" charset="0"/>
              </a:rPr>
              <a:t>() {</a:t>
            </a:r>
          </a:p>
          <a:p>
            <a:r>
              <a:rPr lang="en-US" sz="1600" b="1" dirty="0">
                <a:effectLst/>
                <a:latin typeface="Consolas" panose="020B0609020204030204" pitchFamily="49" charset="0"/>
              </a:rPr>
              <a:t>        return balance;</a:t>
            </a:r>
          </a:p>
          <a:p>
            <a:r>
              <a:rPr lang="en-US" sz="1600" b="1" dirty="0">
                <a:effectLst/>
                <a:latin typeface="Consolas" panose="020B0609020204030204" pitchFamily="49" charset="0"/>
              </a:rPr>
              <a:t>    }</a:t>
            </a:r>
          </a:p>
          <a:p>
            <a:r>
              <a:rPr lang="en-US" sz="1600" b="1" dirty="0">
                <a:latin typeface="Consolas" panose="020B0609020204030204" pitchFamily="49" charset="0"/>
              </a:rPr>
              <a:t>    </a:t>
            </a:r>
            <a:r>
              <a:rPr lang="en-US" sz="1600" b="1" dirty="0">
                <a:effectLst/>
                <a:latin typeface="Consolas" panose="020B0609020204030204" pitchFamily="49" charset="0"/>
              </a:rPr>
              <a:t>public void deposit(double amount) {</a:t>
            </a:r>
          </a:p>
          <a:p>
            <a:r>
              <a:rPr lang="en-US" sz="1600" b="1" dirty="0">
                <a:effectLst/>
                <a:latin typeface="Consolas" panose="020B0609020204030204" pitchFamily="49" charset="0"/>
              </a:rPr>
              <a:t>        balance += amount;</a:t>
            </a:r>
          </a:p>
          <a:p>
            <a:r>
              <a:rPr lang="en-US" sz="1600" b="1" dirty="0">
                <a:effectLst/>
                <a:latin typeface="Consolas" panose="020B0609020204030204" pitchFamily="49" charset="0"/>
              </a:rPr>
              <a:t>    }</a:t>
            </a:r>
          </a:p>
          <a:p>
            <a:r>
              <a:rPr lang="en-US" sz="1600" b="1" dirty="0">
                <a:effectLst/>
                <a:latin typeface="Consolas" panose="020B0609020204030204" pitchFamily="49" charset="0"/>
              </a:rPr>
              <a:t>	public void withdraw(double amount) {</a:t>
            </a:r>
          </a:p>
          <a:p>
            <a:r>
              <a:rPr lang="en-US" sz="1600" b="1" dirty="0">
                <a:effectLst/>
                <a:latin typeface="Consolas" panose="020B0609020204030204" pitchFamily="49" charset="0"/>
              </a:rPr>
              <a:t>        if (balance &gt;= amount) {</a:t>
            </a:r>
          </a:p>
          <a:p>
            <a:r>
              <a:rPr lang="en-US" sz="1600" b="1" dirty="0">
                <a:effectLst/>
                <a:latin typeface="Consolas" panose="020B0609020204030204" pitchFamily="49" charset="0"/>
              </a:rPr>
              <a:t>            balance -= amount;</a:t>
            </a:r>
          </a:p>
        </p:txBody>
      </p:sp>
    </p:spTree>
    <p:extLst>
      <p:ext uri="{BB962C8B-B14F-4D97-AF65-F5344CB8AC3E}">
        <p14:creationId xmlns:p14="http://schemas.microsoft.com/office/powerpoint/2010/main" val="172073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C0F249-9941-422B-6FC6-A538C05A59CC}"/>
              </a:ext>
            </a:extLst>
          </p:cNvPr>
          <p:cNvSpPr txBox="1"/>
          <p:nvPr/>
        </p:nvSpPr>
        <p:spPr>
          <a:xfrm>
            <a:off x="0" y="0"/>
            <a:ext cx="12192000" cy="7232749"/>
          </a:xfrm>
          <a:prstGeom prst="rect">
            <a:avLst/>
          </a:prstGeom>
          <a:noFill/>
        </p:spPr>
        <p:txBody>
          <a:bodyPr wrap="square" rtlCol="0">
            <a:spAutoFit/>
          </a:bodyPr>
          <a:lstStyle/>
          <a:p>
            <a:endParaRPr lang="en-US" sz="1600" b="1" dirty="0">
              <a:effectLst/>
              <a:latin typeface="Consolas" panose="020B0609020204030204" pitchFamily="49" charset="0"/>
            </a:endParaRPr>
          </a:p>
          <a:p>
            <a:r>
              <a:rPr lang="en-US" sz="1600" b="1" dirty="0">
                <a:effectLst/>
                <a:latin typeface="Consolas" panose="020B0609020204030204" pitchFamily="49" charset="0"/>
              </a:rPr>
              <a:t>        } else {</a:t>
            </a:r>
          </a:p>
          <a:p>
            <a:r>
              <a:rPr lang="en-US" sz="1600" b="1" dirty="0">
                <a:effectLst/>
                <a:latin typeface="Consolas" panose="020B0609020204030204" pitchFamily="49" charset="0"/>
              </a:rPr>
              <a:t>            </a:t>
            </a:r>
            <a:r>
              <a:rPr lang="en-US" sz="1600" b="1" dirty="0" err="1">
                <a:effectLst/>
                <a:latin typeface="Consolas" panose="020B0609020204030204" pitchFamily="49" charset="0"/>
              </a:rPr>
              <a:t>System.out.println</a:t>
            </a:r>
            <a:r>
              <a:rPr lang="en-US" sz="1600" b="1" dirty="0">
                <a:effectLst/>
                <a:latin typeface="Consolas" panose="020B0609020204030204" pitchFamily="49" charset="0"/>
              </a:rPr>
              <a:t>("Insufficient funds!");</a:t>
            </a:r>
          </a:p>
          <a:p>
            <a:r>
              <a:rPr lang="en-US" sz="1600" b="1" dirty="0">
                <a:effectLst/>
                <a:latin typeface="Consolas" panose="020B0609020204030204" pitchFamily="49" charset="0"/>
              </a:rPr>
              <a:t>        }</a:t>
            </a:r>
          </a:p>
          <a:p>
            <a:r>
              <a:rPr lang="en-US" sz="1600" b="1" dirty="0">
                <a:effectLst/>
                <a:latin typeface="Consolas" panose="020B0609020204030204" pitchFamily="49" charset="0"/>
              </a:rPr>
              <a:t>    }</a:t>
            </a:r>
          </a:p>
          <a:p>
            <a:br>
              <a:rPr lang="en-US" sz="1600" b="1" dirty="0">
                <a:effectLst/>
                <a:latin typeface="Consolas" panose="020B0609020204030204" pitchFamily="49" charset="0"/>
              </a:rPr>
            </a:br>
            <a:r>
              <a:rPr lang="en-US" sz="1600" b="1" dirty="0">
                <a:effectLst/>
                <a:latin typeface="Consolas" panose="020B0609020204030204" pitchFamily="49" charset="0"/>
              </a:rPr>
              <a:t>    @Override</a:t>
            </a:r>
          </a:p>
          <a:p>
            <a:r>
              <a:rPr lang="en-US" sz="1600" b="1" dirty="0">
                <a:effectLst/>
                <a:latin typeface="Consolas" panose="020B0609020204030204" pitchFamily="49" charset="0"/>
              </a:rPr>
              <a:t>    public String </a:t>
            </a:r>
            <a:r>
              <a:rPr lang="en-US" sz="1600" b="1" dirty="0" err="1">
                <a:effectLst/>
                <a:latin typeface="Consolas" panose="020B0609020204030204" pitchFamily="49" charset="0"/>
              </a:rPr>
              <a:t>toString</a:t>
            </a:r>
            <a:r>
              <a:rPr lang="en-US" sz="1600" b="1" dirty="0">
                <a:effectLst/>
                <a:latin typeface="Consolas" panose="020B0609020204030204" pitchFamily="49" charset="0"/>
              </a:rPr>
              <a:t>() {</a:t>
            </a:r>
          </a:p>
          <a:p>
            <a:r>
              <a:rPr lang="en-US" sz="1600" b="1" dirty="0">
                <a:effectLst/>
                <a:latin typeface="Consolas" panose="020B0609020204030204" pitchFamily="49" charset="0"/>
              </a:rPr>
              <a:t>        return "Account Number: " + </a:t>
            </a:r>
            <a:r>
              <a:rPr lang="en-US" sz="1600" b="1" dirty="0" err="1">
                <a:effectLst/>
                <a:latin typeface="Consolas" panose="020B0609020204030204" pitchFamily="49" charset="0"/>
              </a:rPr>
              <a:t>accountNumber</a:t>
            </a:r>
            <a:r>
              <a:rPr lang="en-US" sz="1600" b="1" dirty="0">
                <a:effectLst/>
                <a:latin typeface="Consolas" panose="020B0609020204030204" pitchFamily="49" charset="0"/>
              </a:rPr>
              <a:t> + ", Account Holder Name: " + </a:t>
            </a:r>
            <a:r>
              <a:rPr lang="en-US" sz="1600" b="1" dirty="0" err="1">
                <a:effectLst/>
                <a:latin typeface="Consolas" panose="020B0609020204030204" pitchFamily="49" charset="0"/>
              </a:rPr>
              <a:t>accountHolderName</a:t>
            </a:r>
            <a:r>
              <a:rPr lang="en-US" sz="1600" b="1" dirty="0">
                <a:effectLst/>
                <a:latin typeface="Consolas" panose="020B0609020204030204" pitchFamily="49" charset="0"/>
              </a:rPr>
              <a:t> + ", Balance: " + balance;</a:t>
            </a:r>
          </a:p>
          <a:p>
            <a:r>
              <a:rPr lang="en-US" sz="1600" b="1" dirty="0">
                <a:effectLst/>
                <a:latin typeface="Consolas" panose="020B0609020204030204" pitchFamily="49" charset="0"/>
              </a:rPr>
              <a:t>    }</a:t>
            </a:r>
          </a:p>
          <a:p>
            <a:r>
              <a:rPr lang="en-US" sz="1600" b="1" dirty="0">
                <a:effectLst/>
                <a:latin typeface="Consolas" panose="020B0609020204030204" pitchFamily="49" charset="0"/>
              </a:rPr>
              <a:t>}</a:t>
            </a:r>
            <a:br>
              <a:rPr lang="en-US" sz="1600" b="1" dirty="0">
                <a:effectLst/>
                <a:latin typeface="Consolas" panose="020B0609020204030204" pitchFamily="49" charset="0"/>
              </a:rPr>
            </a:br>
            <a:r>
              <a:rPr lang="en-US" sz="1600" b="1" dirty="0">
                <a:effectLst/>
                <a:latin typeface="Consolas" panose="020B0609020204030204" pitchFamily="49" charset="0"/>
              </a:rPr>
              <a:t>public class </a:t>
            </a:r>
            <a:r>
              <a:rPr lang="en-US" sz="1600" b="1" dirty="0" err="1">
                <a:effectLst/>
                <a:latin typeface="Consolas" panose="020B0609020204030204" pitchFamily="49" charset="0"/>
              </a:rPr>
              <a:t>BankingSystem</a:t>
            </a:r>
            <a:r>
              <a:rPr lang="en-US" sz="1600" b="1" dirty="0">
                <a:effectLst/>
                <a:latin typeface="Consolas" panose="020B0609020204030204" pitchFamily="49" charset="0"/>
              </a:rPr>
              <a:t> {</a:t>
            </a:r>
          </a:p>
          <a:p>
            <a:r>
              <a:rPr lang="en-US" sz="1600" b="1" dirty="0">
                <a:effectLst/>
                <a:latin typeface="Consolas" panose="020B0609020204030204" pitchFamily="49" charset="0"/>
              </a:rPr>
              <a:t>    public static void main(String[] </a:t>
            </a:r>
            <a:r>
              <a:rPr lang="en-US" sz="1600" b="1" dirty="0" err="1">
                <a:effectLst/>
                <a:latin typeface="Consolas" panose="020B0609020204030204" pitchFamily="49" charset="0"/>
              </a:rPr>
              <a:t>args</a:t>
            </a:r>
            <a:r>
              <a:rPr lang="en-US" sz="1600" b="1" dirty="0">
                <a:effectLst/>
                <a:latin typeface="Consolas" panose="020B0609020204030204" pitchFamily="49" charset="0"/>
              </a:rPr>
              <a:t>) {</a:t>
            </a:r>
          </a:p>
          <a:p>
            <a:r>
              <a:rPr lang="en-US" sz="1600" b="1" dirty="0">
                <a:effectLst/>
                <a:latin typeface="Consolas" panose="020B0609020204030204" pitchFamily="49" charset="0"/>
              </a:rPr>
              <a:t>        Bank </a:t>
            </a:r>
            <a:r>
              <a:rPr lang="en-US" sz="1600" b="1" dirty="0" err="1">
                <a:effectLst/>
                <a:latin typeface="Consolas" panose="020B0609020204030204" pitchFamily="49" charset="0"/>
              </a:rPr>
              <a:t>bank</a:t>
            </a:r>
            <a:r>
              <a:rPr lang="en-US" sz="1600" b="1" dirty="0">
                <a:effectLst/>
                <a:latin typeface="Consolas" panose="020B0609020204030204" pitchFamily="49" charset="0"/>
              </a:rPr>
              <a:t> = new Bank();</a:t>
            </a:r>
          </a:p>
          <a:p>
            <a:r>
              <a:rPr lang="en-US" sz="1600" b="1" dirty="0">
                <a:effectLst/>
                <a:latin typeface="Consolas" panose="020B0609020204030204" pitchFamily="49" charset="0"/>
              </a:rPr>
              <a:t>        Account account1 = new Account("ACC001", "vishesh panchal", 100000);</a:t>
            </a:r>
          </a:p>
          <a:p>
            <a:r>
              <a:rPr lang="en-US" sz="1600" b="1" dirty="0">
                <a:effectLst/>
                <a:latin typeface="Consolas" panose="020B0609020204030204" pitchFamily="49" charset="0"/>
              </a:rPr>
              <a:t>        Account account2 = new Account("ACC002", "</a:t>
            </a:r>
            <a:r>
              <a:rPr lang="en-US" sz="1600" b="1" dirty="0" err="1">
                <a:effectLst/>
                <a:latin typeface="Consolas" panose="020B0609020204030204" pitchFamily="49" charset="0"/>
              </a:rPr>
              <a:t>kishan</a:t>
            </a:r>
            <a:r>
              <a:rPr lang="en-US" sz="1600" b="1" dirty="0">
                <a:effectLst/>
                <a:latin typeface="Consolas" panose="020B0609020204030204" pitchFamily="49" charset="0"/>
              </a:rPr>
              <a:t> </a:t>
            </a:r>
            <a:r>
              <a:rPr lang="en-US" sz="1600" b="1" dirty="0" err="1">
                <a:effectLst/>
                <a:latin typeface="Consolas" panose="020B0609020204030204" pitchFamily="49" charset="0"/>
              </a:rPr>
              <a:t>vanzara</a:t>
            </a:r>
            <a:r>
              <a:rPr lang="en-US" sz="1600" b="1" dirty="0">
                <a:effectLst/>
                <a:latin typeface="Consolas" panose="020B0609020204030204" pitchFamily="49" charset="0"/>
              </a:rPr>
              <a:t>", 100000);</a:t>
            </a:r>
          </a:p>
          <a:p>
            <a:r>
              <a:rPr lang="en-US" sz="1600" b="1" dirty="0">
                <a:effectLst/>
                <a:latin typeface="Consolas" panose="020B0609020204030204" pitchFamily="49" charset="0"/>
              </a:rPr>
              <a:t>        Account account3 = new Account("ACC003", "</a:t>
            </a:r>
            <a:r>
              <a:rPr lang="en-US" sz="1600" b="1" dirty="0" err="1">
                <a:effectLst/>
                <a:latin typeface="Consolas" panose="020B0609020204030204" pitchFamily="49" charset="0"/>
              </a:rPr>
              <a:t>kenil</a:t>
            </a:r>
            <a:r>
              <a:rPr lang="en-US" sz="1600" b="1" dirty="0">
                <a:effectLst/>
                <a:latin typeface="Consolas" panose="020B0609020204030204" pitchFamily="49" charset="0"/>
              </a:rPr>
              <a:t> shah", 100000);</a:t>
            </a:r>
          </a:p>
          <a:p>
            <a:r>
              <a:rPr lang="en-US" sz="1600" b="1" dirty="0">
                <a:effectLst/>
                <a:latin typeface="Consolas" panose="020B0609020204030204" pitchFamily="49" charset="0"/>
              </a:rPr>
              <a:t>        </a:t>
            </a:r>
            <a:r>
              <a:rPr lang="en-US" sz="1600" b="1" dirty="0" err="1">
                <a:effectLst/>
                <a:latin typeface="Consolas" panose="020B0609020204030204" pitchFamily="49" charset="0"/>
              </a:rPr>
              <a:t>bank.addAccount</a:t>
            </a:r>
            <a:r>
              <a:rPr lang="en-US" sz="1600" b="1" dirty="0">
                <a:effectLst/>
                <a:latin typeface="Consolas" panose="020B0609020204030204" pitchFamily="49" charset="0"/>
              </a:rPr>
              <a:t>(account1);</a:t>
            </a:r>
          </a:p>
          <a:p>
            <a:r>
              <a:rPr lang="en-US" sz="1600" b="1" dirty="0">
                <a:effectLst/>
                <a:latin typeface="Consolas" panose="020B0609020204030204" pitchFamily="49" charset="0"/>
              </a:rPr>
              <a:t>        </a:t>
            </a:r>
            <a:r>
              <a:rPr lang="en-US" sz="1600" b="1" dirty="0" err="1">
                <a:effectLst/>
                <a:latin typeface="Consolas" panose="020B0609020204030204" pitchFamily="49" charset="0"/>
              </a:rPr>
              <a:t>bank.addAccount</a:t>
            </a:r>
            <a:r>
              <a:rPr lang="en-US" sz="1600" b="1" dirty="0">
                <a:effectLst/>
                <a:latin typeface="Consolas" panose="020B0609020204030204" pitchFamily="49" charset="0"/>
              </a:rPr>
              <a:t>(account2);</a:t>
            </a:r>
          </a:p>
          <a:p>
            <a:r>
              <a:rPr lang="en-US" sz="1600" b="1" dirty="0">
                <a:effectLst/>
                <a:latin typeface="Consolas" panose="020B0609020204030204" pitchFamily="49" charset="0"/>
              </a:rPr>
              <a:t>        </a:t>
            </a:r>
            <a:r>
              <a:rPr lang="en-US" sz="1600" b="1" dirty="0" err="1">
                <a:effectLst/>
                <a:latin typeface="Consolas" panose="020B0609020204030204" pitchFamily="49" charset="0"/>
              </a:rPr>
              <a:t>bank.addAccount</a:t>
            </a:r>
            <a:r>
              <a:rPr lang="en-US" sz="1600" b="1" dirty="0">
                <a:effectLst/>
                <a:latin typeface="Consolas" panose="020B0609020204030204" pitchFamily="49" charset="0"/>
              </a:rPr>
              <a:t>(account3);</a:t>
            </a:r>
          </a:p>
          <a:p>
            <a:r>
              <a:rPr lang="en-US" sz="1600" b="1" dirty="0">
                <a:effectLst/>
                <a:latin typeface="Consolas" panose="020B0609020204030204" pitchFamily="49" charset="0"/>
              </a:rPr>
              <a:t>        </a:t>
            </a:r>
            <a:r>
              <a:rPr lang="en-US" sz="1600" b="1" dirty="0" err="1">
                <a:effectLst/>
                <a:latin typeface="Consolas" panose="020B0609020204030204" pitchFamily="49" charset="0"/>
              </a:rPr>
              <a:t>System.out.println</a:t>
            </a:r>
            <a:r>
              <a:rPr lang="en-US" sz="1600" b="1" dirty="0">
                <a:effectLst/>
                <a:latin typeface="Consolas" panose="020B0609020204030204" pitchFamily="49" charset="0"/>
              </a:rPr>
              <a:t>("All Accounts:");</a:t>
            </a:r>
          </a:p>
          <a:p>
            <a:r>
              <a:rPr lang="en-US" sz="1600" b="1" dirty="0">
                <a:effectLst/>
                <a:latin typeface="Consolas" panose="020B0609020204030204" pitchFamily="49" charset="0"/>
              </a:rPr>
              <a:t>        </a:t>
            </a:r>
            <a:r>
              <a:rPr lang="en-US" sz="1600" b="1" dirty="0" err="1">
                <a:effectLst/>
                <a:latin typeface="Consolas" panose="020B0609020204030204" pitchFamily="49" charset="0"/>
              </a:rPr>
              <a:t>bank.displayAllAccounts</a:t>
            </a:r>
            <a:r>
              <a:rPr lang="en-US" sz="1600" b="1" dirty="0">
                <a:effectLst/>
                <a:latin typeface="Consolas" panose="020B0609020204030204" pitchFamily="49" charset="0"/>
              </a:rPr>
              <a:t>();</a:t>
            </a:r>
          </a:p>
          <a:p>
            <a:r>
              <a:rPr lang="en-US" sz="1600" b="1" dirty="0">
                <a:effectLst/>
                <a:latin typeface="Consolas" panose="020B0609020204030204" pitchFamily="49" charset="0"/>
              </a:rPr>
              <a:t>        </a:t>
            </a:r>
            <a:r>
              <a:rPr lang="en-US" sz="1600" b="1" dirty="0" err="1">
                <a:effectLst/>
                <a:latin typeface="Consolas" panose="020B0609020204030204" pitchFamily="49" charset="0"/>
              </a:rPr>
              <a:t>System.out.println</a:t>
            </a:r>
            <a:r>
              <a:rPr lang="en-US" sz="1600" b="1" dirty="0">
                <a:effectLst/>
                <a:latin typeface="Consolas" panose="020B0609020204030204" pitchFamily="49" charset="0"/>
              </a:rPr>
              <a:t>();</a:t>
            </a:r>
          </a:p>
          <a:p>
            <a:r>
              <a:rPr lang="en-US" sz="1600" b="1" dirty="0">
                <a:effectLst/>
                <a:latin typeface="Consolas" panose="020B0609020204030204" pitchFamily="49" charset="0"/>
              </a:rPr>
              <a:t>	    Scanner </a:t>
            </a:r>
            <a:r>
              <a:rPr lang="en-US" sz="1600" b="1" dirty="0" err="1">
                <a:effectLst/>
                <a:latin typeface="Consolas" panose="020B0609020204030204" pitchFamily="49" charset="0"/>
              </a:rPr>
              <a:t>scanner</a:t>
            </a:r>
            <a:r>
              <a:rPr lang="en-US" sz="1600" b="1" dirty="0">
                <a:effectLst/>
                <a:latin typeface="Consolas" panose="020B0609020204030204" pitchFamily="49" charset="0"/>
              </a:rPr>
              <a:t> = new Scanner(System.in);</a:t>
            </a:r>
          </a:p>
          <a:p>
            <a:r>
              <a:rPr lang="en-US" sz="1600" b="1" dirty="0">
                <a:effectLst/>
                <a:latin typeface="Consolas" panose="020B0609020204030204" pitchFamily="49" charset="0"/>
              </a:rPr>
              <a:t>        </a:t>
            </a:r>
            <a:r>
              <a:rPr lang="en-US" sz="1600" b="1" dirty="0" err="1">
                <a:effectLst/>
                <a:latin typeface="Consolas" panose="020B0609020204030204" pitchFamily="49" charset="0"/>
              </a:rPr>
              <a:t>System.out.print</a:t>
            </a:r>
            <a:r>
              <a:rPr lang="en-US" sz="1600" b="1" dirty="0">
                <a:effectLst/>
                <a:latin typeface="Consolas" panose="020B0609020204030204" pitchFamily="49" charset="0"/>
              </a:rPr>
              <a:t>("Enter account number: ");</a:t>
            </a:r>
          </a:p>
          <a:p>
            <a:r>
              <a:rPr lang="en-US" sz="1600" b="1" dirty="0">
                <a:effectLst/>
                <a:latin typeface="Consolas" panose="020B0609020204030204" pitchFamily="49" charset="0"/>
              </a:rPr>
              <a:t>        String </a:t>
            </a:r>
            <a:r>
              <a:rPr lang="en-US" sz="1600" b="1" dirty="0" err="1">
                <a:effectLst/>
                <a:latin typeface="Consolas" panose="020B0609020204030204" pitchFamily="49" charset="0"/>
              </a:rPr>
              <a:t>accountNumber</a:t>
            </a:r>
            <a:r>
              <a:rPr lang="en-US" sz="1600" b="1" dirty="0">
                <a:effectLst/>
                <a:latin typeface="Consolas" panose="020B0609020204030204" pitchFamily="49" charset="0"/>
              </a:rPr>
              <a:t> = </a:t>
            </a:r>
            <a:r>
              <a:rPr lang="en-US" sz="1600" b="1" dirty="0" err="1">
                <a:effectLst/>
                <a:latin typeface="Consolas" panose="020B0609020204030204" pitchFamily="49" charset="0"/>
              </a:rPr>
              <a:t>scanner.nextLine</a:t>
            </a:r>
            <a:r>
              <a:rPr lang="en-US" sz="1600" b="1" dirty="0">
                <a:effectLst/>
                <a:latin typeface="Consolas" panose="020B0609020204030204" pitchFamily="49" charset="0"/>
              </a:rPr>
              <a:t>();</a:t>
            </a:r>
          </a:p>
          <a:p>
            <a:endParaRPr lang="en-US" sz="1600" b="1" dirty="0">
              <a:effectLst/>
              <a:latin typeface="Consolas" panose="020B0609020204030204" pitchFamily="49" charset="0"/>
            </a:endParaRPr>
          </a:p>
        </p:txBody>
      </p:sp>
    </p:spTree>
    <p:extLst>
      <p:ext uri="{BB962C8B-B14F-4D97-AF65-F5344CB8AC3E}">
        <p14:creationId xmlns:p14="http://schemas.microsoft.com/office/powerpoint/2010/main" val="188687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8E2F39-43E7-B8E9-DC89-F43B4143E47F}"/>
              </a:ext>
            </a:extLst>
          </p:cNvPr>
          <p:cNvSpPr txBox="1"/>
          <p:nvPr/>
        </p:nvSpPr>
        <p:spPr>
          <a:xfrm>
            <a:off x="0" y="0"/>
            <a:ext cx="12192000" cy="6001643"/>
          </a:xfrm>
          <a:prstGeom prst="rect">
            <a:avLst/>
          </a:prstGeom>
          <a:noFill/>
        </p:spPr>
        <p:txBody>
          <a:bodyPr wrap="square" rtlCol="0">
            <a:spAutoFit/>
          </a:bodyPr>
          <a:lstStyle/>
          <a:p>
            <a:r>
              <a:rPr lang="en-US" sz="1600" b="1" dirty="0">
                <a:effectLst/>
                <a:latin typeface="Consolas" panose="020B0609020204030204" pitchFamily="49" charset="0"/>
              </a:rPr>
              <a:t>       </a:t>
            </a:r>
            <a:br>
              <a:rPr lang="en-US" sz="1600" b="1" dirty="0">
                <a:effectLst/>
                <a:latin typeface="Consolas" panose="020B0609020204030204" pitchFamily="49" charset="0"/>
              </a:rPr>
            </a:br>
            <a:r>
              <a:rPr lang="en-US" sz="1600" b="1" dirty="0">
                <a:effectLst/>
                <a:latin typeface="Consolas" panose="020B0609020204030204" pitchFamily="49" charset="0"/>
              </a:rPr>
              <a:t>       Account </a:t>
            </a:r>
            <a:r>
              <a:rPr lang="en-US" sz="1600" b="1" dirty="0" err="1">
                <a:effectLst/>
                <a:latin typeface="Consolas" panose="020B0609020204030204" pitchFamily="49" charset="0"/>
              </a:rPr>
              <a:t>selectedAccount</a:t>
            </a:r>
            <a:r>
              <a:rPr lang="en-US" sz="1600" b="1" dirty="0">
                <a:effectLst/>
                <a:latin typeface="Consolas" panose="020B0609020204030204" pitchFamily="49" charset="0"/>
              </a:rPr>
              <a:t> = null;</a:t>
            </a:r>
          </a:p>
          <a:p>
            <a:r>
              <a:rPr lang="en-US" sz="1600" b="1" dirty="0">
                <a:effectLst/>
                <a:latin typeface="Consolas" panose="020B0609020204030204" pitchFamily="49" charset="0"/>
              </a:rPr>
              <a:t>        for (Account </a:t>
            </a:r>
            <a:r>
              <a:rPr lang="en-US" sz="1600" b="1" dirty="0" err="1">
                <a:effectLst/>
                <a:latin typeface="Consolas" panose="020B0609020204030204" pitchFamily="49" charset="0"/>
              </a:rPr>
              <a:t>account</a:t>
            </a:r>
            <a:r>
              <a:rPr lang="en-US" sz="1600" b="1" dirty="0">
                <a:effectLst/>
                <a:latin typeface="Consolas" panose="020B0609020204030204" pitchFamily="49" charset="0"/>
              </a:rPr>
              <a:t> : </a:t>
            </a:r>
            <a:r>
              <a:rPr lang="en-US" sz="1600" b="1" dirty="0" err="1">
                <a:effectLst/>
                <a:latin typeface="Consolas" panose="020B0609020204030204" pitchFamily="49" charset="0"/>
              </a:rPr>
              <a:t>bank.getAccounts</a:t>
            </a:r>
            <a:r>
              <a:rPr lang="en-US" sz="1600" b="1" dirty="0">
                <a:effectLst/>
                <a:latin typeface="Consolas" panose="020B0609020204030204" pitchFamily="49" charset="0"/>
              </a:rPr>
              <a:t>()) {</a:t>
            </a:r>
          </a:p>
          <a:p>
            <a:r>
              <a:rPr lang="en-US" sz="1600" b="1" dirty="0">
                <a:effectLst/>
                <a:latin typeface="Consolas" panose="020B0609020204030204" pitchFamily="49" charset="0"/>
              </a:rPr>
              <a:t>            if (</a:t>
            </a:r>
            <a:r>
              <a:rPr lang="en-US" sz="1600" b="1" dirty="0" err="1">
                <a:effectLst/>
                <a:latin typeface="Consolas" panose="020B0609020204030204" pitchFamily="49" charset="0"/>
              </a:rPr>
              <a:t>account.getAccountNumber</a:t>
            </a:r>
            <a:r>
              <a:rPr lang="en-US" sz="1600" b="1" dirty="0">
                <a:effectLst/>
                <a:latin typeface="Consolas" panose="020B0609020204030204" pitchFamily="49" charset="0"/>
              </a:rPr>
              <a:t>().equals(</a:t>
            </a:r>
            <a:r>
              <a:rPr lang="en-US" sz="1600" b="1" dirty="0" err="1">
                <a:effectLst/>
                <a:latin typeface="Consolas" panose="020B0609020204030204" pitchFamily="49" charset="0"/>
              </a:rPr>
              <a:t>accountNumber</a:t>
            </a:r>
            <a:r>
              <a:rPr lang="en-US" sz="1600" b="1" dirty="0">
                <a:effectLst/>
                <a:latin typeface="Consolas" panose="020B0609020204030204" pitchFamily="49" charset="0"/>
              </a:rPr>
              <a:t>)) {</a:t>
            </a:r>
          </a:p>
          <a:p>
            <a:r>
              <a:rPr lang="en-US" sz="1600" b="1" dirty="0">
                <a:effectLst/>
                <a:latin typeface="Consolas" panose="020B0609020204030204" pitchFamily="49" charset="0"/>
              </a:rPr>
              <a:t>                </a:t>
            </a:r>
            <a:r>
              <a:rPr lang="en-US" sz="1600" b="1" dirty="0" err="1">
                <a:effectLst/>
                <a:latin typeface="Consolas" panose="020B0609020204030204" pitchFamily="49" charset="0"/>
              </a:rPr>
              <a:t>selectedAccount</a:t>
            </a:r>
            <a:r>
              <a:rPr lang="en-US" sz="1600" b="1" dirty="0">
                <a:effectLst/>
                <a:latin typeface="Consolas" panose="020B0609020204030204" pitchFamily="49" charset="0"/>
              </a:rPr>
              <a:t> = account;</a:t>
            </a:r>
          </a:p>
          <a:p>
            <a:r>
              <a:rPr lang="en-US" sz="1600" b="1" dirty="0">
                <a:effectLst/>
                <a:latin typeface="Consolas" panose="020B0609020204030204" pitchFamily="49" charset="0"/>
              </a:rPr>
              <a:t>                break;</a:t>
            </a:r>
          </a:p>
          <a:p>
            <a:r>
              <a:rPr lang="en-US" sz="1600" b="1" dirty="0">
                <a:effectLst/>
                <a:latin typeface="Consolas" panose="020B0609020204030204" pitchFamily="49" charset="0"/>
              </a:rPr>
              <a:t>            }</a:t>
            </a:r>
          </a:p>
          <a:p>
            <a:r>
              <a:rPr lang="en-US" sz="1600" b="1" dirty="0">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1" dirty="0">
                <a:effectLst/>
                <a:latin typeface="Consolas" panose="020B0609020204030204" pitchFamily="49" charset="0"/>
              </a:rPr>
              <a:t>  if (</a:t>
            </a:r>
            <a:r>
              <a:rPr lang="en-US" sz="1600" b="1" dirty="0" err="1">
                <a:effectLst/>
                <a:latin typeface="Consolas" panose="020B0609020204030204" pitchFamily="49" charset="0"/>
              </a:rPr>
              <a:t>selectedAccount</a:t>
            </a:r>
            <a:r>
              <a:rPr lang="en-US" sz="1600" b="1" dirty="0">
                <a:effectLst/>
                <a:latin typeface="Consolas" panose="020B0609020204030204" pitchFamily="49" charset="0"/>
              </a:rPr>
              <a:t> != null) {</a:t>
            </a:r>
          </a:p>
          <a:p>
            <a:r>
              <a:rPr lang="en-US" sz="1600" b="1" dirty="0">
                <a:effectLst/>
                <a:latin typeface="Consolas" panose="020B0609020204030204" pitchFamily="49" charset="0"/>
              </a:rPr>
              <a:t>            </a:t>
            </a:r>
            <a:r>
              <a:rPr lang="en-US" sz="1600" b="1" dirty="0" err="1">
                <a:effectLst/>
                <a:latin typeface="Consolas" panose="020B0609020204030204" pitchFamily="49" charset="0"/>
              </a:rPr>
              <a:t>System.out.println</a:t>
            </a:r>
            <a:r>
              <a:rPr lang="en-US" sz="1600" b="1" dirty="0">
                <a:effectLst/>
                <a:latin typeface="Consolas" panose="020B0609020204030204" pitchFamily="49" charset="0"/>
              </a:rPr>
              <a:t>("Account Holder Name: " + </a:t>
            </a:r>
            <a:r>
              <a:rPr lang="en-US" sz="1600" b="1" dirty="0" err="1">
                <a:effectLst/>
                <a:latin typeface="Consolas" panose="020B0609020204030204" pitchFamily="49" charset="0"/>
              </a:rPr>
              <a:t>selectedAccount.getAccountHolderName</a:t>
            </a:r>
            <a:r>
              <a:rPr lang="en-US" sz="1600" b="1" dirty="0">
                <a:effectLst/>
                <a:latin typeface="Consolas" panose="020B0609020204030204" pitchFamily="49" charset="0"/>
              </a:rPr>
              <a:t>());</a:t>
            </a:r>
          </a:p>
          <a:p>
            <a:r>
              <a:rPr lang="en-US" sz="1600" b="1" dirty="0">
                <a:effectLst/>
                <a:latin typeface="Consolas" panose="020B0609020204030204" pitchFamily="49" charset="0"/>
              </a:rPr>
              <a:t>            </a:t>
            </a:r>
            <a:r>
              <a:rPr lang="en-US" sz="1600" b="1" dirty="0" err="1">
                <a:effectLst/>
                <a:latin typeface="Consolas" panose="020B0609020204030204" pitchFamily="49" charset="0"/>
              </a:rPr>
              <a:t>System.out.println</a:t>
            </a:r>
            <a:r>
              <a:rPr lang="en-US" sz="1600" b="1" dirty="0">
                <a:effectLst/>
                <a:latin typeface="Consolas" panose="020B0609020204030204" pitchFamily="49" charset="0"/>
              </a:rPr>
              <a:t>("Balance: " + </a:t>
            </a:r>
            <a:r>
              <a:rPr lang="en-US" sz="1600" b="1" dirty="0" err="1">
                <a:effectLst/>
                <a:latin typeface="Consolas" panose="020B0609020204030204" pitchFamily="49" charset="0"/>
              </a:rPr>
              <a:t>selectedAccount.getBalance</a:t>
            </a:r>
            <a:r>
              <a:rPr lang="en-US" sz="1600" b="1" dirty="0">
                <a:effectLst/>
                <a:latin typeface="Consolas" panose="020B0609020204030204" pitchFamily="49" charset="0"/>
              </a:rPr>
              <a:t>());</a:t>
            </a:r>
            <a:br>
              <a:rPr lang="en-US" sz="1600" b="1" dirty="0">
                <a:effectLst/>
                <a:latin typeface="Consolas" panose="020B0609020204030204" pitchFamily="49" charset="0"/>
              </a:rPr>
            </a:br>
            <a:r>
              <a:rPr lang="en-US" sz="1600" b="1" dirty="0">
                <a:effectLst/>
                <a:latin typeface="Consolas" panose="020B0609020204030204" pitchFamily="49" charset="0"/>
              </a:rPr>
              <a:t>            </a:t>
            </a:r>
            <a:r>
              <a:rPr lang="en-US" sz="1600" b="1" dirty="0" err="1">
                <a:effectLst/>
                <a:latin typeface="Consolas" panose="020B0609020204030204" pitchFamily="49" charset="0"/>
              </a:rPr>
              <a:t>System.out.print</a:t>
            </a:r>
            <a:r>
              <a:rPr lang="en-US" sz="1600" b="1" dirty="0">
                <a:effectLst/>
                <a:latin typeface="Consolas" panose="020B0609020204030204" pitchFamily="49" charset="0"/>
              </a:rPr>
              <a:t>("Enter amount to deposit: ");</a:t>
            </a:r>
          </a:p>
          <a:p>
            <a:r>
              <a:rPr lang="en-US" sz="1600" b="1" dirty="0">
                <a:effectLst/>
                <a:latin typeface="Consolas" panose="020B0609020204030204" pitchFamily="49" charset="0"/>
              </a:rPr>
              <a:t>            double </a:t>
            </a:r>
            <a:r>
              <a:rPr lang="en-US" sz="1600" b="1" dirty="0" err="1">
                <a:effectLst/>
                <a:latin typeface="Consolas" panose="020B0609020204030204" pitchFamily="49" charset="0"/>
              </a:rPr>
              <a:t>depositAmount</a:t>
            </a:r>
            <a:r>
              <a:rPr lang="en-US" sz="1600" b="1" dirty="0">
                <a:effectLst/>
                <a:latin typeface="Consolas" panose="020B0609020204030204" pitchFamily="49" charset="0"/>
              </a:rPr>
              <a:t> = </a:t>
            </a:r>
            <a:r>
              <a:rPr lang="en-US" sz="1600" b="1" dirty="0" err="1">
                <a:effectLst/>
                <a:latin typeface="Consolas" panose="020B0609020204030204" pitchFamily="49" charset="0"/>
              </a:rPr>
              <a:t>scanner.nextDouble</a:t>
            </a:r>
            <a:r>
              <a:rPr lang="en-US" sz="1600" b="1" dirty="0">
                <a:effectLst/>
                <a:latin typeface="Consolas" panose="020B0609020204030204" pitchFamily="49" charset="0"/>
              </a:rPr>
              <a:t>();</a:t>
            </a:r>
          </a:p>
          <a:p>
            <a:r>
              <a:rPr lang="en-US" sz="1600" b="1" dirty="0">
                <a:effectLst/>
                <a:latin typeface="Consolas" panose="020B0609020204030204" pitchFamily="49" charset="0"/>
              </a:rPr>
              <a:t>            </a:t>
            </a:r>
            <a:r>
              <a:rPr lang="en-US" sz="1600" b="1" dirty="0" err="1">
                <a:effectLst/>
                <a:latin typeface="Consolas" panose="020B0609020204030204" pitchFamily="49" charset="0"/>
              </a:rPr>
              <a:t>selectedAccount.deposit</a:t>
            </a:r>
            <a:r>
              <a:rPr lang="en-US" sz="1600" b="1" dirty="0">
                <a:effectLst/>
                <a:latin typeface="Consolas" panose="020B0609020204030204" pitchFamily="49" charset="0"/>
              </a:rPr>
              <a:t>(</a:t>
            </a:r>
            <a:r>
              <a:rPr lang="en-US" sz="1600" b="1" dirty="0" err="1">
                <a:effectLst/>
                <a:latin typeface="Consolas" panose="020B0609020204030204" pitchFamily="49" charset="0"/>
              </a:rPr>
              <a:t>depositAmount</a:t>
            </a:r>
            <a:r>
              <a:rPr lang="en-US" sz="1600" b="1" dirty="0">
                <a:effectLst/>
                <a:latin typeface="Consolas" panose="020B0609020204030204" pitchFamily="49" charset="0"/>
              </a:rPr>
              <a:t>);</a:t>
            </a:r>
            <a:br>
              <a:rPr lang="en-US" sz="1600" b="1" dirty="0">
                <a:effectLst/>
                <a:latin typeface="Consolas" panose="020B0609020204030204" pitchFamily="49" charset="0"/>
              </a:rPr>
            </a:br>
            <a:r>
              <a:rPr lang="en-US" sz="1600" b="1" dirty="0">
                <a:effectLst/>
                <a:latin typeface="Consolas" panose="020B0609020204030204" pitchFamily="49" charset="0"/>
              </a:rPr>
              <a:t>            </a:t>
            </a:r>
            <a:r>
              <a:rPr lang="en-US" sz="1600" b="1" dirty="0" err="1">
                <a:effectLst/>
                <a:latin typeface="Consolas" panose="020B0609020204030204" pitchFamily="49" charset="0"/>
              </a:rPr>
              <a:t>System.out.print</a:t>
            </a:r>
            <a:r>
              <a:rPr lang="en-US" sz="1600" b="1" dirty="0">
                <a:effectLst/>
                <a:latin typeface="Consolas" panose="020B0609020204030204" pitchFamily="49" charset="0"/>
              </a:rPr>
              <a:t>("Enter amount to withdraw: ");</a:t>
            </a:r>
          </a:p>
          <a:p>
            <a:r>
              <a:rPr lang="en-US" sz="1600" b="1" dirty="0">
                <a:effectLst/>
                <a:latin typeface="Consolas" panose="020B0609020204030204" pitchFamily="49" charset="0"/>
              </a:rPr>
              <a:t>            double </a:t>
            </a:r>
            <a:r>
              <a:rPr lang="en-US" sz="1600" b="1" dirty="0" err="1">
                <a:effectLst/>
                <a:latin typeface="Consolas" panose="020B0609020204030204" pitchFamily="49" charset="0"/>
              </a:rPr>
              <a:t>withdrawAmount</a:t>
            </a:r>
            <a:r>
              <a:rPr lang="en-US" sz="1600" b="1" dirty="0">
                <a:effectLst/>
                <a:latin typeface="Consolas" panose="020B0609020204030204" pitchFamily="49" charset="0"/>
              </a:rPr>
              <a:t> = </a:t>
            </a:r>
            <a:r>
              <a:rPr lang="en-US" sz="1600" b="1" dirty="0" err="1">
                <a:effectLst/>
                <a:latin typeface="Consolas" panose="020B0609020204030204" pitchFamily="49" charset="0"/>
              </a:rPr>
              <a:t>scanner.nextDouble</a:t>
            </a:r>
            <a:r>
              <a:rPr lang="en-US" sz="1600" b="1" dirty="0">
                <a:effectLst/>
                <a:latin typeface="Consolas" panose="020B0609020204030204" pitchFamily="49" charset="0"/>
              </a:rPr>
              <a:t>();</a:t>
            </a:r>
          </a:p>
          <a:p>
            <a:r>
              <a:rPr lang="en-US" sz="1600" b="1" dirty="0">
                <a:effectLst/>
                <a:latin typeface="Consolas" panose="020B0609020204030204" pitchFamily="49" charset="0"/>
              </a:rPr>
              <a:t>            </a:t>
            </a:r>
            <a:r>
              <a:rPr lang="en-US" sz="1600" b="1" dirty="0" err="1">
                <a:effectLst/>
                <a:latin typeface="Consolas" panose="020B0609020204030204" pitchFamily="49" charset="0"/>
              </a:rPr>
              <a:t>selectedAccount.withdraw</a:t>
            </a:r>
            <a:r>
              <a:rPr lang="en-US" sz="1600" b="1" dirty="0">
                <a:effectLst/>
                <a:latin typeface="Consolas" panose="020B0609020204030204" pitchFamily="49" charset="0"/>
              </a:rPr>
              <a:t>(</a:t>
            </a:r>
            <a:r>
              <a:rPr lang="en-US" sz="1600" b="1" dirty="0" err="1">
                <a:effectLst/>
                <a:latin typeface="Consolas" panose="020B0609020204030204" pitchFamily="49" charset="0"/>
              </a:rPr>
              <a:t>withdrawAmount</a:t>
            </a:r>
            <a:r>
              <a:rPr lang="en-US" sz="1600" b="1" dirty="0">
                <a:effectLst/>
                <a:latin typeface="Consolas" panose="020B0609020204030204" pitchFamily="49" charset="0"/>
              </a:rPr>
              <a:t>);</a:t>
            </a:r>
            <a:br>
              <a:rPr lang="en-US" sz="1600" b="1" dirty="0">
                <a:effectLst/>
                <a:latin typeface="Consolas" panose="020B0609020204030204" pitchFamily="49" charset="0"/>
              </a:rPr>
            </a:br>
            <a:r>
              <a:rPr lang="en-US" sz="1600" b="1" dirty="0">
                <a:effectLst/>
                <a:latin typeface="Consolas" panose="020B0609020204030204" pitchFamily="49" charset="0"/>
              </a:rPr>
              <a:t>            </a:t>
            </a:r>
            <a:r>
              <a:rPr lang="en-US" sz="1600" b="1" dirty="0" err="1">
                <a:effectLst/>
                <a:latin typeface="Consolas" panose="020B0609020204030204" pitchFamily="49" charset="0"/>
              </a:rPr>
              <a:t>System.out.println</a:t>
            </a:r>
            <a:r>
              <a:rPr lang="en-US" sz="1600" b="1" dirty="0">
                <a:effectLst/>
                <a:latin typeface="Consolas" panose="020B0609020204030204" pitchFamily="49" charset="0"/>
              </a:rPr>
              <a:t>("Updated Balance: " + </a:t>
            </a:r>
            <a:r>
              <a:rPr lang="en-US" sz="1600" b="1" dirty="0" err="1">
                <a:effectLst/>
                <a:latin typeface="Consolas" panose="020B0609020204030204" pitchFamily="49" charset="0"/>
              </a:rPr>
              <a:t>selectedAccount.getBalance</a:t>
            </a:r>
            <a:r>
              <a:rPr lang="en-US" sz="1600" b="1" dirty="0">
                <a:effectLst/>
                <a:latin typeface="Consolas" panose="020B0609020204030204" pitchFamily="49" charset="0"/>
              </a:rPr>
              <a:t>());</a:t>
            </a:r>
          </a:p>
          <a:p>
            <a:r>
              <a:rPr lang="en-US" sz="1600" b="1" dirty="0">
                <a:effectLst/>
                <a:latin typeface="Consolas" panose="020B0609020204030204" pitchFamily="49" charset="0"/>
              </a:rPr>
              <a:t>        } else {</a:t>
            </a:r>
          </a:p>
          <a:p>
            <a:r>
              <a:rPr lang="en-US" sz="1600" b="1" dirty="0">
                <a:effectLst/>
                <a:latin typeface="Consolas" panose="020B0609020204030204" pitchFamily="49" charset="0"/>
              </a:rPr>
              <a:t>            </a:t>
            </a:r>
            <a:r>
              <a:rPr lang="en-US" sz="1600" b="1" dirty="0" err="1">
                <a:effectLst/>
                <a:latin typeface="Consolas" panose="020B0609020204030204" pitchFamily="49" charset="0"/>
              </a:rPr>
              <a:t>System.out.println</a:t>
            </a:r>
            <a:r>
              <a:rPr lang="en-US" sz="1600" b="1" dirty="0">
                <a:effectLst/>
                <a:latin typeface="Consolas" panose="020B0609020204030204" pitchFamily="49" charset="0"/>
              </a:rPr>
              <a:t>("Account not found!");</a:t>
            </a:r>
          </a:p>
          <a:p>
            <a:r>
              <a:rPr lang="en-US" sz="1600" b="1" dirty="0">
                <a:effectLst/>
                <a:latin typeface="Consolas" panose="020B0609020204030204" pitchFamily="49" charset="0"/>
              </a:rPr>
              <a:t>        }</a:t>
            </a:r>
          </a:p>
          <a:p>
            <a:br>
              <a:rPr lang="en-US" sz="1600" b="1" dirty="0">
                <a:effectLst/>
                <a:latin typeface="Consolas" panose="020B0609020204030204" pitchFamily="49" charset="0"/>
              </a:rPr>
            </a:br>
            <a:r>
              <a:rPr lang="en-US" sz="1600" b="1" dirty="0">
                <a:effectLst/>
                <a:latin typeface="Consolas" panose="020B0609020204030204" pitchFamily="49" charset="0"/>
              </a:rPr>
              <a:t>        </a:t>
            </a:r>
            <a:r>
              <a:rPr lang="en-US" sz="1600" b="1" dirty="0" err="1">
                <a:effectLst/>
                <a:latin typeface="Consolas" panose="020B0609020204030204" pitchFamily="49" charset="0"/>
              </a:rPr>
              <a:t>scanner.close</a:t>
            </a:r>
            <a:r>
              <a:rPr lang="en-US" sz="1600" b="1" dirty="0">
                <a:effectLst/>
                <a:latin typeface="Consolas" panose="020B0609020204030204" pitchFamily="49" charset="0"/>
              </a:rPr>
              <a:t>();}</a:t>
            </a:r>
          </a:p>
          <a:p>
            <a:r>
              <a:rPr lang="en-US" sz="1600" b="1" dirty="0">
                <a:effectLst/>
                <a:latin typeface="Consolas" panose="020B0609020204030204" pitchFamily="49" charset="0"/>
              </a:rPr>
              <a:t>}</a:t>
            </a:r>
          </a:p>
        </p:txBody>
      </p:sp>
    </p:spTree>
    <p:extLst>
      <p:ext uri="{BB962C8B-B14F-4D97-AF65-F5344CB8AC3E}">
        <p14:creationId xmlns:p14="http://schemas.microsoft.com/office/powerpoint/2010/main" val="9820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2F773E-3304-B278-5AD0-FD5582D34576}"/>
              </a:ext>
            </a:extLst>
          </p:cNvPr>
          <p:cNvSpPr txBox="1"/>
          <p:nvPr/>
        </p:nvSpPr>
        <p:spPr>
          <a:xfrm>
            <a:off x="0" y="0"/>
            <a:ext cx="12192000" cy="707886"/>
          </a:xfrm>
          <a:prstGeom prst="rect">
            <a:avLst/>
          </a:prstGeom>
          <a:noFill/>
        </p:spPr>
        <p:txBody>
          <a:bodyPr wrap="square" rtlCol="0">
            <a:spAutoFit/>
          </a:bodyPr>
          <a:lstStyle/>
          <a:p>
            <a:pPr algn="ctr"/>
            <a:r>
              <a:rPr lang="en-US" sz="4000" dirty="0"/>
              <a:t>OUTPUT</a:t>
            </a:r>
            <a:endParaRPr lang="en-US" dirty="0"/>
          </a:p>
        </p:txBody>
      </p:sp>
      <p:sp>
        <p:nvSpPr>
          <p:cNvPr id="3" name="TextBox 2">
            <a:extLst>
              <a:ext uri="{FF2B5EF4-FFF2-40B4-BE49-F238E27FC236}">
                <a16:creationId xmlns:a16="http://schemas.microsoft.com/office/drawing/2014/main" id="{1D6E40D6-ADDC-C4CF-D6AF-F43A28B88733}"/>
              </a:ext>
            </a:extLst>
          </p:cNvPr>
          <p:cNvSpPr txBox="1"/>
          <p:nvPr/>
        </p:nvSpPr>
        <p:spPr>
          <a:xfrm>
            <a:off x="251670" y="1098958"/>
            <a:ext cx="11752976" cy="3139321"/>
          </a:xfrm>
          <a:prstGeom prst="rect">
            <a:avLst/>
          </a:prstGeom>
          <a:noFill/>
        </p:spPr>
        <p:txBody>
          <a:bodyPr wrap="square" rtlCol="0">
            <a:spAutoFit/>
          </a:bodyPr>
          <a:lstStyle/>
          <a:p>
            <a:r>
              <a:rPr lang="en-US" dirty="0"/>
              <a:t>All Accounts:</a:t>
            </a:r>
          </a:p>
          <a:p>
            <a:r>
              <a:rPr lang="en-US" dirty="0"/>
              <a:t>Account Number: ACC001, Account Holder Name: vishesh panchal, Balance: 100000.0</a:t>
            </a:r>
          </a:p>
          <a:p>
            <a:r>
              <a:rPr lang="en-US" dirty="0"/>
              <a:t>Account Number: ACC002, Account Holder Name: </a:t>
            </a:r>
            <a:r>
              <a:rPr lang="en-US" dirty="0" err="1"/>
              <a:t>kishan</a:t>
            </a:r>
            <a:r>
              <a:rPr lang="en-US" dirty="0"/>
              <a:t> </a:t>
            </a:r>
            <a:r>
              <a:rPr lang="en-US" dirty="0" err="1"/>
              <a:t>vanzara</a:t>
            </a:r>
            <a:r>
              <a:rPr lang="en-US" dirty="0"/>
              <a:t>, Balance: 200000.0</a:t>
            </a:r>
          </a:p>
          <a:p>
            <a:r>
              <a:rPr lang="en-US" dirty="0"/>
              <a:t>Account Number: ACC003, Account Holder Name: </a:t>
            </a:r>
            <a:r>
              <a:rPr lang="en-US" dirty="0" err="1"/>
              <a:t>kenil</a:t>
            </a:r>
            <a:r>
              <a:rPr lang="en-US" dirty="0"/>
              <a:t> shah, Balance: 100000.0</a:t>
            </a:r>
          </a:p>
          <a:p>
            <a:endParaRPr lang="en-US" dirty="0"/>
          </a:p>
          <a:p>
            <a:r>
              <a:rPr lang="en-US" dirty="0"/>
              <a:t>Enter account number: ACC001</a:t>
            </a:r>
          </a:p>
          <a:p>
            <a:r>
              <a:rPr lang="en-US" dirty="0"/>
              <a:t>Account Holder Name: vishesh panchal</a:t>
            </a:r>
          </a:p>
          <a:p>
            <a:r>
              <a:rPr lang="en-US" dirty="0"/>
              <a:t>Balance: 100000.0</a:t>
            </a:r>
          </a:p>
          <a:p>
            <a:r>
              <a:rPr lang="en-US" dirty="0"/>
              <a:t>Enter amount to deposit: 5000</a:t>
            </a:r>
          </a:p>
          <a:p>
            <a:r>
              <a:rPr lang="en-US" dirty="0"/>
              <a:t>Enter amount to withdraw: 20000</a:t>
            </a:r>
          </a:p>
          <a:p>
            <a:r>
              <a:rPr lang="en-US" dirty="0"/>
              <a:t>Updated Balance: 85000.0</a:t>
            </a:r>
          </a:p>
        </p:txBody>
      </p:sp>
    </p:spTree>
    <p:extLst>
      <p:ext uri="{BB962C8B-B14F-4D97-AF65-F5344CB8AC3E}">
        <p14:creationId xmlns:p14="http://schemas.microsoft.com/office/powerpoint/2010/main" val="270608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FE5DB1-CE60-1F0B-5F5F-ABD08ABE2EE7}"/>
              </a:ext>
            </a:extLst>
          </p:cNvPr>
          <p:cNvSpPr txBox="1"/>
          <p:nvPr/>
        </p:nvSpPr>
        <p:spPr>
          <a:xfrm>
            <a:off x="3646415" y="2967335"/>
            <a:ext cx="4899170" cy="923330"/>
          </a:xfrm>
          <a:prstGeom prst="rect">
            <a:avLst/>
          </a:prstGeom>
          <a:noFill/>
        </p:spPr>
        <p:txBody>
          <a:bodyPr wrap="square" rtlCol="0">
            <a:spAutoFit/>
          </a:bodyPr>
          <a:lstStyle/>
          <a:p>
            <a:pPr marL="0" indent="0" algn="ctr">
              <a:buNone/>
            </a:pPr>
            <a:r>
              <a:rPr lang="en-IN" sz="540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141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53</TotalTime>
  <Words>1141</Words>
  <Application>Microsoft Office PowerPoint</Application>
  <PresentationFormat>Widescreen</PresentationFormat>
  <Paragraphs>114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Consolas</vt:lpstr>
      <vt:lpstr>Times New Roman</vt:lpstr>
      <vt:lpstr>Celestial</vt:lpstr>
      <vt:lpstr>Topic:-: Develop a Banking management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Develop a Banking management application</dc:title>
  <dc:creator>vishesh panchal</dc:creator>
  <cp:lastModifiedBy>vishesh panchal</cp:lastModifiedBy>
  <cp:revision>2</cp:revision>
  <dcterms:created xsi:type="dcterms:W3CDTF">2023-06-25T16:30:00Z</dcterms:created>
  <dcterms:modified xsi:type="dcterms:W3CDTF">2023-06-25T17:23:21Z</dcterms:modified>
</cp:coreProperties>
</file>