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Nunito"/>
      <p:regular r:id="rId51"/>
      <p:bold r:id="rId52"/>
      <p:italic r:id="rId53"/>
      <p:boldItalic r:id="rId54"/>
    </p:embeddedFont>
    <p:embeddedFont>
      <p:font typeface="Maven Pro"/>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regular.fntdata"/><Relationship Id="rId50" Type="http://schemas.openxmlformats.org/officeDocument/2006/relationships/font" Target="fonts/Roboto-boldItalic.fntdata"/><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6.xml"/><Relationship Id="rId55" Type="http://schemas.openxmlformats.org/officeDocument/2006/relationships/font" Target="fonts/MavenPro-regular.fntdata"/><Relationship Id="rId10" Type="http://schemas.openxmlformats.org/officeDocument/2006/relationships/slide" Target="slides/slide5.xml"/><Relationship Id="rId54"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14cdbf8b4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14cdbf8b4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14cdbf8b4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14cdbf8b4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14cdbf8b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14cdbf8b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14cdbf8b4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14cdbf8b4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14cdbf8b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14cdbf8b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b14cdbf8b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b14cdbf8b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14cdbf8b4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14cdbf8b4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14cdbf8b4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14cdbf8b4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375027d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375027d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b375027d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b375027d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14cdbf8b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14cdbf8b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560c142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560c142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b375027d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b375027d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375027d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375027d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560c142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560c142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375027d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375027d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b560c14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b560c14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b375027d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b375027d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b375027d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b375027d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375027dc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375027dc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3f05836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3f05836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14cdbf8b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14cdbf8b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3f058367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b3f058367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3f058367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3f058367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b3f05836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b3f05836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3830435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b3830435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b3830435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b3830435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b3830435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b3830435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b3830435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b3830435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b3830435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b3830435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3830435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b3830435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b3830435d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b3830435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14cdbf8b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14cdbf8b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3830435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3830435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b3f058367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b3f058367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14cdbf8b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14cdbf8b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14cdbf8b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14cdbf8b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14cdbf8b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b14cdbf8b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14cdbf8b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b14cdbf8b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14cdbf8b4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b14cdbf8b4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6.jpg"/><Relationship Id="rId4" Type="http://schemas.openxmlformats.org/officeDocument/2006/relationships/hyperlink" Target="http://drive.google.com/file/d/10FTJQZ0y1xTO5YjWDTYVb3f-orPWoZa3/view" TargetMode="External"/><Relationship Id="rId5"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6.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ways-to-make-an-api-call-in-javascript/#2-api-call-in-javascript-using-the-fetch-method" TargetMode="External"/><Relationship Id="rId6" Type="http://schemas.openxmlformats.org/officeDocument/2006/relationships/hyperlink" Target="https://www.geeksforgeeks.org/ways-to-make-an-api-call-in-javascript/#3-api-call-in-javascript-using-axios" TargetMode="External"/><Relationship Id="rId7" Type="http://schemas.openxmlformats.org/officeDocument/2006/relationships/hyperlink" Target="https://www.geeksforgeeks.org/ways-to-make-an-api-call-in-javascript/#4-api-call-in-javascript-using-the-jquery-aja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6.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what-is-xmlhttprequest-objec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6.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how-to-use-the-javascript-fetch-api-to-get-dat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6.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how-to-make-get-call-to-an-api-using-axios-in-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122975" y="218125"/>
            <a:ext cx="8728800" cy="479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4800">
                <a:solidFill>
                  <a:srgbClr val="333333"/>
                </a:solidFill>
              </a:rPr>
              <a:t>Introduction to Javascript</a:t>
            </a:r>
            <a:endParaRPr sz="4800">
              <a:solidFill>
                <a:srgbClr val="33333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rPr lang="en-GB" sz="1550">
                <a:solidFill>
                  <a:srgbClr val="333333"/>
                </a:solidFill>
              </a:rPr>
              <a:t>Prepared by-</a:t>
            </a:r>
            <a:endParaRPr sz="1550">
              <a:solidFill>
                <a:srgbClr val="333333"/>
              </a:solidFill>
            </a:endParaRPr>
          </a:p>
          <a:p>
            <a:pPr indent="0" lvl="0" marL="0" rtl="0" algn="l">
              <a:spcBef>
                <a:spcPts val="0"/>
              </a:spcBef>
              <a:spcAft>
                <a:spcPts val="0"/>
              </a:spcAft>
              <a:buNone/>
            </a:pPr>
            <a:r>
              <a:rPr lang="en-GB" sz="1550">
                <a:solidFill>
                  <a:srgbClr val="333333"/>
                </a:solidFill>
              </a:rPr>
              <a:t>Vishesh Shrivastava 0801IT211097</a:t>
            </a:r>
            <a:endParaRPr sz="1550">
              <a:solidFill>
                <a:srgbClr val="333333"/>
              </a:solidFill>
            </a:endParaRPr>
          </a:p>
          <a:p>
            <a:pPr indent="0" lvl="0" marL="0" rtl="0" algn="l">
              <a:spcBef>
                <a:spcPts val="0"/>
              </a:spcBef>
              <a:spcAft>
                <a:spcPts val="0"/>
              </a:spcAft>
              <a:buNone/>
            </a:pPr>
            <a:r>
              <a:rPr lang="en-GB" sz="1550">
                <a:solidFill>
                  <a:srgbClr val="333333"/>
                </a:solidFill>
              </a:rPr>
              <a:t>Cheshta Arora 0801EC211014</a:t>
            </a:r>
            <a:endParaRPr sz="1550">
              <a:solidFill>
                <a:srgbClr val="333333"/>
              </a:solidFill>
            </a:endParaRPr>
          </a:p>
          <a:p>
            <a:pPr indent="0" lvl="0" marL="0" rtl="0" algn="l">
              <a:spcBef>
                <a:spcPts val="0"/>
              </a:spcBef>
              <a:spcAft>
                <a:spcPts val="0"/>
              </a:spcAft>
              <a:buNone/>
            </a:pPr>
            <a:r>
              <a:rPr lang="en-GB" sz="1550">
                <a:solidFill>
                  <a:srgbClr val="333333"/>
                </a:solidFill>
              </a:rPr>
              <a:t>Saumya Dixit 0801EC211067</a:t>
            </a:r>
            <a:endParaRPr sz="1550">
              <a:solidFill>
                <a:srgbClr val="333333"/>
              </a:solidFill>
            </a:endParaRPr>
          </a:p>
          <a:p>
            <a:pPr indent="0" lvl="0" marL="0" rtl="0" algn="l">
              <a:spcBef>
                <a:spcPts val="0"/>
              </a:spcBef>
              <a:spcAft>
                <a:spcPts val="0"/>
              </a:spcAft>
              <a:buNone/>
            </a:pPr>
            <a:r>
              <a:t/>
            </a:r>
            <a:endParaRPr/>
          </a:p>
        </p:txBody>
      </p:sp>
      <p:sp>
        <p:nvSpPr>
          <p:cNvPr id="278" name="Google Shape;278;p13"/>
          <p:cNvSpPr txBox="1"/>
          <p:nvPr/>
        </p:nvSpPr>
        <p:spPr>
          <a:xfrm>
            <a:off x="6737225" y="3372275"/>
            <a:ext cx="2319000" cy="14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333333"/>
                </a:solidFill>
                <a:latin typeface="Nunito"/>
                <a:ea typeface="Nunito"/>
                <a:cs typeface="Nunito"/>
                <a:sym typeface="Nunito"/>
              </a:rPr>
              <a:t>Under the Guidance of-</a:t>
            </a:r>
            <a:endParaRPr b="1" sz="1300">
              <a:solidFill>
                <a:srgbClr val="333333"/>
              </a:solidFill>
              <a:latin typeface="Nunito"/>
              <a:ea typeface="Nunito"/>
              <a:cs typeface="Nunito"/>
              <a:sym typeface="Nunito"/>
            </a:endParaRPr>
          </a:p>
          <a:p>
            <a:pPr indent="0" lvl="0" marL="0" rtl="0" algn="l">
              <a:spcBef>
                <a:spcPts val="0"/>
              </a:spcBef>
              <a:spcAft>
                <a:spcPts val="0"/>
              </a:spcAft>
              <a:buNone/>
            </a:pPr>
            <a:r>
              <a:t/>
            </a:r>
            <a:endParaRPr b="1" sz="1300">
              <a:solidFill>
                <a:srgbClr val="333333"/>
              </a:solidFill>
              <a:latin typeface="Nunito"/>
              <a:ea typeface="Nunito"/>
              <a:cs typeface="Nunito"/>
              <a:sym typeface="Nunito"/>
            </a:endParaRPr>
          </a:p>
          <a:p>
            <a:pPr indent="0" lvl="0" marL="0" rtl="0" algn="l">
              <a:spcBef>
                <a:spcPts val="0"/>
              </a:spcBef>
              <a:spcAft>
                <a:spcPts val="0"/>
              </a:spcAft>
              <a:buNone/>
            </a:pPr>
            <a:r>
              <a:rPr b="1" lang="en-GB" sz="1300">
                <a:solidFill>
                  <a:srgbClr val="333333"/>
                </a:solidFill>
                <a:latin typeface="Nunito"/>
                <a:ea typeface="Nunito"/>
                <a:cs typeface="Nunito"/>
                <a:sym typeface="Nunito"/>
              </a:rPr>
              <a:t>Mr. Mukul Shukla Sir</a:t>
            </a:r>
            <a:endParaRPr b="1" sz="1300">
              <a:solidFill>
                <a:srgbClr val="333333"/>
              </a:solidFill>
              <a:latin typeface="Nunito"/>
              <a:ea typeface="Nunito"/>
              <a:cs typeface="Nunito"/>
              <a:sym typeface="Nunito"/>
            </a:endParaRPr>
          </a:p>
          <a:p>
            <a:pPr indent="0" lvl="0" marL="0" rtl="0" algn="l">
              <a:spcBef>
                <a:spcPts val="0"/>
              </a:spcBef>
              <a:spcAft>
                <a:spcPts val="0"/>
              </a:spcAft>
              <a:buNone/>
            </a:pPr>
            <a:r>
              <a:rPr b="1" lang="en-GB" sz="1300">
                <a:solidFill>
                  <a:srgbClr val="333333"/>
                </a:solidFill>
                <a:latin typeface="Nunito"/>
                <a:ea typeface="Nunito"/>
                <a:cs typeface="Nunito"/>
                <a:sym typeface="Nunito"/>
              </a:rPr>
              <a:t>Mr. Upendra Singh Sir</a:t>
            </a:r>
            <a:endParaRPr b="1" sz="1300">
              <a:solidFill>
                <a:srgbClr val="333333"/>
              </a:solidFill>
              <a:latin typeface="Nunito"/>
              <a:ea typeface="Nunito"/>
              <a:cs typeface="Nunito"/>
              <a:sym typeface="Nunito"/>
            </a:endParaRPr>
          </a:p>
        </p:txBody>
      </p:sp>
      <p:pic>
        <p:nvPicPr>
          <p:cNvPr id="279" name="Google Shape;279;p13"/>
          <p:cNvPicPr preferRelativeResize="0"/>
          <p:nvPr/>
        </p:nvPicPr>
        <p:blipFill>
          <a:blip r:embed="rId4">
            <a:alphaModFix/>
          </a:blip>
          <a:stretch>
            <a:fillRect/>
          </a:stretch>
        </p:blipFill>
        <p:spPr>
          <a:xfrm>
            <a:off x="2634787" y="1026350"/>
            <a:ext cx="3874425" cy="217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22"/>
          <p:cNvSpPr txBox="1"/>
          <p:nvPr>
            <p:ph type="title"/>
          </p:nvPr>
        </p:nvSpPr>
        <p:spPr>
          <a:xfrm>
            <a:off x="239950" y="318475"/>
            <a:ext cx="8716500" cy="457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b="0" lang="en-GB" sz="2400">
                <a:solidFill>
                  <a:srgbClr val="000000"/>
                </a:solidFill>
                <a:latin typeface="Arial"/>
                <a:ea typeface="Arial"/>
                <a:cs typeface="Arial"/>
                <a:sym typeface="Arial"/>
              </a:rPr>
              <a:t>When to Use var, let, or const?</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1. Always declare variables</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2. Always use </a:t>
            </a:r>
            <a:r>
              <a:rPr b="0" lang="en-GB" sz="2400">
                <a:solidFill>
                  <a:srgbClr val="DC143C"/>
                </a:solidFill>
                <a:latin typeface="Arial"/>
                <a:ea typeface="Arial"/>
                <a:cs typeface="Arial"/>
                <a:sym typeface="Arial"/>
              </a:rPr>
              <a:t>const</a:t>
            </a:r>
            <a:r>
              <a:rPr b="0" lang="en-GB" sz="2400">
                <a:solidFill>
                  <a:srgbClr val="000000"/>
                </a:solidFill>
                <a:latin typeface="Arial"/>
                <a:ea typeface="Arial"/>
                <a:cs typeface="Arial"/>
                <a:sym typeface="Arial"/>
              </a:rPr>
              <a:t> if the value should not be changed</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3. Always use </a:t>
            </a:r>
            <a:r>
              <a:rPr b="0" lang="en-GB" sz="2400">
                <a:solidFill>
                  <a:srgbClr val="DC143C"/>
                </a:solidFill>
                <a:latin typeface="Arial"/>
                <a:ea typeface="Arial"/>
                <a:cs typeface="Arial"/>
                <a:sym typeface="Arial"/>
              </a:rPr>
              <a:t>const</a:t>
            </a:r>
            <a:r>
              <a:rPr b="0" lang="en-GB" sz="2400">
                <a:solidFill>
                  <a:srgbClr val="000000"/>
                </a:solidFill>
                <a:latin typeface="Arial"/>
                <a:ea typeface="Arial"/>
                <a:cs typeface="Arial"/>
                <a:sym typeface="Arial"/>
              </a:rPr>
              <a:t> if the type should not be changed (Arrays and Objects)</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4.Only use </a:t>
            </a:r>
            <a:r>
              <a:rPr b="0" lang="en-GB" sz="2400">
                <a:solidFill>
                  <a:srgbClr val="DC143C"/>
                </a:solidFill>
                <a:latin typeface="Arial"/>
                <a:ea typeface="Arial"/>
                <a:cs typeface="Arial"/>
                <a:sym typeface="Arial"/>
              </a:rPr>
              <a:t>let</a:t>
            </a:r>
            <a:r>
              <a:rPr b="0" lang="en-GB" sz="2400">
                <a:solidFill>
                  <a:srgbClr val="000000"/>
                </a:solidFill>
                <a:latin typeface="Arial"/>
                <a:ea typeface="Arial"/>
                <a:cs typeface="Arial"/>
                <a:sym typeface="Arial"/>
              </a:rPr>
              <a:t> if you can't use </a:t>
            </a:r>
            <a:r>
              <a:rPr b="0" lang="en-GB" sz="2400">
                <a:solidFill>
                  <a:srgbClr val="DC143C"/>
                </a:solidFill>
                <a:latin typeface="Arial"/>
                <a:ea typeface="Arial"/>
                <a:cs typeface="Arial"/>
                <a:sym typeface="Arial"/>
              </a:rPr>
              <a:t>const.(</a:t>
            </a:r>
            <a:r>
              <a:rPr lang="en-GB" sz="2400">
                <a:solidFill>
                  <a:srgbClr val="DC143C"/>
                </a:solidFill>
                <a:latin typeface="Arial"/>
                <a:ea typeface="Arial"/>
                <a:cs typeface="Arial"/>
                <a:sym typeface="Arial"/>
              </a:rPr>
              <a:t>Block level scope)</a:t>
            </a:r>
            <a:endParaRPr sz="2400">
              <a:solidFill>
                <a:srgbClr val="DC143C"/>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5. Only use </a:t>
            </a:r>
            <a:r>
              <a:rPr b="0" lang="en-GB" sz="2400">
                <a:solidFill>
                  <a:srgbClr val="DC143C"/>
                </a:solidFill>
                <a:latin typeface="Arial"/>
                <a:ea typeface="Arial"/>
                <a:cs typeface="Arial"/>
                <a:sym typeface="Arial"/>
              </a:rPr>
              <a:t>var</a:t>
            </a:r>
            <a:r>
              <a:rPr b="0" lang="en-GB" sz="2400">
                <a:solidFill>
                  <a:srgbClr val="000000"/>
                </a:solidFill>
                <a:latin typeface="Arial"/>
                <a:ea typeface="Arial"/>
                <a:cs typeface="Arial"/>
                <a:sym typeface="Arial"/>
              </a:rPr>
              <a:t> if you MUST support old browsers.</a:t>
            </a:r>
            <a:r>
              <a:rPr b="0" lang="en-GB" sz="2400">
                <a:solidFill>
                  <a:srgbClr val="DC143C"/>
                </a:solidFill>
                <a:latin typeface="Arial"/>
                <a:ea typeface="Arial"/>
                <a:cs typeface="Arial"/>
                <a:sym typeface="Arial"/>
              </a:rPr>
              <a:t>(function level scope)</a:t>
            </a:r>
            <a:endParaRPr b="0" sz="2400">
              <a:solidFill>
                <a:srgbClr val="DC143C"/>
              </a:solidFill>
              <a:latin typeface="Arial"/>
              <a:ea typeface="Arial"/>
              <a:cs typeface="Arial"/>
              <a:sym typeface="Arial"/>
            </a:endParaRPr>
          </a:p>
          <a:p>
            <a:pPr indent="0" lvl="0" marL="0" rtl="0" algn="l">
              <a:spcBef>
                <a:spcPts val="11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23"/>
          <p:cNvSpPr txBox="1"/>
          <p:nvPr>
            <p:ph type="title"/>
          </p:nvPr>
        </p:nvSpPr>
        <p:spPr>
          <a:xfrm>
            <a:off x="397000" y="114200"/>
            <a:ext cx="8308500" cy="4897200"/>
          </a:xfrm>
          <a:prstGeom prst="rect">
            <a:avLst/>
          </a:prstGeom>
        </p:spPr>
        <p:txBody>
          <a:bodyPr anchorCtr="0" anchor="t" bIns="91425" lIns="91425" spcFirstLastPara="1" rIns="91425" wrap="square" tIns="91425">
            <a:normAutofit/>
          </a:bodyPr>
          <a:lstStyle/>
          <a:p>
            <a:pPr indent="0" lvl="0" marL="0" rtl="0" algn="l">
              <a:lnSpc>
                <a:spcPct val="115000"/>
              </a:lnSpc>
              <a:spcBef>
                <a:spcPts val="800"/>
              </a:spcBef>
              <a:spcAft>
                <a:spcPts val="0"/>
              </a:spcAft>
              <a:buNone/>
            </a:pPr>
            <a:r>
              <a:rPr b="0" lang="en-GB" sz="3150">
                <a:solidFill>
                  <a:srgbClr val="000000"/>
                </a:solidFill>
                <a:latin typeface="Arial"/>
                <a:ea typeface="Arial"/>
                <a:cs typeface="Arial"/>
                <a:sym typeface="Arial"/>
              </a:rPr>
              <a:t>Data Types-</a:t>
            </a:r>
            <a:endParaRPr b="0" sz="3150">
              <a:solidFill>
                <a:srgbClr val="000000"/>
              </a:solidFill>
              <a:latin typeface="Arial"/>
              <a:ea typeface="Arial"/>
              <a:cs typeface="Arial"/>
              <a:sym typeface="Arial"/>
            </a:endParaRPr>
          </a:p>
          <a:p>
            <a:pPr indent="0" lvl="0" marL="0" rtl="0" algn="l">
              <a:spcBef>
                <a:spcPts val="800"/>
              </a:spcBef>
              <a:spcAft>
                <a:spcPts val="0"/>
              </a:spcAft>
              <a:buNone/>
            </a:pPr>
            <a:r>
              <a:rPr lang="en-GB" sz="1800">
                <a:solidFill>
                  <a:srgbClr val="000000"/>
                </a:solidFill>
              </a:rPr>
              <a:t>1</a:t>
            </a:r>
            <a:r>
              <a:rPr lang="en-GB" sz="1800">
                <a:solidFill>
                  <a:srgbClr val="000000"/>
                </a:solidFill>
                <a:latin typeface="Verdana"/>
                <a:ea typeface="Verdana"/>
                <a:cs typeface="Verdana"/>
                <a:sym typeface="Verdana"/>
              </a:rPr>
              <a:t>.String</a:t>
            </a:r>
            <a:r>
              <a:rPr lang="en-GB" sz="1800">
                <a:solidFill>
                  <a:srgbClr val="000000"/>
                </a:solidFill>
              </a:rPr>
              <a:t>                                                 </a:t>
            </a:r>
            <a:r>
              <a:rPr lang="en-GB" sz="1800">
                <a:solidFill>
                  <a:srgbClr val="000000"/>
                </a:solidFill>
                <a:latin typeface="Arial"/>
                <a:ea typeface="Arial"/>
                <a:cs typeface="Arial"/>
                <a:sym typeface="Arial"/>
              </a:rPr>
              <a:t>The Object Data Type</a:t>
            </a:r>
            <a:endParaRPr sz="18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2.Number                                  The object data type can contain</a:t>
            </a:r>
            <a:endParaRPr sz="1800">
              <a:solidFill>
                <a:srgbClr val="000000"/>
              </a:solidFill>
              <a:latin typeface="Verdana"/>
              <a:ea typeface="Verdana"/>
              <a:cs typeface="Verdana"/>
              <a:sym typeface="Verdana"/>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3.Bigint                                             1. An object</a:t>
            </a:r>
            <a:br>
              <a:rPr lang="en-GB" sz="1800">
                <a:solidFill>
                  <a:srgbClr val="000000"/>
                </a:solidFill>
                <a:latin typeface="Verdana"/>
                <a:ea typeface="Verdana"/>
                <a:cs typeface="Verdana"/>
                <a:sym typeface="Verdana"/>
              </a:rPr>
            </a:br>
            <a:r>
              <a:rPr lang="en-GB" sz="1800">
                <a:solidFill>
                  <a:srgbClr val="000000"/>
                </a:solidFill>
                <a:latin typeface="Verdana"/>
                <a:ea typeface="Verdana"/>
                <a:cs typeface="Verdana"/>
                <a:sym typeface="Verdana"/>
              </a:rPr>
              <a:t>4.Boolean                                          2. An array</a:t>
            </a:r>
            <a:br>
              <a:rPr lang="en-GB" sz="1800">
                <a:solidFill>
                  <a:srgbClr val="000000"/>
                </a:solidFill>
                <a:latin typeface="Verdana"/>
                <a:ea typeface="Verdana"/>
                <a:cs typeface="Verdana"/>
                <a:sym typeface="Verdana"/>
              </a:rPr>
            </a:br>
            <a:r>
              <a:rPr lang="en-GB" sz="1800">
                <a:solidFill>
                  <a:srgbClr val="000000"/>
                </a:solidFill>
                <a:latin typeface="Verdana"/>
                <a:ea typeface="Verdana"/>
                <a:cs typeface="Verdana"/>
                <a:sym typeface="Verdana"/>
              </a:rPr>
              <a:t>5.Undefined                                       3. A date</a:t>
            </a:r>
            <a:endParaRPr sz="1800">
              <a:solidFill>
                <a:srgbClr val="000000"/>
              </a:solidFill>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6. Null</a:t>
            </a:r>
            <a:endParaRPr sz="1800">
              <a:solidFill>
                <a:srgbClr val="000000"/>
              </a:solidFill>
              <a:latin typeface="Verdana"/>
              <a:ea typeface="Verdana"/>
              <a:cs typeface="Verdana"/>
              <a:sym typeface="Verdana"/>
            </a:endParaRPr>
          </a:p>
          <a:p>
            <a:pPr indent="0" lvl="0" marL="0" rtl="0" algn="l">
              <a:spcBef>
                <a:spcPts val="1100"/>
              </a:spcBef>
              <a:spcAft>
                <a:spcPts val="0"/>
              </a:spcAft>
              <a:buNone/>
            </a:pPr>
            <a:r>
              <a:rPr lang="en-GB" sz="1800">
                <a:solidFill>
                  <a:srgbClr val="000000"/>
                </a:solidFill>
                <a:latin typeface="Verdana"/>
                <a:ea typeface="Verdana"/>
                <a:cs typeface="Verdana"/>
                <a:sym typeface="Verdana"/>
              </a:rPr>
              <a:t>7. Symbol</a:t>
            </a:r>
            <a:endParaRPr sz="1800">
              <a:solidFill>
                <a:srgbClr val="000000"/>
              </a:solidFill>
              <a:latin typeface="Verdana"/>
              <a:ea typeface="Verdana"/>
              <a:cs typeface="Verdana"/>
              <a:sym typeface="Verdana"/>
            </a:endParaRPr>
          </a:p>
          <a:p>
            <a:pPr indent="0" lvl="0" marL="0" rtl="0" algn="l">
              <a:spcBef>
                <a:spcPts val="0"/>
              </a:spcBef>
              <a:spcAft>
                <a:spcPts val="0"/>
              </a:spcAft>
              <a:buNone/>
            </a:pPr>
            <a:r>
              <a:rPr lang="en-GB" sz="1800">
                <a:solidFill>
                  <a:srgbClr val="000000"/>
                </a:solidFill>
                <a:latin typeface="Verdana"/>
                <a:ea typeface="Verdana"/>
                <a:cs typeface="Verdana"/>
                <a:sym typeface="Verdana"/>
              </a:rPr>
              <a:t>8. Object</a:t>
            </a:r>
            <a:endParaRPr sz="1800">
              <a:solidFill>
                <a:srgbClr val="000000"/>
              </a:solidFill>
              <a:latin typeface="Verdana"/>
              <a:ea typeface="Verdana"/>
              <a:cs typeface="Verdana"/>
              <a:sym typeface="Verdana"/>
            </a:endParaRPr>
          </a:p>
          <a:p>
            <a:pPr indent="0" lvl="0" marL="0" rtl="0" algn="l">
              <a:spcBef>
                <a:spcPts val="0"/>
              </a:spcBef>
              <a:spcAft>
                <a:spcPts val="0"/>
              </a:spcAft>
              <a:buNone/>
            </a:pPr>
            <a:r>
              <a:t/>
            </a:r>
            <a:endParaRPr b="0"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127375"/>
            <a:ext cx="7030500" cy="52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7" name="Google Shape;347;p24"/>
          <p:cNvPicPr preferRelativeResize="0"/>
          <p:nvPr/>
        </p:nvPicPr>
        <p:blipFill>
          <a:blip r:embed="rId4">
            <a:alphaModFix/>
          </a:blip>
          <a:stretch>
            <a:fillRect/>
          </a:stretch>
        </p:blipFill>
        <p:spPr>
          <a:xfrm>
            <a:off x="0" y="0"/>
            <a:ext cx="92201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357725" y="388275"/>
            <a:ext cx="8179800" cy="45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400">
                <a:solidFill>
                  <a:srgbClr val="000000"/>
                </a:solidFill>
              </a:rPr>
              <a:t>1)</a:t>
            </a:r>
            <a:r>
              <a:rPr lang="en-GB" sz="2400">
                <a:solidFill>
                  <a:srgbClr val="000000"/>
                </a:solidFill>
              </a:rPr>
              <a:t>When adding a number and a string, JavaScript will treat the number as a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will be the 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solidFill>
                  <a:srgbClr val="0000CD"/>
                </a:solidFill>
                <a:latin typeface="Courier New"/>
                <a:ea typeface="Courier New"/>
                <a:cs typeface="Courier New"/>
                <a:sym typeface="Courier New"/>
              </a:rPr>
              <a:t>let</a:t>
            </a:r>
            <a:r>
              <a:rPr lang="en-GB" sz="3000">
                <a:solidFill>
                  <a:srgbClr val="000000"/>
                </a:solidFill>
                <a:latin typeface="Courier New"/>
                <a:ea typeface="Courier New"/>
                <a:cs typeface="Courier New"/>
                <a:sym typeface="Courier New"/>
              </a:rPr>
              <a:t> x = </a:t>
            </a:r>
            <a:r>
              <a:rPr lang="en-GB" sz="3000">
                <a:solidFill>
                  <a:srgbClr val="FF0000"/>
                </a:solidFill>
                <a:latin typeface="Courier New"/>
                <a:ea typeface="Courier New"/>
                <a:cs typeface="Courier New"/>
                <a:sym typeface="Courier New"/>
              </a:rPr>
              <a:t>16</a:t>
            </a:r>
            <a:r>
              <a:rPr lang="en-GB" sz="3000">
                <a:solidFill>
                  <a:srgbClr val="000000"/>
                </a:solidFill>
                <a:latin typeface="Courier New"/>
                <a:ea typeface="Courier New"/>
                <a:cs typeface="Courier New"/>
                <a:sym typeface="Courier New"/>
              </a:rPr>
              <a:t> + </a:t>
            </a:r>
            <a:r>
              <a:rPr lang="en-GB" sz="3000">
                <a:solidFill>
                  <a:srgbClr val="A52A2A"/>
                </a:solidFill>
                <a:latin typeface="Courier New"/>
                <a:ea typeface="Courier New"/>
                <a:cs typeface="Courier New"/>
                <a:sym typeface="Courier New"/>
              </a:rPr>
              <a:t>"Volvo"</a:t>
            </a: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3000">
                <a:solidFill>
                  <a:srgbClr val="000000"/>
                </a:solidFill>
                <a:latin typeface="Courier New"/>
                <a:ea typeface="Courier New"/>
                <a:cs typeface="Courier New"/>
                <a:sym typeface="Courier New"/>
              </a:rPr>
              <a:t>x =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527875" y="414450"/>
            <a:ext cx="8075100" cy="45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2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GB" sz="2000">
                <a:solidFill>
                  <a:srgbClr val="000000"/>
                </a:solidFill>
                <a:latin typeface="Courier New"/>
                <a:ea typeface="Courier New"/>
                <a:cs typeface="Courier New"/>
                <a:sym typeface="Courier New"/>
              </a:rPr>
              <a:t>Output = 16Volvo</a:t>
            </a:r>
            <a:endParaRPr sz="2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400">
                <a:solidFill>
                  <a:srgbClr val="000000"/>
                </a:solidFill>
              </a:rPr>
              <a:t>2. JavaScript Evaluates Expression from Left to Right.</a:t>
            </a:r>
            <a:endParaRPr sz="24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GB" sz="1800"/>
              <a:t>Different Sequence can produce different results.</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400"/>
          </a:p>
          <a:p>
            <a:pPr indent="0" lvl="0" marL="0" rtl="0" algn="l">
              <a:spcBef>
                <a:spcPts val="0"/>
              </a:spcBef>
              <a:spcAft>
                <a:spcPts val="0"/>
              </a:spcAft>
              <a:buNone/>
            </a:pPr>
            <a:r>
              <a:rPr lang="en-GB" sz="1800">
                <a:solidFill>
                  <a:srgbClr val="0000CD"/>
                </a:solidFill>
                <a:latin typeface="Courier New"/>
                <a:ea typeface="Courier New"/>
                <a:cs typeface="Courier New"/>
                <a:sym typeface="Courier New"/>
              </a:rPr>
              <a:t>let</a:t>
            </a:r>
            <a:r>
              <a:rPr lang="en-GB" sz="1800">
                <a:solidFill>
                  <a:srgbClr val="000000"/>
                </a:solidFill>
                <a:latin typeface="Courier New"/>
                <a:ea typeface="Courier New"/>
                <a:cs typeface="Courier New"/>
                <a:sym typeface="Courier New"/>
              </a:rPr>
              <a:t> x = </a:t>
            </a:r>
            <a:r>
              <a:rPr lang="en-GB" sz="1800">
                <a:solidFill>
                  <a:srgbClr val="FF0000"/>
                </a:solidFill>
                <a:latin typeface="Courier New"/>
                <a:ea typeface="Courier New"/>
                <a:cs typeface="Courier New"/>
                <a:sym typeface="Courier New"/>
              </a:rPr>
              <a:t>16</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4</a:t>
            </a:r>
            <a:r>
              <a:rPr lang="en-GB" sz="1800">
                <a:solidFill>
                  <a:srgbClr val="000000"/>
                </a:solidFill>
                <a:latin typeface="Courier New"/>
                <a:ea typeface="Courier New"/>
                <a:cs typeface="Courier New"/>
                <a:sym typeface="Courier New"/>
              </a:rPr>
              <a:t>+</a:t>
            </a:r>
            <a:r>
              <a:rPr lang="en-GB" sz="1800">
                <a:solidFill>
                  <a:srgbClr val="A52A2A"/>
                </a:solidFill>
                <a:latin typeface="Courier New"/>
                <a:ea typeface="Courier New"/>
                <a:cs typeface="Courier New"/>
                <a:sym typeface="Courier New"/>
              </a:rPr>
              <a:t>"Volvo"</a:t>
            </a:r>
            <a:r>
              <a:rPr lang="en-GB" sz="1800">
                <a:solidFill>
                  <a:srgbClr val="000000"/>
                </a:solidFill>
                <a:latin typeface="Courier New"/>
                <a:ea typeface="Courier New"/>
                <a:cs typeface="Courier New"/>
                <a:sym typeface="Courier New"/>
              </a:rPr>
              <a:t>;       </a:t>
            </a:r>
            <a:r>
              <a:rPr lang="en-GB" sz="1800">
                <a:solidFill>
                  <a:srgbClr val="0000CD"/>
                </a:solidFill>
                <a:latin typeface="Courier New"/>
                <a:ea typeface="Courier New"/>
                <a:cs typeface="Courier New"/>
                <a:sym typeface="Courier New"/>
              </a:rPr>
              <a:t>let</a:t>
            </a:r>
            <a:r>
              <a:rPr lang="en-GB" sz="1800">
                <a:solidFill>
                  <a:srgbClr val="000000"/>
                </a:solidFill>
                <a:latin typeface="Courier New"/>
                <a:ea typeface="Courier New"/>
                <a:cs typeface="Courier New"/>
                <a:sym typeface="Courier New"/>
              </a:rPr>
              <a:t> x = </a:t>
            </a:r>
            <a:r>
              <a:rPr lang="en-GB" sz="1800">
                <a:solidFill>
                  <a:srgbClr val="A52A2A"/>
                </a:solidFill>
                <a:latin typeface="Courier New"/>
                <a:ea typeface="Courier New"/>
                <a:cs typeface="Courier New"/>
                <a:sym typeface="Courier New"/>
              </a:rPr>
              <a:t>"Volvo"</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16</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4</a:t>
            </a:r>
            <a:r>
              <a:rPr lang="en-GB"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000000"/>
                </a:solidFill>
                <a:latin typeface="Courier New"/>
                <a:ea typeface="Courier New"/>
                <a:cs typeface="Courier New"/>
                <a:sym typeface="Courier New"/>
              </a:rPr>
              <a:t>Output?               Output?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000000"/>
                </a:solidFill>
                <a:latin typeface="Courier New"/>
                <a:ea typeface="Courier New"/>
                <a:cs typeface="Courier New"/>
                <a:sym typeface="Courier New"/>
              </a:rPr>
              <a:t>In the second example , since the first operand is a string , all operands will be treated as a string.</a:t>
            </a:r>
            <a:endParaRPr sz="18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27"/>
          <p:cNvSpPr txBox="1"/>
          <p:nvPr>
            <p:ph type="title"/>
          </p:nvPr>
        </p:nvSpPr>
        <p:spPr>
          <a:xfrm>
            <a:off x="292300" y="329500"/>
            <a:ext cx="8284800" cy="4761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t/>
            </a:r>
            <a:endParaRPr sz="2000">
              <a:solidFill>
                <a:srgbClr val="000000"/>
              </a:solidFill>
              <a:latin typeface="Verdana"/>
              <a:ea typeface="Verdana"/>
              <a:cs typeface="Verdana"/>
              <a:sym typeface="Verdana"/>
            </a:endParaRPr>
          </a:p>
          <a:p>
            <a:pPr indent="0" lvl="0" marL="0" rtl="0" algn="l">
              <a:lnSpc>
                <a:spcPct val="115000"/>
              </a:lnSpc>
              <a:spcBef>
                <a:spcPts val="800"/>
              </a:spcBef>
              <a:spcAft>
                <a:spcPts val="0"/>
              </a:spcAft>
              <a:buNone/>
            </a:pPr>
            <a:r>
              <a:rPr lang="en-GB" sz="2000">
                <a:solidFill>
                  <a:srgbClr val="000000"/>
                </a:solidFill>
                <a:latin typeface="Verdana"/>
                <a:ea typeface="Verdana"/>
                <a:cs typeface="Verdana"/>
                <a:sym typeface="Verdana"/>
              </a:rPr>
              <a:t>Output1 = 20Volvo          Output2 = Volvo164</a:t>
            </a:r>
            <a:endParaRPr b="0" sz="1150">
              <a:solidFill>
                <a:srgbClr val="000000"/>
              </a:solidFill>
              <a:latin typeface="Verdana"/>
              <a:ea typeface="Verdana"/>
              <a:cs typeface="Verdana"/>
              <a:sym typeface="Verdana"/>
            </a:endParaRPr>
          </a:p>
          <a:p>
            <a:pPr indent="0" lvl="0" marL="0" rtl="0" algn="l">
              <a:spcBef>
                <a:spcPts val="800"/>
              </a:spcBef>
              <a:spcAft>
                <a:spcPts val="0"/>
              </a:spcAft>
              <a:buNone/>
            </a:pPr>
            <a:r>
              <a:rPr b="0" lang="en-GB"/>
              <a:t>Marks = [22,33,44];</a:t>
            </a:r>
            <a:endParaRPr b="0"/>
          </a:p>
          <a:p>
            <a:pPr indent="0" lvl="0" marL="0" rtl="0" algn="l">
              <a:spcBef>
                <a:spcPts val="0"/>
              </a:spcBef>
              <a:spcAft>
                <a:spcPts val="0"/>
              </a:spcAft>
              <a:buNone/>
            </a:pPr>
            <a:r>
              <a:rPr b="0" lang="en-GB"/>
              <a:t>Marks[0] = 11;</a:t>
            </a:r>
            <a:endParaRPr b="0"/>
          </a:p>
          <a:p>
            <a:pPr indent="0" lvl="0" marL="0" rtl="0" algn="l">
              <a:spcBef>
                <a:spcPts val="0"/>
              </a:spcBef>
              <a:spcAft>
                <a:spcPts val="0"/>
              </a:spcAft>
              <a:buNone/>
            </a:pPr>
            <a:r>
              <a:rPr b="0" lang="en-GB"/>
              <a:t>New Marks array becomes = [11,33,44];</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GB"/>
              <a:t>Str = “Hello”;</a:t>
            </a:r>
            <a:endParaRPr b="0"/>
          </a:p>
          <a:p>
            <a:pPr indent="0" lvl="0" marL="0" rtl="0" algn="l">
              <a:spcBef>
                <a:spcPts val="0"/>
              </a:spcBef>
              <a:spcAft>
                <a:spcPts val="0"/>
              </a:spcAft>
              <a:buNone/>
            </a:pPr>
            <a:r>
              <a:rPr b="0" lang="en-GB"/>
              <a:t>Str[0] = “y”;</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GB"/>
              <a:t>Str will still remain same i.e. Hello</a:t>
            </a:r>
            <a:endParaRPr b="0"/>
          </a:p>
          <a:p>
            <a:pPr indent="0" lvl="0" marL="0" rtl="0" algn="l">
              <a:spcBef>
                <a:spcPts val="0"/>
              </a:spcBef>
              <a:spcAft>
                <a:spcPts val="0"/>
              </a:spcAft>
              <a:buNone/>
            </a:pPr>
            <a:r>
              <a:rPr lang="en-GB"/>
              <a:t>Strings are immutable in JS.</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sz="2000">
              <a:solidFill>
                <a:srgbClr val="000000"/>
              </a:solidFill>
              <a:highlight>
                <a:schemeClr val="lt1"/>
              </a:highlight>
            </a:endParaRPr>
          </a:p>
          <a:p>
            <a:pPr indent="0" lvl="0" marL="0" rtl="0" algn="l">
              <a:spcBef>
                <a:spcPts val="0"/>
              </a:spcBef>
              <a:spcAft>
                <a:spcPts val="0"/>
              </a:spcAft>
              <a:buNone/>
            </a:pPr>
            <a:r>
              <a:t/>
            </a:r>
            <a:endParaRPr sz="2000">
              <a:solidFill>
                <a:srgbClr val="000000"/>
              </a:solidFill>
              <a:highlight>
                <a:schemeClr val="lt1"/>
              </a:highlight>
            </a:endParaRPr>
          </a:p>
          <a:p>
            <a:pPr indent="0" lvl="0" marL="0" rtl="0" algn="l">
              <a:spcBef>
                <a:spcPts val="0"/>
              </a:spcBef>
              <a:spcAft>
                <a:spcPts val="0"/>
              </a:spcAft>
              <a:buNone/>
            </a:pPr>
            <a:r>
              <a:t/>
            </a:r>
            <a:endParaRPr sz="2000">
              <a:solidFill>
                <a:srgbClr val="000000"/>
              </a:solidFill>
              <a:highlight>
                <a:schemeClr val="lt1"/>
              </a:highlight>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28"/>
          <p:cNvSpPr txBox="1"/>
          <p:nvPr>
            <p:ph type="title"/>
          </p:nvPr>
        </p:nvSpPr>
        <p:spPr>
          <a:xfrm>
            <a:off x="171625" y="261725"/>
            <a:ext cx="8784900" cy="478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 in JS</a:t>
            </a:r>
            <a:endParaRPr/>
          </a:p>
          <a:p>
            <a:pPr indent="0" lvl="0" marL="0" rtl="0" algn="l">
              <a:spcBef>
                <a:spcPts val="0"/>
              </a:spcBef>
              <a:spcAft>
                <a:spcPts val="0"/>
              </a:spcAft>
              <a:buNone/>
            </a:pPr>
            <a:r>
              <a:rPr lang="en-GB" sz="1800"/>
              <a:t>Block of code that perform a specific task,can be invoked whenever needed.</a:t>
            </a:r>
            <a:endParaRPr sz="1800"/>
          </a:p>
          <a:p>
            <a:pPr indent="0" lvl="0" marL="0" rtl="0" algn="l">
              <a:spcBef>
                <a:spcPts val="0"/>
              </a:spcBef>
              <a:spcAft>
                <a:spcPts val="0"/>
              </a:spcAft>
              <a:buNone/>
            </a:pPr>
            <a:r>
              <a:rPr b="0" lang="en-GB" sz="1800"/>
              <a:t>Eg. console.log(“HELLO”) , “abc”.toUpperCase()</a:t>
            </a:r>
            <a:endParaRPr b="0"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Parenthesis is to invoke a function.</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lang="en-GB" sz="1800"/>
              <a:t>1)Arrow Functions - Compact way of writing a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solidFill>
                  <a:srgbClr val="A52A2A"/>
                </a:solidFill>
              </a:rPr>
              <a:t> functionName = (param1,para,2…) =&gt;{</a:t>
            </a:r>
            <a:endParaRPr sz="1550">
              <a:solidFill>
                <a:srgbClr val="A52A2A"/>
              </a:solidFill>
            </a:endParaRPr>
          </a:p>
          <a:p>
            <a:pPr indent="0" lvl="0" marL="0" rtl="0" algn="l">
              <a:spcBef>
                <a:spcPts val="0"/>
              </a:spcBef>
              <a:spcAft>
                <a:spcPts val="0"/>
              </a:spcAft>
              <a:buNone/>
            </a:pPr>
            <a:r>
              <a:rPr lang="en-GB" sz="1800">
                <a:solidFill>
                  <a:srgbClr val="A52A2A"/>
                </a:solidFill>
              </a:rPr>
              <a:t>   // do some work</a:t>
            </a:r>
            <a:endParaRPr sz="1800">
              <a:solidFill>
                <a:srgbClr val="A52A2A"/>
              </a:solidFill>
            </a:endParaRPr>
          </a:p>
          <a:p>
            <a:pPr indent="0" lvl="0" marL="0" rtl="0" algn="l">
              <a:spcBef>
                <a:spcPts val="0"/>
              </a:spcBef>
              <a:spcAft>
                <a:spcPts val="0"/>
              </a:spcAft>
              <a:buNone/>
            </a:pPr>
            <a:r>
              <a:rPr lang="en-GB" sz="1800">
                <a:solidFill>
                  <a:srgbClr val="A52A2A"/>
                </a:solidFill>
              </a:rPr>
              <a:t>}</a:t>
            </a:r>
            <a:endParaRPr sz="1800">
              <a:solidFill>
                <a:srgbClr val="A52A2A"/>
              </a:solidFill>
            </a:endParaRPr>
          </a:p>
          <a:p>
            <a:pPr indent="0" lvl="0" marL="0" rtl="0" algn="l">
              <a:spcBef>
                <a:spcPts val="0"/>
              </a:spcBef>
              <a:spcAft>
                <a:spcPts val="0"/>
              </a:spcAft>
              <a:buNone/>
            </a:pPr>
            <a:r>
              <a:t/>
            </a:r>
            <a:endParaRPr sz="1800">
              <a:solidFill>
                <a:srgbClr val="A52A2A"/>
              </a:solidFill>
            </a:endParaRPr>
          </a:p>
          <a:p>
            <a:pPr indent="0" lvl="0" marL="0" rtl="0" algn="l">
              <a:spcBef>
                <a:spcPts val="0"/>
              </a:spcBef>
              <a:spcAft>
                <a:spcPts val="0"/>
              </a:spcAft>
              <a:buNone/>
            </a:pPr>
            <a:r>
              <a:rPr lang="en-GB" sz="1900"/>
              <a:t>2)Callback Functions - a function passed as an argument to another function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3)Higher Order Functions/Methods</a:t>
            </a:r>
            <a:r>
              <a:rPr lang="en-GB" sz="1550"/>
              <a:t> </a:t>
            </a:r>
            <a:r>
              <a:rPr lang="en-GB" sz="1000"/>
              <a:t>- </a:t>
            </a:r>
            <a:r>
              <a:rPr lang="en-GB" sz="1300"/>
              <a:t>that either take a function as parameter or return a function.</a:t>
            </a:r>
            <a:endParaRPr sz="1300"/>
          </a:p>
          <a:p>
            <a:pPr indent="0" lvl="0" marL="0" rtl="0" algn="l">
              <a:spcBef>
                <a:spcPts val="0"/>
              </a:spcBef>
              <a:spcAft>
                <a:spcPts val="0"/>
              </a:spcAft>
              <a:buNone/>
            </a:pPr>
            <a:r>
              <a:rPr lang="en-GB" sz="1750"/>
              <a:t>Eg. forEach  arr.forEach(CallBack Function)</a:t>
            </a:r>
            <a:endParaRPr sz="1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29"/>
          <p:cNvSpPr txBox="1"/>
          <p:nvPr>
            <p:ph type="title"/>
          </p:nvPr>
        </p:nvSpPr>
        <p:spPr>
          <a:xfrm>
            <a:off x="1056750" y="616050"/>
            <a:ext cx="7030500" cy="999300"/>
          </a:xfrm>
          <a:prstGeom prst="rect">
            <a:avLst/>
          </a:prstGeom>
        </p:spPr>
        <p:txBody>
          <a:bodyPr anchorCtr="0" anchor="t" bIns="91425" lIns="91425" spcFirstLastPara="1" rIns="91425" wrap="square" tIns="91425">
            <a:noAutofit/>
          </a:bodyPr>
          <a:lstStyle/>
          <a:p>
            <a:pPr indent="0" lvl="0" marL="0" rtl="0" algn="ctr">
              <a:lnSpc>
                <a:spcPct val="136363"/>
              </a:lnSpc>
              <a:spcBef>
                <a:spcPts val="400"/>
              </a:spcBef>
              <a:spcAft>
                <a:spcPts val="0"/>
              </a:spcAft>
              <a:buSzPts val="990"/>
              <a:buNone/>
            </a:pPr>
            <a:r>
              <a:rPr lang="en-GB" sz="2280">
                <a:latin typeface="Arial"/>
                <a:ea typeface="Arial"/>
                <a:cs typeface="Arial"/>
                <a:sym typeface="Arial"/>
              </a:rPr>
              <a:t>JS: Document Object Model (DOM)</a:t>
            </a:r>
            <a:endParaRPr sz="2280">
              <a:latin typeface="Arial"/>
              <a:ea typeface="Arial"/>
              <a:cs typeface="Arial"/>
              <a:sym typeface="Arial"/>
            </a:endParaRPr>
          </a:p>
          <a:p>
            <a:pPr indent="0" lvl="0" marL="0" rtl="0" algn="l">
              <a:spcBef>
                <a:spcPts val="1100"/>
              </a:spcBef>
              <a:spcAft>
                <a:spcPts val="0"/>
              </a:spcAft>
              <a:buSzPts val="990"/>
              <a:buNone/>
            </a:pPr>
            <a:r>
              <a:t/>
            </a:r>
            <a:endParaRPr sz="2520"/>
          </a:p>
        </p:txBody>
      </p:sp>
      <p:sp>
        <p:nvSpPr>
          <p:cNvPr id="373" name="Google Shape;373;p29"/>
          <p:cNvSpPr txBox="1"/>
          <p:nvPr/>
        </p:nvSpPr>
        <p:spPr>
          <a:xfrm>
            <a:off x="478325" y="1149375"/>
            <a:ext cx="8392800" cy="3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333333"/>
                </a:solidFill>
                <a:latin typeface="Times New Roman"/>
                <a:ea typeface="Times New Roman"/>
                <a:cs typeface="Times New Roman"/>
                <a:sym typeface="Times New Roman"/>
              </a:rPr>
              <a:t>DOM stands for Document Object Model, and allows programmers generic access to:</a:t>
            </a:r>
            <a:endParaRPr sz="1600">
              <a:solidFill>
                <a:srgbClr val="333333"/>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adding, deleting, and manipulating - of all styles, attributes, and elements in a document.</a:t>
            </a:r>
            <a:endParaRPr sz="1600">
              <a:solidFill>
                <a:srgbClr val="333333"/>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It can be accessed via any language available in the browser, including Java, JavaScript/ECMAScript/JScript</a:t>
            </a:r>
            <a:endParaRPr sz="1600">
              <a:solidFill>
                <a:srgbClr val="33333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rgbClr val="333333"/>
                </a:solidFill>
                <a:latin typeface="Times New Roman"/>
                <a:ea typeface="Times New Roman"/>
                <a:cs typeface="Times New Roman"/>
                <a:sym typeface="Times New Roman"/>
              </a:rPr>
              <a:t>Every tag, attribute, style, and piece of text is available to be accessed and manipulated via the DOM -- the possibilities are endless:</a:t>
            </a:r>
            <a:endParaRPr sz="1600">
              <a:solidFill>
                <a:srgbClr val="333333"/>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adding and removing tags, attributes and styles,</a:t>
            </a:r>
            <a:endParaRPr sz="1600">
              <a:solidFill>
                <a:srgbClr val="333333"/>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animating existing elements</a:t>
            </a:r>
            <a:endParaRPr sz="1600">
              <a:solidFill>
                <a:srgbClr val="333333"/>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hiding/ showing elements on a page.</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30"/>
          <p:cNvSpPr txBox="1"/>
          <p:nvPr/>
        </p:nvSpPr>
        <p:spPr>
          <a:xfrm>
            <a:off x="105825" y="560925"/>
            <a:ext cx="8868900" cy="4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latin typeface="Times New Roman"/>
                <a:ea typeface="Times New Roman"/>
                <a:cs typeface="Times New Roman"/>
                <a:sym typeface="Times New Roman"/>
              </a:rPr>
              <a:t>Before we get started, you need to know a few terms that we will use:</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Node: A reference to an element, its attributes, or text from the document.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Element: A representation of a &lt;TAG&gt;.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Attribute: A property of an element. </a:t>
            </a:r>
            <a:r>
              <a:rPr lang="en-GB" sz="1600">
                <a:solidFill>
                  <a:schemeClr val="dk2"/>
                </a:solidFill>
                <a:latin typeface="Times New Roman"/>
                <a:ea typeface="Times New Roman"/>
                <a:cs typeface="Times New Roman"/>
                <a:sym typeface="Times New Roman"/>
              </a:rPr>
              <a:t> for example,</a:t>
            </a:r>
            <a:r>
              <a:rPr lang="en-GB" sz="1600">
                <a:solidFill>
                  <a:schemeClr val="dk2"/>
                </a:solidFill>
                <a:latin typeface="Times New Roman"/>
                <a:ea typeface="Times New Roman"/>
                <a:cs typeface="Times New Roman"/>
                <a:sym typeface="Times New Roman"/>
              </a:rPr>
              <a:t>HREF is an attribute of &lt;A&gt;,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The DOM represent an HTML documents as a tree of objects.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The tree representation of an HTML document contains nodes representing HTML tags or elements, such as &lt;body&gt; and &lt;p&gt;, and nodes representing strings of text.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An HTML document may also contain nodes representing HTML comments.</a:t>
            </a:r>
            <a:endParaRPr sz="1600">
              <a:solidFill>
                <a:schemeClr val="dk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31"/>
          <p:cNvSpPr txBox="1"/>
          <p:nvPr/>
        </p:nvSpPr>
        <p:spPr>
          <a:xfrm>
            <a:off x="233425" y="656050"/>
            <a:ext cx="8656800" cy="3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Times New Roman"/>
                <a:ea typeface="Times New Roman"/>
                <a:cs typeface="Times New Roman"/>
                <a:sym typeface="Times New Roman"/>
              </a:rPr>
              <a:t>Consider the following simple HTML document: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&lt;html&gt;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&lt;head&gt;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&lt;title&gt;Sample Document&lt;/title&gt;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&lt;/head&gt;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&lt;body&gt;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&lt;h1&gt; A HTML document&lt;/h1&gt;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&lt;p&gt; This is a &lt;i&gt;simple&lt;/i&gt; document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&lt;/html&gt;</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823175" y="598575"/>
            <a:ext cx="6770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5" name="Google Shape;285;p14"/>
          <p:cNvSpPr txBox="1"/>
          <p:nvPr>
            <p:ph idx="1" type="body"/>
          </p:nvPr>
        </p:nvSpPr>
        <p:spPr>
          <a:xfrm>
            <a:off x="823175" y="1501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What is Javascript?</a:t>
            </a:r>
            <a:endParaRPr sz="2400"/>
          </a:p>
          <a:p>
            <a:pPr indent="0" lvl="0" marL="0" rtl="0" algn="l">
              <a:spcBef>
                <a:spcPts val="1200"/>
              </a:spcBef>
              <a:spcAft>
                <a:spcPts val="0"/>
              </a:spcAft>
              <a:buNone/>
            </a:pPr>
            <a:r>
              <a:rPr lang="en-GB" sz="2400"/>
              <a:t>How does it work?</a:t>
            </a:r>
            <a:endParaRPr sz="2400"/>
          </a:p>
          <a:p>
            <a:pPr indent="0" lvl="0" marL="0" rtl="0" algn="l">
              <a:spcBef>
                <a:spcPts val="1200"/>
              </a:spcBef>
              <a:spcAft>
                <a:spcPts val="1200"/>
              </a:spcAft>
              <a:buNone/>
            </a:pPr>
            <a:r>
              <a:rPr lang="en-GB" sz="2400"/>
              <a:t>How/where to write JS? (console)/code editor</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2"/>
          <p:cNvSpPr txBox="1"/>
          <p:nvPr/>
        </p:nvSpPr>
        <p:spPr>
          <a:xfrm>
            <a:off x="207200" y="609450"/>
            <a:ext cx="8656800" cy="3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Times New Roman"/>
                <a:ea typeface="Times New Roman"/>
                <a:cs typeface="Times New Roman"/>
                <a:sym typeface="Times New Roman"/>
              </a:rPr>
              <a:t>The tree representation of the HTML document:</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pic>
        <p:nvPicPr>
          <p:cNvPr id="389" name="Google Shape;389;p32"/>
          <p:cNvPicPr preferRelativeResize="0"/>
          <p:nvPr/>
        </p:nvPicPr>
        <p:blipFill>
          <a:blip r:embed="rId4">
            <a:alphaModFix/>
          </a:blip>
          <a:stretch>
            <a:fillRect/>
          </a:stretch>
        </p:blipFill>
        <p:spPr>
          <a:xfrm>
            <a:off x="2114875" y="1202975"/>
            <a:ext cx="4686300" cy="291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33"/>
          <p:cNvSpPr txBox="1"/>
          <p:nvPr/>
        </p:nvSpPr>
        <p:spPr>
          <a:xfrm>
            <a:off x="378500" y="717175"/>
            <a:ext cx="8347200" cy="3884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latin typeface="Times New Roman"/>
                <a:ea typeface="Times New Roman"/>
                <a:cs typeface="Times New Roman"/>
                <a:sym typeface="Times New Roman"/>
              </a:rPr>
              <a:t>The node relationships of the previous DOM tree:</a:t>
            </a:r>
            <a:endParaRPr b="1" sz="18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HTML is an ancestor for head, h1, i, … etc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head and body are sibling</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h1 and p are children of body</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head is parent of title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“this is a” is the first children of p</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GB" sz="1600">
                <a:latin typeface="Times New Roman"/>
                <a:ea typeface="Times New Roman"/>
                <a:cs typeface="Times New Roman"/>
                <a:sym typeface="Times New Roman"/>
              </a:rPr>
              <a:t>head is the firstChild of html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34"/>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The DOM says that:</a:t>
            </a:r>
            <a:endParaRPr b="1"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The entire document is a document node</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Every HTML tag is an element node</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The texts contained in the HTML elements are text nodes</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Every HTML attribute is an attribute node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Comments are comment nodes</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35"/>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Relationship Properties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firstChild is the first child node for the current node.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lastChild is the last child object for the current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childNodes is an array of all the child nodes under a node.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previousSibling is the sibling before the current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nextSibling is the sibling after the current node.			</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parentNode is the object that contains the current node.</a:t>
            </a:r>
            <a:endParaRPr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36"/>
          <p:cNvSpPr txBox="1"/>
          <p:nvPr/>
        </p:nvSpPr>
        <p:spPr>
          <a:xfrm>
            <a:off x="224750" y="647950"/>
            <a:ext cx="8817000" cy="442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Node Methods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appendChild(node) adds a new child node to the node after all its existing children.</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insertBefore(node, oldnode) inserts a new node before the specified existing child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replaceChild(node, oldnode) replaces the specified old child node with a new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removeChild(node) removes an existing child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hasChildNodes() returns a Boolean value of true if the node has one or more children, or false if it has none.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cloneNode() returns a copy of the current node.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37"/>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Adding or modifying HTML element properties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Create the element - var linkElement = document.createElement("a");</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the element content linkElement.innerHTML = "Click me to go to google!";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element property linkElement.setAttribute("href", "https://www.google.com”)</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To change attribute value:</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Get the element</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Use setAttribute with a new value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38"/>
          <p:cNvSpPr txBox="1"/>
          <p:nvPr/>
        </p:nvSpPr>
        <p:spPr>
          <a:xfrm>
            <a:off x="225450" y="656050"/>
            <a:ext cx="8693100" cy="388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Adding or modifying inline CSS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Using the STYLE properties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Only useful for setting style on one specific element.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However, it is not useful for learning about the element's style in general,</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since it represents only the CSS declarations set in the element's inline style attribute,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not those that come from style rules elsewhere, such as</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style rules in the &lt;head&gt; section, or</a:t>
            </a:r>
            <a:endParaRPr sz="1600">
              <a:solidFill>
                <a:schemeClr val="dk2"/>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external style sheets.</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Get the element, eg:</a:t>
            </a:r>
            <a:endParaRPr sz="1600">
              <a:solidFill>
                <a:schemeClr val="dk2"/>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var div = document.getElementById("div1");</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the style</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d</a:t>
            </a:r>
            <a:r>
              <a:rPr lang="en-GB" sz="1600">
                <a:solidFill>
                  <a:schemeClr val="dk2"/>
                </a:solidFill>
                <a:latin typeface="Times New Roman"/>
                <a:ea typeface="Times New Roman"/>
                <a:cs typeface="Times New Roman"/>
                <a:sym typeface="Times New Roman"/>
              </a:rPr>
              <a:t>iv.style.marginTop = ".25in";</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39"/>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FORM VALIDATION in JavaScript</a:t>
            </a:r>
            <a:endParaRPr/>
          </a:p>
          <a:p>
            <a:pPr indent="0" lvl="0" marL="0" rtl="0" algn="l">
              <a:spcBef>
                <a:spcPts val="0"/>
              </a:spcBef>
              <a:spcAft>
                <a:spcPts val="0"/>
              </a:spcAft>
              <a:buNone/>
            </a:pPr>
            <a:r>
              <a:t/>
            </a:r>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It is important to validate the form submitted by the user because it can have inappropriate values. So, validation is must to authenticate user.</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JavaScript provides facility to validate the form on the client-side so data processing will be faster than server-side validation. Most of the web developers prefer JavaScript form validation.</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Through JavaScript, we can validate name, password, email, date, mobile numbers and more fields.</a:t>
            </a:r>
            <a:endParaRPr b="0"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0"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40"/>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of Form validation</a:t>
            </a:r>
            <a:endParaRPr/>
          </a:p>
          <a:p>
            <a:pPr indent="0" lvl="0" marL="0" rtl="0" algn="l">
              <a:spcBef>
                <a:spcPts val="0"/>
              </a:spcBef>
              <a:spcAft>
                <a:spcPts val="0"/>
              </a:spcAft>
              <a:buNone/>
            </a:pPr>
            <a:r>
              <a:t/>
            </a:r>
            <a:endParaRPr sz="2900">
              <a:solidFill>
                <a:srgbClr val="000000"/>
              </a:solidFill>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In this example, we are going to validate the name and password. The name can’t be empty and password can’t be less than 6 characters long.</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Here, we are validating the form on form submit. The user will not be forwarded to the next page until given values are correct.</a:t>
            </a:r>
            <a:endParaRPr b="0"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Google Shape;434;p41"/>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HTML CODE</a:t>
            </a:r>
            <a:endParaRPr sz="2220"/>
          </a:p>
          <a:p>
            <a:pPr indent="0" lvl="0" marL="0" rtl="0" algn="l">
              <a:spcBef>
                <a:spcPts val="0"/>
              </a:spcBef>
              <a:spcAft>
                <a:spcPts val="0"/>
              </a:spcAft>
              <a:buSzPts val="990"/>
              <a:buNone/>
            </a:pPr>
            <a:r>
              <a:t/>
            </a:r>
            <a:endParaRPr b="0" sz="1520"/>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&lt;html&gt;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&lt;head&gt;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&lt;title&gt;Dice Simulator 2015&lt;/title&gt;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&lt;link rel="stylesheet" href="style.css"&gt;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&lt;/head&gt;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&lt;body&gt;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&lt;form name="myform" method="post" action="abc.jsp" onsubmit="return validateform()" &gt;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Name: &lt;input type="text" name="name"&gt;&lt;br/&gt;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Password: &lt;input type="password" name="password"&gt;&lt;br/&gt;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&lt;input type="submit" value="register"&gt;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&lt;/form&gt;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&lt;/html&gt;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501700" y="283175"/>
            <a:ext cx="7832700" cy="78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is Javascript?</a:t>
            </a:r>
            <a:endParaRPr/>
          </a:p>
        </p:txBody>
      </p:sp>
      <p:sp>
        <p:nvSpPr>
          <p:cNvPr id="291" name="Google Shape;291;p15"/>
          <p:cNvSpPr txBox="1"/>
          <p:nvPr>
            <p:ph idx="1" type="body"/>
          </p:nvPr>
        </p:nvSpPr>
        <p:spPr>
          <a:xfrm>
            <a:off x="410075" y="859425"/>
            <a:ext cx="8112600" cy="41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Js is a programming language , we use it to give instructions to the computer.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292" name="Google Shape;292;p15"/>
          <p:cNvPicPr preferRelativeResize="0"/>
          <p:nvPr/>
        </p:nvPicPr>
        <p:blipFill>
          <a:blip r:embed="rId4">
            <a:alphaModFix/>
          </a:blip>
          <a:stretch>
            <a:fillRect/>
          </a:stretch>
        </p:blipFill>
        <p:spPr>
          <a:xfrm>
            <a:off x="701750" y="1515250"/>
            <a:ext cx="7262676" cy="317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8" name="Shape 438"/>
        <p:cNvGrpSpPr/>
        <p:nvPr/>
      </p:nvGrpSpPr>
      <p:grpSpPr>
        <a:xfrm>
          <a:off x="0" y="0"/>
          <a:ext cx="0" cy="0"/>
          <a:chOff x="0" y="0"/>
          <a:chExt cx="0" cy="0"/>
        </a:xfrm>
      </p:grpSpPr>
      <p:sp>
        <p:nvSpPr>
          <p:cNvPr id="439" name="Google Shape;439;p42"/>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JAVASCRIPT CODE</a:t>
            </a:r>
            <a:endParaRPr sz="2220"/>
          </a:p>
          <a:p>
            <a:pPr indent="0" lvl="0" marL="0" rtl="0" algn="l">
              <a:spcBef>
                <a:spcPts val="0"/>
              </a:spcBef>
              <a:spcAft>
                <a:spcPts val="0"/>
              </a:spcAft>
              <a:buSzPts val="990"/>
              <a:buNone/>
            </a:pPr>
            <a:r>
              <a:t/>
            </a:r>
            <a:endParaRPr b="0" sz="1520"/>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&lt;script&gt;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function validateform(){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var name=document.myform.name.value;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var password=document.myform.password.value;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if (name==null || name==""){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alert("Name can't be blank");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return false;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}else if(password.length&lt;6){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alert("Password must be at least 6 characters long.");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return false;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&lt;/script&gt; </a:t>
            </a:r>
            <a:r>
              <a:rPr b="0" lang="en-GB" sz="1520">
                <a:solidFill>
                  <a:srgbClr val="000000"/>
                </a:solidFill>
              </a:rPr>
              <a:t> </a:t>
            </a:r>
            <a:endParaRPr b="0" sz="1520">
              <a:solidFill>
                <a:srgbClr val="000000"/>
              </a:solidFill>
            </a:endParaRPr>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t/>
            </a:r>
            <a:endParaRPr b="0" sz="1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1520"/>
              <a:t> </a:t>
            </a:r>
            <a:endParaRPr b="0" sz="1520"/>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t/>
            </a:r>
            <a:endParaRPr b="0" sz="1520"/>
          </a:p>
        </p:txBody>
      </p:sp>
      <p:pic>
        <p:nvPicPr>
          <p:cNvPr id="445" name="Google Shape;445;p43" title="JavaScript Simple Dice Roller and 2 more pages - Personal - Microsoft​ Edge 2024-01-28 12-22-34 - Trim.mp4">
            <a:hlinkClick r:id="rId4"/>
          </p:cNvPr>
          <p:cNvPicPr preferRelativeResize="0"/>
          <p:nvPr/>
        </p:nvPicPr>
        <p:blipFill>
          <a:blip r:embed="rId5">
            <a:alphaModFix/>
          </a:blip>
          <a:stretch>
            <a:fillRect/>
          </a:stretch>
        </p:blipFill>
        <p:spPr>
          <a:xfrm>
            <a:off x="0" y="-167400"/>
            <a:ext cx="9144000" cy="519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44"/>
          <p:cNvSpPr txBox="1"/>
          <p:nvPr>
            <p:ph type="title"/>
          </p:nvPr>
        </p:nvSpPr>
        <p:spPr>
          <a:xfrm>
            <a:off x="1303800" y="598575"/>
            <a:ext cx="70305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ways of Form Validation</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65760" lvl="0" marL="457200" rtl="0" algn="l">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Retype password Validation  //p1=p2</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Number Validation   //Nan() fn</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validation with image   </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email validation   //</a:t>
            </a:r>
            <a:endParaRPr sz="2400">
              <a:solidFill>
                <a:srgbClr val="000000"/>
              </a:solidFill>
              <a:latin typeface="Times New Roman"/>
              <a:ea typeface="Times New Roman"/>
              <a:cs typeface="Times New Roman"/>
              <a:sym typeface="Times New Roman"/>
            </a:endParaRPr>
          </a:p>
          <a:p>
            <a:pPr indent="0" lvl="0" marL="457200" rtl="0" algn="l">
              <a:lnSpc>
                <a:spcPct val="156250"/>
              </a:lnSpc>
              <a:spcBef>
                <a:spcPts val="1500"/>
              </a:spcBef>
              <a:spcAft>
                <a:spcPts val="0"/>
              </a:spcAft>
              <a:buNone/>
            </a:pPr>
            <a:r>
              <a:t/>
            </a:r>
            <a:endParaRPr b="0" sz="1200">
              <a:solidFill>
                <a:srgbClr val="000000"/>
              </a:solidFill>
              <a:latin typeface="Roboto"/>
              <a:ea typeface="Roboto"/>
              <a:cs typeface="Roboto"/>
              <a:sym typeface="Roboto"/>
            </a:endParaRPr>
          </a:p>
          <a:p>
            <a:pPr indent="0" lvl="0" marL="457200" rtl="0" algn="just">
              <a:lnSpc>
                <a:spcPct val="130000"/>
              </a:lnSpc>
              <a:spcBef>
                <a:spcPts val="1800"/>
              </a:spcBef>
              <a:spcAft>
                <a:spcPts val="0"/>
              </a:spcAft>
              <a:buNone/>
            </a:pPr>
            <a:r>
              <a:t/>
            </a:r>
            <a:endParaRPr sz="2400">
              <a:highlight>
                <a:srgbClr val="FFFFFF"/>
              </a:highlight>
              <a:latin typeface="Times New Roman"/>
              <a:ea typeface="Times New Roman"/>
              <a:cs typeface="Times New Roman"/>
              <a:sym typeface="Times New Roman"/>
            </a:endParaRPr>
          </a:p>
          <a:p>
            <a:pPr indent="0" lvl="0" marL="457200" rtl="0" algn="l">
              <a:spcBef>
                <a:spcPts val="400"/>
              </a:spcBef>
              <a:spcAft>
                <a:spcPts val="0"/>
              </a:spcAft>
              <a:buNone/>
            </a:pPr>
            <a:r>
              <a:t/>
            </a:r>
            <a:endParaRPr sz="1822">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0" sz="1600">
              <a:solidFill>
                <a:srgbClr val="333333"/>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b="0"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45"/>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API Calls</a:t>
            </a:r>
            <a:endParaRPr/>
          </a:p>
          <a:p>
            <a:pPr indent="0" lvl="0" marL="0" rtl="0" algn="l">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API(Application Programming Interface) is a set of protocols, rules, and tools that allow different software applications to access allowed functionalities, and data, and interact with each other. API is a service created for user applications that request data or some functionality from servers.</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To give specific access to our system to other applications that may be useful to them, developers create APIs and give them endpoints to interact and access the server data. While working with JavaScript it is common to interact with APIs to fetch data or send requests to the server.</a:t>
            </a:r>
            <a:endParaRPr b="0"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46"/>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Ways to make API Calls</a:t>
            </a:r>
            <a:endParaRPr/>
          </a:p>
          <a:p>
            <a:pPr indent="0" lvl="0" marL="0" marR="38100" rtl="0" algn="l">
              <a:lnSpc>
                <a:spcPct val="115000"/>
              </a:lnSpc>
              <a:spcBef>
                <a:spcPts val="300"/>
              </a:spcBef>
              <a:spcAft>
                <a:spcPts val="0"/>
              </a:spcAft>
              <a:buNone/>
            </a:pPr>
            <a:r>
              <a:t/>
            </a:r>
            <a:endParaRPr sz="1900">
              <a:solidFill>
                <a:srgbClr val="000000"/>
              </a:solidFill>
              <a:latin typeface="Times New Roman"/>
              <a:ea typeface="Times New Roman"/>
              <a:cs typeface="Times New Roman"/>
              <a:sym typeface="Times New Roman"/>
            </a:endParaRPr>
          </a:p>
          <a:p>
            <a:pPr indent="-336550" lvl="0" marL="685800" rtl="0" algn="l">
              <a:lnSpc>
                <a:spcPct val="158000"/>
              </a:lnSpc>
              <a:spcBef>
                <a:spcPts val="30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Using XMLHttpRequest</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API Call in JavaScript Using the fetch() method</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API call in JavaScript using Axios</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API call in JavaScript Using the jQuery AJAX</a:t>
            </a:r>
            <a:endParaRPr b="0" sz="1700">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t/>
            </a:r>
            <a:endParaRPr b="0"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47"/>
          <p:cNvSpPr txBox="1"/>
          <p:nvPr>
            <p:ph type="title"/>
          </p:nvPr>
        </p:nvSpPr>
        <p:spPr>
          <a:xfrm>
            <a:off x="1303800" y="598575"/>
            <a:ext cx="70305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11">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Using XMLHttpRequest</a:t>
            </a:r>
            <a:endParaRPr sz="29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911">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661">
                <a:solidFill>
                  <a:srgbClr val="000000"/>
                </a:solidFill>
                <a:latin typeface="Times New Roman"/>
                <a:ea typeface="Times New Roman"/>
                <a:cs typeface="Times New Roman"/>
                <a:sym typeface="Times New Roman"/>
              </a:rPr>
              <a:t>XMLHttpRequest is an object used to make API calls in JavaScript. Before the release of ES6 which came with Fetch and libraries like Axios in 2015, it is the only way to call API.</a:t>
            </a:r>
            <a:endParaRPr b="0" sz="1661">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661">
                <a:solidFill>
                  <a:srgbClr val="000000"/>
                </a:solidFill>
                <a:latin typeface="Times New Roman"/>
                <a:ea typeface="Times New Roman"/>
                <a:cs typeface="Times New Roman"/>
                <a:sym typeface="Times New Roman"/>
              </a:rPr>
              <a:t>XMLHttpRequests are still used in multiple places because all new and old browsers support this. </a:t>
            </a:r>
            <a:endParaRPr b="0" sz="1661">
              <a:solidFill>
                <a:srgbClr val="000000"/>
              </a:solidFill>
              <a:latin typeface="Times New Roman"/>
              <a:ea typeface="Times New Roman"/>
              <a:cs typeface="Times New Roman"/>
              <a:sym typeface="Times New Roman"/>
            </a:endParaRPr>
          </a:p>
          <a:p>
            <a:pPr indent="-323532" lvl="0" marL="685800" rtl="0" algn="l">
              <a:lnSpc>
                <a:spcPct val="158000"/>
              </a:lnSpc>
              <a:spcBef>
                <a:spcPts val="800"/>
              </a:spcBef>
              <a:spcAft>
                <a:spcPts val="0"/>
              </a:spcAft>
              <a:buClr>
                <a:srgbClr val="000000"/>
              </a:buClr>
              <a:buSzPct val="100000"/>
              <a:buFont typeface="Times New Roman"/>
              <a:buChar char="●"/>
            </a:pPr>
            <a:r>
              <a:rPr b="0" lang="en-GB" sz="1661">
                <a:solidFill>
                  <a:srgbClr val="000000"/>
                </a:solidFill>
                <a:latin typeface="Times New Roman"/>
                <a:ea typeface="Times New Roman"/>
                <a:cs typeface="Times New Roman"/>
                <a:sym typeface="Times New Roman"/>
              </a:rPr>
              <a:t>To implement advanced features like request cancellation and progress tracking, </a:t>
            </a:r>
            <a:r>
              <a:rPr b="0" lang="en-GB" sz="1661"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XMLHttpRequest</a:t>
            </a:r>
            <a:r>
              <a:rPr b="0" lang="en-GB" sz="1661">
                <a:solidFill>
                  <a:srgbClr val="000000"/>
                </a:solidFill>
                <a:latin typeface="Times New Roman"/>
                <a:ea typeface="Times New Roman"/>
                <a:cs typeface="Times New Roman"/>
                <a:sym typeface="Times New Roman"/>
              </a:rPr>
              <a:t> is used.</a:t>
            </a:r>
            <a:endParaRPr b="0" sz="1661">
              <a:solidFill>
                <a:srgbClr val="000000"/>
              </a:solidFill>
              <a:latin typeface="Times New Roman"/>
              <a:ea typeface="Times New Roman"/>
              <a:cs typeface="Times New Roman"/>
              <a:sym typeface="Times New Roman"/>
            </a:endParaRPr>
          </a:p>
          <a:p>
            <a:pPr indent="-323532" lvl="0" marL="685800" rtl="0" algn="l">
              <a:lnSpc>
                <a:spcPct val="158000"/>
              </a:lnSpc>
              <a:spcBef>
                <a:spcPts val="0"/>
              </a:spcBef>
              <a:spcAft>
                <a:spcPts val="0"/>
              </a:spcAft>
              <a:buClr>
                <a:srgbClr val="000000"/>
              </a:buClr>
              <a:buSzPct val="100000"/>
              <a:buFont typeface="Times New Roman"/>
              <a:buChar char="●"/>
            </a:pPr>
            <a:r>
              <a:rPr b="0" lang="en-GB" sz="1661">
                <a:solidFill>
                  <a:srgbClr val="000000"/>
                </a:solidFill>
                <a:latin typeface="Times New Roman"/>
                <a:ea typeface="Times New Roman"/>
                <a:cs typeface="Times New Roman"/>
                <a:sym typeface="Times New Roman"/>
              </a:rPr>
              <a:t>To maintain old codebases which are written before the announcement of ES6, we use XMLHttpRequest.</a:t>
            </a:r>
            <a:endParaRPr b="0" sz="1661">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t/>
            </a:r>
            <a:endParaRPr b="0"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Google Shape;470;p48"/>
          <p:cNvSpPr txBox="1"/>
          <p:nvPr>
            <p:ph type="title"/>
          </p:nvPr>
        </p:nvSpPr>
        <p:spPr>
          <a:xfrm>
            <a:off x="1303800" y="598575"/>
            <a:ext cx="76203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400">
                <a:solidFill>
                  <a:srgbClr val="000000"/>
                </a:solidFill>
              </a:rPr>
              <a:t>const xhttpr = new XMLHttpRequest();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A: </a:t>
            </a:r>
            <a:r>
              <a:rPr b="0" lang="en-GB" sz="1300">
                <a:solidFill>
                  <a:srgbClr val="990000"/>
                </a:solidFill>
                <a:latin typeface="Nunito"/>
                <a:ea typeface="Nunito"/>
                <a:cs typeface="Nunito"/>
                <a:sym typeface="Nunito"/>
              </a:rPr>
              <a:t>Create an instance of XMLHttpRequest object.</a:t>
            </a:r>
            <a:endParaRPr b="0" sz="1400">
              <a:solidFill>
                <a:srgbClr val="990000"/>
              </a:solidFill>
            </a:endParaRPr>
          </a:p>
          <a:p>
            <a:pPr indent="0" lvl="0" marL="0" rtl="0" algn="r">
              <a:spcBef>
                <a:spcPts val="0"/>
              </a:spcBef>
              <a:spcAft>
                <a:spcPts val="0"/>
              </a:spcAft>
              <a:buNone/>
            </a:pPr>
            <a:r>
              <a:rPr b="0" lang="en-GB" sz="1400">
                <a:solidFill>
                  <a:srgbClr val="000000"/>
                </a:solidFill>
              </a:rPr>
              <a:t>xhttpr.open('GET', 'Api_address', true);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B: </a:t>
            </a:r>
            <a:r>
              <a:rPr b="0" lang="en-GB" sz="1300">
                <a:solidFill>
                  <a:srgbClr val="990000"/>
                </a:solidFill>
                <a:latin typeface="Nunito"/>
                <a:ea typeface="Nunito"/>
                <a:cs typeface="Nunito"/>
                <a:sym typeface="Nunito"/>
              </a:rPr>
              <a:t>Make an open connection with the API endpoint                                                                                                                      by providing the necessary HTTP method and URL.</a:t>
            </a:r>
            <a:endParaRPr b="0" sz="1300">
              <a:solidFill>
                <a:srgbClr val="990000"/>
              </a:solidFill>
              <a:latin typeface="Nunito"/>
              <a:ea typeface="Nunito"/>
              <a:cs typeface="Nunito"/>
              <a:sym typeface="Nunito"/>
            </a:endParaRPr>
          </a:p>
          <a:p>
            <a:pPr indent="0" lvl="0" marL="0" rtl="0" algn="r">
              <a:spcBef>
                <a:spcPts val="0"/>
              </a:spcBef>
              <a:spcAft>
                <a:spcPts val="0"/>
              </a:spcAft>
              <a:buNone/>
            </a:pPr>
            <a:r>
              <a:rPr b="0" lang="en-GB" sz="1300">
                <a:solidFill>
                  <a:srgbClr val="990000"/>
                </a:solidFill>
                <a:latin typeface="Nunito"/>
                <a:ea typeface="Nunito"/>
                <a:cs typeface="Nunito"/>
                <a:sym typeface="Nunito"/>
              </a:rPr>
              <a:t>Here ‘</a:t>
            </a:r>
            <a:r>
              <a:rPr b="0" i="1" lang="en-GB" sz="1300">
                <a:solidFill>
                  <a:srgbClr val="990000"/>
                </a:solidFill>
                <a:latin typeface="Nunito"/>
                <a:ea typeface="Nunito"/>
                <a:cs typeface="Nunito"/>
                <a:sym typeface="Nunito"/>
              </a:rPr>
              <a:t>true’ </a:t>
            </a:r>
            <a:r>
              <a:rPr b="0" lang="en-GB" sz="1300">
                <a:solidFill>
                  <a:srgbClr val="990000"/>
                </a:solidFill>
                <a:latin typeface="Nunito"/>
                <a:ea typeface="Nunito"/>
                <a:cs typeface="Nunito"/>
                <a:sym typeface="Nunito"/>
              </a:rPr>
              <a:t>represents that the request is asynchronous.</a:t>
            </a:r>
            <a:endParaRPr b="0" sz="1300">
              <a:solidFill>
                <a:srgbClr val="990000"/>
              </a:solidFill>
              <a:latin typeface="Nunito"/>
              <a:ea typeface="Nunito"/>
              <a:cs typeface="Nunito"/>
              <a:sym typeface="Nunito"/>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GB" sz="1400">
                <a:solidFill>
                  <a:srgbClr val="000000"/>
                </a:solidFill>
              </a:rPr>
              <a:t>xhttpr.send();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C: </a:t>
            </a:r>
            <a:r>
              <a:rPr b="0" lang="en-GB" sz="1300">
                <a:solidFill>
                  <a:srgbClr val="990000"/>
                </a:solidFill>
                <a:latin typeface="Nunito"/>
                <a:ea typeface="Nunito"/>
                <a:cs typeface="Nunito"/>
                <a:sym typeface="Nunito"/>
              </a:rPr>
              <a:t>Send the API request</a:t>
            </a:r>
            <a:endParaRPr b="0" sz="1400">
              <a:solidFill>
                <a:srgbClr val="990000"/>
              </a:solidFill>
            </a:endParaRPr>
          </a:p>
          <a:p>
            <a:pPr indent="0" lvl="0" marL="0" rtl="0" algn="l">
              <a:spcBef>
                <a:spcPts val="0"/>
              </a:spcBef>
              <a:spcAft>
                <a:spcPts val="0"/>
              </a:spcAft>
              <a:buNone/>
            </a:pPr>
            <a:r>
              <a:t/>
            </a:r>
            <a:endParaRPr b="0" sz="1400"/>
          </a:p>
          <a:p>
            <a:pPr indent="0" lvl="0" marL="0" rtl="0" algn="r">
              <a:spcBef>
                <a:spcPts val="0"/>
              </a:spcBef>
              <a:spcAft>
                <a:spcPts val="0"/>
              </a:spcAft>
              <a:buNone/>
            </a:pPr>
            <a:r>
              <a:rPr b="0" lang="en-GB" sz="1400">
                <a:solidFill>
                  <a:srgbClr val="000000"/>
                </a:solidFill>
              </a:rPr>
              <a:t>xhttpr.onload = ()=&gt; {  </a:t>
            </a:r>
            <a:r>
              <a:rPr b="0" lang="en-GB" sz="1400"/>
              <a:t>                                        </a:t>
            </a:r>
            <a:r>
              <a:rPr b="0" lang="en-GB" sz="1400">
                <a:solidFill>
                  <a:srgbClr val="990000"/>
                </a:solidFill>
              </a:rPr>
              <a:t> //</a:t>
            </a:r>
            <a:r>
              <a:rPr lang="en-GB" sz="1300">
                <a:solidFill>
                  <a:srgbClr val="990000"/>
                </a:solidFill>
                <a:latin typeface="Nunito"/>
                <a:ea typeface="Nunito"/>
                <a:cs typeface="Nunito"/>
                <a:sym typeface="Nunito"/>
              </a:rPr>
              <a:t>Step D: </a:t>
            </a:r>
            <a:r>
              <a:rPr b="0" lang="en-GB" sz="1300">
                <a:solidFill>
                  <a:srgbClr val="990000"/>
                </a:solidFill>
                <a:latin typeface="Nunito"/>
                <a:ea typeface="Nunito"/>
                <a:cs typeface="Nunito"/>
                <a:sym typeface="Nunito"/>
              </a:rPr>
              <a:t>Create a function onload when the request is completely received or loaded:</a:t>
            </a:r>
            <a:endParaRPr b="0" sz="1400">
              <a:solidFill>
                <a:srgbClr val="990000"/>
              </a:solidFill>
            </a:endParaRPr>
          </a:p>
          <a:p>
            <a:pPr indent="0" lvl="0" marL="0" rtl="0" algn="l">
              <a:spcBef>
                <a:spcPts val="0"/>
              </a:spcBef>
              <a:spcAft>
                <a:spcPts val="0"/>
              </a:spcAft>
              <a:buNone/>
            </a:pPr>
            <a:r>
              <a:rPr b="0" lang="en-GB" sz="1400">
                <a:solidFill>
                  <a:srgbClr val="000000"/>
                </a:solidFill>
              </a:rPr>
              <a:t>if (xhttpr.status === 200) {</a:t>
            </a:r>
            <a:endParaRPr b="0" sz="1400">
              <a:solidFill>
                <a:srgbClr val="000000"/>
              </a:solidFill>
            </a:endParaRPr>
          </a:p>
          <a:p>
            <a:pPr indent="0" lvl="0" marL="0" rtl="0" algn="l">
              <a:spcBef>
                <a:spcPts val="0"/>
              </a:spcBef>
              <a:spcAft>
                <a:spcPts val="0"/>
              </a:spcAft>
              <a:buNone/>
            </a:pPr>
            <a:r>
              <a:rPr b="0" lang="en-GB" sz="1400">
                <a:solidFill>
                  <a:srgbClr val="000000"/>
                </a:solidFill>
              </a:rPr>
              <a:t>	const response = JSON.parse(xhttpr.response);</a:t>
            </a:r>
            <a:endParaRPr b="0" sz="1400">
              <a:solidFill>
                <a:srgbClr val="000000"/>
              </a:solidFill>
            </a:endParaRPr>
          </a:p>
          <a:p>
            <a:pPr indent="0" lvl="0" marL="0" rtl="0" algn="l">
              <a:spcBef>
                <a:spcPts val="0"/>
              </a:spcBef>
              <a:spcAft>
                <a:spcPts val="0"/>
              </a:spcAft>
              <a:buNone/>
            </a:pPr>
            <a:r>
              <a:rPr b="0" lang="en-GB" sz="1400">
                <a:solidFill>
                  <a:srgbClr val="000000"/>
                </a:solidFill>
              </a:rPr>
              <a:t>	// Process the response data here</a:t>
            </a:r>
            <a:endParaRPr b="0" sz="1400">
              <a:solidFill>
                <a:srgbClr val="000000"/>
              </a:solidFill>
            </a:endParaRPr>
          </a:p>
          <a:p>
            <a:pPr indent="0" lvl="0" marL="0" rtl="0" algn="l">
              <a:spcBef>
                <a:spcPts val="0"/>
              </a:spcBef>
              <a:spcAft>
                <a:spcPts val="0"/>
              </a:spcAft>
              <a:buNone/>
            </a:pPr>
            <a:r>
              <a:rPr b="0" lang="en-GB" sz="1400">
                <a:solidFill>
                  <a:srgbClr val="000000"/>
                </a:solidFill>
              </a:rPr>
              <a:t>} else {</a:t>
            </a:r>
            <a:endParaRPr b="0" sz="1400">
              <a:solidFill>
                <a:srgbClr val="000000"/>
              </a:solidFill>
            </a:endParaRPr>
          </a:p>
          <a:p>
            <a:pPr indent="0" lvl="0" marL="0" rtl="0" algn="l">
              <a:spcBef>
                <a:spcPts val="0"/>
              </a:spcBef>
              <a:spcAft>
                <a:spcPts val="0"/>
              </a:spcAft>
              <a:buNone/>
            </a:pPr>
            <a:r>
              <a:rPr b="0" lang="en-GB" sz="1400">
                <a:solidFill>
                  <a:srgbClr val="000000"/>
                </a:solidFill>
              </a:rPr>
              <a:t>	// Handle error</a:t>
            </a:r>
            <a:endParaRPr b="0" sz="1400">
              <a:solidFill>
                <a:srgbClr val="000000"/>
              </a:solidFill>
            </a:endParaRPr>
          </a:p>
          <a:p>
            <a:pPr indent="0" lvl="0" marL="0" rtl="0" algn="l">
              <a:spcBef>
                <a:spcPts val="0"/>
              </a:spcBef>
              <a:spcAft>
                <a:spcPts val="0"/>
              </a:spcAft>
              <a:buNone/>
            </a:pPr>
            <a:r>
              <a:rPr b="0" lang="en-GB" sz="1400">
                <a:solidFill>
                  <a:srgbClr val="000000"/>
                </a:solidFill>
              </a:rPr>
              <a:t>}</a:t>
            </a:r>
            <a:endParaRPr b="0" sz="1400">
              <a:solidFill>
                <a:srgbClr val="000000"/>
              </a:solidFill>
            </a:endParaRPr>
          </a:p>
          <a:p>
            <a:pPr indent="0" lvl="0" marL="0" rtl="0" algn="l">
              <a:spcBef>
                <a:spcPts val="0"/>
              </a:spcBef>
              <a:spcAft>
                <a:spcPts val="0"/>
              </a:spcAft>
              <a:buNone/>
            </a:pPr>
            <a:r>
              <a:rPr b="0" lang="en-GB" sz="1400">
                <a:solidFill>
                  <a:srgbClr val="000000"/>
                </a:solidFill>
              </a:rPr>
              <a:t>};</a:t>
            </a:r>
            <a:endParaRPr b="0" sz="14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p49"/>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a:t>
            </a:r>
            <a:r>
              <a:rPr lang="en-GB" sz="2900">
                <a:solidFill>
                  <a:srgbClr val="000000"/>
                </a:solidFill>
                <a:latin typeface="Times New Roman"/>
                <a:ea typeface="Times New Roman"/>
                <a:cs typeface="Times New Roman"/>
                <a:sym typeface="Times New Roman"/>
              </a:rPr>
              <a:t>Using the fetch() method</a:t>
            </a:r>
            <a:endParaRPr sz="2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700">
                <a:solidFill>
                  <a:srgbClr val="000000"/>
                </a:solidFill>
                <a:latin typeface="Times New Roman"/>
                <a:ea typeface="Times New Roman"/>
                <a:cs typeface="Times New Roman"/>
                <a:sym typeface="Times New Roman"/>
              </a:rPr>
              <a:t>fetch is a method to call an API in JavaScript. It is used to fetch resources from a server. All modern browsers support the fetch method.</a:t>
            </a:r>
            <a:r>
              <a:rPr lang="en-GB" sz="1700">
                <a:solidFill>
                  <a:srgbClr val="000000"/>
                </a:solidFill>
                <a:latin typeface="Times New Roman"/>
                <a:ea typeface="Times New Roman"/>
                <a:cs typeface="Times New Roman"/>
                <a:sym typeface="Times New Roman"/>
              </a:rPr>
              <a:t> </a:t>
            </a:r>
            <a:r>
              <a:rPr b="0" lang="en-GB" sz="1700">
                <a:solidFill>
                  <a:srgbClr val="000000"/>
                </a:solidFill>
                <a:latin typeface="Times New Roman"/>
                <a:ea typeface="Times New Roman"/>
                <a:cs typeface="Times New Roman"/>
                <a:sym typeface="Times New Roman"/>
              </a:rPr>
              <a:t>It is much easy and simple to use as compared to XMLHttpRequest.</a:t>
            </a:r>
            <a:endParaRPr b="0" sz="17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700">
                <a:solidFill>
                  <a:srgbClr val="000000"/>
                </a:solidFill>
                <a:latin typeface="Times New Roman"/>
                <a:ea typeface="Times New Roman"/>
                <a:cs typeface="Times New Roman"/>
                <a:sym typeface="Times New Roman"/>
              </a:rPr>
              <a:t>It returns a promise, which contains a single value, either response data or an error. </a:t>
            </a:r>
            <a:r>
              <a:rPr b="0" lang="en-GB" sz="17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fetch() </a:t>
            </a:r>
            <a:r>
              <a:rPr b="0" lang="en-GB" sz="1700">
                <a:solidFill>
                  <a:srgbClr val="000000"/>
                </a:solidFill>
                <a:latin typeface="Times New Roman"/>
                <a:ea typeface="Times New Roman"/>
                <a:cs typeface="Times New Roman"/>
                <a:sym typeface="Times New Roman"/>
              </a:rPr>
              <a:t>method fetches resources in an asynchronous manner.</a:t>
            </a:r>
            <a:endParaRPr b="0" sz="17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b="0"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50"/>
          <p:cNvSpPr txBox="1"/>
          <p:nvPr>
            <p:ph type="title"/>
          </p:nvPr>
        </p:nvSpPr>
        <p:spPr>
          <a:xfrm>
            <a:off x="1303800" y="598575"/>
            <a:ext cx="73974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400">
                <a:latin typeface="Times New Roman"/>
                <a:ea typeface="Times New Roman"/>
                <a:cs typeface="Times New Roman"/>
                <a:sym typeface="Times New Roman"/>
              </a:rPr>
              <a:t>fetch('Api_address')                                               </a:t>
            </a:r>
            <a:endParaRPr b="0" sz="13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.then(response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if (response.ok)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return response.json();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else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throw new Error('API request failed');</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.then(data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Process the response data here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console.log(data); // Example: Logging the data to the console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.catch(error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Handle any errors here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console.error(error); // Example: Logging the error to the console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
        <p:nvSpPr>
          <p:cNvPr id="481" name="Google Shape;481;p50"/>
          <p:cNvSpPr txBox="1"/>
          <p:nvPr/>
        </p:nvSpPr>
        <p:spPr>
          <a:xfrm>
            <a:off x="5028600" y="1553025"/>
            <a:ext cx="3797400" cy="104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100">
                <a:solidFill>
                  <a:srgbClr val="990000"/>
                </a:solidFill>
                <a:latin typeface="Nunito"/>
                <a:ea typeface="Nunito"/>
                <a:cs typeface="Nunito"/>
                <a:sym typeface="Nunito"/>
              </a:rPr>
              <a:t>//Step B</a:t>
            </a:r>
            <a:r>
              <a:rPr lang="en-GB" sz="1100">
                <a:solidFill>
                  <a:srgbClr val="990000"/>
                </a:solidFill>
                <a:latin typeface="Nunito"/>
                <a:ea typeface="Nunito"/>
                <a:cs typeface="Nunito"/>
                <a:sym typeface="Nunito"/>
              </a:rPr>
              <a:t>: Handle the response and parse the data. Use the</a:t>
            </a:r>
            <a:r>
              <a:rPr b="1" lang="en-GB" sz="1100">
                <a:solidFill>
                  <a:srgbClr val="990000"/>
                </a:solidFill>
                <a:latin typeface="Nunito"/>
                <a:ea typeface="Nunito"/>
                <a:cs typeface="Nunito"/>
                <a:sym typeface="Nunito"/>
              </a:rPr>
              <a:t> </a:t>
            </a:r>
            <a:r>
              <a:rPr lang="en-GB" sz="1100">
                <a:solidFill>
                  <a:srgbClr val="990000"/>
                </a:solidFill>
                <a:latin typeface="Nunito"/>
                <a:ea typeface="Nunito"/>
                <a:cs typeface="Nunito"/>
                <a:sym typeface="Nunito"/>
              </a:rPr>
              <a:t>.then() method to handle the response. Since the response object has multiple properties and methods to access data, use the appropriate method to parse the data. If the API return JSON data, then use .then() method.</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
        <p:nvSpPr>
          <p:cNvPr id="482" name="Google Shape;482;p50"/>
          <p:cNvSpPr txBox="1"/>
          <p:nvPr/>
        </p:nvSpPr>
        <p:spPr>
          <a:xfrm>
            <a:off x="5028600" y="902325"/>
            <a:ext cx="3280500" cy="65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990000"/>
                </a:solidFill>
                <a:latin typeface="Maven Pro"/>
                <a:ea typeface="Maven Pro"/>
                <a:cs typeface="Maven Pro"/>
                <a:sym typeface="Maven Pro"/>
              </a:rPr>
              <a:t> //</a:t>
            </a:r>
            <a:r>
              <a:rPr b="1" lang="en-GB" sz="1100">
                <a:solidFill>
                  <a:srgbClr val="990000"/>
                </a:solidFill>
                <a:latin typeface="Nunito"/>
                <a:ea typeface="Nunito"/>
                <a:cs typeface="Nunito"/>
                <a:sym typeface="Nunito"/>
              </a:rPr>
              <a:t>Step A: </a:t>
            </a:r>
            <a:r>
              <a:rPr lang="en-GB" sz="1100">
                <a:solidFill>
                  <a:srgbClr val="990000"/>
                </a:solidFill>
                <a:latin typeface="Nunito"/>
                <a:ea typeface="Nunito"/>
                <a:cs typeface="Nunito"/>
                <a:sym typeface="Nunito"/>
              </a:rPr>
              <a:t>Make an API request to the URL endpoint. Pass the</a:t>
            </a:r>
            <a:r>
              <a:rPr b="1" lang="en-GB" sz="1100">
                <a:solidFill>
                  <a:srgbClr val="990000"/>
                </a:solidFill>
                <a:latin typeface="Nunito"/>
                <a:ea typeface="Nunito"/>
                <a:cs typeface="Nunito"/>
                <a:sym typeface="Nunito"/>
              </a:rPr>
              <a:t> </a:t>
            </a:r>
            <a:r>
              <a:rPr lang="en-GB" sz="1100">
                <a:solidFill>
                  <a:srgbClr val="990000"/>
                </a:solidFill>
                <a:latin typeface="Nunito"/>
                <a:ea typeface="Nunito"/>
                <a:cs typeface="Nunito"/>
                <a:sym typeface="Nunito"/>
              </a:rPr>
              <a:t>API URL to the fetch() method to the request API which will return the Promise.</a:t>
            </a:r>
            <a:endParaRPr sz="1100">
              <a:solidFill>
                <a:srgbClr val="990000"/>
              </a:solidFill>
              <a:latin typeface="Nunito"/>
              <a:ea typeface="Nunito"/>
              <a:cs typeface="Nunito"/>
              <a:sym typeface="Nunito"/>
            </a:endParaRPr>
          </a:p>
        </p:txBody>
      </p:sp>
      <p:sp>
        <p:nvSpPr>
          <p:cNvPr id="483" name="Google Shape;483;p50"/>
          <p:cNvSpPr txBox="1"/>
          <p:nvPr/>
        </p:nvSpPr>
        <p:spPr>
          <a:xfrm>
            <a:off x="6540900" y="2792125"/>
            <a:ext cx="2537700" cy="78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solidFill>
                  <a:srgbClr val="990000"/>
                </a:solidFill>
                <a:latin typeface="Nunito"/>
                <a:ea typeface="Nunito"/>
                <a:cs typeface="Nunito"/>
                <a:sym typeface="Nunito"/>
              </a:rPr>
              <a:t>//</a:t>
            </a:r>
            <a:r>
              <a:rPr b="1" lang="en-GB" sz="1100">
                <a:solidFill>
                  <a:srgbClr val="990000"/>
                </a:solidFill>
                <a:latin typeface="Nunito"/>
                <a:ea typeface="Nunito"/>
                <a:cs typeface="Nunito"/>
                <a:sym typeface="Nunito"/>
              </a:rPr>
              <a:t>Step C: </a:t>
            </a:r>
            <a:r>
              <a:rPr lang="en-GB" sz="1100">
                <a:solidFill>
                  <a:srgbClr val="990000"/>
                </a:solidFill>
                <a:latin typeface="Nunito"/>
                <a:ea typeface="Nunito"/>
                <a:cs typeface="Nunito"/>
                <a:sym typeface="Nunito"/>
              </a:rPr>
              <a:t>Handle the parsed data. Make another .then() method to handle the parsed data. Inside that, you can use that data according to your need.</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100">
              <a:solidFill>
                <a:schemeClr val="dk2"/>
              </a:solidFill>
              <a:latin typeface="Nunito"/>
              <a:ea typeface="Nunito"/>
              <a:cs typeface="Nunito"/>
              <a:sym typeface="Nunito"/>
            </a:endParaRPr>
          </a:p>
        </p:txBody>
      </p:sp>
      <p:sp>
        <p:nvSpPr>
          <p:cNvPr id="484" name="Google Shape;484;p50"/>
          <p:cNvSpPr txBox="1"/>
          <p:nvPr/>
        </p:nvSpPr>
        <p:spPr>
          <a:xfrm>
            <a:off x="6793500" y="3906400"/>
            <a:ext cx="2032500" cy="65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solidFill>
                  <a:srgbClr val="990000"/>
                </a:solidFill>
                <a:latin typeface="Nunito"/>
                <a:ea typeface="Nunito"/>
                <a:cs typeface="Nunito"/>
                <a:sym typeface="Nunito"/>
              </a:rPr>
              <a:t>//</a:t>
            </a:r>
            <a:r>
              <a:rPr b="1" lang="en-GB" sz="1100">
                <a:solidFill>
                  <a:srgbClr val="990000"/>
                </a:solidFill>
                <a:latin typeface="Nunito"/>
                <a:ea typeface="Nunito"/>
                <a:cs typeface="Nunito"/>
                <a:sym typeface="Nunito"/>
              </a:rPr>
              <a:t>Step D: </a:t>
            </a:r>
            <a:r>
              <a:rPr lang="en-GB" sz="1100">
                <a:solidFill>
                  <a:srgbClr val="990000"/>
                </a:solidFill>
                <a:latin typeface="Nunito"/>
                <a:ea typeface="Nunito"/>
                <a:cs typeface="Nunito"/>
                <a:sym typeface="Nunito"/>
              </a:rPr>
              <a:t>Handle the Error. To handle errors, use .catch() method at the end of the change.</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51"/>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a:t>
            </a:r>
            <a:r>
              <a:rPr lang="en-GB">
                <a:solidFill>
                  <a:srgbClr val="000000"/>
                </a:solidFill>
                <a:latin typeface="Times New Roman"/>
                <a:ea typeface="Times New Roman"/>
                <a:cs typeface="Times New Roman"/>
                <a:sym typeface="Times New Roman"/>
              </a:rPr>
              <a:t>Using Axios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600">
                <a:solidFill>
                  <a:srgbClr val="000000"/>
                </a:solidFill>
                <a:latin typeface="Times New Roman"/>
                <a:ea typeface="Times New Roman"/>
                <a:cs typeface="Times New Roman"/>
                <a:sym typeface="Times New Roman"/>
              </a:rPr>
              <a:t>Axios is an open-source library for making HTTP requests to servers. It is a promise-based approach. It supports all modern browsers and is used in real-time applications. It is easy to install using the </a:t>
            </a:r>
            <a:r>
              <a:rPr b="0" i="1" lang="en-GB" sz="1600">
                <a:solidFill>
                  <a:srgbClr val="000000"/>
                </a:solidFill>
                <a:latin typeface="Times New Roman"/>
                <a:ea typeface="Times New Roman"/>
                <a:cs typeface="Times New Roman"/>
                <a:sym typeface="Times New Roman"/>
              </a:rPr>
              <a:t>npm </a:t>
            </a:r>
            <a:r>
              <a:rPr b="0" lang="en-GB" sz="1600">
                <a:solidFill>
                  <a:srgbClr val="000000"/>
                </a:solidFill>
                <a:latin typeface="Times New Roman"/>
                <a:ea typeface="Times New Roman"/>
                <a:cs typeface="Times New Roman"/>
                <a:sym typeface="Times New Roman"/>
              </a:rPr>
              <a:t>package manager.</a:t>
            </a:r>
            <a:endParaRPr b="0" sz="16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600">
                <a:solidFill>
                  <a:srgbClr val="000000"/>
                </a:solidFill>
                <a:latin typeface="Times New Roman"/>
                <a:ea typeface="Times New Roman"/>
                <a:cs typeface="Times New Roman"/>
                <a:sym typeface="Times New Roman"/>
              </a:rPr>
              <a:t>It has better error handling than the fetch() method. </a:t>
            </a:r>
            <a:r>
              <a:rPr b="0" lang="en-GB" sz="16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Axios</a:t>
            </a:r>
            <a:r>
              <a:rPr b="0" lang="en-GB" sz="1600">
                <a:solidFill>
                  <a:srgbClr val="000000"/>
                </a:solidFill>
                <a:latin typeface="Times New Roman"/>
                <a:ea typeface="Times New Roman"/>
                <a:cs typeface="Times New Roman"/>
                <a:sym typeface="Times New Roman"/>
              </a:rPr>
              <a:t> also does automatic transformation and returns the data in JSON format.</a:t>
            </a:r>
            <a:endParaRPr b="0" sz="16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b="0"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331550" y="270475"/>
            <a:ext cx="8376300" cy="471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600">
              <a:solidFill>
                <a:srgbClr val="323A45"/>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1600">
                <a:solidFill>
                  <a:srgbClr val="323A45"/>
                </a:solidFill>
                <a:latin typeface="Times New Roman"/>
                <a:ea typeface="Times New Roman"/>
                <a:cs typeface="Times New Roman"/>
                <a:sym typeface="Times New Roman"/>
              </a:rPr>
              <a:t>JavaScript is incredibly versatile and widely used across various domains, leading to the creation of numerous popular applications. Some of the most notable ones include:</a:t>
            </a:r>
            <a:endParaRPr b="0" sz="1600">
              <a:solidFill>
                <a:srgbClr val="323A45"/>
              </a:solidFill>
              <a:latin typeface="Times New Roman"/>
              <a:ea typeface="Times New Roman"/>
              <a:cs typeface="Times New Roman"/>
              <a:sym typeface="Times New Roman"/>
            </a:endParaRPr>
          </a:p>
          <a:p>
            <a:pPr indent="-330200" lvl="0" marL="457200" rtl="0" algn="l">
              <a:lnSpc>
                <a:spcPct val="150000"/>
              </a:lnSpc>
              <a:spcBef>
                <a:spcPts val="600"/>
              </a:spcBef>
              <a:spcAft>
                <a:spcPts val="0"/>
              </a:spcAft>
              <a:buClr>
                <a:srgbClr val="323A45"/>
              </a:buClr>
              <a:buSzPts val="1600"/>
              <a:buFont typeface="Roboto"/>
              <a:buChar char="●"/>
            </a:pPr>
            <a:r>
              <a:rPr lang="en-GB" sz="1600">
                <a:solidFill>
                  <a:srgbClr val="323A45"/>
                </a:solidFill>
                <a:latin typeface="Times New Roman"/>
                <a:ea typeface="Times New Roman"/>
                <a:cs typeface="Times New Roman"/>
                <a:sym typeface="Times New Roman"/>
              </a:rPr>
              <a:t>Social media platforms</a:t>
            </a:r>
            <a:r>
              <a:rPr b="0" lang="en-GB" sz="1600">
                <a:solidFill>
                  <a:srgbClr val="323A45"/>
                </a:solidFill>
                <a:latin typeface="Times New Roman"/>
                <a:ea typeface="Times New Roman"/>
                <a:cs typeface="Times New Roman"/>
                <a:sym typeface="Times New Roman"/>
              </a:rPr>
              <a:t> like Facebook, Twitter, and Instagram heavily utilize JavaScript for their </a:t>
            </a:r>
            <a:r>
              <a:rPr lang="en-GB" sz="1600">
                <a:solidFill>
                  <a:srgbClr val="323A45"/>
                </a:solidFill>
                <a:latin typeface="Times New Roman"/>
                <a:ea typeface="Times New Roman"/>
                <a:cs typeface="Times New Roman"/>
                <a:sym typeface="Times New Roman"/>
              </a:rPr>
              <a:t>dynamic interfaces</a:t>
            </a:r>
            <a:r>
              <a:rPr b="0" lang="en-GB" sz="1600">
                <a:solidFill>
                  <a:srgbClr val="323A45"/>
                </a:solidFill>
                <a:latin typeface="Times New Roman"/>
                <a:ea typeface="Times New Roman"/>
                <a:cs typeface="Times New Roman"/>
                <a:sym typeface="Times New Roman"/>
              </a:rPr>
              <a:t> and</a:t>
            </a:r>
            <a:r>
              <a:rPr lang="en-GB" sz="1600">
                <a:solidFill>
                  <a:srgbClr val="323A45"/>
                </a:solidFill>
                <a:latin typeface="Times New Roman"/>
                <a:ea typeface="Times New Roman"/>
                <a:cs typeface="Times New Roman"/>
                <a:sym typeface="Times New Roman"/>
              </a:rPr>
              <a:t> real-time updates</a:t>
            </a:r>
            <a:r>
              <a:rPr b="0" lang="en-GB" sz="1600">
                <a:solidFill>
                  <a:srgbClr val="323A45"/>
                </a:solidFill>
                <a:latin typeface="Times New Roman"/>
                <a:ea typeface="Times New Roman"/>
                <a:cs typeface="Times New Roman"/>
                <a:sym typeface="Times New Roman"/>
              </a:rPr>
              <a:t>.</a:t>
            </a:r>
            <a:endParaRPr b="0" sz="1600">
              <a:solidFill>
                <a:srgbClr val="323A45"/>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23A45"/>
              </a:buClr>
              <a:buSzPts val="1600"/>
              <a:buFont typeface="Roboto"/>
              <a:buChar char="●"/>
            </a:pPr>
            <a:r>
              <a:rPr lang="en-GB" sz="1600">
                <a:solidFill>
                  <a:srgbClr val="323A45"/>
                </a:solidFill>
                <a:latin typeface="Times New Roman"/>
                <a:ea typeface="Times New Roman"/>
                <a:cs typeface="Times New Roman"/>
                <a:sym typeface="Times New Roman"/>
              </a:rPr>
              <a:t>Single-page applications (SPAs) l</a:t>
            </a:r>
            <a:r>
              <a:rPr b="0" lang="en-GB" sz="1600">
                <a:solidFill>
                  <a:srgbClr val="323A45"/>
                </a:solidFill>
                <a:latin typeface="Times New Roman"/>
                <a:ea typeface="Times New Roman"/>
                <a:cs typeface="Times New Roman"/>
                <a:sym typeface="Times New Roman"/>
              </a:rPr>
              <a:t>ike Gmail, Google Maps, and GitHub leverage JavaScript frameworks (such as Angular, React, or Vue.js) to create seamless and </a:t>
            </a:r>
            <a:r>
              <a:rPr lang="en-GB" sz="1600">
                <a:solidFill>
                  <a:srgbClr val="323A45"/>
                </a:solidFill>
                <a:latin typeface="Times New Roman"/>
                <a:ea typeface="Times New Roman"/>
                <a:cs typeface="Times New Roman"/>
                <a:sym typeface="Times New Roman"/>
              </a:rPr>
              <a:t>responsive user experiences</a:t>
            </a:r>
            <a:r>
              <a:rPr b="0" lang="en-GB" sz="1600">
                <a:solidFill>
                  <a:srgbClr val="323A45"/>
                </a:solidFill>
                <a:latin typeface="Times New Roman"/>
                <a:ea typeface="Times New Roman"/>
                <a:cs typeface="Times New Roman"/>
                <a:sym typeface="Times New Roman"/>
              </a:rPr>
              <a:t> without the need for constant page reloads.</a:t>
            </a:r>
            <a:endParaRPr b="0" sz="1600">
              <a:solidFill>
                <a:srgbClr val="323A45"/>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323A45"/>
              </a:buClr>
              <a:buSzPts val="1600"/>
              <a:buFont typeface="Times New Roman"/>
              <a:buChar char="●"/>
            </a:pPr>
            <a:r>
              <a:rPr b="0" lang="en-GB" sz="1600">
                <a:solidFill>
                  <a:srgbClr val="323A45"/>
                </a:solidFill>
                <a:latin typeface="Times New Roman"/>
                <a:ea typeface="Times New Roman"/>
                <a:cs typeface="Times New Roman"/>
                <a:sym typeface="Times New Roman"/>
              </a:rPr>
              <a:t>Streaming giants like Netflix, Spotify, and YouTube utilize JavaScript to provide smooth, interactive media streaming experiences to all of their users.</a:t>
            </a:r>
            <a:endParaRPr b="0" sz="1600">
              <a:solidFill>
                <a:srgbClr val="323A4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3" name="Shape 493"/>
        <p:cNvGrpSpPr/>
        <p:nvPr/>
      </p:nvGrpSpPr>
      <p:grpSpPr>
        <a:xfrm>
          <a:off x="0" y="0"/>
          <a:ext cx="0" cy="0"/>
          <a:chOff x="0" y="0"/>
          <a:chExt cx="0" cy="0"/>
        </a:xfrm>
      </p:grpSpPr>
      <p:sp>
        <p:nvSpPr>
          <p:cNvPr id="494" name="Google Shape;494;p52"/>
          <p:cNvSpPr txBox="1"/>
          <p:nvPr>
            <p:ph type="title"/>
          </p:nvPr>
        </p:nvSpPr>
        <p:spPr>
          <a:xfrm>
            <a:off x="1303800" y="598575"/>
            <a:ext cx="73974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import axios from 'axios';</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axios.get('APIURL')</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.then(response =&gt;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Access the response data</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const responseData = response.data;</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Process the response data here</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.catch(error =&gt;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Handle any errors</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411">
                <a:solidFill>
                  <a:srgbClr val="000000"/>
                </a:solidFill>
                <a:latin typeface="Times New Roman"/>
                <a:ea typeface="Times New Roman"/>
                <a:cs typeface="Times New Roman"/>
                <a:sym typeface="Times New Roman"/>
              </a:rPr>
              <a:t>Explanation: While sending the HTTP request it will respond to us with the error or the data which is already parsed to JSON format(which is the property of Axios). We can handle data with the .then() method and at the end we will use .catch() method to handle the error.</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latin typeface="Times New Roman"/>
              <a:ea typeface="Times New Roman"/>
              <a:cs typeface="Times New Roman"/>
              <a:sym typeface="Times New Roman"/>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53"/>
          <p:cNvSpPr txBox="1"/>
          <p:nvPr>
            <p:ph type="title"/>
          </p:nvPr>
        </p:nvSpPr>
        <p:spPr>
          <a:xfrm>
            <a:off x="873300" y="910800"/>
            <a:ext cx="7397400" cy="423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800">
                <a:solidFill>
                  <a:srgbClr val="000000"/>
                </a:solidFill>
              </a:rPr>
              <a:t>Thank you!  </a:t>
            </a:r>
            <a:endParaRPr b="0" sz="43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226850" y="270475"/>
            <a:ext cx="8664000" cy="467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is console in web browser?</a:t>
            </a:r>
            <a:endParaRPr/>
          </a:p>
          <a:p>
            <a:pPr indent="0" lvl="0" marL="0" rtl="0" algn="l">
              <a:spcBef>
                <a:spcPts val="0"/>
              </a:spcBef>
              <a:spcAft>
                <a:spcPts val="0"/>
              </a:spcAft>
              <a:buNone/>
            </a:pPr>
            <a:r>
              <a:rPr lang="en-GB" sz="1400"/>
              <a:t>Writing js on console is a temporary way , on clicking on refresh , we will have to start again</a:t>
            </a:r>
            <a:r>
              <a:rPr b="0" lang="en-GB" sz="1400"/>
              <a:t>.</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lang="en-GB" sz="1400"/>
              <a:t>MAJORLY we write js on a code editor.</a:t>
            </a:r>
            <a:endParaRPr sz="1400"/>
          </a:p>
          <a:p>
            <a:pPr indent="0" lvl="0" marL="0" rtl="0" algn="l">
              <a:spcBef>
                <a:spcPts val="0"/>
              </a:spcBef>
              <a:spcAft>
                <a:spcPts val="0"/>
              </a:spcAft>
              <a:buNone/>
            </a:pPr>
            <a:r>
              <a:rPr lang="en-GB" sz="1400"/>
              <a:t>For eg- VS CODE &lt;/&gt;</a:t>
            </a:r>
            <a:endParaRPr sz="1400"/>
          </a:p>
          <a:p>
            <a:pPr indent="0" lvl="0" marL="0" rtl="0" algn="l">
              <a:spcBef>
                <a:spcPts val="0"/>
              </a:spcBef>
              <a:spcAft>
                <a:spcPts val="0"/>
              </a:spcAft>
              <a:buNone/>
            </a:pPr>
            <a:r>
              <a:rPr lang="en-GB" sz="1400"/>
              <a:t>A free(no </a:t>
            </a:r>
            <a:r>
              <a:rPr lang="en-GB" sz="1400"/>
              <a:t>license</a:t>
            </a:r>
            <a:r>
              <a:rPr lang="en-GB" sz="1400"/>
              <a:t>) and popular code editor by microsoft.</a:t>
            </a:r>
            <a:endParaRPr sz="1400"/>
          </a:p>
        </p:txBody>
      </p:sp>
      <p:pic>
        <p:nvPicPr>
          <p:cNvPr id="303" name="Google Shape;303;p17"/>
          <p:cNvPicPr preferRelativeResize="0"/>
          <p:nvPr/>
        </p:nvPicPr>
        <p:blipFill>
          <a:blip r:embed="rId4">
            <a:alphaModFix/>
          </a:blip>
          <a:stretch>
            <a:fillRect/>
          </a:stretch>
        </p:blipFill>
        <p:spPr>
          <a:xfrm>
            <a:off x="226850" y="1160500"/>
            <a:ext cx="3821649" cy="2682950"/>
          </a:xfrm>
          <a:prstGeom prst="rect">
            <a:avLst/>
          </a:prstGeom>
          <a:noFill/>
          <a:ln>
            <a:noFill/>
          </a:ln>
        </p:spPr>
      </p:pic>
      <p:pic>
        <p:nvPicPr>
          <p:cNvPr id="304" name="Google Shape;304;p17"/>
          <p:cNvPicPr preferRelativeResize="0"/>
          <p:nvPr/>
        </p:nvPicPr>
        <p:blipFill>
          <a:blip r:embed="rId5">
            <a:alphaModFix/>
          </a:blip>
          <a:stretch>
            <a:fillRect/>
          </a:stretch>
        </p:blipFill>
        <p:spPr>
          <a:xfrm>
            <a:off x="4218625" y="1188875"/>
            <a:ext cx="4803224" cy="265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279200" y="210225"/>
            <a:ext cx="8481000" cy="48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How does it work?</a:t>
            </a:r>
            <a:endParaRPr/>
          </a:p>
          <a:p>
            <a:pPr indent="0" lvl="0" marL="0" rtl="0" algn="l">
              <a:spcBef>
                <a:spcPts val="0"/>
              </a:spcBef>
              <a:spcAft>
                <a:spcPts val="0"/>
              </a:spcAft>
              <a:buNone/>
            </a:pPr>
            <a:r>
              <a:rPr b="0" lang="en-GB" sz="1800">
                <a:latin typeface="Verdana"/>
                <a:ea typeface="Verdana"/>
                <a:cs typeface="Verdana"/>
                <a:sym typeface="Verdana"/>
              </a:rPr>
              <a:t>Embedding in HTML: JavaScript code is typically embedded within HTML documents using &lt;script&gt; tags. You can include the script directly in the HTML file or link to an external JavaScript file.</a:t>
            </a:r>
            <a:endParaRPr b="0" sz="1800">
              <a:latin typeface="Verdana"/>
              <a:ea typeface="Verdana"/>
              <a:cs typeface="Verdana"/>
              <a:sym typeface="Verdana"/>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10" name="Google Shape;310;p18"/>
          <p:cNvPicPr preferRelativeResize="0"/>
          <p:nvPr/>
        </p:nvPicPr>
        <p:blipFill>
          <a:blip r:embed="rId4">
            <a:alphaModFix/>
          </a:blip>
          <a:stretch>
            <a:fillRect/>
          </a:stretch>
        </p:blipFill>
        <p:spPr>
          <a:xfrm>
            <a:off x="950425" y="1792888"/>
            <a:ext cx="7030501" cy="1212175"/>
          </a:xfrm>
          <a:prstGeom prst="rect">
            <a:avLst/>
          </a:prstGeom>
          <a:noFill/>
          <a:ln>
            <a:noFill/>
          </a:ln>
        </p:spPr>
      </p:pic>
      <p:pic>
        <p:nvPicPr>
          <p:cNvPr id="311" name="Google Shape;311;p18"/>
          <p:cNvPicPr preferRelativeResize="0"/>
          <p:nvPr/>
        </p:nvPicPr>
        <p:blipFill>
          <a:blip r:embed="rId5">
            <a:alphaModFix/>
          </a:blip>
          <a:stretch>
            <a:fillRect/>
          </a:stretch>
        </p:blipFill>
        <p:spPr>
          <a:xfrm>
            <a:off x="1199100" y="3226673"/>
            <a:ext cx="5600700" cy="13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266125" y="349000"/>
            <a:ext cx="8068200" cy="479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Variables in JS</a:t>
            </a:r>
            <a:endParaRPr/>
          </a:p>
          <a:p>
            <a:pPr indent="0" lvl="0" marL="0" rtl="0" algn="l">
              <a:spcBef>
                <a:spcPts val="0"/>
              </a:spcBef>
              <a:spcAft>
                <a:spcPts val="0"/>
              </a:spcAft>
              <a:buNone/>
            </a:pPr>
            <a:r>
              <a:rPr lang="en-GB" sz="1550"/>
              <a:t>Variables are containers in </a:t>
            </a:r>
            <a:r>
              <a:rPr lang="en-GB" sz="1550"/>
              <a:t>javascript for storing data.</a:t>
            </a:r>
            <a:endParaRPr sz="1550"/>
          </a:p>
          <a:p>
            <a:pPr indent="0" lvl="0" marL="0" rtl="0" algn="l">
              <a:spcBef>
                <a:spcPts val="0"/>
              </a:spcBef>
              <a:spcAft>
                <a:spcPts val="0"/>
              </a:spcAft>
              <a:buNone/>
            </a:pPr>
            <a:r>
              <a:rPr b="0" lang="en-GB" sz="1550"/>
              <a:t>Radius = 14;</a:t>
            </a:r>
            <a:endParaRPr b="0" sz="155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lnSpc>
                <a:spcPct val="115000"/>
              </a:lnSpc>
              <a:spcBef>
                <a:spcPts val="1100"/>
              </a:spcBef>
              <a:spcAft>
                <a:spcPts val="0"/>
              </a:spcAft>
              <a:buNone/>
            </a:pPr>
            <a:r>
              <a:t/>
            </a:r>
            <a:endParaRPr b="0" sz="1150">
              <a:solidFill>
                <a:srgbClr val="000000"/>
              </a:solidFill>
              <a:latin typeface="Verdana"/>
              <a:ea typeface="Verdana"/>
              <a:cs typeface="Verdana"/>
              <a:sym typeface="Verdana"/>
            </a:endParaRPr>
          </a:p>
          <a:p>
            <a:pPr indent="0" lvl="0" marL="0" rtl="0" algn="l">
              <a:lnSpc>
                <a:spcPct val="115000"/>
              </a:lnSpc>
              <a:spcBef>
                <a:spcPts val="1100"/>
              </a:spcBef>
              <a:spcAft>
                <a:spcPts val="0"/>
              </a:spcAft>
              <a:buNone/>
            </a:pPr>
            <a:r>
              <a:rPr b="0" lang="en-GB" sz="1400">
                <a:solidFill>
                  <a:srgbClr val="000000"/>
                </a:solidFill>
                <a:latin typeface="Verdana"/>
                <a:ea typeface="Verdana"/>
                <a:cs typeface="Verdana"/>
                <a:sym typeface="Verdana"/>
              </a:rPr>
              <a:t>JavaScript Variables can be declared in 4 ways:</a:t>
            </a:r>
            <a:endParaRPr b="0" sz="1400">
              <a:solidFill>
                <a:srgbClr val="000000"/>
              </a:solidFill>
              <a:latin typeface="Verdana"/>
              <a:ea typeface="Verdana"/>
              <a:cs typeface="Verdana"/>
              <a:sym typeface="Verdana"/>
            </a:endParaRPr>
          </a:p>
          <a:p>
            <a:pPr indent="-308610" lvl="0" marL="457200" rtl="0" algn="l">
              <a:lnSpc>
                <a:spcPct val="115000"/>
              </a:lnSpc>
              <a:spcBef>
                <a:spcPts val="110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Automatically</a:t>
            </a:r>
            <a:endParaRPr b="0" sz="1400">
              <a:solidFill>
                <a:srgbClr val="000000"/>
              </a:solidFill>
              <a:latin typeface="Verdana"/>
              <a:ea typeface="Verdana"/>
              <a:cs typeface="Verdana"/>
              <a:sym typeface="Verdana"/>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var</a:t>
            </a:r>
            <a:endParaRPr b="0" sz="1400">
              <a:solidFill>
                <a:srgbClr val="DC143C"/>
              </a:solidFill>
              <a:latin typeface="Courier New"/>
              <a:ea typeface="Courier New"/>
              <a:cs typeface="Courier New"/>
              <a:sym typeface="Courier New"/>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let</a:t>
            </a:r>
            <a:endParaRPr b="0" sz="1400">
              <a:solidFill>
                <a:srgbClr val="DC143C"/>
              </a:solidFill>
              <a:latin typeface="Courier New"/>
              <a:ea typeface="Courier New"/>
              <a:cs typeface="Courier New"/>
              <a:sym typeface="Courier New"/>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const</a:t>
            </a:r>
            <a:endParaRPr b="0" sz="1400">
              <a:solidFill>
                <a:srgbClr val="DC143C"/>
              </a:solidFill>
              <a:latin typeface="Courier New"/>
              <a:ea typeface="Courier New"/>
              <a:cs typeface="Courier New"/>
              <a:sym typeface="Courier New"/>
            </a:endParaRPr>
          </a:p>
          <a:p>
            <a:pPr indent="0" lvl="0" marL="0" rtl="0" algn="l">
              <a:spcBef>
                <a:spcPts val="1100"/>
              </a:spcBef>
              <a:spcAft>
                <a:spcPts val="0"/>
              </a:spcAft>
              <a:buNone/>
            </a:pPr>
            <a:r>
              <a:t/>
            </a:r>
            <a:endParaRPr b="0" sz="1200"/>
          </a:p>
          <a:p>
            <a:pPr indent="0" lvl="0" marL="0" rtl="0" algn="l">
              <a:spcBef>
                <a:spcPts val="0"/>
              </a:spcBef>
              <a:spcAft>
                <a:spcPts val="0"/>
              </a:spcAft>
              <a:buNone/>
            </a:pPr>
            <a:r>
              <a:t/>
            </a:r>
            <a:endParaRPr b="0" sz="1200"/>
          </a:p>
        </p:txBody>
      </p:sp>
      <p:pic>
        <p:nvPicPr>
          <p:cNvPr id="317" name="Google Shape;317;p19"/>
          <p:cNvPicPr preferRelativeResize="0"/>
          <p:nvPr/>
        </p:nvPicPr>
        <p:blipFill>
          <a:blip r:embed="rId4">
            <a:alphaModFix/>
          </a:blip>
          <a:stretch>
            <a:fillRect/>
          </a:stretch>
        </p:blipFill>
        <p:spPr>
          <a:xfrm>
            <a:off x="1047750" y="1566350"/>
            <a:ext cx="5573350" cy="115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518250" y="283175"/>
            <a:ext cx="8393100" cy="48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Automatically-</a:t>
            </a:r>
            <a:r>
              <a:rPr b="0" lang="en-GB" sz="1800"/>
              <a:t>                               </a:t>
            </a:r>
            <a:endParaRPr b="0" sz="1800"/>
          </a:p>
          <a:p>
            <a:pPr indent="0" lvl="0" marL="457200" rtl="0" algn="l">
              <a:spcBef>
                <a:spcPts val="0"/>
              </a:spcBef>
              <a:spcAft>
                <a:spcPts val="0"/>
              </a:spcAft>
              <a:buNone/>
            </a:pPr>
            <a:r>
              <a:t/>
            </a:r>
            <a:endParaRPr b="0" sz="1800"/>
          </a:p>
        </p:txBody>
      </p:sp>
      <p:pic>
        <p:nvPicPr>
          <p:cNvPr id="323" name="Google Shape;323;p20"/>
          <p:cNvPicPr preferRelativeResize="0"/>
          <p:nvPr/>
        </p:nvPicPr>
        <p:blipFill>
          <a:blip r:embed="rId4">
            <a:alphaModFix/>
          </a:blip>
          <a:stretch>
            <a:fillRect/>
          </a:stretch>
        </p:blipFill>
        <p:spPr>
          <a:xfrm>
            <a:off x="518250" y="1038413"/>
            <a:ext cx="4501444" cy="3645851"/>
          </a:xfrm>
          <a:prstGeom prst="rect">
            <a:avLst/>
          </a:prstGeom>
          <a:noFill/>
          <a:ln cap="flat" cmpd="sng" w="9525">
            <a:solidFill>
              <a:srgbClr val="000000"/>
            </a:solidFill>
            <a:prstDash val="solid"/>
            <a:round/>
            <a:headEnd len="sm" w="sm" type="none"/>
            <a:tailEnd len="sm" w="sm" type="none"/>
          </a:ln>
        </p:spPr>
      </p:pic>
      <p:pic>
        <p:nvPicPr>
          <p:cNvPr id="324" name="Google Shape;324;p20"/>
          <p:cNvPicPr preferRelativeResize="0"/>
          <p:nvPr/>
        </p:nvPicPr>
        <p:blipFill>
          <a:blip r:embed="rId5">
            <a:alphaModFix/>
          </a:blip>
          <a:stretch>
            <a:fillRect/>
          </a:stretch>
        </p:blipFill>
        <p:spPr>
          <a:xfrm>
            <a:off x="5129775" y="1685050"/>
            <a:ext cx="3781450" cy="2235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21"/>
          <p:cNvSpPr txBox="1"/>
          <p:nvPr>
            <p:ph type="title"/>
          </p:nvPr>
        </p:nvSpPr>
        <p:spPr>
          <a:xfrm>
            <a:off x="264450" y="-40450"/>
            <a:ext cx="8615100" cy="50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0" name="Google Shape;330;p21"/>
          <p:cNvPicPr preferRelativeResize="0"/>
          <p:nvPr/>
        </p:nvPicPr>
        <p:blipFill rotWithShape="1">
          <a:blip r:embed="rId4">
            <a:alphaModFix/>
          </a:blip>
          <a:srcRect b="6173" l="0" r="0" t="0"/>
          <a:stretch/>
        </p:blipFill>
        <p:spPr>
          <a:xfrm>
            <a:off x="241550" y="140650"/>
            <a:ext cx="4439400" cy="4713050"/>
          </a:xfrm>
          <a:prstGeom prst="rect">
            <a:avLst/>
          </a:prstGeom>
          <a:noFill/>
          <a:ln cap="flat" cmpd="sng" w="9525">
            <a:solidFill>
              <a:srgbClr val="000000"/>
            </a:solidFill>
            <a:prstDash val="solid"/>
            <a:round/>
            <a:headEnd len="sm" w="sm" type="none"/>
            <a:tailEnd len="sm" w="sm" type="none"/>
          </a:ln>
        </p:spPr>
      </p:pic>
      <p:pic>
        <p:nvPicPr>
          <p:cNvPr id="331" name="Google Shape;331;p21"/>
          <p:cNvPicPr preferRelativeResize="0"/>
          <p:nvPr/>
        </p:nvPicPr>
        <p:blipFill rotWithShape="1">
          <a:blip r:embed="rId5">
            <a:alphaModFix/>
          </a:blip>
          <a:srcRect b="15062" l="0" r="9288" t="10076"/>
          <a:stretch/>
        </p:blipFill>
        <p:spPr>
          <a:xfrm>
            <a:off x="4826725" y="911225"/>
            <a:ext cx="3985275" cy="2790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