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7" r:id="rId8"/>
    <p:sldId id="266" r:id="rId9"/>
    <p:sldId id="268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6FF99"/>
    <a:srgbClr val="99FFCC"/>
    <a:srgbClr val="003399"/>
    <a:srgbClr val="9900CC"/>
    <a:srgbClr val="9900FF"/>
    <a:srgbClr val="33CC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>
        <p:scale>
          <a:sx n="75" d="100"/>
          <a:sy n="75" d="100"/>
        </p:scale>
        <p:origin x="-1308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8EA2-3CD5-422E-B859-4DAA091D4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5379E-9849-43CB-90C9-1CD0AB66B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400C-3E41-4565-A41F-7A0F31EBA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C4DD-33DA-46C5-9EA2-1A5762B69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1AEA-F49B-48E2-8787-2AC81B160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A2CE8-4E19-4D50-B3C9-541F3140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59A4-3E3D-4CB6-BBBE-4D22BFA00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E345-B548-4BB3-BB83-C5CB44AD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6D45-D34F-464F-A77A-13A2C127C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5A23-B1DE-482D-BC87-D2B7D2F4B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14370-7F09-4FE8-A09E-72D62840B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C8EE9E87-36FC-4CAE-AE02-CC87DCF3E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16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Introduction to Database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DS 501 Database Systems</a:t>
            </a:r>
          </a:p>
          <a:p>
            <a:pPr eaLnBrk="1" hangingPunct="1"/>
            <a:r>
              <a:rPr lang="en-US" altLang="en-US" dirty="0" smtClean="0"/>
              <a:t>Prof. </a:t>
            </a:r>
            <a:r>
              <a:rPr lang="en-US" altLang="en-US" dirty="0" err="1" smtClean="0"/>
              <a:t>Chandrashekar</a:t>
            </a:r>
            <a:r>
              <a:rPr lang="en-US" altLang="en-US" dirty="0" smtClean="0"/>
              <a:t> R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Uses diagrams to communicate information about data and relationships</a:t>
            </a:r>
          </a:p>
          <a:p>
            <a:r>
              <a:rPr lang="en-US" dirty="0" smtClean="0"/>
              <a:t>Helps make “implicit” information “explicit”</a:t>
            </a:r>
          </a:p>
          <a:p>
            <a:r>
              <a:rPr lang="en-US" dirty="0" smtClean="0"/>
              <a:t>Recall that data models are vocabularies</a:t>
            </a:r>
          </a:p>
          <a:p>
            <a:r>
              <a:rPr lang="en-US" dirty="0" smtClean="0"/>
              <a:t>Conceptual data models help create conceptual database designs</a:t>
            </a:r>
          </a:p>
          <a:p>
            <a:r>
              <a:rPr lang="en-US" dirty="0" smtClean="0"/>
              <a:t>ER and UML are examples conceptual data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433468">
            <a:off x="7717367" y="2662703"/>
            <a:ext cx="1447799" cy="40011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 what?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Design through normalization</a:t>
            </a:r>
            <a:endParaRPr lang="en-IN" altLang="en-US" sz="3200" smtClean="0"/>
          </a:p>
        </p:txBody>
      </p:sp>
      <p:sp>
        <p:nvSpPr>
          <p:cNvPr id="142339" name="AutoShape 3"/>
          <p:cNvSpPr>
            <a:spLocks noChangeArrowheads="1"/>
          </p:cNvSpPr>
          <p:nvPr/>
        </p:nvSpPr>
        <p:spPr bwMode="auto">
          <a:xfrm>
            <a:off x="1905000" y="12192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Requirements</a:t>
            </a:r>
            <a:endParaRPr lang="en-IN" altLang="en-US"/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>
            <a:off x="1905000" y="30480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Logical Database Design</a:t>
            </a:r>
            <a:endParaRPr lang="en-IN" altLang="en-US"/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1905000" y="4876800"/>
            <a:ext cx="3124200" cy="10668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Physical / Implementation Database Design</a:t>
            </a:r>
            <a:endParaRPr lang="en-IN" altLang="en-US"/>
          </a:p>
        </p:txBody>
      </p:sp>
      <p:sp>
        <p:nvSpPr>
          <p:cNvPr id="142347" name="AutoShape 11"/>
          <p:cNvSpPr>
            <a:spLocks/>
          </p:cNvSpPr>
          <p:nvPr/>
        </p:nvSpPr>
        <p:spPr bwMode="auto">
          <a:xfrm>
            <a:off x="5791200" y="4953000"/>
            <a:ext cx="2667000" cy="838200"/>
          </a:xfrm>
          <a:prstGeom prst="borderCallout2">
            <a:avLst>
              <a:gd name="adj1" fmla="val 13634"/>
              <a:gd name="adj2" fmla="val -2856"/>
              <a:gd name="adj3" fmla="val 13634"/>
              <a:gd name="adj4" fmla="val -15477"/>
              <a:gd name="adj5" fmla="val 62120"/>
              <a:gd name="adj6" fmla="val -285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(vendor-specific SQL scripts)</a:t>
            </a:r>
            <a:endParaRPr lang="en-IN" altLang="en-US" sz="1600"/>
          </a:p>
        </p:txBody>
      </p:sp>
      <p:sp>
        <p:nvSpPr>
          <p:cNvPr id="142348" name="AutoShape 12"/>
          <p:cNvSpPr>
            <a:spLocks/>
          </p:cNvSpPr>
          <p:nvPr/>
        </p:nvSpPr>
        <p:spPr bwMode="auto">
          <a:xfrm>
            <a:off x="5791200" y="1295400"/>
            <a:ext cx="2743200" cy="914400"/>
          </a:xfrm>
          <a:prstGeom prst="borderCallout2">
            <a:avLst>
              <a:gd name="adj1" fmla="val 12500"/>
              <a:gd name="adj2" fmla="val -2778"/>
              <a:gd name="adj3" fmla="val 12500"/>
              <a:gd name="adj4" fmla="val -15278"/>
              <a:gd name="adj5" fmla="val 58333"/>
              <a:gd name="adj6" fmla="val -2824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Universal schema</a:t>
            </a:r>
          </a:p>
          <a:p>
            <a:pPr algn="ctr" eaLnBrk="1" hangingPunct="1"/>
            <a:r>
              <a:rPr lang="en-US" altLang="en-US" sz="1600"/>
              <a:t>Functional dependencies</a:t>
            </a:r>
            <a:endParaRPr lang="en-IN" altLang="en-US" sz="1600"/>
          </a:p>
        </p:txBody>
      </p:sp>
      <p:sp>
        <p:nvSpPr>
          <p:cNvPr id="142349" name="AutoShape 13"/>
          <p:cNvSpPr>
            <a:spLocks/>
          </p:cNvSpPr>
          <p:nvPr/>
        </p:nvSpPr>
        <p:spPr bwMode="auto">
          <a:xfrm>
            <a:off x="5791200" y="3200400"/>
            <a:ext cx="2667000" cy="838200"/>
          </a:xfrm>
          <a:prstGeom prst="borderCallout2">
            <a:avLst>
              <a:gd name="adj1" fmla="val 13634"/>
              <a:gd name="adj2" fmla="val -2856"/>
              <a:gd name="adj3" fmla="val 13634"/>
              <a:gd name="adj4" fmla="val -14764"/>
              <a:gd name="adj5" fmla="val 59093"/>
              <a:gd name="adj6" fmla="val -271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SQL scripts)</a:t>
            </a:r>
            <a:endParaRPr lang="en-IN" altLang="en-US" sz="1600"/>
          </a:p>
        </p:txBody>
      </p:sp>
      <p:sp>
        <p:nvSpPr>
          <p:cNvPr id="142350" name="AutoShape 14"/>
          <p:cNvSpPr>
            <a:spLocks noChangeArrowheads="1"/>
          </p:cNvSpPr>
          <p:nvPr/>
        </p:nvSpPr>
        <p:spPr bwMode="auto">
          <a:xfrm>
            <a:off x="3200400" y="2286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1" name="AutoShape 15"/>
          <p:cNvSpPr>
            <a:spLocks noChangeArrowheads="1"/>
          </p:cNvSpPr>
          <p:nvPr/>
        </p:nvSpPr>
        <p:spPr bwMode="auto">
          <a:xfrm>
            <a:off x="32004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2" name="AutoShape 16"/>
          <p:cNvSpPr>
            <a:spLocks noChangeArrowheads="1"/>
          </p:cNvSpPr>
          <p:nvPr/>
        </p:nvSpPr>
        <p:spPr bwMode="auto">
          <a:xfrm>
            <a:off x="6838950" y="22098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7143750" y="23622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normalization</a:t>
            </a:r>
            <a:endParaRPr lang="en-IN" altLang="en-US"/>
          </a:p>
        </p:txBody>
      </p:sp>
      <p:sp>
        <p:nvSpPr>
          <p:cNvPr id="142354" name="AutoShape 18"/>
          <p:cNvSpPr>
            <a:spLocks noChangeArrowheads="1"/>
          </p:cNvSpPr>
          <p:nvPr/>
        </p:nvSpPr>
        <p:spPr bwMode="auto">
          <a:xfrm>
            <a:off x="6858000" y="4038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7143750" y="422751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/>
      <p:bldP spid="142340" grpId="0" animBg="1"/>
      <p:bldP spid="142341" grpId="0" animBg="1"/>
      <p:bldP spid="142347" grpId="0" animBg="1"/>
      <p:bldP spid="142348" grpId="0" animBg="1"/>
      <p:bldP spid="142349" grpId="0" animBg="1"/>
      <p:bldP spid="142350" grpId="0" animBg="1"/>
      <p:bldP spid="142351" grpId="0" animBg="1"/>
      <p:bldP spid="142352" grpId="0" animBg="1"/>
      <p:bldP spid="142353" grpId="0"/>
      <p:bldP spid="142354" grpId="0" animBg="1"/>
      <p:bldP spid="1423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coupling between data model, schema, database and DBMS</a:t>
            </a:r>
          </a:p>
          <a:p>
            <a:pPr eaLnBrk="1" hangingPunct="1"/>
            <a:r>
              <a:rPr lang="en-US" altLang="en-US" smtClean="0"/>
              <a:t>The database design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 binds them all</a:t>
            </a:r>
            <a:endParaRPr lang="en-IN" altLang="en-US" smtClean="0"/>
          </a:p>
        </p:txBody>
      </p:sp>
      <p:sp>
        <p:nvSpPr>
          <p:cNvPr id="5123" name="Oval 22"/>
          <p:cNvSpPr>
            <a:spLocks noChangeArrowheads="1"/>
          </p:cNvSpPr>
          <p:nvPr/>
        </p:nvSpPr>
        <p:spPr bwMode="auto">
          <a:xfrm>
            <a:off x="3352800" y="3200400"/>
            <a:ext cx="2133600" cy="1143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 Model</a:t>
            </a:r>
            <a:endParaRPr lang="en-IN" altLang="en-US"/>
          </a:p>
        </p:txBody>
      </p:sp>
      <p:sp>
        <p:nvSpPr>
          <p:cNvPr id="5124" name="Rectangle 24"/>
          <p:cNvSpPr>
            <a:spLocks noChangeArrowheads="1"/>
          </p:cNvSpPr>
          <p:nvPr/>
        </p:nvSpPr>
        <p:spPr bwMode="auto">
          <a:xfrm>
            <a:off x="1600200" y="1676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Schema</a:t>
            </a:r>
          </a:p>
        </p:txBody>
      </p:sp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5029200" y="1676400"/>
            <a:ext cx="1905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Database</a:t>
            </a:r>
          </a:p>
        </p:txBody>
      </p:sp>
      <p:sp>
        <p:nvSpPr>
          <p:cNvPr id="5126" name="Rectangle 26"/>
          <p:cNvSpPr>
            <a:spLocks noChangeArrowheads="1"/>
          </p:cNvSpPr>
          <p:nvPr/>
        </p:nvSpPr>
        <p:spPr bwMode="auto">
          <a:xfrm>
            <a:off x="3429000" y="5715000"/>
            <a:ext cx="1905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/>
              <a:t>DBMS</a:t>
            </a:r>
          </a:p>
        </p:txBody>
      </p:sp>
      <p:sp>
        <p:nvSpPr>
          <p:cNvPr id="5127" name="AutoShape 27"/>
          <p:cNvSpPr>
            <a:spLocks noChangeArrowheads="1"/>
          </p:cNvSpPr>
          <p:nvPr/>
        </p:nvSpPr>
        <p:spPr bwMode="auto">
          <a:xfrm rot="2611222">
            <a:off x="2667000" y="25908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AutoShape 28"/>
          <p:cNvSpPr>
            <a:spLocks noChangeArrowheads="1"/>
          </p:cNvSpPr>
          <p:nvPr/>
        </p:nvSpPr>
        <p:spPr bwMode="auto">
          <a:xfrm rot="-2306012">
            <a:off x="5105400" y="26670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AutoShape 29"/>
          <p:cNvSpPr>
            <a:spLocks noChangeArrowheads="1"/>
          </p:cNvSpPr>
          <p:nvPr/>
        </p:nvSpPr>
        <p:spPr bwMode="auto">
          <a:xfrm rot="-5400000">
            <a:off x="3771900" y="46101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30"/>
          <p:cNvSpPr txBox="1">
            <a:spLocks noChangeArrowheads="1"/>
          </p:cNvSpPr>
          <p:nvPr/>
        </p:nvSpPr>
        <p:spPr bwMode="auto">
          <a:xfrm>
            <a:off x="6324600" y="2514600"/>
            <a:ext cx="2362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Database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Database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1" name="Text Box 31"/>
          <p:cNvSpPr txBox="1">
            <a:spLocks noChangeArrowheads="1"/>
          </p:cNvSpPr>
          <p:nvPr/>
        </p:nvSpPr>
        <p:spPr bwMode="auto">
          <a:xfrm>
            <a:off x="1905000" y="5562600"/>
            <a:ext cx="12954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RDBMS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OODBMS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2" name="Text Box 32"/>
          <p:cNvSpPr txBox="1">
            <a:spLocks noChangeArrowheads="1"/>
          </p:cNvSpPr>
          <p:nvPr/>
        </p:nvSpPr>
        <p:spPr bwMode="auto">
          <a:xfrm>
            <a:off x="4953000" y="4157663"/>
            <a:ext cx="236220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Data Model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Data Model</a:t>
            </a:r>
          </a:p>
          <a:p>
            <a:pPr eaLnBrk="1" hangingPunct="1"/>
            <a:endParaRPr lang="en-IN" altLang="en-US" sz="1600"/>
          </a:p>
        </p:txBody>
      </p:sp>
      <p:sp>
        <p:nvSpPr>
          <p:cNvPr id="5133" name="Text Box 33"/>
          <p:cNvSpPr txBox="1">
            <a:spLocks noChangeArrowheads="1"/>
          </p:cNvSpPr>
          <p:nvPr/>
        </p:nvSpPr>
        <p:spPr bwMode="auto">
          <a:xfrm>
            <a:off x="228600" y="2514600"/>
            <a:ext cx="2362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Examples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Relational Schema</a:t>
            </a:r>
          </a:p>
          <a:p>
            <a:pPr eaLnBrk="1" hangingPunct="1">
              <a:buFontTx/>
              <a:buChar char="•"/>
            </a:pPr>
            <a:r>
              <a:rPr lang="en-US" altLang="en-US" sz="1600"/>
              <a:t>OO Schema</a:t>
            </a:r>
          </a:p>
          <a:p>
            <a:pPr eaLnBrk="1" hangingPunct="1"/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Database Design</a:t>
            </a:r>
            <a:endParaRPr lang="en-I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Goal is to create a design that can be implemented using a RDBMS</a:t>
            </a:r>
          </a:p>
          <a:p>
            <a:pPr marL="609600" indent="-609600" eaLnBrk="1" hangingPunct="1"/>
            <a:r>
              <a:rPr lang="en-US" altLang="en-US" smtClean="0"/>
              <a:t>The design is basically comprised of a collection of tables</a:t>
            </a:r>
          </a:p>
          <a:p>
            <a:pPr marL="609600" indent="-609600" eaLnBrk="1" hangingPunct="1"/>
            <a:r>
              <a:rPr lang="en-US" altLang="en-US" smtClean="0"/>
              <a:t>There are two ways in which the set of tables for a database can be identified: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Design through conceptual modeling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mtClean="0"/>
              <a:t>Design through normalization</a:t>
            </a:r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Design through conceptual modeling</a:t>
            </a:r>
            <a:endParaRPr lang="en-IN" altLang="en-US" sz="3200" smtClean="0"/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1905000" y="12192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Conceptual Database Design</a:t>
            </a:r>
            <a:endParaRPr lang="en-IN" altLang="en-US"/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1905000" y="30480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Logical Database Design</a:t>
            </a:r>
            <a:endParaRPr lang="en-IN" altLang="en-US"/>
          </a:p>
        </p:txBody>
      </p:sp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1905000" y="4876800"/>
            <a:ext cx="3124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Physical / Implementation Database Design</a:t>
            </a:r>
            <a:endParaRPr lang="en-IN" altLang="en-US"/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5791200" y="32004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19134"/>
              <a:gd name="adj5" fmla="val 59093"/>
              <a:gd name="adj6" fmla="val -35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SQL scripts)</a:t>
            </a:r>
            <a:endParaRPr lang="en-IN" altLang="en-US" sz="1600"/>
          </a:p>
        </p:txBody>
      </p:sp>
      <p:sp>
        <p:nvSpPr>
          <p:cNvPr id="140299" name="AutoShape 11"/>
          <p:cNvSpPr>
            <a:spLocks/>
          </p:cNvSpPr>
          <p:nvPr/>
        </p:nvSpPr>
        <p:spPr bwMode="auto">
          <a:xfrm>
            <a:off x="5791200" y="32004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19134"/>
              <a:gd name="adj5" fmla="val 59093"/>
              <a:gd name="adj6" fmla="val -3518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Logical Schema </a:t>
            </a:r>
          </a:p>
          <a:p>
            <a:pPr algn="ctr" eaLnBrk="1" hangingPunct="1"/>
            <a:r>
              <a:rPr lang="en-US" altLang="en-US" sz="1600"/>
              <a:t>(vendor-neutral table design)</a:t>
            </a:r>
            <a:endParaRPr lang="en-IN" altLang="en-US" sz="1600"/>
          </a:p>
        </p:txBody>
      </p:sp>
      <p:sp>
        <p:nvSpPr>
          <p:cNvPr id="140301" name="AutoShape 13"/>
          <p:cNvSpPr>
            <a:spLocks/>
          </p:cNvSpPr>
          <p:nvPr/>
        </p:nvSpPr>
        <p:spPr bwMode="auto">
          <a:xfrm>
            <a:off x="5791200" y="129540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0370"/>
              <a:gd name="adj5" fmla="val 58333"/>
              <a:gd name="adj6" fmla="val -3765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Conceptual Schema </a:t>
            </a:r>
          </a:p>
          <a:p>
            <a:pPr algn="ctr" eaLnBrk="1" hangingPunct="1"/>
            <a:r>
              <a:rPr lang="en-US" altLang="en-US" sz="1600"/>
              <a:t>(ER diagram, UML class diagram, etc.)</a:t>
            </a:r>
            <a:endParaRPr lang="en-IN" altLang="en-US" sz="1600"/>
          </a:p>
        </p:txBody>
      </p:sp>
      <p:sp>
        <p:nvSpPr>
          <p:cNvPr id="140303" name="AutoShape 15"/>
          <p:cNvSpPr>
            <a:spLocks noChangeArrowheads="1"/>
          </p:cNvSpPr>
          <p:nvPr/>
        </p:nvSpPr>
        <p:spPr bwMode="auto">
          <a:xfrm>
            <a:off x="3200400" y="2286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4" name="AutoShape 16"/>
          <p:cNvSpPr>
            <a:spLocks noChangeArrowheads="1"/>
          </p:cNvSpPr>
          <p:nvPr/>
        </p:nvSpPr>
        <p:spPr bwMode="auto">
          <a:xfrm>
            <a:off x="32004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5" name="AutoShape 17"/>
          <p:cNvSpPr>
            <a:spLocks noChangeArrowheads="1"/>
          </p:cNvSpPr>
          <p:nvPr/>
        </p:nvSpPr>
        <p:spPr bwMode="auto">
          <a:xfrm>
            <a:off x="6629400" y="22098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6934200" y="23622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  <p:sp>
        <p:nvSpPr>
          <p:cNvPr id="140307" name="AutoShape 19"/>
          <p:cNvSpPr>
            <a:spLocks noChangeArrowheads="1"/>
          </p:cNvSpPr>
          <p:nvPr/>
        </p:nvSpPr>
        <p:spPr bwMode="auto">
          <a:xfrm>
            <a:off x="6629400" y="4038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6934200" y="422751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mapping</a:t>
            </a:r>
            <a:endParaRPr lang="en-IN" altLang="en-US"/>
          </a:p>
        </p:txBody>
      </p:sp>
      <p:sp>
        <p:nvSpPr>
          <p:cNvPr id="140317" name="AutoShape 29"/>
          <p:cNvSpPr>
            <a:spLocks/>
          </p:cNvSpPr>
          <p:nvPr/>
        </p:nvSpPr>
        <p:spPr bwMode="auto">
          <a:xfrm>
            <a:off x="5791200" y="4953000"/>
            <a:ext cx="2057400" cy="838200"/>
          </a:xfrm>
          <a:prstGeom prst="borderCallout2">
            <a:avLst>
              <a:gd name="adj1" fmla="val 13634"/>
              <a:gd name="adj2" fmla="val -3704"/>
              <a:gd name="adj3" fmla="val 13634"/>
              <a:gd name="adj4" fmla="val -20681"/>
              <a:gd name="adj5" fmla="val 59093"/>
              <a:gd name="adj6" fmla="val -3827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/>
              <a:t>Physical Schema </a:t>
            </a:r>
          </a:p>
          <a:p>
            <a:pPr algn="ctr" eaLnBrk="1" hangingPunct="1"/>
            <a:r>
              <a:rPr lang="en-US" altLang="en-US" sz="1600"/>
              <a:t>(vendor-specific SQL scripts)</a:t>
            </a:r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3" grpId="0" animBg="1"/>
      <p:bldP spid="140294" grpId="0" animBg="1"/>
      <p:bldP spid="140296" grpId="0" animBg="1"/>
      <p:bldP spid="140299" grpId="0" animBg="1"/>
      <p:bldP spid="140301" grpId="0" animBg="1"/>
      <p:bldP spid="140303" grpId="0" animBg="1"/>
      <p:bldP spid="140304" grpId="0" animBg="1"/>
      <p:bldP spid="140305" grpId="0" animBg="1"/>
      <p:bldP spid="140306" grpId="0"/>
      <p:bldP spid="140307" grpId="0" animBg="1"/>
      <p:bldP spid="140308" grpId="0"/>
      <p:bldP spid="140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designs can be very hard to communicate</a:t>
            </a:r>
          </a:p>
          <a:p>
            <a:r>
              <a:rPr lang="en-US" dirty="0" smtClean="0"/>
              <a:t>Errors can be hard to detect</a:t>
            </a:r>
          </a:p>
          <a:p>
            <a:r>
              <a:rPr lang="en-US" dirty="0" smtClean="0"/>
              <a:t>Conceptual designs are usually expressed in pictures (and pictures are worth a hundred words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1"/>
          <p:cNvSpPr>
            <a:spLocks noChangeArrowheads="1"/>
          </p:cNvSpPr>
          <p:nvPr/>
        </p:nvSpPr>
        <p:spPr bwMode="auto">
          <a:xfrm>
            <a:off x="5435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3" name="Rectangle 20"/>
          <p:cNvSpPr>
            <a:spLocks noChangeArrowheads="1"/>
          </p:cNvSpPr>
          <p:nvPr/>
        </p:nvSpPr>
        <p:spPr bwMode="auto">
          <a:xfrm>
            <a:off x="3403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4" name="Rectangle 19"/>
          <p:cNvSpPr>
            <a:spLocks noChangeArrowheads="1"/>
          </p:cNvSpPr>
          <p:nvPr/>
        </p:nvSpPr>
        <p:spPr bwMode="auto">
          <a:xfrm>
            <a:off x="1371600" y="3327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5435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3403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7" name="Rectangle 16"/>
          <p:cNvSpPr>
            <a:spLocks noChangeArrowheads="1"/>
          </p:cNvSpPr>
          <p:nvPr/>
        </p:nvSpPr>
        <p:spPr bwMode="auto">
          <a:xfrm>
            <a:off x="1371600" y="1295400"/>
            <a:ext cx="2032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5368" name="Line 22"/>
          <p:cNvSpPr>
            <a:spLocks noChangeShapeType="1"/>
          </p:cNvSpPr>
          <p:nvPr/>
        </p:nvSpPr>
        <p:spPr bwMode="auto">
          <a:xfrm>
            <a:off x="1371600" y="12954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3"/>
          <p:cNvSpPr>
            <a:spLocks noChangeShapeType="1"/>
          </p:cNvSpPr>
          <p:nvPr/>
        </p:nvSpPr>
        <p:spPr bwMode="auto">
          <a:xfrm>
            <a:off x="1371600" y="33274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4"/>
          <p:cNvSpPr>
            <a:spLocks noChangeShapeType="1"/>
          </p:cNvSpPr>
          <p:nvPr/>
        </p:nvSpPr>
        <p:spPr bwMode="auto">
          <a:xfrm>
            <a:off x="1371600" y="53594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5"/>
          <p:cNvSpPr>
            <a:spLocks noChangeShapeType="1"/>
          </p:cNvSpPr>
          <p:nvPr/>
        </p:nvSpPr>
        <p:spPr bwMode="auto">
          <a:xfrm>
            <a:off x="1371600" y="12954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6"/>
          <p:cNvSpPr>
            <a:spLocks noChangeShapeType="1"/>
          </p:cNvSpPr>
          <p:nvPr/>
        </p:nvSpPr>
        <p:spPr bwMode="auto">
          <a:xfrm>
            <a:off x="3403600" y="12954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7"/>
          <p:cNvSpPr>
            <a:spLocks noChangeShapeType="1"/>
          </p:cNvSpPr>
          <p:nvPr/>
        </p:nvSpPr>
        <p:spPr bwMode="auto">
          <a:xfrm>
            <a:off x="5435600" y="12954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28"/>
          <p:cNvSpPr>
            <a:spLocks noChangeShapeType="1"/>
          </p:cNvSpPr>
          <p:nvPr/>
        </p:nvSpPr>
        <p:spPr bwMode="auto">
          <a:xfrm>
            <a:off x="7467600" y="12954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Are there errors in this design?</a:t>
            </a:r>
            <a:endParaRPr lang="en-US" altLang="en-US" sz="3600" dirty="0" smtClean="0"/>
          </a:p>
        </p:txBody>
      </p:sp>
      <p:graphicFrame>
        <p:nvGraphicFramePr>
          <p:cNvPr id="15376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1727200"/>
          <a:ext cx="1981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27200"/>
                        <a:ext cx="1981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52800" y="16684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" showAsIcon="1" r:id="rId5" imgW="914400" imgH="714240" progId="Package">
                  <p:embed/>
                </p:oleObj>
              </mc:Choice>
              <mc:Fallback>
                <p:oleObj name="Package" showAsIcon="1" r:id="rId5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684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0200" y="16684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ackage" showAsIcon="1" r:id="rId7" imgW="914400" imgH="714240" progId="Package">
                  <p:embed/>
                </p:oleObj>
              </mc:Choice>
              <mc:Fallback>
                <p:oleObj name="Package" showAsIcon="1" r:id="rId7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684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3786188"/>
          <a:ext cx="19812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ackage" showAsIcon="1" r:id="rId9" imgW="914400" imgH="714240" progId="Package">
                  <p:embed/>
                </p:oleObj>
              </mc:Choice>
              <mc:Fallback>
                <p:oleObj name="Package" showAsIcon="1" r:id="rId9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86188"/>
                        <a:ext cx="19812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9000" y="3786188"/>
          <a:ext cx="19812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" showAsIcon="1" r:id="rId11" imgW="914400" imgH="714240" progId="Package">
                  <p:embed/>
                </p:oleObj>
              </mc:Choice>
              <mc:Fallback>
                <p:oleObj name="Package" showAsIcon="1" r:id="rId11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86188"/>
                        <a:ext cx="198120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0200" y="3802063"/>
          <a:ext cx="20574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" showAsIcon="1" r:id="rId13" imgW="914400" imgH="714240" progId="Package">
                  <p:embed/>
                </p:oleObj>
              </mc:Choice>
              <mc:Fallback>
                <p:oleObj name="Package" showAsIcon="1" r:id="rId13" imgW="914400" imgH="7142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02063"/>
                        <a:ext cx="205740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9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  <a:endParaRPr lang="en-US" altLang="en-US" sz="3600" dirty="0" smtClean="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276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7086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52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4114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2057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4305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2895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5562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4305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5638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4953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3505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5029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4175125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1905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2595563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2117725" y="1633538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3733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4648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3200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3200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6265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Are there errors in this design?</a:t>
            </a:r>
            <a:endParaRPr lang="en-US" altLang="en-US" sz="3600" dirty="0" smtClean="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276600" y="914400"/>
            <a:ext cx="1905000" cy="1676400"/>
            <a:chOff x="720" y="1200"/>
            <a:chExt cx="1200" cy="1056"/>
          </a:xfrm>
        </p:grpSpPr>
        <p:sp>
          <p:nvSpPr>
            <p:cNvPr id="9257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9258" name="Rectangle 5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7086600" y="914400"/>
            <a:ext cx="1905000" cy="1676400"/>
            <a:chOff x="720" y="1200"/>
            <a:chExt cx="1200" cy="1056"/>
          </a:xfrm>
        </p:grpSpPr>
        <p:sp>
          <p:nvSpPr>
            <p:cNvPr id="9255" name="Rectangle 7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9256" name="Rectangle 8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1" name="Group 17"/>
          <p:cNvGrpSpPr>
            <a:grpSpLocks/>
          </p:cNvGrpSpPr>
          <p:nvPr/>
        </p:nvGrpSpPr>
        <p:grpSpPr bwMode="auto">
          <a:xfrm>
            <a:off x="152400" y="914400"/>
            <a:ext cx="1905000" cy="1676400"/>
            <a:chOff x="720" y="1200"/>
            <a:chExt cx="1200" cy="1056"/>
          </a:xfrm>
        </p:grpSpPr>
        <p:sp>
          <p:nvSpPr>
            <p:cNvPr id="9253" name="Rectangle 18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9254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4114800" y="3276600"/>
            <a:ext cx="1905000" cy="1371600"/>
            <a:chOff x="720" y="1200"/>
            <a:chExt cx="1200" cy="1056"/>
          </a:xfrm>
        </p:grpSpPr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9223" name="AutoShape 25"/>
          <p:cNvCxnSpPr>
            <a:cxnSpLocks noChangeShapeType="1"/>
            <a:stCxn id="9258" idx="1"/>
            <a:endCxn id="9254" idx="3"/>
          </p:cNvCxnSpPr>
          <p:nvPr/>
        </p:nvCxnSpPr>
        <p:spPr bwMode="auto">
          <a:xfrm rot="10800000">
            <a:off x="2057400" y="19431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4" name="AutoShape 27"/>
          <p:cNvCxnSpPr>
            <a:cxnSpLocks noChangeShapeType="1"/>
            <a:stCxn id="9256" idx="1"/>
            <a:endCxn id="9258" idx="3"/>
          </p:cNvCxnSpPr>
          <p:nvPr/>
        </p:nvCxnSpPr>
        <p:spPr bwMode="auto">
          <a:xfrm rot="10800000">
            <a:off x="5181600" y="19431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5" name="AutoShape 28"/>
          <p:cNvCxnSpPr>
            <a:cxnSpLocks noChangeShapeType="1"/>
            <a:stCxn id="9258" idx="2"/>
            <a:endCxn id="9251" idx="0"/>
          </p:cNvCxnSpPr>
          <p:nvPr/>
        </p:nvCxnSpPr>
        <p:spPr bwMode="auto">
          <a:xfrm rot="16200000" flipH="1">
            <a:off x="4305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2895600" y="5410200"/>
            <a:ext cx="1905000" cy="1371600"/>
            <a:chOff x="720" y="1200"/>
            <a:chExt cx="1200" cy="1056"/>
          </a:xfrm>
        </p:grpSpPr>
        <p:sp>
          <p:nvSpPr>
            <p:cNvPr id="9249" name="Rectangle 30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9250" name="Rectangle 31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9227" name="Group 32"/>
          <p:cNvGrpSpPr>
            <a:grpSpLocks/>
          </p:cNvGrpSpPr>
          <p:nvPr/>
        </p:nvGrpSpPr>
        <p:grpSpPr bwMode="auto">
          <a:xfrm>
            <a:off x="5562600" y="5410200"/>
            <a:ext cx="1905000" cy="1371600"/>
            <a:chOff x="720" y="1200"/>
            <a:chExt cx="1200" cy="1056"/>
          </a:xfrm>
        </p:grpSpPr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9228" name="AutoShape 35"/>
          <p:cNvSpPr>
            <a:spLocks noChangeArrowheads="1"/>
          </p:cNvSpPr>
          <p:nvPr/>
        </p:nvSpPr>
        <p:spPr bwMode="auto">
          <a:xfrm>
            <a:off x="4953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229" name="AutoShape 36"/>
          <p:cNvCxnSpPr>
            <a:cxnSpLocks noChangeShapeType="1"/>
            <a:stCxn id="9228" idx="3"/>
            <a:endCxn id="9249" idx="0"/>
          </p:cNvCxnSpPr>
          <p:nvPr/>
        </p:nvCxnSpPr>
        <p:spPr bwMode="auto">
          <a:xfrm rot="5400000">
            <a:off x="4305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37"/>
          <p:cNvCxnSpPr>
            <a:cxnSpLocks noChangeShapeType="1"/>
            <a:stCxn id="9228" idx="3"/>
            <a:endCxn id="9247" idx="0"/>
          </p:cNvCxnSpPr>
          <p:nvPr/>
        </p:nvCxnSpPr>
        <p:spPr bwMode="auto">
          <a:xfrm rot="16200000" flipH="1">
            <a:off x="5638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38"/>
          <p:cNvCxnSpPr>
            <a:cxnSpLocks noChangeShapeType="1"/>
            <a:stCxn id="9252" idx="2"/>
            <a:endCxn id="9228" idx="0"/>
          </p:cNvCxnSpPr>
          <p:nvPr/>
        </p:nvCxnSpPr>
        <p:spPr bwMode="auto">
          <a:xfrm rot="5400000">
            <a:off x="4953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3505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Text Box 42"/>
          <p:cNvSpPr txBox="1">
            <a:spLocks noChangeArrowheads="1"/>
          </p:cNvSpPr>
          <p:nvPr/>
        </p:nvSpPr>
        <p:spPr bwMode="auto">
          <a:xfrm>
            <a:off x="6388100" y="19050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teacher</a:t>
            </a:r>
          </a:p>
        </p:txBody>
      </p:sp>
      <p:sp>
        <p:nvSpPr>
          <p:cNvPr id="9234" name="Text Box 43"/>
          <p:cNvSpPr txBox="1">
            <a:spLocks noChangeArrowheads="1"/>
          </p:cNvSpPr>
          <p:nvPr/>
        </p:nvSpPr>
        <p:spPr bwMode="auto">
          <a:xfrm>
            <a:off x="5165725" y="1524000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/>
              <a:t>Courses_taught</a:t>
            </a:r>
          </a:p>
        </p:txBody>
      </p:sp>
      <p:sp>
        <p:nvSpPr>
          <p:cNvPr id="9235" name="Text Box 44"/>
          <p:cNvSpPr txBox="1">
            <a:spLocks noChangeArrowheads="1"/>
          </p:cNvSpPr>
          <p:nvPr/>
        </p:nvSpPr>
        <p:spPr bwMode="auto">
          <a:xfrm>
            <a:off x="5029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4175125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1905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2595563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2117725" y="1633538"/>
            <a:ext cx="438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3733800" y="2590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4648200" y="29718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2" name="Text Box 51"/>
          <p:cNvSpPr txBox="1">
            <a:spLocks noChangeArrowheads="1"/>
          </p:cNvSpPr>
          <p:nvPr/>
        </p:nvSpPr>
        <p:spPr bwMode="auto">
          <a:xfrm>
            <a:off x="5257800" y="1981200"/>
            <a:ext cx="438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1..n</a:t>
            </a:r>
          </a:p>
        </p:txBody>
      </p:sp>
      <p:sp>
        <p:nvSpPr>
          <p:cNvPr id="9243" name="Text Box 52"/>
          <p:cNvSpPr txBox="1">
            <a:spLocks noChangeArrowheads="1"/>
          </p:cNvSpPr>
          <p:nvPr/>
        </p:nvSpPr>
        <p:spPr bwMode="auto">
          <a:xfrm>
            <a:off x="6818313" y="1676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3200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3200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9246" name="AutoShape 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05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" name="AutoShape 37"/>
          <p:cNvCxnSpPr>
            <a:cxnSpLocks noChangeShapeType="1"/>
            <a:stCxn id="9256" idx="2"/>
            <a:endCxn id="9252" idx="3"/>
          </p:cNvCxnSpPr>
          <p:nvPr/>
        </p:nvCxnSpPr>
        <p:spPr bwMode="auto">
          <a:xfrm rot="5400000">
            <a:off x="6265718" y="2344882"/>
            <a:ext cx="1527464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6818313" y="3588327"/>
            <a:ext cx="1335087" cy="1059873"/>
            <a:chOff x="6818313" y="3588327"/>
            <a:chExt cx="1335087" cy="105987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818313" y="3588327"/>
              <a:ext cx="1335087" cy="9836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818313" y="3588327"/>
              <a:ext cx="1220787" cy="10598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52401" y="3839170"/>
            <a:ext cx="2578100" cy="2062103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one was easier to understand and review?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00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/>
      <p:bldP spid="9234" grpId="0"/>
      <p:bldP spid="9242" grpId="0"/>
      <p:bldP spid="9243" grpId="0"/>
      <p:bldP spid="8" grpId="0" animBg="1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555</TotalTime>
  <Words>377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</vt:lpstr>
      <vt:lpstr>Package</vt:lpstr>
      <vt:lpstr>Introduction to Database Design</vt:lpstr>
      <vt:lpstr>Outline</vt:lpstr>
      <vt:lpstr>Data model binds them all</vt:lpstr>
      <vt:lpstr>Relational Database Design</vt:lpstr>
      <vt:lpstr>Design through conceptual modeling</vt:lpstr>
      <vt:lpstr>Why Conceptual Design</vt:lpstr>
      <vt:lpstr>Are there errors in this design?</vt:lpstr>
      <vt:lpstr>Are there errors in this design?</vt:lpstr>
      <vt:lpstr>Are there errors in this design?</vt:lpstr>
      <vt:lpstr>Conceptual Design</vt:lpstr>
      <vt:lpstr>Design through normalization</vt:lpstr>
    </vt:vector>
  </TitlesOfParts>
  <Company>iiitb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iiitb1</dc:creator>
  <cp:lastModifiedBy>IIITB</cp:lastModifiedBy>
  <cp:revision>77</cp:revision>
  <dcterms:created xsi:type="dcterms:W3CDTF">2008-10-01T02:40:03Z</dcterms:created>
  <dcterms:modified xsi:type="dcterms:W3CDTF">2014-04-11T14:12:06Z</dcterms:modified>
</cp:coreProperties>
</file>