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5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66FF99"/>
    <a:srgbClr val="003399"/>
    <a:srgbClr val="9900CC"/>
    <a:srgbClr val="9900FF"/>
    <a:srgbClr val="33CC33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>
        <p:scale>
          <a:sx n="75" d="100"/>
          <a:sy n="75" d="100"/>
        </p:scale>
        <p:origin x="-119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8EA2-3CD5-422E-B859-4DAA091D4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5379E-9849-43CB-90C9-1CD0AB66B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400C-3E41-4565-A41F-7A0F31EBA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C4DD-33DA-46C5-9EA2-1A5762B69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1AEA-F49B-48E2-8787-2AC81B160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A2CE8-4E19-4D50-B3C9-541F3140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59A4-3E3D-4CB6-BBBE-4D22BFA00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E345-B548-4BB3-BB83-C5CB44AD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6D45-D34F-464F-A77A-13A2C127C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5A23-B1DE-482D-BC87-D2B7D2F4B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14370-7F09-4FE8-A09E-72D62840B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C8EE9E87-36FC-4CAE-AE02-CC87DCF3E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16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UML_Diagram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ely.com/blog/wp-content/uploads/2012/01/UML-Diagram-Types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UML Class Diagrams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DS 501 Database Systems</a:t>
            </a:r>
          </a:p>
          <a:p>
            <a:pPr eaLnBrk="1" hangingPunct="1"/>
            <a:r>
              <a:rPr lang="en-US" altLang="en-US" smtClean="0"/>
              <a:t>Prof. Chandrashekar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(IS-PART-OF)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57800" y="1354138"/>
            <a:ext cx="2667000" cy="2151062"/>
            <a:chOff x="720" y="1200"/>
            <a:chExt cx="1200" cy="10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 smtClean="0"/>
                <a:t>Computer</a:t>
              </a:r>
              <a:endParaRPr lang="en-US" altLang="en-US" sz="28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dirty="0" err="1" smtClean="0"/>
                <a:t>Serial_No</a:t>
              </a:r>
              <a:endParaRPr lang="en-US" altLang="en-US" sz="2800" dirty="0" smtClean="0"/>
            </a:p>
            <a:p>
              <a:pPr eaLnBrk="1" hangingPunct="1"/>
              <a:r>
                <a:rPr lang="en-US" altLang="en-US" sz="2800" dirty="0" smtClean="0"/>
                <a:t>Make</a:t>
              </a:r>
            </a:p>
            <a:p>
              <a:pPr eaLnBrk="1" hangingPunct="1"/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81000" y="1658937"/>
            <a:ext cx="2362200" cy="2019481"/>
            <a:chOff x="720" y="1200"/>
            <a:chExt cx="1200" cy="1067"/>
          </a:xfrm>
        </p:grpSpPr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 smtClean="0"/>
                <a:t>Peripheral</a:t>
              </a:r>
              <a:endParaRPr lang="en-US" altLang="en-US" sz="2800" dirty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20" y="1451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dirty="0" err="1" smtClean="0"/>
                <a:t>Peripheral_name</a:t>
              </a:r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cxnSp>
        <p:nvCxnSpPr>
          <p:cNvPr id="10" name="AutoShape 25"/>
          <p:cNvCxnSpPr>
            <a:cxnSpLocks noChangeShapeType="1"/>
            <a:stCxn id="12" idx="1"/>
            <a:endCxn id="9" idx="3"/>
          </p:cNvCxnSpPr>
          <p:nvPr/>
        </p:nvCxnSpPr>
        <p:spPr bwMode="auto">
          <a:xfrm flipH="1">
            <a:off x="2743200" y="2553596"/>
            <a:ext cx="2095500" cy="35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2895600" y="2406652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1..n</a:t>
            </a:r>
          </a:p>
        </p:txBody>
      </p:sp>
      <p:sp>
        <p:nvSpPr>
          <p:cNvPr id="12" name="Diamond 11"/>
          <p:cNvSpPr/>
          <p:nvPr/>
        </p:nvSpPr>
        <p:spPr>
          <a:xfrm>
            <a:off x="4838700" y="2331208"/>
            <a:ext cx="419100" cy="444776"/>
          </a:xfrm>
          <a:prstGeom prst="diamond">
            <a:avLst/>
          </a:prstGeom>
          <a:solidFill>
            <a:srgbClr val="00206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40313" y="5105400"/>
            <a:ext cx="30091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Parent class</a:t>
            </a:r>
          </a:p>
          <a:p>
            <a:r>
              <a:rPr lang="en-US" sz="3200" dirty="0" smtClean="0"/>
              <a:t>Container class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1562100" y="3678418"/>
            <a:ext cx="0" cy="188418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00800" y="3678418"/>
            <a:ext cx="0" cy="12511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4807" y="5644009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Child class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790950" y="2775984"/>
            <a:ext cx="1047750" cy="14150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8597" y="4201418"/>
            <a:ext cx="452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Filled diamond placed on container class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3124200" y="1598577"/>
            <a:ext cx="56094" cy="80807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7805" y="914400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Cardinality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6324600"/>
            <a:ext cx="4191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Peripheral is-part-of computer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2136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(IS-PART-OF)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is similar to composition</a:t>
            </a:r>
          </a:p>
          <a:p>
            <a:r>
              <a:rPr lang="en-US" dirty="0" smtClean="0"/>
              <a:t>The relationship name is fixed to “IS-PART-OF”</a:t>
            </a:r>
          </a:p>
          <a:p>
            <a:r>
              <a:rPr lang="en-US" dirty="0" smtClean="0"/>
              <a:t>Cardinality cannot be “</a:t>
            </a:r>
            <a:r>
              <a:rPr lang="en-US" dirty="0" err="1" smtClean="0"/>
              <a:t>many:many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Child CANNOT exist independently until attached to a parent (“existence dependency”)</a:t>
            </a:r>
          </a:p>
          <a:p>
            <a:r>
              <a:rPr lang="en-US" dirty="0" smtClean="0"/>
              <a:t>Deletion semantics – All child objects get deleted when parent is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(IS-A)</a:t>
            </a:r>
            <a:endParaRPr lang="en-US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524000" y="1738312"/>
            <a:ext cx="1905000" cy="1371600"/>
            <a:chOff x="720" y="1200"/>
            <a:chExt cx="1200" cy="1056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304800" y="3871912"/>
            <a:ext cx="1905000" cy="1371600"/>
            <a:chOff x="720" y="1200"/>
            <a:chExt cx="1200" cy="1056"/>
          </a:xfrm>
        </p:grpSpPr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2971800" y="3871912"/>
            <a:ext cx="1905000" cy="1371600"/>
            <a:chOff x="720" y="1200"/>
            <a:chExt cx="1200" cy="1056"/>
          </a:xfrm>
        </p:grpSpPr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33" name="AutoShape 35"/>
          <p:cNvSpPr>
            <a:spLocks noChangeArrowheads="1"/>
          </p:cNvSpPr>
          <p:nvPr/>
        </p:nvSpPr>
        <p:spPr bwMode="auto">
          <a:xfrm>
            <a:off x="2362200" y="3338512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4" name="AutoShape 36"/>
          <p:cNvCxnSpPr>
            <a:cxnSpLocks noChangeShapeType="1"/>
            <a:stCxn id="33" idx="3"/>
            <a:endCxn id="24" idx="0"/>
          </p:cNvCxnSpPr>
          <p:nvPr/>
        </p:nvCxnSpPr>
        <p:spPr bwMode="auto">
          <a:xfrm rot="5400000">
            <a:off x="1714500" y="3109912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7"/>
          <p:cNvCxnSpPr>
            <a:cxnSpLocks noChangeShapeType="1"/>
            <a:stCxn id="33" idx="3"/>
            <a:endCxn id="29" idx="0"/>
          </p:cNvCxnSpPr>
          <p:nvPr/>
        </p:nvCxnSpPr>
        <p:spPr bwMode="auto">
          <a:xfrm rot="16200000" flipH="1">
            <a:off x="3048000" y="2995612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8"/>
          <p:cNvCxnSpPr>
            <a:cxnSpLocks noChangeShapeType="1"/>
            <a:stCxn id="22" idx="2"/>
            <a:endCxn id="33" idx="0"/>
          </p:cNvCxnSpPr>
          <p:nvPr/>
        </p:nvCxnSpPr>
        <p:spPr bwMode="auto">
          <a:xfrm rot="5400000">
            <a:off x="2362200" y="3224212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6033280" y="2133600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 class</a:t>
            </a:r>
            <a:endParaRPr lang="en-US" sz="32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810000" y="2425987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24600" y="4421187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Sub-classes</a:t>
            </a:r>
            <a:endParaRPr lang="en-US" sz="3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105400" y="4713574"/>
            <a:ext cx="1205720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81700" y="3200400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triangle</a:t>
            </a:r>
            <a:endParaRPr lang="en-US" sz="32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743200" y="3518475"/>
            <a:ext cx="32385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5330" y="5715000"/>
            <a:ext cx="66970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A student can be either a TA or research engineer or neither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4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(IS-A)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562600"/>
          </a:xfrm>
        </p:spPr>
        <p:txBody>
          <a:bodyPr/>
          <a:lstStyle/>
          <a:p>
            <a:r>
              <a:rPr lang="en-US" dirty="0" smtClean="0"/>
              <a:t>The relationship name is fixed to “IS-A”</a:t>
            </a:r>
          </a:p>
          <a:p>
            <a:r>
              <a:rPr lang="en-US" dirty="0" smtClean="0"/>
              <a:t>Child object inherits all attributes of parent objects</a:t>
            </a:r>
          </a:p>
          <a:p>
            <a:r>
              <a:rPr lang="en-US" dirty="0" smtClean="0"/>
              <a:t>Class hierarchy can be arbitrarily deep</a:t>
            </a:r>
          </a:p>
          <a:p>
            <a:r>
              <a:rPr lang="en-US" dirty="0" smtClean="0"/>
              <a:t>Cardinality </a:t>
            </a:r>
          </a:p>
          <a:p>
            <a:pPr lvl="1"/>
            <a:r>
              <a:rPr lang="en-US" dirty="0" smtClean="0"/>
              <a:t>cannot be “</a:t>
            </a:r>
            <a:r>
              <a:rPr lang="en-US" dirty="0" err="1" smtClean="0"/>
              <a:t>one:many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cannot be “</a:t>
            </a:r>
            <a:r>
              <a:rPr lang="en-US" dirty="0" err="1" smtClean="0"/>
              <a:t>many:many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Cardinality can only be 1:1 or 1:0</a:t>
            </a:r>
          </a:p>
          <a:p>
            <a:pPr lvl="1"/>
            <a:r>
              <a:rPr lang="en-US" dirty="0" smtClean="0"/>
              <a:t>So no need to (and must not) mention cardinality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object cannot exist stand-alone</a:t>
            </a:r>
          </a:p>
          <a:p>
            <a:endParaRPr 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2971800"/>
            <a:ext cx="1905000" cy="1371600"/>
            <a:chOff x="720" y="1200"/>
            <a:chExt cx="1200" cy="1056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04800" y="5105400"/>
            <a:ext cx="1905000" cy="1371600"/>
            <a:chOff x="720" y="1200"/>
            <a:chExt cx="1200" cy="1056"/>
          </a:xfrm>
        </p:grpSpPr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971800" y="5105400"/>
            <a:ext cx="1905000" cy="1371600"/>
            <a:chOff x="720" y="1200"/>
            <a:chExt cx="1200" cy="1056"/>
          </a:xfrm>
        </p:grpSpPr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13" name="AutoShape 35"/>
          <p:cNvSpPr>
            <a:spLocks noChangeArrowheads="1"/>
          </p:cNvSpPr>
          <p:nvPr/>
        </p:nvSpPr>
        <p:spPr bwMode="auto">
          <a:xfrm>
            <a:off x="2362200" y="457200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" name="AutoShape 36"/>
          <p:cNvCxnSpPr>
            <a:cxnSpLocks noChangeShapeType="1"/>
            <a:stCxn id="13" idx="3"/>
            <a:endCxn id="8" idx="0"/>
          </p:cNvCxnSpPr>
          <p:nvPr/>
        </p:nvCxnSpPr>
        <p:spPr bwMode="auto">
          <a:xfrm rot="5400000">
            <a:off x="1714500" y="43434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7"/>
          <p:cNvCxnSpPr>
            <a:cxnSpLocks noChangeShapeType="1"/>
            <a:stCxn id="13" idx="3"/>
            <a:endCxn id="11" idx="0"/>
          </p:cNvCxnSpPr>
          <p:nvPr/>
        </p:nvCxnSpPr>
        <p:spPr bwMode="auto">
          <a:xfrm rot="16200000" flipH="1">
            <a:off x="3048000" y="42291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8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2362200" y="44577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981700" y="4368225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Filled triangle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43200" y="4686300"/>
            <a:ext cx="32385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2450" y="3127663"/>
            <a:ext cx="425013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Every student MUST be either a TA or research engineer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0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Describe this in 100 words!</a:t>
            </a:r>
            <a:endParaRPr lang="en-US" altLang="en-US" sz="3600" dirty="0" smtClean="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276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7086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52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4114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2057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4305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2895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5562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4305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5638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4953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3505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5029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4175125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1905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2595563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2117725" y="1633538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3733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4648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3200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3200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6265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43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UML for database design</a:t>
            </a:r>
          </a:p>
          <a:p>
            <a:pPr eaLnBrk="1" hangingPunct="1"/>
            <a:r>
              <a:rPr lang="en-US" altLang="en-US" dirty="0" smtClean="0"/>
              <a:t>UML notations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upload.wikimedia.org/wikipedia/commons/thumb/8/81/UML_Diagrams.jpg/320px-UML_Diagram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" y="990600"/>
            <a:ext cx="905995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Components</a:t>
            </a:r>
            <a:endParaRPr lang="en-US" dirty="0"/>
          </a:p>
        </p:txBody>
      </p:sp>
      <p:pic>
        <p:nvPicPr>
          <p:cNvPr id="10244" name="Picture 4" descr="UML Diagram Type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5736"/>
            <a:ext cx="7772400" cy="54924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5" name="Oval 4"/>
          <p:cNvSpPr/>
          <p:nvPr/>
        </p:nvSpPr>
        <p:spPr>
          <a:xfrm>
            <a:off x="3048000" y="3681984"/>
            <a:ext cx="1468531" cy="134721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attributes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8600" y="1981200"/>
            <a:ext cx="3200400" cy="3352800"/>
            <a:chOff x="720" y="1200"/>
            <a:chExt cx="1200" cy="1056"/>
          </a:xfrm>
          <a:solidFill>
            <a:srgbClr val="99FFCC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Course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/>
                <a:t>Course_name</a:t>
              </a:r>
            </a:p>
            <a:p>
              <a:pPr eaLnBrk="1" hangingPunct="1"/>
              <a:r>
                <a:rPr lang="en-US" altLang="en-US" sz="2800"/>
                <a:t>Class_room</a:t>
              </a:r>
            </a:p>
            <a:p>
              <a:pPr eaLnBrk="1" hangingPunct="1"/>
              <a:r>
                <a:rPr lang="en-US" altLang="en-US" sz="2800"/>
                <a:t>Course_credits</a:t>
              </a:r>
            </a:p>
            <a:p>
              <a:pPr eaLnBrk="1" hangingPunct="1"/>
              <a:endParaRPr lang="en-US" altLang="en-US" sz="28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33280" y="2133600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name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11836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Attributes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05200" y="2425987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5200" y="3093253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05200" y="3505200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05200" y="3886200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3180" y="4602540"/>
            <a:ext cx="4624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Generally no methods in conceptual database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types may be added as part of refinement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9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2424" y="838200"/>
            <a:ext cx="341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Association name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40313" y="5868837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Role name (optional)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95659" y="4148554"/>
            <a:ext cx="1096427" cy="156193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94306" y="4148554"/>
            <a:ext cx="644494" cy="16426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52400" y="2743200"/>
            <a:ext cx="2678113" cy="1676400"/>
            <a:chOff x="720" y="1200"/>
            <a:chExt cx="1200" cy="105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Course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Course_name</a:t>
              </a:r>
            </a:p>
            <a:p>
              <a:pPr eaLnBrk="1" hangingPunct="1"/>
              <a:r>
                <a:rPr lang="en-US" altLang="en-US" sz="2400"/>
                <a:t>Class_room</a:t>
              </a:r>
            </a:p>
            <a:p>
              <a:pPr eaLnBrk="1" hangingPunct="1"/>
              <a:r>
                <a:rPr lang="en-US" altLang="en-US" sz="2400"/>
                <a:t>Course_credits</a:t>
              </a:r>
            </a:p>
            <a:p>
              <a:pPr eaLnBrk="1" hangingPunct="1"/>
              <a:endParaRPr lang="en-US" altLang="en-US" sz="2400"/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5475287" y="2743200"/>
            <a:ext cx="2678113" cy="1676400"/>
            <a:chOff x="720" y="1200"/>
            <a:chExt cx="1200" cy="1056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Instructor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Instr_name</a:t>
              </a:r>
            </a:p>
            <a:p>
              <a:pPr eaLnBrk="1" hangingPunct="1"/>
              <a:r>
                <a:rPr lang="en-US" altLang="en-US" sz="2400"/>
                <a:t>Office</a:t>
              </a:r>
            </a:p>
            <a:p>
              <a:pPr eaLnBrk="1" hangingPunct="1"/>
              <a:r>
                <a:rPr lang="en-US" altLang="en-US" sz="2400"/>
                <a:t>e_mail</a:t>
              </a:r>
            </a:p>
            <a:p>
              <a:pPr eaLnBrk="1" hangingPunct="1"/>
              <a:endParaRPr lang="en-US" altLang="en-US" sz="2400"/>
            </a:p>
          </p:txBody>
        </p:sp>
      </p:grpSp>
      <p:cxnSp>
        <p:nvCxnSpPr>
          <p:cNvPr id="24" name="AutoShape 27"/>
          <p:cNvCxnSpPr>
            <a:cxnSpLocks noChangeShapeType="1"/>
            <a:stCxn id="23" idx="1"/>
            <a:endCxn id="20" idx="3"/>
          </p:cNvCxnSpPr>
          <p:nvPr/>
        </p:nvCxnSpPr>
        <p:spPr bwMode="auto">
          <a:xfrm flipH="1">
            <a:off x="2830513" y="3771900"/>
            <a:ext cx="264477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4145084" y="3733800"/>
            <a:ext cx="1341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teacher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089578" y="3352800"/>
            <a:ext cx="2130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dirty="0" err="1"/>
              <a:t>Courses_taught</a:t>
            </a:r>
            <a:endParaRPr lang="en-US" altLang="en-US" sz="2000" dirty="0"/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2921151" y="3810000"/>
            <a:ext cx="7418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1..n</a:t>
            </a: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4574693" y="3505200"/>
            <a:ext cx="419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092187" y="1676400"/>
            <a:ext cx="0" cy="167640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3107" y="5780513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Cardinality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55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One:One</a:t>
            </a:r>
            <a:endParaRPr lang="en-US" dirty="0" smtClean="0"/>
          </a:p>
          <a:p>
            <a:r>
              <a:rPr lang="en-US" dirty="0" err="1" smtClean="0"/>
              <a:t>One:Many</a:t>
            </a:r>
            <a:endParaRPr lang="en-US" dirty="0" smtClean="0"/>
          </a:p>
          <a:p>
            <a:r>
              <a:rPr lang="en-US" dirty="0" err="1" smtClean="0"/>
              <a:t>Many:Many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2400" y="3657600"/>
            <a:ext cx="2678113" cy="1676400"/>
            <a:chOff x="720" y="1200"/>
            <a:chExt cx="1200" cy="10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Course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Course_name</a:t>
              </a:r>
            </a:p>
            <a:p>
              <a:pPr eaLnBrk="1" hangingPunct="1"/>
              <a:r>
                <a:rPr lang="en-US" altLang="en-US" sz="2400"/>
                <a:t>Class_room</a:t>
              </a:r>
            </a:p>
            <a:p>
              <a:pPr eaLnBrk="1" hangingPunct="1"/>
              <a:r>
                <a:rPr lang="en-US" altLang="en-US" sz="2400"/>
                <a:t>Course_credits</a:t>
              </a:r>
            </a:p>
            <a:p>
              <a:pPr eaLnBrk="1" hangingPunct="1"/>
              <a:endParaRPr lang="en-US" altLang="en-US" sz="2400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475287" y="3657600"/>
            <a:ext cx="2678113" cy="1676400"/>
            <a:chOff x="720" y="1200"/>
            <a:chExt cx="1200" cy="1056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Instructor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Instr_name</a:t>
              </a:r>
            </a:p>
            <a:p>
              <a:pPr eaLnBrk="1" hangingPunct="1"/>
              <a:r>
                <a:rPr lang="en-US" altLang="en-US" sz="2400"/>
                <a:t>Office</a:t>
              </a:r>
            </a:p>
            <a:p>
              <a:pPr eaLnBrk="1" hangingPunct="1"/>
              <a:r>
                <a:rPr lang="en-US" altLang="en-US" sz="2400"/>
                <a:t>e_mail</a:t>
              </a:r>
            </a:p>
            <a:p>
              <a:pPr eaLnBrk="1" hangingPunct="1"/>
              <a:endParaRPr lang="en-US" altLang="en-US" sz="2400"/>
            </a:p>
          </p:txBody>
        </p:sp>
      </p:grpSp>
      <p:cxnSp>
        <p:nvCxnSpPr>
          <p:cNvPr id="11" name="AutoShape 27"/>
          <p:cNvCxnSpPr>
            <a:cxnSpLocks noChangeShapeType="1"/>
            <a:stCxn id="10" idx="1"/>
            <a:endCxn id="7" idx="3"/>
          </p:cNvCxnSpPr>
          <p:nvPr/>
        </p:nvCxnSpPr>
        <p:spPr bwMode="auto">
          <a:xfrm flipH="1">
            <a:off x="2830513" y="4686300"/>
            <a:ext cx="264477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145084" y="4648200"/>
            <a:ext cx="1341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teacher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3089578" y="4267200"/>
            <a:ext cx="2130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dirty="0" err="1"/>
              <a:t>Courses_taught</a:t>
            </a:r>
            <a:endParaRPr lang="en-US" altLang="en-US" sz="2000" dirty="0"/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4574693" y="4419600"/>
            <a:ext cx="419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3107" y="5780513"/>
            <a:ext cx="769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the interpretation of cardinalities?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7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(HAS-A)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57800" y="1354138"/>
            <a:ext cx="2667000" cy="2151062"/>
            <a:chOff x="720" y="1200"/>
            <a:chExt cx="1200" cy="10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 smtClean="0"/>
                <a:t>Computer</a:t>
              </a:r>
              <a:endParaRPr lang="en-US" altLang="en-US" sz="28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dirty="0" err="1" smtClean="0"/>
                <a:t>Serial_No</a:t>
              </a:r>
              <a:endParaRPr lang="en-US" altLang="en-US" sz="2800" dirty="0" smtClean="0"/>
            </a:p>
            <a:p>
              <a:pPr eaLnBrk="1" hangingPunct="1"/>
              <a:r>
                <a:rPr lang="en-US" altLang="en-US" sz="2800" dirty="0" smtClean="0"/>
                <a:t>Make</a:t>
              </a:r>
            </a:p>
            <a:p>
              <a:pPr eaLnBrk="1" hangingPunct="1"/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81000" y="1658937"/>
            <a:ext cx="2362200" cy="2019481"/>
            <a:chOff x="720" y="1200"/>
            <a:chExt cx="1200" cy="1067"/>
          </a:xfrm>
        </p:grpSpPr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 smtClean="0"/>
                <a:t>Peripheral</a:t>
              </a:r>
              <a:endParaRPr lang="en-US" altLang="en-US" sz="2800" dirty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20" y="1451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dirty="0" err="1" smtClean="0"/>
                <a:t>Peripheral_name</a:t>
              </a:r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cxnSp>
        <p:nvCxnSpPr>
          <p:cNvPr id="10" name="AutoShape 25"/>
          <p:cNvCxnSpPr>
            <a:cxnSpLocks noChangeShapeType="1"/>
            <a:stCxn id="12" idx="1"/>
            <a:endCxn id="9" idx="3"/>
          </p:cNvCxnSpPr>
          <p:nvPr/>
        </p:nvCxnSpPr>
        <p:spPr bwMode="auto">
          <a:xfrm flipH="1">
            <a:off x="2743200" y="2553596"/>
            <a:ext cx="2095500" cy="35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2895600" y="2406652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1..n</a:t>
            </a:r>
          </a:p>
        </p:txBody>
      </p:sp>
      <p:sp>
        <p:nvSpPr>
          <p:cNvPr id="12" name="Diamond 11"/>
          <p:cNvSpPr/>
          <p:nvPr/>
        </p:nvSpPr>
        <p:spPr>
          <a:xfrm>
            <a:off x="4838700" y="2331208"/>
            <a:ext cx="419100" cy="444776"/>
          </a:xfrm>
          <a:prstGeom prst="diamond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40313" y="5105400"/>
            <a:ext cx="30091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Parent class</a:t>
            </a:r>
          </a:p>
          <a:p>
            <a:r>
              <a:rPr lang="en-US" sz="3200" dirty="0" smtClean="0"/>
              <a:t>Container class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1562100" y="3678418"/>
            <a:ext cx="0" cy="188418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00800" y="3678418"/>
            <a:ext cx="0" cy="12511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4807" y="5644009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Child class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790950" y="2775984"/>
            <a:ext cx="1047750" cy="14150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8597" y="4201418"/>
            <a:ext cx="452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Unfilled diamond placed on container class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3124200" y="1598577"/>
            <a:ext cx="56094" cy="80807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7805" y="914400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Cardinality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90800" y="6324600"/>
            <a:ext cx="4191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Computer has-a peripheral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76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(HAS-A)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is similar to association</a:t>
            </a:r>
          </a:p>
          <a:p>
            <a:r>
              <a:rPr lang="en-US" dirty="0" smtClean="0"/>
              <a:t>The association name is fixed to “HAS-A”</a:t>
            </a:r>
          </a:p>
          <a:p>
            <a:r>
              <a:rPr lang="en-US" dirty="0" smtClean="0"/>
              <a:t>Cardinality cannot be “</a:t>
            </a:r>
            <a:r>
              <a:rPr lang="en-US" dirty="0" err="1" smtClean="0"/>
              <a:t>many:many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Child can exist independently until attached to a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624</TotalTime>
  <Words>396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Verdana</vt:lpstr>
      <vt:lpstr>Calibri</vt:lpstr>
      <vt:lpstr>blank</vt:lpstr>
      <vt:lpstr>UML Class Diagrams</vt:lpstr>
      <vt:lpstr>Outline</vt:lpstr>
      <vt:lpstr>UML Components</vt:lpstr>
      <vt:lpstr>Elements of Class Diagram</vt:lpstr>
      <vt:lpstr>Class and attributes</vt:lpstr>
      <vt:lpstr>Association</vt:lpstr>
      <vt:lpstr>Association cardinality</vt:lpstr>
      <vt:lpstr>Aggregation (HAS-A)</vt:lpstr>
      <vt:lpstr>Aggregation (HAS-A)</vt:lpstr>
      <vt:lpstr>Composition (IS-PART-OF)</vt:lpstr>
      <vt:lpstr>Composition (IS-PART-OF)</vt:lpstr>
      <vt:lpstr>Inheritance (IS-A)</vt:lpstr>
      <vt:lpstr>Inheritance (IS-A)</vt:lpstr>
      <vt:lpstr>Partitioned subclasses</vt:lpstr>
      <vt:lpstr>Describe this in 100 words!</vt:lpstr>
    </vt:vector>
  </TitlesOfParts>
  <Company>iiitb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iiitb1</dc:creator>
  <cp:lastModifiedBy>IIITB</cp:lastModifiedBy>
  <cp:revision>94</cp:revision>
  <dcterms:created xsi:type="dcterms:W3CDTF">2008-10-01T02:40:03Z</dcterms:created>
  <dcterms:modified xsi:type="dcterms:W3CDTF">2014-04-11T15:15:20Z</dcterms:modified>
</cp:coreProperties>
</file>