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72" r:id="rId5"/>
    <p:sldId id="259" r:id="rId6"/>
    <p:sldId id="260" r:id="rId7"/>
    <p:sldId id="274" r:id="rId8"/>
    <p:sldId id="271" r:id="rId9"/>
    <p:sldId id="273" r:id="rId10"/>
    <p:sldId id="263" r:id="rId11"/>
    <p:sldId id="276" r:id="rId12"/>
    <p:sldId id="261" r:id="rId13"/>
    <p:sldId id="275" r:id="rId14"/>
    <p:sldId id="262" r:id="rId15"/>
    <p:sldId id="264" r:id="rId16"/>
    <p:sldId id="277" r:id="rId17"/>
    <p:sldId id="265" r:id="rId18"/>
    <p:sldId id="266" r:id="rId19"/>
    <p:sldId id="278" r:id="rId20"/>
    <p:sldId id="267" r:id="rId21"/>
    <p:sldId id="279" r:id="rId22"/>
    <p:sldId id="268" r:id="rId23"/>
    <p:sldId id="280" r:id="rId24"/>
    <p:sldId id="269" r:id="rId25"/>
    <p:sldId id="270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6699FF"/>
    <a:srgbClr val="FF99FF"/>
    <a:srgbClr val="FF9966"/>
    <a:srgbClr val="FFFF99"/>
    <a:srgbClr val="66FF33"/>
    <a:srgbClr val="FFCC66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56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5" name="Picture 8" descr="iiit-b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33350"/>
            <a:ext cx="12573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644775"/>
            <a:ext cx="91440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algn="ctr">
              <a:defRPr b="1">
                <a:solidFill>
                  <a:srgbClr val="CC0000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4495800"/>
            <a:ext cx="6400800" cy="1447800"/>
          </a:xfrm>
        </p:spPr>
        <p:txBody>
          <a:bodyPr/>
          <a:lstStyle>
            <a:lvl1pPr marL="0" indent="0" algn="r">
              <a:buFontTx/>
              <a:buNone/>
              <a:defRPr sz="2400" i="1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3089C7B-7D0B-4546-9902-C4EAD024C5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2798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8233B3-CDA3-4770-8190-377F376981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32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21717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362700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8EEF09-136B-4B86-BC6F-251E470F1F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8075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080375" cy="8223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AA9D76-3A36-47E7-8657-C495E726A8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5682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55182-975A-44C7-9380-5233296929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6074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F73036-DA62-4083-A977-D512971674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2401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FD5E28-8436-4513-9928-5904D78ACF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4083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BBB189-80DC-4437-AD35-59A2E2D24C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0293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836812-3465-40FB-8151-73690D7240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655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680B73-31E3-4635-A3A3-B10CECB252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6580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5983C-9C68-410F-81BD-B656727028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3599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B53EFE-4DEA-435F-BE31-623F03741B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210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8080375" cy="822325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CC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smtClean="0"/>
            </a:lvl1pPr>
          </a:lstStyle>
          <a:p>
            <a:pPr>
              <a:defRPr/>
            </a:pPr>
            <a:fld id="{DBAB8AAF-9DC5-4A58-A427-2FDD0500CC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8077200" y="0"/>
            <a:ext cx="1066800" cy="822325"/>
            <a:chOff x="3552" y="1776"/>
            <a:chExt cx="960" cy="720"/>
          </a:xfrm>
        </p:grpSpPr>
        <p:sp>
          <p:nvSpPr>
            <p:cNvPr id="1032" name="Rectangle 8"/>
            <p:cNvSpPr>
              <a:spLocks noChangeArrowheads="1"/>
            </p:cNvSpPr>
            <p:nvPr userDrawn="1"/>
          </p:nvSpPr>
          <p:spPr bwMode="auto">
            <a:xfrm>
              <a:off x="3552" y="1776"/>
              <a:ext cx="960" cy="72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pic>
          <p:nvPicPr>
            <p:cNvPr id="1033" name="Picture 9" descr="iiit-b_logo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1872"/>
              <a:ext cx="792" cy="54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99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3366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0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Database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DS 501 Database Systems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974725" y="6030913"/>
            <a:ext cx="4306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b="0" i="1"/>
              <a:t>View in Slide Show Mode (Press F5)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DB Programming Approaches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altLang="en-US" smtClean="0"/>
              <a:t>SQL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mtClean="0"/>
              <a:t>Procedural Extensions to SQL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mtClean="0"/>
              <a:t>Embedded SQL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mtClean="0"/>
              <a:t>Database APIs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mtClean="0"/>
              <a:t>ODBC / JDBC variants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mtClean="0"/>
              <a:t>Database Frameworks</a:t>
            </a:r>
          </a:p>
          <a:p>
            <a:pPr marL="609600" indent="-609600"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"/>
          <p:cNvSpPr>
            <a:spLocks noChangeArrowheads="1"/>
          </p:cNvSpPr>
          <p:nvPr/>
        </p:nvSpPr>
        <p:spPr bwMode="auto">
          <a:xfrm>
            <a:off x="2425700" y="1981200"/>
            <a:ext cx="1905000" cy="3200400"/>
          </a:xfrm>
          <a:prstGeom prst="can">
            <a:avLst>
              <a:gd name="adj" fmla="val 42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DB</a:t>
            </a:r>
            <a:endParaRPr lang="en-IN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1 – SQL</a:t>
            </a:r>
            <a:endParaRPr lang="en-IN" altLang="en-US" smtClean="0"/>
          </a:p>
        </p:txBody>
      </p:sp>
      <p:sp>
        <p:nvSpPr>
          <p:cNvPr id="13316" name="Oval 6"/>
          <p:cNvSpPr>
            <a:spLocks noChangeArrowheads="1"/>
          </p:cNvSpPr>
          <p:nvPr/>
        </p:nvSpPr>
        <p:spPr bwMode="auto">
          <a:xfrm>
            <a:off x="5638800" y="3124200"/>
            <a:ext cx="1600200" cy="15240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b="0"/>
              <a:t>Application</a:t>
            </a:r>
            <a:endParaRPr lang="en-IN" altLang="en-US" b="0"/>
          </a:p>
        </p:txBody>
      </p:sp>
      <p:sp>
        <p:nvSpPr>
          <p:cNvPr id="13317" name="AutoShape 9"/>
          <p:cNvSpPr>
            <a:spLocks noChangeArrowheads="1"/>
          </p:cNvSpPr>
          <p:nvPr/>
        </p:nvSpPr>
        <p:spPr bwMode="auto">
          <a:xfrm>
            <a:off x="4343400" y="3886200"/>
            <a:ext cx="1295400" cy="381000"/>
          </a:xfrm>
          <a:prstGeom prst="rightArrow">
            <a:avLst>
              <a:gd name="adj1" fmla="val 50000"/>
              <a:gd name="adj2" fmla="val 8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400" b="0"/>
              <a:t>Results</a:t>
            </a:r>
            <a:endParaRPr lang="en-IN" altLang="en-US" sz="1400" b="0"/>
          </a:p>
        </p:txBody>
      </p:sp>
      <p:sp>
        <p:nvSpPr>
          <p:cNvPr id="13318" name="AutoShape 10"/>
          <p:cNvSpPr>
            <a:spLocks noChangeArrowheads="1"/>
          </p:cNvSpPr>
          <p:nvPr/>
        </p:nvSpPr>
        <p:spPr bwMode="auto">
          <a:xfrm flipH="1">
            <a:off x="4343400" y="3429000"/>
            <a:ext cx="1295400" cy="381000"/>
          </a:xfrm>
          <a:prstGeom prst="rightArrow">
            <a:avLst>
              <a:gd name="adj1" fmla="val 50000"/>
              <a:gd name="adj2" fmla="val 8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400" b="0"/>
              <a:t>Queries in SQL</a:t>
            </a:r>
            <a:endParaRPr lang="en-IN" altLang="en-US" sz="1400" b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1 - SQL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838200"/>
            <a:ext cx="4038600" cy="5867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SQL is the industry standard non-procedural language for relational database access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Advantages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Easy to use (for developers)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Behaves consistently across all vendor implementations (to a large extent)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Disadvantages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Difficult to use! (for end-users)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Difficult to implement complex scenarios (e.g., end user interaction, complex data validations, etc.)</a:t>
            </a:r>
          </a:p>
        </p:txBody>
      </p:sp>
      <p:pic>
        <p:nvPicPr>
          <p:cNvPr id="1434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14600"/>
            <a:ext cx="4038600" cy="269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7"/>
          <p:cNvSpPr>
            <a:spLocks noChangeArrowheads="1"/>
          </p:cNvSpPr>
          <p:nvPr/>
        </p:nvSpPr>
        <p:spPr bwMode="auto">
          <a:xfrm>
            <a:off x="3886200" y="1981200"/>
            <a:ext cx="1905000" cy="3200400"/>
          </a:xfrm>
          <a:prstGeom prst="can">
            <a:avLst>
              <a:gd name="adj" fmla="val 42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DB</a:t>
            </a:r>
            <a:endParaRPr lang="en-IN" alt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2 – Procedural Extensions to SQL</a:t>
            </a:r>
            <a:endParaRPr lang="en-IN" altLang="en-US" sz="3600" smtClean="0"/>
          </a:p>
        </p:txBody>
      </p:sp>
      <p:sp>
        <p:nvSpPr>
          <p:cNvPr id="15364" name="Oval 6"/>
          <p:cNvSpPr>
            <a:spLocks noChangeArrowheads="1"/>
          </p:cNvSpPr>
          <p:nvPr/>
        </p:nvSpPr>
        <p:spPr bwMode="auto">
          <a:xfrm>
            <a:off x="4038600" y="3200400"/>
            <a:ext cx="1676400" cy="1219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400" b="0"/>
              <a:t>Compiled stored procedure</a:t>
            </a:r>
            <a:endParaRPr lang="en-IN" altLang="en-US" sz="1400" b="0"/>
          </a:p>
        </p:txBody>
      </p:sp>
      <p:sp>
        <p:nvSpPr>
          <p:cNvPr id="15365" name="AutoShape 8"/>
          <p:cNvSpPr>
            <a:spLocks noChangeArrowheads="1"/>
          </p:cNvSpPr>
          <p:nvPr/>
        </p:nvSpPr>
        <p:spPr bwMode="auto">
          <a:xfrm>
            <a:off x="2057400" y="3352800"/>
            <a:ext cx="1981200" cy="838200"/>
          </a:xfrm>
          <a:prstGeom prst="rightArrow">
            <a:avLst>
              <a:gd name="adj1" fmla="val 50000"/>
              <a:gd name="adj2" fmla="val 5909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600" b="0"/>
              <a:t>Compilation</a:t>
            </a:r>
            <a:endParaRPr lang="en-IN" altLang="en-US" sz="1600" b="0"/>
          </a:p>
        </p:txBody>
      </p:sp>
      <p:sp>
        <p:nvSpPr>
          <p:cNvPr id="15366" name="Oval 9"/>
          <p:cNvSpPr>
            <a:spLocks noChangeArrowheads="1"/>
          </p:cNvSpPr>
          <p:nvPr/>
        </p:nvSpPr>
        <p:spPr bwMode="auto">
          <a:xfrm>
            <a:off x="7099300" y="3140075"/>
            <a:ext cx="1600200" cy="11430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b="0"/>
              <a:t>Application</a:t>
            </a:r>
            <a:endParaRPr lang="en-IN" altLang="en-US" b="0"/>
          </a:p>
        </p:txBody>
      </p:sp>
      <p:sp>
        <p:nvSpPr>
          <p:cNvPr id="15367" name="AutoShape 10"/>
          <p:cNvSpPr>
            <a:spLocks noChangeArrowheads="1"/>
          </p:cNvSpPr>
          <p:nvPr/>
        </p:nvSpPr>
        <p:spPr bwMode="auto">
          <a:xfrm>
            <a:off x="762000" y="2895600"/>
            <a:ext cx="1295400" cy="20574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b="0"/>
              <a:t>Stored Procedure</a:t>
            </a:r>
            <a:endParaRPr lang="en-IN" altLang="en-US" b="0"/>
          </a:p>
        </p:txBody>
      </p:sp>
      <p:sp>
        <p:nvSpPr>
          <p:cNvPr id="15368" name="AutoShape 13"/>
          <p:cNvSpPr>
            <a:spLocks noChangeArrowheads="1"/>
          </p:cNvSpPr>
          <p:nvPr/>
        </p:nvSpPr>
        <p:spPr bwMode="auto">
          <a:xfrm>
            <a:off x="5715000" y="3886200"/>
            <a:ext cx="1524000" cy="3810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400" b="0"/>
              <a:t>Results</a:t>
            </a:r>
            <a:endParaRPr lang="en-IN" altLang="en-US" sz="1400" b="0"/>
          </a:p>
        </p:txBody>
      </p:sp>
      <p:sp>
        <p:nvSpPr>
          <p:cNvPr id="15369" name="AutoShape 14"/>
          <p:cNvSpPr>
            <a:spLocks noChangeArrowheads="1"/>
          </p:cNvSpPr>
          <p:nvPr/>
        </p:nvSpPr>
        <p:spPr bwMode="auto">
          <a:xfrm flipH="1">
            <a:off x="5715000" y="3429000"/>
            <a:ext cx="1371600" cy="381000"/>
          </a:xfrm>
          <a:prstGeom prst="rightArrow">
            <a:avLst>
              <a:gd name="adj1" fmla="val 50000"/>
              <a:gd name="adj2" fmla="val 9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400" b="0"/>
              <a:t>Invoke</a:t>
            </a:r>
            <a:endParaRPr lang="en-IN" altLang="en-US" sz="1400" b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2 – Procedural Extensions to SQL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914400"/>
            <a:ext cx="40386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SQL is extended with imperative programming constructs (conditionals, looping, exceptions, etc.)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Typically implemented as stored procedures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Examples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PL/SQL in Oracle, T/SQL in MS SQL Server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Advantages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Finer control in processing logic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Better performance because of server-side processing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Disadvantages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Not </a:t>
            </a:r>
            <a:r>
              <a:rPr lang="en-US" altLang="en-US" sz="1800" dirty="0" smtClean="0"/>
              <a:t>portable across DBMS</a:t>
            </a:r>
            <a:endParaRPr lang="en-US" altLang="en-US" sz="1800" dirty="0" smtClean="0"/>
          </a:p>
        </p:txBody>
      </p:sp>
      <p:pic>
        <p:nvPicPr>
          <p:cNvPr id="1638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14600"/>
            <a:ext cx="3962400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Oracle PL/SQL Example</a:t>
            </a: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152400" y="838200"/>
            <a:ext cx="8839200" cy="556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latin typeface="Courier New" pitchFamily="71" charset="0"/>
              </a:rPr>
              <a:t>create or replace </a:t>
            </a:r>
          </a:p>
          <a:p>
            <a:pPr eaLnBrk="1" hangingPunct="1"/>
            <a:r>
              <a:rPr lang="en-US" altLang="en-US" sz="2400">
                <a:latin typeface="Courier New" pitchFamily="71" charset="0"/>
              </a:rPr>
              <a:t>procedure changesalary (</a:t>
            </a:r>
          </a:p>
          <a:p>
            <a:pPr eaLnBrk="1" hangingPunct="1"/>
            <a:r>
              <a:rPr lang="en-US" altLang="en-US" sz="2400">
                <a:latin typeface="Courier New" pitchFamily="71" charset="0"/>
              </a:rPr>
              <a:t>	ide number, ch_salary number) IS</a:t>
            </a:r>
          </a:p>
          <a:p>
            <a:pPr eaLnBrk="1" hangingPunct="1"/>
            <a:r>
              <a:rPr lang="en-US" altLang="en-US" sz="2400">
                <a:solidFill>
                  <a:srgbClr val="FF3300"/>
                </a:solidFill>
                <a:latin typeface="Courier New" pitchFamily="71" charset="0"/>
              </a:rPr>
              <a:t>sal number;</a:t>
            </a:r>
          </a:p>
          <a:p>
            <a:pPr eaLnBrk="1" hangingPunct="1"/>
            <a:r>
              <a:rPr lang="en-US" altLang="en-US" sz="2400">
                <a:latin typeface="Courier New" pitchFamily="71" charset="0"/>
              </a:rPr>
              <a:t>begin</a:t>
            </a:r>
          </a:p>
          <a:p>
            <a:pPr eaLnBrk="1" hangingPunct="1"/>
            <a:r>
              <a:rPr lang="en-US" altLang="en-US" sz="2400">
                <a:latin typeface="Courier New" pitchFamily="71" charset="0"/>
              </a:rPr>
              <a:t>	select salary </a:t>
            </a:r>
          </a:p>
          <a:p>
            <a:pPr eaLnBrk="1" hangingPunct="1"/>
            <a:r>
              <a:rPr lang="en-US" altLang="en-US" sz="2400">
                <a:latin typeface="Courier New" pitchFamily="71" charset="0"/>
              </a:rPr>
              <a:t>	into </a:t>
            </a:r>
            <a:r>
              <a:rPr lang="en-US" altLang="en-US" sz="2400">
                <a:solidFill>
                  <a:srgbClr val="FF3300"/>
                </a:solidFill>
                <a:latin typeface="Courier New" pitchFamily="71" charset="0"/>
              </a:rPr>
              <a:t>sal</a:t>
            </a:r>
            <a:r>
              <a:rPr lang="en-US" altLang="en-US" sz="2400">
                <a:latin typeface="Courier New" pitchFamily="71" charset="0"/>
              </a:rPr>
              <a:t> </a:t>
            </a:r>
          </a:p>
          <a:p>
            <a:pPr eaLnBrk="1" hangingPunct="1"/>
            <a:r>
              <a:rPr lang="en-US" altLang="en-US" sz="2400">
                <a:latin typeface="Courier New" pitchFamily="71" charset="0"/>
              </a:rPr>
              <a:t>	from employee </a:t>
            </a:r>
          </a:p>
          <a:p>
            <a:pPr eaLnBrk="1" hangingPunct="1"/>
            <a:r>
              <a:rPr lang="en-US" altLang="en-US" sz="2400">
                <a:latin typeface="Courier New" pitchFamily="71" charset="0"/>
              </a:rPr>
              <a:t>	where employee.id=</a:t>
            </a:r>
            <a:r>
              <a:rPr lang="en-US" altLang="en-US" sz="2400">
                <a:solidFill>
                  <a:srgbClr val="FF3300"/>
                </a:solidFill>
                <a:latin typeface="Courier New" pitchFamily="71" charset="0"/>
              </a:rPr>
              <a:t>ide</a:t>
            </a:r>
            <a:r>
              <a:rPr lang="en-US" altLang="en-US" sz="2400">
                <a:latin typeface="Courier New" pitchFamily="71" charset="0"/>
              </a:rPr>
              <a:t>;</a:t>
            </a:r>
          </a:p>
          <a:p>
            <a:pPr eaLnBrk="1" hangingPunct="1"/>
            <a:endParaRPr lang="en-US" altLang="en-US" sz="2400">
              <a:latin typeface="Courier New" pitchFamily="71" charset="0"/>
            </a:endParaRPr>
          </a:p>
          <a:p>
            <a:pPr eaLnBrk="1" hangingPunct="1"/>
            <a:r>
              <a:rPr lang="en-US" altLang="en-US" sz="2400">
                <a:latin typeface="Courier New" pitchFamily="71" charset="0"/>
              </a:rPr>
              <a:t>	</a:t>
            </a:r>
            <a:r>
              <a:rPr lang="en-US" altLang="en-US" sz="2400">
                <a:solidFill>
                  <a:srgbClr val="FF3300"/>
                </a:solidFill>
                <a:latin typeface="Courier New" pitchFamily="71" charset="0"/>
              </a:rPr>
              <a:t>sal := sal+sal*ch_salary*.01</a:t>
            </a:r>
          </a:p>
          <a:p>
            <a:pPr eaLnBrk="1" hangingPunct="1"/>
            <a:r>
              <a:rPr lang="en-US" altLang="en-US" sz="2400">
                <a:latin typeface="Courier New" pitchFamily="71" charset="0"/>
              </a:rPr>
              <a:t>	update employee </a:t>
            </a:r>
          </a:p>
          <a:p>
            <a:pPr eaLnBrk="1" hangingPunct="1"/>
            <a:r>
              <a:rPr lang="en-US" altLang="en-US" sz="2400">
                <a:latin typeface="Courier New" pitchFamily="71" charset="0"/>
              </a:rPr>
              <a:t>	set salary=sal </a:t>
            </a:r>
          </a:p>
          <a:p>
            <a:pPr eaLnBrk="1" hangingPunct="1"/>
            <a:r>
              <a:rPr lang="en-US" altLang="en-US" sz="2400">
                <a:latin typeface="Courier New" pitchFamily="71" charset="0"/>
              </a:rPr>
              <a:t>	where employee.id=ide;</a:t>
            </a:r>
          </a:p>
          <a:p>
            <a:pPr eaLnBrk="1" hangingPunct="1"/>
            <a:r>
              <a:rPr lang="en-US" altLang="en-US" sz="2400">
                <a:latin typeface="Courier New" pitchFamily="71" charset="0"/>
              </a:rPr>
              <a:t>end;</a:t>
            </a:r>
          </a:p>
        </p:txBody>
      </p:sp>
      <p:sp>
        <p:nvSpPr>
          <p:cNvPr id="13317" name="AutoShape 5"/>
          <p:cNvSpPr>
            <a:spLocks noChangeArrowheads="1"/>
          </p:cNvSpPr>
          <p:nvPr/>
        </p:nvSpPr>
        <p:spPr bwMode="auto">
          <a:xfrm>
            <a:off x="2819400" y="2057400"/>
            <a:ext cx="3276600" cy="381000"/>
          </a:xfrm>
          <a:prstGeom prst="wedgeRectCallout">
            <a:avLst>
              <a:gd name="adj1" fmla="val -64972"/>
              <a:gd name="adj2" fmla="val -1708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Local Variables</a:t>
            </a:r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5562600" y="2590800"/>
            <a:ext cx="3276600" cy="685800"/>
          </a:xfrm>
          <a:prstGeom prst="wedgeRectCallout">
            <a:avLst>
              <a:gd name="adj1" fmla="val -139000"/>
              <a:gd name="adj2" fmla="val 5046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Assigning SQL output to local variables</a:t>
            </a:r>
          </a:p>
        </p:txBody>
      </p:sp>
      <p:sp>
        <p:nvSpPr>
          <p:cNvPr id="13319" name="AutoShape 7"/>
          <p:cNvSpPr>
            <a:spLocks noChangeArrowheads="1"/>
          </p:cNvSpPr>
          <p:nvPr/>
        </p:nvSpPr>
        <p:spPr bwMode="auto">
          <a:xfrm>
            <a:off x="5562600" y="3429000"/>
            <a:ext cx="3276600" cy="685800"/>
          </a:xfrm>
          <a:prstGeom prst="wedgeRectCallout">
            <a:avLst>
              <a:gd name="adj1" fmla="val -62644"/>
              <a:gd name="adj2" fmla="val 3171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Running SQL queries with run time parameters</a:t>
            </a:r>
          </a:p>
        </p:txBody>
      </p:sp>
      <p:sp>
        <p:nvSpPr>
          <p:cNvPr id="13320" name="AutoShape 8"/>
          <p:cNvSpPr>
            <a:spLocks noChangeArrowheads="1"/>
          </p:cNvSpPr>
          <p:nvPr/>
        </p:nvSpPr>
        <p:spPr bwMode="auto">
          <a:xfrm>
            <a:off x="5638800" y="5334000"/>
            <a:ext cx="3276600" cy="457200"/>
          </a:xfrm>
          <a:prstGeom prst="wedgeRectCallout">
            <a:avLst>
              <a:gd name="adj1" fmla="val -68458"/>
              <a:gd name="adj2" fmla="val -14930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Assignment statements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990600" y="6324600"/>
            <a:ext cx="7610475" cy="376238"/>
          </a:xfrm>
          <a:prstGeom prst="rect">
            <a:avLst/>
          </a:prstGeom>
          <a:solidFill>
            <a:srgbClr val="FF3300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And you can include IF statements, LOOPs, EXCEPTIONS and so 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animBg="1"/>
      <p:bldP spid="13318" grpId="0" animBg="1"/>
      <p:bldP spid="13319" grpId="0" animBg="1"/>
      <p:bldP spid="13320" grpId="0" animBg="1"/>
      <p:bldP spid="133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3 – Embedded SQL</a:t>
            </a:r>
            <a:endParaRPr lang="en-IN" altLang="en-US" smtClean="0"/>
          </a:p>
        </p:txBody>
      </p:sp>
      <p:sp>
        <p:nvSpPr>
          <p:cNvPr id="18435" name="AutoShape 4"/>
          <p:cNvSpPr>
            <a:spLocks noChangeArrowheads="1"/>
          </p:cNvSpPr>
          <p:nvPr/>
        </p:nvSpPr>
        <p:spPr bwMode="auto">
          <a:xfrm>
            <a:off x="6248400" y="2971800"/>
            <a:ext cx="1905000" cy="3200400"/>
          </a:xfrm>
          <a:prstGeom prst="can">
            <a:avLst>
              <a:gd name="adj" fmla="val 42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DB</a:t>
            </a:r>
            <a:endParaRPr lang="en-IN" altLang="en-US"/>
          </a:p>
        </p:txBody>
      </p:sp>
      <p:sp>
        <p:nvSpPr>
          <p:cNvPr id="18436" name="AutoShape 6"/>
          <p:cNvSpPr>
            <a:spLocks noChangeArrowheads="1"/>
          </p:cNvSpPr>
          <p:nvPr/>
        </p:nvSpPr>
        <p:spPr bwMode="auto">
          <a:xfrm>
            <a:off x="1447800" y="1447800"/>
            <a:ext cx="1981200" cy="838200"/>
          </a:xfrm>
          <a:prstGeom prst="rightArrow">
            <a:avLst>
              <a:gd name="adj1" fmla="val 50000"/>
              <a:gd name="adj2" fmla="val 59091"/>
            </a:avLst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600" b="0"/>
              <a:t>Pre-Compilation</a:t>
            </a:r>
            <a:endParaRPr lang="en-IN" altLang="en-US" sz="1600" b="0"/>
          </a:p>
        </p:txBody>
      </p:sp>
      <p:sp>
        <p:nvSpPr>
          <p:cNvPr id="18437" name="Oval 7"/>
          <p:cNvSpPr>
            <a:spLocks noChangeArrowheads="1"/>
          </p:cNvSpPr>
          <p:nvPr/>
        </p:nvSpPr>
        <p:spPr bwMode="auto">
          <a:xfrm>
            <a:off x="3276600" y="4267200"/>
            <a:ext cx="1600200" cy="11430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b="0"/>
              <a:t>Application</a:t>
            </a:r>
            <a:endParaRPr lang="en-IN" altLang="en-US" b="0"/>
          </a:p>
        </p:txBody>
      </p:sp>
      <p:sp>
        <p:nvSpPr>
          <p:cNvPr id="18438" name="AutoShape 8"/>
          <p:cNvSpPr>
            <a:spLocks noChangeArrowheads="1"/>
          </p:cNvSpPr>
          <p:nvPr/>
        </p:nvSpPr>
        <p:spPr bwMode="auto">
          <a:xfrm>
            <a:off x="152400" y="990600"/>
            <a:ext cx="1295400" cy="20574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b="0"/>
              <a:t>HLL </a:t>
            </a:r>
          </a:p>
          <a:p>
            <a:pPr algn="ctr" eaLnBrk="1" hangingPunct="1"/>
            <a:r>
              <a:rPr lang="en-US" altLang="en-US" b="0"/>
              <a:t>+ embedded SQL</a:t>
            </a:r>
            <a:endParaRPr lang="en-IN" altLang="en-US" b="0"/>
          </a:p>
        </p:txBody>
      </p:sp>
      <p:sp>
        <p:nvSpPr>
          <p:cNvPr id="18439" name="AutoShape 11"/>
          <p:cNvSpPr>
            <a:spLocks noChangeArrowheads="1"/>
          </p:cNvSpPr>
          <p:nvPr/>
        </p:nvSpPr>
        <p:spPr bwMode="auto">
          <a:xfrm flipH="1">
            <a:off x="4800600" y="4876800"/>
            <a:ext cx="1447800" cy="381000"/>
          </a:xfrm>
          <a:prstGeom prst="rightArrow">
            <a:avLst>
              <a:gd name="adj1" fmla="val 50000"/>
              <a:gd name="adj2" fmla="val 9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400" b="0"/>
              <a:t>Results</a:t>
            </a:r>
            <a:endParaRPr lang="en-IN" altLang="en-US" sz="1400" b="0"/>
          </a:p>
        </p:txBody>
      </p:sp>
      <p:sp>
        <p:nvSpPr>
          <p:cNvPr id="18440" name="AutoShape 12"/>
          <p:cNvSpPr>
            <a:spLocks noChangeArrowheads="1"/>
          </p:cNvSpPr>
          <p:nvPr/>
        </p:nvSpPr>
        <p:spPr bwMode="auto">
          <a:xfrm>
            <a:off x="4876800" y="4267200"/>
            <a:ext cx="1371600" cy="533400"/>
          </a:xfrm>
          <a:prstGeom prst="rightArrow">
            <a:avLst>
              <a:gd name="adj1" fmla="val 50000"/>
              <a:gd name="adj2" fmla="val 6428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400" b="0"/>
              <a:t>Queries in API</a:t>
            </a:r>
            <a:endParaRPr lang="en-IN" altLang="en-US" sz="1400" b="0"/>
          </a:p>
        </p:txBody>
      </p:sp>
      <p:sp>
        <p:nvSpPr>
          <p:cNvPr id="18441" name="AutoShape 13"/>
          <p:cNvSpPr>
            <a:spLocks noChangeArrowheads="1"/>
          </p:cNvSpPr>
          <p:nvPr/>
        </p:nvSpPr>
        <p:spPr bwMode="auto">
          <a:xfrm>
            <a:off x="3429000" y="990600"/>
            <a:ext cx="1295400" cy="2057400"/>
          </a:xfrm>
          <a:prstGeom prst="foldedCorner">
            <a:avLst>
              <a:gd name="adj" fmla="val 12500"/>
            </a:avLst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b="0"/>
              <a:t>HLL </a:t>
            </a:r>
          </a:p>
          <a:p>
            <a:pPr algn="ctr" eaLnBrk="1" hangingPunct="1"/>
            <a:r>
              <a:rPr lang="en-US" altLang="en-US" b="0"/>
              <a:t>+ </a:t>
            </a:r>
          </a:p>
          <a:p>
            <a:pPr algn="ctr" eaLnBrk="1" hangingPunct="1"/>
            <a:r>
              <a:rPr lang="en-US" altLang="en-US" b="0"/>
              <a:t>Library calls</a:t>
            </a:r>
            <a:endParaRPr lang="en-IN" altLang="en-US" b="0"/>
          </a:p>
        </p:txBody>
      </p:sp>
      <p:sp>
        <p:nvSpPr>
          <p:cNvPr id="18442" name="AutoShape 14"/>
          <p:cNvSpPr>
            <a:spLocks noChangeArrowheads="1"/>
          </p:cNvSpPr>
          <p:nvPr/>
        </p:nvSpPr>
        <p:spPr bwMode="auto">
          <a:xfrm rot="5400000">
            <a:off x="3467100" y="3238500"/>
            <a:ext cx="1219200" cy="838200"/>
          </a:xfrm>
          <a:prstGeom prst="rightArrow">
            <a:avLst>
              <a:gd name="adj1" fmla="val 50000"/>
              <a:gd name="adj2" fmla="val 36364"/>
            </a:avLst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IN" altLang="en-US" sz="1600" b="0"/>
          </a:p>
        </p:txBody>
      </p:sp>
      <p:sp>
        <p:nvSpPr>
          <p:cNvPr id="18443" name="Text Box 15"/>
          <p:cNvSpPr txBox="1">
            <a:spLocks noChangeArrowheads="1"/>
          </p:cNvSpPr>
          <p:nvPr/>
        </p:nvSpPr>
        <p:spPr bwMode="auto">
          <a:xfrm>
            <a:off x="3429000" y="3276600"/>
            <a:ext cx="1390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0"/>
              <a:t>Compilation</a:t>
            </a:r>
            <a:endParaRPr lang="en-IN" altLang="en-US" b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3 – Embedded SQL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914400"/>
            <a:ext cx="40386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SQL statements can be embedded in a general-purpose host programming language such as COBOL, C, Java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Pre-compilers convert SQL statements into database calls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Examples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Oracle’s Pro*C and SQLJ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Advantages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No need for a learning a new procedural language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Disadvantages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Not </a:t>
            </a:r>
            <a:r>
              <a:rPr lang="en-US" altLang="en-US" sz="1800" dirty="0" smtClean="0"/>
              <a:t>portable across DBMS</a:t>
            </a:r>
            <a:endParaRPr lang="en-US" altLang="en-US" sz="1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Impedance mismatch: mixing of incompatible programming paradigms</a:t>
            </a:r>
          </a:p>
        </p:txBody>
      </p:sp>
      <p:pic>
        <p:nvPicPr>
          <p:cNvPr id="1946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3450"/>
            <a:ext cx="4114800" cy="298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Pro*C Example</a:t>
            </a:r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294688" cy="5715000"/>
          </a:xfrm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smtClean="0">
                <a:solidFill>
                  <a:srgbClr val="800000"/>
                </a:solidFill>
                <a:latin typeface="Courier New" pitchFamily="71" charset="0"/>
              </a:rPr>
              <a:t>int loop;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smtClean="0">
                <a:solidFill>
                  <a:srgbClr val="800000"/>
                </a:solidFill>
                <a:latin typeface="Courier New" pitchFamily="71" charset="0"/>
              </a:rPr>
              <a:t>	</a:t>
            </a:r>
            <a:r>
              <a:rPr lang="en-US" altLang="en-US" sz="1800" b="1" smtClean="0">
                <a:solidFill>
                  <a:srgbClr val="FF3300"/>
                </a:solidFill>
                <a:latin typeface="Courier New" pitchFamily="71" charset="0"/>
              </a:rPr>
              <a:t>EXEC SQL</a:t>
            </a:r>
            <a:r>
              <a:rPr lang="en-US" altLang="en-US" sz="1800" b="1" smtClean="0">
                <a:solidFill>
                  <a:srgbClr val="800000"/>
                </a:solidFill>
                <a:latin typeface="Courier New" pitchFamily="71" charset="0"/>
              </a:rPr>
              <a:t> </a:t>
            </a:r>
            <a:r>
              <a:rPr lang="en-US" altLang="en-US" sz="1800" b="1" smtClean="0">
                <a:solidFill>
                  <a:srgbClr val="FF3300"/>
                </a:solidFill>
                <a:latin typeface="Courier New" pitchFamily="71" charset="0"/>
              </a:rPr>
              <a:t>BEGIN</a:t>
            </a:r>
            <a:r>
              <a:rPr lang="en-US" altLang="en-US" sz="1800" b="1" smtClean="0">
                <a:solidFill>
                  <a:srgbClr val="800000"/>
                </a:solidFill>
                <a:latin typeface="Courier New" pitchFamily="71" charset="0"/>
              </a:rPr>
              <a:t> DECLARE SECTION;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smtClean="0">
                <a:solidFill>
                  <a:srgbClr val="800000"/>
                </a:solidFill>
                <a:latin typeface="Courier New" pitchFamily="71" charset="0"/>
              </a:rPr>
              <a:t>		varchar dname[16], fname[16], …;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smtClean="0">
                <a:solidFill>
                  <a:srgbClr val="800000"/>
                </a:solidFill>
                <a:latin typeface="Courier New" pitchFamily="71" charset="0"/>
              </a:rPr>
              <a:t>		char ssn[10], bdate[11], …;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smtClean="0">
                <a:solidFill>
                  <a:srgbClr val="800000"/>
                </a:solidFill>
                <a:latin typeface="Courier New" pitchFamily="71" charset="0"/>
              </a:rPr>
              <a:t>		int dno, dnumber, SQLCODE, …;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smtClean="0">
                <a:solidFill>
                  <a:srgbClr val="800000"/>
                </a:solidFill>
                <a:latin typeface="Courier New" pitchFamily="71" charset="0"/>
              </a:rPr>
              <a:t>	</a:t>
            </a:r>
            <a:r>
              <a:rPr lang="en-US" altLang="en-US" sz="1800" b="1" smtClean="0">
                <a:solidFill>
                  <a:srgbClr val="FF3300"/>
                </a:solidFill>
                <a:latin typeface="Courier New" pitchFamily="71" charset="0"/>
              </a:rPr>
              <a:t>EXEC SQL END</a:t>
            </a:r>
            <a:r>
              <a:rPr lang="en-US" altLang="en-US" sz="1800" b="1" smtClean="0">
                <a:solidFill>
                  <a:srgbClr val="800000"/>
                </a:solidFill>
                <a:latin typeface="Courier New" pitchFamily="71" charset="0"/>
              </a:rPr>
              <a:t> DECLARE SECTION;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 b="1" smtClean="0">
              <a:solidFill>
                <a:srgbClr val="800000"/>
              </a:solidFill>
              <a:latin typeface="Courier New" pitchFamily="71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smtClean="0">
                <a:solidFill>
                  <a:srgbClr val="800000"/>
                </a:solidFill>
                <a:latin typeface="Courier New" pitchFamily="71" charset="0"/>
              </a:rPr>
              <a:t>loop = 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 b="1" smtClean="0">
              <a:solidFill>
                <a:srgbClr val="800000"/>
              </a:solidFill>
              <a:latin typeface="Courier New" pitchFamily="71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smtClean="0">
                <a:solidFill>
                  <a:srgbClr val="800000"/>
                </a:solidFill>
                <a:latin typeface="Courier New" pitchFamily="71" charset="0"/>
              </a:rPr>
              <a:t>while (loop)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smtClean="0">
                <a:solidFill>
                  <a:srgbClr val="800000"/>
                </a:solidFill>
                <a:latin typeface="Courier New" pitchFamily="71" charset="0"/>
              </a:rPr>
              <a:t>	prompt (“Enter SSN: “, ssn);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smtClean="0">
                <a:solidFill>
                  <a:srgbClr val="800000"/>
                </a:solidFill>
                <a:latin typeface="Courier New" pitchFamily="71" charset="0"/>
              </a:rPr>
              <a:t>	</a:t>
            </a:r>
            <a:r>
              <a:rPr lang="en-US" altLang="en-US" sz="1800" b="1" smtClean="0">
                <a:solidFill>
                  <a:srgbClr val="FF3300"/>
                </a:solidFill>
                <a:latin typeface="Courier New" pitchFamily="71" charset="0"/>
              </a:rPr>
              <a:t>EXEC SQL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smtClean="0">
                <a:solidFill>
                  <a:srgbClr val="800000"/>
                </a:solidFill>
                <a:latin typeface="Courier New" pitchFamily="71" charset="0"/>
              </a:rPr>
              <a:t>		select FNAME, LNAME, ADDRESS, SALARY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smtClean="0">
                <a:solidFill>
                  <a:srgbClr val="800000"/>
                </a:solidFill>
                <a:latin typeface="Courier New" pitchFamily="71" charset="0"/>
              </a:rPr>
              <a:t>		</a:t>
            </a:r>
            <a:r>
              <a:rPr lang="en-US" altLang="en-US" sz="1800" b="1" smtClean="0">
                <a:solidFill>
                  <a:srgbClr val="FF3300"/>
                </a:solidFill>
                <a:latin typeface="Courier New" pitchFamily="71" charset="0"/>
              </a:rPr>
              <a:t>into :fname, :lname, :address, :salary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smtClean="0">
                <a:solidFill>
                  <a:srgbClr val="800000"/>
                </a:solidFill>
                <a:latin typeface="Courier New" pitchFamily="71" charset="0"/>
              </a:rPr>
              <a:t>		from EMPLOYEE where SSN == :ssn;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smtClean="0">
                <a:solidFill>
                  <a:srgbClr val="800000"/>
                </a:solidFill>
                <a:latin typeface="Courier New" pitchFamily="71" charset="0"/>
              </a:rPr>
              <a:t>		if (SQLCODE == 0) printf(“%s”, fname, …);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smtClean="0">
                <a:solidFill>
                  <a:srgbClr val="800000"/>
                </a:solidFill>
                <a:latin typeface="Courier New" pitchFamily="71" charset="0"/>
              </a:rPr>
              <a:t>		else printf(“SSN does not exist: “, ssn);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smtClean="0">
                <a:solidFill>
                  <a:srgbClr val="800000"/>
                </a:solidFill>
                <a:latin typeface="Courier New" pitchFamily="71" charset="0"/>
              </a:rPr>
              <a:t>		prompt(“More SSN? (1=yes, 0=no): “, loop);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smtClean="0">
                <a:solidFill>
                  <a:srgbClr val="800000"/>
                </a:solidFill>
                <a:latin typeface="Courier New" pitchFamily="71" charset="0"/>
              </a:rPr>
              <a:t>	</a:t>
            </a:r>
            <a:r>
              <a:rPr lang="en-US" altLang="en-US" sz="1800" b="1" smtClean="0">
                <a:solidFill>
                  <a:srgbClr val="FF3300"/>
                </a:solidFill>
                <a:latin typeface="Courier New" pitchFamily="71" charset="0"/>
              </a:rPr>
              <a:t>END-EXEC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smtClean="0">
                <a:solidFill>
                  <a:srgbClr val="800000"/>
                </a:solidFill>
                <a:latin typeface="Courier New" pitchFamily="71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 b="1" smtClean="0">
              <a:solidFill>
                <a:srgbClr val="800000"/>
              </a:solidFill>
              <a:latin typeface="Courier New" pitchFamily="71" charset="0"/>
            </a:endParaRPr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5927725" y="2170113"/>
            <a:ext cx="2838450" cy="725487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This is a C program with embedded SQL calls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4 – Database APIs</a:t>
            </a:r>
            <a:endParaRPr lang="en-IN" altLang="en-US" smtClean="0"/>
          </a:p>
        </p:txBody>
      </p:sp>
      <p:sp>
        <p:nvSpPr>
          <p:cNvPr id="21507" name="AutoShape 3"/>
          <p:cNvSpPr>
            <a:spLocks noChangeArrowheads="1"/>
          </p:cNvSpPr>
          <p:nvPr/>
        </p:nvSpPr>
        <p:spPr bwMode="auto">
          <a:xfrm>
            <a:off x="5638800" y="2971800"/>
            <a:ext cx="1905000" cy="3200400"/>
          </a:xfrm>
          <a:prstGeom prst="can">
            <a:avLst>
              <a:gd name="adj" fmla="val 42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DB</a:t>
            </a:r>
            <a:endParaRPr lang="en-IN" altLang="en-US"/>
          </a:p>
        </p:txBody>
      </p:sp>
      <p:sp>
        <p:nvSpPr>
          <p:cNvPr id="21508" name="Oval 5"/>
          <p:cNvSpPr>
            <a:spLocks noChangeArrowheads="1"/>
          </p:cNvSpPr>
          <p:nvPr/>
        </p:nvSpPr>
        <p:spPr bwMode="auto">
          <a:xfrm>
            <a:off x="2667000" y="4267200"/>
            <a:ext cx="1600200" cy="11430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b="0"/>
              <a:t>Application</a:t>
            </a:r>
            <a:endParaRPr lang="en-IN" altLang="en-US" b="0"/>
          </a:p>
        </p:txBody>
      </p:sp>
      <p:sp>
        <p:nvSpPr>
          <p:cNvPr id="21509" name="AutoShape 7"/>
          <p:cNvSpPr>
            <a:spLocks noChangeArrowheads="1"/>
          </p:cNvSpPr>
          <p:nvPr/>
        </p:nvSpPr>
        <p:spPr bwMode="auto">
          <a:xfrm flipH="1">
            <a:off x="4191000" y="4876800"/>
            <a:ext cx="1447800" cy="381000"/>
          </a:xfrm>
          <a:prstGeom prst="rightArrow">
            <a:avLst>
              <a:gd name="adj1" fmla="val 50000"/>
              <a:gd name="adj2" fmla="val 9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400" b="0"/>
              <a:t>Results</a:t>
            </a:r>
            <a:endParaRPr lang="en-IN" altLang="en-US" sz="1400" b="0"/>
          </a:p>
        </p:txBody>
      </p:sp>
      <p:sp>
        <p:nvSpPr>
          <p:cNvPr id="21510" name="AutoShape 8"/>
          <p:cNvSpPr>
            <a:spLocks noChangeArrowheads="1"/>
          </p:cNvSpPr>
          <p:nvPr/>
        </p:nvSpPr>
        <p:spPr bwMode="auto">
          <a:xfrm>
            <a:off x="4267200" y="4267200"/>
            <a:ext cx="1371600" cy="533400"/>
          </a:xfrm>
          <a:prstGeom prst="rightArrow">
            <a:avLst>
              <a:gd name="adj1" fmla="val 50000"/>
              <a:gd name="adj2" fmla="val 6428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400" b="0"/>
              <a:t>Queries in API</a:t>
            </a:r>
            <a:endParaRPr lang="en-IN" altLang="en-US" sz="1400" b="0"/>
          </a:p>
        </p:txBody>
      </p:sp>
      <p:sp>
        <p:nvSpPr>
          <p:cNvPr id="21511" name="AutoShape 9"/>
          <p:cNvSpPr>
            <a:spLocks noChangeArrowheads="1"/>
          </p:cNvSpPr>
          <p:nvPr/>
        </p:nvSpPr>
        <p:spPr bwMode="auto">
          <a:xfrm>
            <a:off x="2819400" y="990600"/>
            <a:ext cx="1295400" cy="2057400"/>
          </a:xfrm>
          <a:prstGeom prst="foldedCorner">
            <a:avLst>
              <a:gd name="adj" fmla="val 12500"/>
            </a:avLst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b="0"/>
              <a:t>HLL </a:t>
            </a:r>
          </a:p>
          <a:p>
            <a:pPr algn="ctr" eaLnBrk="1" hangingPunct="1"/>
            <a:r>
              <a:rPr lang="en-US" altLang="en-US" b="0"/>
              <a:t>+ </a:t>
            </a:r>
          </a:p>
          <a:p>
            <a:pPr algn="ctr" eaLnBrk="1" hangingPunct="1"/>
            <a:r>
              <a:rPr lang="en-US" altLang="en-US" b="0"/>
              <a:t>Library calls</a:t>
            </a:r>
            <a:endParaRPr lang="en-IN" altLang="en-US" b="0"/>
          </a:p>
        </p:txBody>
      </p:sp>
      <p:sp>
        <p:nvSpPr>
          <p:cNvPr id="21512" name="AutoShape 10"/>
          <p:cNvSpPr>
            <a:spLocks noChangeArrowheads="1"/>
          </p:cNvSpPr>
          <p:nvPr/>
        </p:nvSpPr>
        <p:spPr bwMode="auto">
          <a:xfrm rot="5400000">
            <a:off x="2857500" y="3238500"/>
            <a:ext cx="1219200" cy="838200"/>
          </a:xfrm>
          <a:prstGeom prst="rightArrow">
            <a:avLst>
              <a:gd name="adj1" fmla="val 50000"/>
              <a:gd name="adj2" fmla="val 36364"/>
            </a:avLst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IN" altLang="en-US" sz="1600" b="0"/>
          </a:p>
        </p:txBody>
      </p:sp>
      <p:sp>
        <p:nvSpPr>
          <p:cNvPr id="21513" name="Text Box 11"/>
          <p:cNvSpPr txBox="1">
            <a:spLocks noChangeArrowheads="1"/>
          </p:cNvSpPr>
          <p:nvPr/>
        </p:nvSpPr>
        <p:spPr bwMode="auto">
          <a:xfrm>
            <a:off x="2819400" y="3276600"/>
            <a:ext cx="1390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0"/>
              <a:t>Compilation</a:t>
            </a:r>
            <a:endParaRPr lang="en-IN" altLang="en-US" b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Need for database programming</a:t>
            </a:r>
          </a:p>
          <a:p>
            <a:pPr eaLnBrk="1" hangingPunct="1"/>
            <a:r>
              <a:rPr lang="en-US" altLang="en-US" smtClean="0"/>
              <a:t>Key issues with database interfaces</a:t>
            </a:r>
          </a:p>
          <a:p>
            <a:pPr eaLnBrk="1" hangingPunct="1"/>
            <a:r>
              <a:rPr lang="en-US" altLang="en-US" smtClean="0"/>
              <a:t>Six database programming options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4 – Database APIs</a:t>
            </a:r>
          </a:p>
        </p:txBody>
      </p:sp>
      <p:graphicFrame>
        <p:nvGraphicFramePr>
          <p:cNvPr id="22531" name="Object 5">
            <a:hlinkClick r:id="" action="ppaction://ole?verb=0"/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1752600" y="5715000"/>
          <a:ext cx="9144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name="Packager Shell Object" showAsIcon="1" r:id="rId3" imgW="914400" imgH="714240" progId="Package">
                  <p:embed/>
                </p:oleObj>
              </mc:Choice>
              <mc:Fallback>
                <p:oleObj name="Packager Shell Object" showAsIcon="1" r:id="rId3" imgW="914400" imgH="714240" progId="Packag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715000"/>
                        <a:ext cx="91440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914400"/>
            <a:ext cx="4038600" cy="5943600"/>
          </a:xfrm>
        </p:spPr>
        <p:txBody>
          <a:bodyPr/>
          <a:lstStyle/>
          <a:p>
            <a:pPr eaLnBrk="1" hangingPunct="1"/>
            <a:r>
              <a:rPr lang="en-US" altLang="en-US" sz="2000" dirty="0" smtClean="0"/>
              <a:t>Database vendors publish proprietary API’s that give low level access to the database</a:t>
            </a:r>
          </a:p>
          <a:p>
            <a:pPr eaLnBrk="1" hangingPunct="1"/>
            <a:r>
              <a:rPr lang="en-US" altLang="en-US" sz="2000" dirty="0" smtClean="0"/>
              <a:t>Examples</a:t>
            </a:r>
          </a:p>
          <a:p>
            <a:pPr lvl="1" eaLnBrk="1" hangingPunct="1"/>
            <a:r>
              <a:rPr lang="en-US" altLang="en-US" sz="1800" dirty="0" smtClean="0"/>
              <a:t>OCI (Oracle Call Level Interface)</a:t>
            </a:r>
          </a:p>
          <a:p>
            <a:pPr eaLnBrk="1" hangingPunct="1"/>
            <a:r>
              <a:rPr lang="en-US" altLang="en-US" sz="2000" dirty="0" smtClean="0"/>
              <a:t>Advantages</a:t>
            </a:r>
          </a:p>
          <a:p>
            <a:pPr lvl="1" eaLnBrk="1" hangingPunct="1"/>
            <a:r>
              <a:rPr lang="en-US" altLang="en-US" sz="1800" dirty="0" smtClean="0"/>
              <a:t>No impedance mismatch: no need to mix two different languages</a:t>
            </a:r>
          </a:p>
          <a:p>
            <a:pPr lvl="1" eaLnBrk="1" hangingPunct="1"/>
            <a:r>
              <a:rPr lang="en-US" altLang="en-US" sz="1800" dirty="0" smtClean="0"/>
              <a:t>Better performance because it is low-level</a:t>
            </a:r>
          </a:p>
          <a:p>
            <a:pPr eaLnBrk="1" hangingPunct="1"/>
            <a:r>
              <a:rPr lang="en-US" altLang="en-US" sz="2000" dirty="0" smtClean="0"/>
              <a:t>Disadvantages</a:t>
            </a:r>
          </a:p>
          <a:p>
            <a:pPr lvl="1" eaLnBrk="1" hangingPunct="1"/>
            <a:r>
              <a:rPr lang="en-US" altLang="en-US" sz="1800" dirty="0" smtClean="0"/>
              <a:t>Not </a:t>
            </a:r>
            <a:r>
              <a:rPr lang="en-US" altLang="en-US" sz="1800" dirty="0" smtClean="0"/>
              <a:t>portable across DBMS</a:t>
            </a:r>
            <a:endParaRPr lang="en-US" altLang="en-US" sz="1800" dirty="0" smtClean="0"/>
          </a:p>
          <a:p>
            <a:pPr lvl="1" eaLnBrk="1" hangingPunct="1"/>
            <a:r>
              <a:rPr lang="en-US" altLang="en-US" sz="1800" dirty="0" smtClean="0"/>
              <a:t>APIs may be complex to use</a:t>
            </a:r>
          </a:p>
        </p:txBody>
      </p:sp>
      <p:pic>
        <p:nvPicPr>
          <p:cNvPr id="22533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3605213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5 – ODBC / JDBC</a:t>
            </a:r>
            <a:endParaRPr lang="en-IN" altLang="en-US" smtClean="0"/>
          </a:p>
        </p:txBody>
      </p:sp>
      <p:sp>
        <p:nvSpPr>
          <p:cNvPr id="23555" name="AutoShape 3"/>
          <p:cNvSpPr>
            <a:spLocks noChangeArrowheads="1"/>
          </p:cNvSpPr>
          <p:nvPr/>
        </p:nvSpPr>
        <p:spPr bwMode="auto">
          <a:xfrm>
            <a:off x="6781800" y="2971800"/>
            <a:ext cx="1905000" cy="3200400"/>
          </a:xfrm>
          <a:prstGeom prst="can">
            <a:avLst>
              <a:gd name="adj" fmla="val 42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DB</a:t>
            </a:r>
            <a:endParaRPr lang="en-IN" altLang="en-US"/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533400" y="4267200"/>
            <a:ext cx="1600200" cy="11430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b="0"/>
              <a:t>Application</a:t>
            </a:r>
            <a:endParaRPr lang="en-IN" altLang="en-US" b="0"/>
          </a:p>
        </p:txBody>
      </p:sp>
      <p:sp>
        <p:nvSpPr>
          <p:cNvPr id="23557" name="AutoShape 5"/>
          <p:cNvSpPr>
            <a:spLocks noChangeArrowheads="1"/>
          </p:cNvSpPr>
          <p:nvPr/>
        </p:nvSpPr>
        <p:spPr bwMode="auto">
          <a:xfrm flipH="1">
            <a:off x="2057400" y="4876800"/>
            <a:ext cx="1447800" cy="381000"/>
          </a:xfrm>
          <a:prstGeom prst="rightArrow">
            <a:avLst>
              <a:gd name="adj1" fmla="val 50000"/>
              <a:gd name="adj2" fmla="val 9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400" b="0"/>
              <a:t>Results</a:t>
            </a:r>
            <a:endParaRPr lang="en-IN" altLang="en-US" sz="1400" b="0"/>
          </a:p>
        </p:txBody>
      </p:sp>
      <p:sp>
        <p:nvSpPr>
          <p:cNvPr id="23558" name="AutoShape 6"/>
          <p:cNvSpPr>
            <a:spLocks noChangeArrowheads="1"/>
          </p:cNvSpPr>
          <p:nvPr/>
        </p:nvSpPr>
        <p:spPr bwMode="auto">
          <a:xfrm>
            <a:off x="2057400" y="4267200"/>
            <a:ext cx="1447800" cy="533400"/>
          </a:xfrm>
          <a:prstGeom prst="rightArrow">
            <a:avLst>
              <a:gd name="adj1" fmla="val 50000"/>
              <a:gd name="adj2" fmla="val 6785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400" b="0"/>
              <a:t>Queries in JDBC</a:t>
            </a:r>
            <a:endParaRPr lang="en-IN" altLang="en-US" sz="1400" b="0"/>
          </a:p>
        </p:txBody>
      </p:sp>
      <p:sp>
        <p:nvSpPr>
          <p:cNvPr id="23559" name="AutoShape 7"/>
          <p:cNvSpPr>
            <a:spLocks noChangeArrowheads="1"/>
          </p:cNvSpPr>
          <p:nvPr/>
        </p:nvSpPr>
        <p:spPr bwMode="auto">
          <a:xfrm>
            <a:off x="685800" y="990600"/>
            <a:ext cx="1295400" cy="2057400"/>
          </a:xfrm>
          <a:prstGeom prst="foldedCorner">
            <a:avLst>
              <a:gd name="adj" fmla="val 12500"/>
            </a:avLst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b="0"/>
              <a:t>HLL </a:t>
            </a:r>
          </a:p>
          <a:p>
            <a:pPr algn="ctr" eaLnBrk="1" hangingPunct="1"/>
            <a:r>
              <a:rPr lang="en-US" altLang="en-US" b="0"/>
              <a:t>+ </a:t>
            </a:r>
          </a:p>
          <a:p>
            <a:pPr algn="ctr" eaLnBrk="1" hangingPunct="1"/>
            <a:r>
              <a:rPr lang="en-US" altLang="en-US" b="0"/>
              <a:t>JDBC Library calls</a:t>
            </a:r>
            <a:endParaRPr lang="en-IN" altLang="en-US" b="0"/>
          </a:p>
        </p:txBody>
      </p:sp>
      <p:sp>
        <p:nvSpPr>
          <p:cNvPr id="23560" name="AutoShape 8"/>
          <p:cNvSpPr>
            <a:spLocks noChangeArrowheads="1"/>
          </p:cNvSpPr>
          <p:nvPr/>
        </p:nvSpPr>
        <p:spPr bwMode="auto">
          <a:xfrm rot="5400000">
            <a:off x="723900" y="3238500"/>
            <a:ext cx="1219200" cy="838200"/>
          </a:xfrm>
          <a:prstGeom prst="rightArrow">
            <a:avLst>
              <a:gd name="adj1" fmla="val 50000"/>
              <a:gd name="adj2" fmla="val 36364"/>
            </a:avLst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IN" altLang="en-US" sz="1600" b="0"/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685800" y="3276600"/>
            <a:ext cx="1390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0"/>
              <a:t>Compilation</a:t>
            </a:r>
            <a:endParaRPr lang="en-IN" altLang="en-US" b="0"/>
          </a:p>
        </p:txBody>
      </p:sp>
      <p:sp>
        <p:nvSpPr>
          <p:cNvPr id="23562" name="Oval 10"/>
          <p:cNvSpPr>
            <a:spLocks noChangeArrowheads="1"/>
          </p:cNvSpPr>
          <p:nvPr/>
        </p:nvSpPr>
        <p:spPr bwMode="auto">
          <a:xfrm>
            <a:off x="3429000" y="4191000"/>
            <a:ext cx="1600200" cy="1143000"/>
          </a:xfrm>
          <a:prstGeom prst="ellipse">
            <a:avLst/>
          </a:prstGeom>
          <a:solidFill>
            <a:srgbClr val="FF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b="0"/>
              <a:t>JDBC Driver</a:t>
            </a:r>
            <a:endParaRPr lang="en-IN" altLang="en-US" b="0"/>
          </a:p>
        </p:txBody>
      </p:sp>
      <p:sp>
        <p:nvSpPr>
          <p:cNvPr id="23563" name="AutoShape 11"/>
          <p:cNvSpPr>
            <a:spLocks noChangeArrowheads="1"/>
          </p:cNvSpPr>
          <p:nvPr/>
        </p:nvSpPr>
        <p:spPr bwMode="auto">
          <a:xfrm flipH="1">
            <a:off x="4953000" y="4876800"/>
            <a:ext cx="1828800" cy="381000"/>
          </a:xfrm>
          <a:prstGeom prst="rightArrow">
            <a:avLst>
              <a:gd name="adj1" fmla="val 50000"/>
              <a:gd name="adj2" fmla="val 12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400" b="0"/>
              <a:t>Results</a:t>
            </a:r>
            <a:endParaRPr lang="en-IN" altLang="en-US" sz="1400" b="0"/>
          </a:p>
        </p:txBody>
      </p:sp>
      <p:sp>
        <p:nvSpPr>
          <p:cNvPr id="23564" name="AutoShape 12"/>
          <p:cNvSpPr>
            <a:spLocks noChangeArrowheads="1"/>
          </p:cNvSpPr>
          <p:nvPr/>
        </p:nvSpPr>
        <p:spPr bwMode="auto">
          <a:xfrm>
            <a:off x="5029200" y="4267200"/>
            <a:ext cx="1676400" cy="533400"/>
          </a:xfrm>
          <a:prstGeom prst="rightArrow">
            <a:avLst>
              <a:gd name="adj1" fmla="val 50000"/>
              <a:gd name="adj2" fmla="val 785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400" b="0"/>
              <a:t>Queries in API</a:t>
            </a:r>
            <a:endParaRPr lang="en-IN" altLang="en-US" sz="1400" b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5 – ODBC / JDBC</a:t>
            </a:r>
          </a:p>
        </p:txBody>
      </p:sp>
      <p:graphicFrame>
        <p:nvGraphicFramePr>
          <p:cNvPr id="24579" name="Object 4">
            <a:hlinkClick r:id="" action="ppaction://ole?verb=0"/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1905000" y="6019800"/>
          <a:ext cx="9144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Package" showAsIcon="1" r:id="rId3" imgW="914400" imgH="714240" progId="Package">
                  <p:embed/>
                </p:oleObj>
              </mc:Choice>
              <mc:Fallback>
                <p:oleObj name="Package" showAsIcon="1" r:id="rId3" imgW="914400" imgH="714240" progId="Packag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6019800"/>
                        <a:ext cx="91440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838200"/>
            <a:ext cx="4038600" cy="5867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800" dirty="0" smtClean="0"/>
              <a:t>ODBC (Open Database Connectivity) was originally proposed by Microsoft as a DBMS-independent way to connect to any compliant data source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 smtClean="0"/>
              <a:t>JDBC is the java-equivalent of ODBC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 smtClean="0"/>
              <a:t>The JDBC API defines interfaces and classes for writing database applications in Java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 smtClean="0"/>
              <a:t>Advantages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 smtClean="0"/>
              <a:t>Highly portable and </a:t>
            </a:r>
            <a:r>
              <a:rPr lang="en-US" altLang="en-US" sz="1600" dirty="0" smtClean="0"/>
              <a:t>standardized across DBMS</a:t>
            </a:r>
            <a:endParaRPr lang="en-US" altLang="en-US" sz="16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 smtClean="0"/>
              <a:t>Disadvantages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 smtClean="0"/>
              <a:t>Impedance mismatch in programming styles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 smtClean="0"/>
              <a:t>No other significant disadvantages compared to other approaches discussed earlier</a:t>
            </a:r>
          </a:p>
        </p:txBody>
      </p:sp>
      <p:pic>
        <p:nvPicPr>
          <p:cNvPr id="2458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38400"/>
            <a:ext cx="4038600" cy="257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6 - Database Frameworks</a:t>
            </a:r>
            <a:endParaRPr lang="en-IN" altLang="en-US" smtClean="0"/>
          </a:p>
        </p:txBody>
      </p:sp>
      <p:sp>
        <p:nvSpPr>
          <p:cNvPr id="25603" name="AutoShape 3"/>
          <p:cNvSpPr>
            <a:spLocks noChangeArrowheads="1"/>
          </p:cNvSpPr>
          <p:nvPr/>
        </p:nvSpPr>
        <p:spPr bwMode="auto">
          <a:xfrm>
            <a:off x="6324600" y="5562600"/>
            <a:ext cx="990600" cy="1066800"/>
          </a:xfrm>
          <a:prstGeom prst="can">
            <a:avLst>
              <a:gd name="adj" fmla="val 26923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/>
              <a:t>DB</a:t>
            </a:r>
            <a:endParaRPr lang="en-IN" altLang="en-US"/>
          </a:p>
        </p:txBody>
      </p:sp>
      <p:sp>
        <p:nvSpPr>
          <p:cNvPr id="25604" name="Oval 4"/>
          <p:cNvSpPr>
            <a:spLocks noChangeArrowheads="1"/>
          </p:cNvSpPr>
          <p:nvPr/>
        </p:nvSpPr>
        <p:spPr bwMode="auto">
          <a:xfrm>
            <a:off x="3352800" y="1143000"/>
            <a:ext cx="1600200" cy="11430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b="0"/>
              <a:t>Application</a:t>
            </a:r>
            <a:endParaRPr lang="en-IN" altLang="en-US" b="0"/>
          </a:p>
        </p:txBody>
      </p:sp>
      <p:sp>
        <p:nvSpPr>
          <p:cNvPr id="25605" name="AutoShape 5"/>
          <p:cNvSpPr>
            <a:spLocks noChangeArrowheads="1"/>
          </p:cNvSpPr>
          <p:nvPr/>
        </p:nvSpPr>
        <p:spPr bwMode="auto">
          <a:xfrm flipH="1">
            <a:off x="4724400" y="4419600"/>
            <a:ext cx="1447800" cy="381000"/>
          </a:xfrm>
          <a:prstGeom prst="rightArrow">
            <a:avLst>
              <a:gd name="adj1" fmla="val 50000"/>
              <a:gd name="adj2" fmla="val 9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400" b="0"/>
              <a:t>Results</a:t>
            </a:r>
            <a:endParaRPr lang="en-IN" altLang="en-US" sz="1400" b="0"/>
          </a:p>
        </p:txBody>
      </p:sp>
      <p:sp>
        <p:nvSpPr>
          <p:cNvPr id="25606" name="AutoShape 6"/>
          <p:cNvSpPr>
            <a:spLocks noChangeArrowheads="1"/>
          </p:cNvSpPr>
          <p:nvPr/>
        </p:nvSpPr>
        <p:spPr bwMode="auto">
          <a:xfrm>
            <a:off x="4724400" y="3733800"/>
            <a:ext cx="1447800" cy="533400"/>
          </a:xfrm>
          <a:prstGeom prst="rightArrow">
            <a:avLst>
              <a:gd name="adj1" fmla="val 50000"/>
              <a:gd name="adj2" fmla="val 6785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400" b="0"/>
              <a:t>Queries in JDBC</a:t>
            </a:r>
            <a:endParaRPr lang="en-IN" altLang="en-US" sz="1400" b="0"/>
          </a:p>
        </p:txBody>
      </p:sp>
      <p:sp>
        <p:nvSpPr>
          <p:cNvPr id="25607" name="AutoShape 7"/>
          <p:cNvSpPr>
            <a:spLocks noChangeArrowheads="1"/>
          </p:cNvSpPr>
          <p:nvPr/>
        </p:nvSpPr>
        <p:spPr bwMode="auto">
          <a:xfrm>
            <a:off x="838200" y="990600"/>
            <a:ext cx="1219200" cy="1447800"/>
          </a:xfrm>
          <a:prstGeom prst="foldedCorner">
            <a:avLst>
              <a:gd name="adj" fmla="val 12500"/>
            </a:avLst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600" b="0"/>
              <a:t>HLL </a:t>
            </a:r>
          </a:p>
          <a:p>
            <a:pPr algn="ctr" eaLnBrk="1" hangingPunct="1"/>
            <a:r>
              <a:rPr lang="en-US" altLang="en-US" sz="1600" b="0"/>
              <a:t>+ </a:t>
            </a:r>
          </a:p>
          <a:p>
            <a:pPr algn="ctr" eaLnBrk="1" hangingPunct="1"/>
            <a:r>
              <a:rPr lang="en-US" altLang="en-US" sz="1600" b="0"/>
              <a:t>Framework calls</a:t>
            </a:r>
            <a:endParaRPr lang="en-IN" altLang="en-US" sz="1600" b="0"/>
          </a:p>
        </p:txBody>
      </p:sp>
      <p:sp>
        <p:nvSpPr>
          <p:cNvPr id="25608" name="AutoShape 8"/>
          <p:cNvSpPr>
            <a:spLocks noChangeArrowheads="1"/>
          </p:cNvSpPr>
          <p:nvPr/>
        </p:nvSpPr>
        <p:spPr bwMode="auto">
          <a:xfrm>
            <a:off x="2057400" y="1295400"/>
            <a:ext cx="1295400" cy="838200"/>
          </a:xfrm>
          <a:prstGeom prst="rightArrow">
            <a:avLst>
              <a:gd name="adj1" fmla="val 50000"/>
              <a:gd name="adj2" fmla="val 38636"/>
            </a:avLst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IN" altLang="en-US" sz="1600" b="0"/>
              <a:t>Compilation</a:t>
            </a:r>
          </a:p>
        </p:txBody>
      </p:sp>
      <p:sp>
        <p:nvSpPr>
          <p:cNvPr id="25609" name="Oval 10"/>
          <p:cNvSpPr>
            <a:spLocks noChangeArrowheads="1"/>
          </p:cNvSpPr>
          <p:nvPr/>
        </p:nvSpPr>
        <p:spPr bwMode="auto">
          <a:xfrm>
            <a:off x="6096000" y="3657600"/>
            <a:ext cx="1600200" cy="1143000"/>
          </a:xfrm>
          <a:prstGeom prst="ellipse">
            <a:avLst/>
          </a:prstGeom>
          <a:solidFill>
            <a:srgbClr val="FF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b="0"/>
              <a:t>JDBC Driver</a:t>
            </a:r>
            <a:endParaRPr lang="en-IN" altLang="en-US" b="0"/>
          </a:p>
        </p:txBody>
      </p:sp>
      <p:sp>
        <p:nvSpPr>
          <p:cNvPr id="25610" name="AutoShape 11"/>
          <p:cNvSpPr>
            <a:spLocks noChangeArrowheads="1"/>
          </p:cNvSpPr>
          <p:nvPr/>
        </p:nvSpPr>
        <p:spPr bwMode="auto">
          <a:xfrm rot="5400000" flipH="1">
            <a:off x="6743700" y="4914900"/>
            <a:ext cx="800100" cy="495300"/>
          </a:xfrm>
          <a:prstGeom prst="rightArrow">
            <a:avLst>
              <a:gd name="adj1" fmla="val 50000"/>
              <a:gd name="adj2" fmla="val 4038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IN" altLang="en-US" sz="1400" b="0"/>
              <a:t>Results</a:t>
            </a:r>
          </a:p>
        </p:txBody>
      </p:sp>
      <p:sp>
        <p:nvSpPr>
          <p:cNvPr id="25611" name="AutoShape 12"/>
          <p:cNvSpPr>
            <a:spLocks noChangeArrowheads="1"/>
          </p:cNvSpPr>
          <p:nvPr/>
        </p:nvSpPr>
        <p:spPr bwMode="auto">
          <a:xfrm rot="5400000">
            <a:off x="6191250" y="4933950"/>
            <a:ext cx="800100" cy="5334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IN" altLang="en-US" sz="1400" b="0"/>
              <a:t>Query</a:t>
            </a:r>
          </a:p>
        </p:txBody>
      </p:sp>
      <p:sp>
        <p:nvSpPr>
          <p:cNvPr id="25612" name="AutoShape 15"/>
          <p:cNvSpPr>
            <a:spLocks noChangeArrowheads="1"/>
          </p:cNvSpPr>
          <p:nvPr/>
        </p:nvSpPr>
        <p:spPr bwMode="auto">
          <a:xfrm rot="5400000" flipH="1">
            <a:off x="3657600" y="2819400"/>
            <a:ext cx="1447800" cy="381000"/>
          </a:xfrm>
          <a:prstGeom prst="rightArrow">
            <a:avLst>
              <a:gd name="adj1" fmla="val 50000"/>
              <a:gd name="adj2" fmla="val 9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400" b="0"/>
              <a:t>Results</a:t>
            </a:r>
            <a:endParaRPr lang="en-IN" altLang="en-US" sz="1400" b="0"/>
          </a:p>
        </p:txBody>
      </p:sp>
      <p:sp>
        <p:nvSpPr>
          <p:cNvPr id="25613" name="AutoShape 16"/>
          <p:cNvSpPr>
            <a:spLocks noChangeArrowheads="1"/>
          </p:cNvSpPr>
          <p:nvPr/>
        </p:nvSpPr>
        <p:spPr bwMode="auto">
          <a:xfrm rot="16200000" flipH="1">
            <a:off x="3048000" y="2819400"/>
            <a:ext cx="1447800" cy="381000"/>
          </a:xfrm>
          <a:prstGeom prst="rightArrow">
            <a:avLst>
              <a:gd name="adj1" fmla="val 50000"/>
              <a:gd name="adj2" fmla="val 9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400" b="0"/>
              <a:t>Object access</a:t>
            </a:r>
            <a:endParaRPr lang="en-IN" altLang="en-US" sz="1400" b="0"/>
          </a:p>
        </p:txBody>
      </p:sp>
      <p:sp>
        <p:nvSpPr>
          <p:cNvPr id="25614" name="Oval 19"/>
          <p:cNvSpPr>
            <a:spLocks noChangeArrowheads="1"/>
          </p:cNvSpPr>
          <p:nvPr/>
        </p:nvSpPr>
        <p:spPr bwMode="auto">
          <a:xfrm>
            <a:off x="3200400" y="3733800"/>
            <a:ext cx="1600200" cy="1143000"/>
          </a:xfrm>
          <a:prstGeom prst="ellipse">
            <a:avLst/>
          </a:prstGeom>
          <a:solidFill>
            <a:srgbClr val="66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b="0"/>
              <a:t>Framework</a:t>
            </a:r>
            <a:endParaRPr lang="en-IN" altLang="en-US" b="0"/>
          </a:p>
        </p:txBody>
      </p:sp>
      <p:sp>
        <p:nvSpPr>
          <p:cNvPr id="25615" name="AutoShape 20"/>
          <p:cNvSpPr>
            <a:spLocks noChangeArrowheads="1"/>
          </p:cNvSpPr>
          <p:nvPr/>
        </p:nvSpPr>
        <p:spPr bwMode="auto">
          <a:xfrm>
            <a:off x="762000" y="3581400"/>
            <a:ext cx="1219200" cy="14478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600" b="0"/>
              <a:t>Mapping</a:t>
            </a:r>
            <a:endParaRPr lang="en-IN" altLang="en-US" sz="1600" b="0"/>
          </a:p>
        </p:txBody>
      </p:sp>
      <p:sp>
        <p:nvSpPr>
          <p:cNvPr id="25616" name="AutoShape 21"/>
          <p:cNvSpPr>
            <a:spLocks noChangeArrowheads="1"/>
          </p:cNvSpPr>
          <p:nvPr/>
        </p:nvSpPr>
        <p:spPr bwMode="auto">
          <a:xfrm>
            <a:off x="1981200" y="4114800"/>
            <a:ext cx="1219200" cy="457200"/>
          </a:xfrm>
          <a:prstGeom prst="rightArrow">
            <a:avLst>
              <a:gd name="adj1" fmla="val 50000"/>
              <a:gd name="adj2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581400" y="914400"/>
            <a:ext cx="5105400" cy="52117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Frameworks help with database access without the need to mix two different languages like Java and SQL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They primarily rely on providing automatic mapping between relational rows and objects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Examples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Hibernate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Advantages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No impedance mismatch (no need for SQL)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Disadvantages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Not portable, some times hard to debug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6 - Database Frameworks</a:t>
            </a:r>
          </a:p>
        </p:txBody>
      </p:sp>
      <p:graphicFrame>
        <p:nvGraphicFramePr>
          <p:cNvPr id="26628" name="Object 4">
            <a:hlinkClick r:id="" action="ppaction://ole?verb=0"/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2057400" y="5257800"/>
          <a:ext cx="9144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" name="Package" showAsIcon="1" r:id="rId3" imgW="914400" imgH="714240" progId="Package">
                  <p:embed/>
                </p:oleObj>
              </mc:Choice>
              <mc:Fallback>
                <p:oleObj name="Package" showAsIcon="1" r:id="rId3" imgW="914400" imgH="714240" progId="Packag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257800"/>
                        <a:ext cx="91440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81000" y="5257800"/>
          <a:ext cx="9144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" name="Package" showAsIcon="1" r:id="rId5" imgW="914400" imgH="714240" progId="Package">
                  <p:embed/>
                </p:oleObj>
              </mc:Choice>
              <mc:Fallback>
                <p:oleObj name="Package" showAsIcon="1" r:id="rId5" imgW="914400" imgH="714240" progId="Packag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257800"/>
                        <a:ext cx="91440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63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1752600"/>
            <a:ext cx="3552825" cy="289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Programming interfaces are required to build real world applications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These interfaces require more capabilities than those provided by SQL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We looked at several database programming strategies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Procedural extensions to SQL, Embedded SQL, proprietary APIs, ODBC/JDBC and database frameworks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Motivation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en-US" smtClean="0"/>
              <a:t>Databases hide and protect data in proprietary hidden files and formats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en-US" smtClean="0"/>
              <a:t>Applications need specific interfaces to access and manipulate data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en-US" smtClean="0"/>
              <a:t>The interfaces must be “easy” to use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en-US" smtClean="0"/>
              <a:t>Issues</a:t>
            </a:r>
          </a:p>
          <a:p>
            <a:pPr marL="1371600" lvl="2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mtClean="0"/>
              <a:t>Language</a:t>
            </a:r>
          </a:p>
          <a:p>
            <a:pPr marL="1371600" lvl="2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mtClean="0"/>
              <a:t>Procedural vs Non-procedural</a:t>
            </a:r>
          </a:p>
          <a:p>
            <a:pPr marL="1371600" lvl="2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mtClean="0"/>
              <a:t>Impedance mismatch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Issue 1: Languages</a:t>
            </a:r>
            <a:endParaRPr lang="en-IN" alt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Physical data independence requires that the format in which the data is stored is independent of the programming language that create the data or consume the data</a:t>
            </a:r>
          </a:p>
          <a:p>
            <a:pPr eaLnBrk="1" hangingPunct="1"/>
            <a:r>
              <a:rPr lang="en-US" altLang="en-US" smtClean="0"/>
              <a:t>The database must be able to provide interfaces in a varied of programming languages</a:t>
            </a:r>
            <a:endParaRPr lang="en-IN" alt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Issue 2: Procedural vs Non-Procedural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One of the key “selling points” of database is its ability to provide data abstraction</a:t>
            </a:r>
          </a:p>
          <a:p>
            <a:pPr eaLnBrk="1" hangingPunct="1"/>
            <a:r>
              <a:rPr lang="en-US" altLang="en-US" smtClean="0"/>
              <a:t>This means that the databases need to provide a means of accessing the data without really worrying about how to go about accessing the data (i.e., should not be worried about data file formats, location, etc.)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Issue 2 (cont.,)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Non-procedural languages are those languages that allow users and applications to access data in a way that does not require deep understanding of the internals of the database system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SQL is an example of a non-procedural language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Languages for legacy database systems were largely procedural in nature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Impedance Mismatch</a:t>
            </a:r>
            <a:endParaRPr lang="en-IN" altLang="en-US" smtClean="0"/>
          </a:p>
        </p:txBody>
      </p:sp>
      <p:sp>
        <p:nvSpPr>
          <p:cNvPr id="9219" name="Oval 4"/>
          <p:cNvSpPr>
            <a:spLocks noChangeArrowheads="1"/>
          </p:cNvSpPr>
          <p:nvPr/>
        </p:nvSpPr>
        <p:spPr bwMode="auto">
          <a:xfrm>
            <a:off x="3276600" y="914400"/>
            <a:ext cx="2438400" cy="1447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b="0"/>
              <a:t>C Programming Model</a:t>
            </a:r>
          </a:p>
          <a:p>
            <a:pPr algn="ctr" eaLnBrk="1" hangingPunct="1"/>
            <a:r>
              <a:rPr lang="en-US" altLang="en-US" b="0"/>
              <a:t>(struct, char, int, etc.)</a:t>
            </a:r>
            <a:endParaRPr lang="en-IN" altLang="en-US" b="0"/>
          </a:p>
        </p:txBody>
      </p:sp>
      <p:sp>
        <p:nvSpPr>
          <p:cNvPr id="9220" name="Rectangle 6"/>
          <p:cNvSpPr>
            <a:spLocks noChangeArrowheads="1"/>
          </p:cNvSpPr>
          <p:nvPr/>
        </p:nvSpPr>
        <p:spPr bwMode="auto">
          <a:xfrm>
            <a:off x="3276600" y="4876800"/>
            <a:ext cx="2514600" cy="18288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b="0"/>
              <a:t>Relational Model</a:t>
            </a:r>
          </a:p>
          <a:p>
            <a:pPr algn="ctr" eaLnBrk="1" hangingPunct="1"/>
            <a:r>
              <a:rPr lang="en-US" altLang="en-US" b="0"/>
              <a:t>(table, columns, </a:t>
            </a:r>
          </a:p>
          <a:p>
            <a:pPr algn="ctr" eaLnBrk="1" hangingPunct="1"/>
            <a:r>
              <a:rPr lang="en-US" altLang="en-US" b="0"/>
              <a:t>varchar, </a:t>
            </a:r>
          </a:p>
          <a:p>
            <a:pPr algn="ctr" eaLnBrk="1" hangingPunct="1"/>
            <a:r>
              <a:rPr lang="en-US" altLang="en-US" b="0"/>
              <a:t>integer, etc.)</a:t>
            </a:r>
            <a:endParaRPr lang="en-IN" altLang="en-US" b="0"/>
          </a:p>
        </p:txBody>
      </p:sp>
      <p:sp>
        <p:nvSpPr>
          <p:cNvPr id="9221" name="AutoShape 7"/>
          <p:cNvSpPr>
            <a:spLocks noChangeArrowheads="1"/>
          </p:cNvSpPr>
          <p:nvPr/>
        </p:nvSpPr>
        <p:spPr bwMode="auto">
          <a:xfrm rot="5400000">
            <a:off x="3352800" y="3048000"/>
            <a:ext cx="2362200" cy="1143000"/>
          </a:xfrm>
          <a:prstGeom prst="leftRightArrow">
            <a:avLst>
              <a:gd name="adj1" fmla="val 50000"/>
              <a:gd name="adj2" fmla="val 41333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600" b="0"/>
              <a:t>Mapping / conversion</a:t>
            </a:r>
            <a:endParaRPr lang="en-IN" altLang="en-US" sz="1600" b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Issue 3: Impedance Mismatch</a:t>
            </a:r>
            <a:endParaRPr lang="en-IN" alt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048000" y="1219200"/>
            <a:ext cx="5638800" cy="4906963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The data models of the databases and that of the programming interfaces may not be the same</a:t>
            </a:r>
          </a:p>
          <a:p>
            <a:pPr eaLnBrk="1" hangingPunct="1"/>
            <a:r>
              <a:rPr lang="en-US" altLang="en-US" sz="2400" smtClean="0"/>
              <a:t>This leads a lot of code being written just for converting from one model to another </a:t>
            </a:r>
          </a:p>
          <a:p>
            <a:pPr lvl="1" eaLnBrk="1" hangingPunct="1"/>
            <a:r>
              <a:rPr lang="en-US" altLang="en-US" sz="2000" smtClean="0"/>
              <a:t>E.g., converting from “recordset” to object collections in Java</a:t>
            </a:r>
          </a:p>
          <a:p>
            <a:pPr eaLnBrk="1" hangingPunct="1"/>
            <a:r>
              <a:rPr lang="en-US" altLang="en-US" sz="2400" smtClean="0"/>
              <a:t>This mismatch is referred to as “impedance mismatch”</a:t>
            </a:r>
            <a:endParaRPr lang="en-IN" altLang="en-US" sz="2400" smtClean="0"/>
          </a:p>
        </p:txBody>
      </p:sp>
      <p:pic>
        <p:nvPicPr>
          <p:cNvPr id="1024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14400"/>
            <a:ext cx="2533650" cy="5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Database Programming Approaches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iitb">
  <a:themeElements>
    <a:clrScheme name="iiit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iitb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iiit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itb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itb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itb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itb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itb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itb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itb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itb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itb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itb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itb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iiitb</Template>
  <TotalTime>351</TotalTime>
  <Words>889</Words>
  <Application>Microsoft Office PowerPoint</Application>
  <PresentationFormat>On-screen Show (4:3)</PresentationFormat>
  <Paragraphs>212</Paragraphs>
  <Slides>25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iiitb</vt:lpstr>
      <vt:lpstr>Packager Shell Object</vt:lpstr>
      <vt:lpstr>Package</vt:lpstr>
      <vt:lpstr>Database Programming</vt:lpstr>
      <vt:lpstr>Outline</vt:lpstr>
      <vt:lpstr>Motivation</vt:lpstr>
      <vt:lpstr>Issue 1: Languages</vt:lpstr>
      <vt:lpstr>Issue 2: Procedural vs Non-Procedural</vt:lpstr>
      <vt:lpstr>Issue 2 (cont.,)</vt:lpstr>
      <vt:lpstr>Impedance Mismatch</vt:lpstr>
      <vt:lpstr>Issue 3: Impedance Mismatch</vt:lpstr>
      <vt:lpstr>Database Programming Approaches</vt:lpstr>
      <vt:lpstr>DB Programming Approaches</vt:lpstr>
      <vt:lpstr>1 – SQL</vt:lpstr>
      <vt:lpstr>1 - SQL</vt:lpstr>
      <vt:lpstr>2 – Procedural Extensions to SQL</vt:lpstr>
      <vt:lpstr>2 – Procedural Extensions to SQL</vt:lpstr>
      <vt:lpstr>Oracle PL/SQL Example</vt:lpstr>
      <vt:lpstr>3 – Embedded SQL</vt:lpstr>
      <vt:lpstr>3 – Embedded SQL</vt:lpstr>
      <vt:lpstr>Pro*C Example</vt:lpstr>
      <vt:lpstr>4 – Database APIs</vt:lpstr>
      <vt:lpstr>4 – Database APIs</vt:lpstr>
      <vt:lpstr>5 – ODBC / JDBC</vt:lpstr>
      <vt:lpstr>5 – ODBC / JDBC</vt:lpstr>
      <vt:lpstr>6 - Database Frameworks</vt:lpstr>
      <vt:lpstr>6 - Database Frameworks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Programming</dc:title>
  <dc:creator>Chandrashekar Ramanathan</dc:creator>
  <cp:lastModifiedBy>User</cp:lastModifiedBy>
  <cp:revision>73</cp:revision>
  <dcterms:created xsi:type="dcterms:W3CDTF">2010-10-13T11:21:58Z</dcterms:created>
  <dcterms:modified xsi:type="dcterms:W3CDTF">2014-07-15T08:23:37Z</dcterms:modified>
</cp:coreProperties>
</file>