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1" r:id="rId4"/>
    <p:sldId id="272" r:id="rId5"/>
    <p:sldId id="277" r:id="rId6"/>
    <p:sldId id="273" r:id="rId7"/>
    <p:sldId id="274" r:id="rId8"/>
    <p:sldId id="278" r:id="rId9"/>
    <p:sldId id="275" r:id="rId10"/>
    <p:sldId id="276" r:id="rId11"/>
    <p:sldId id="27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00FF99"/>
    <a:srgbClr val="DDDDDD"/>
    <a:srgbClr val="FFCCFF"/>
    <a:srgbClr val="CCCC00"/>
    <a:srgbClr val="FF66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204CAA-E467-43DF-9A2E-8E4DCAF09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69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43DB4-D134-4C19-A3F5-13BBC81DB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3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0A03A-772C-44C7-8400-5D65B826F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91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E90EA-304F-43EF-AAD0-4F54936DF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2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821D3-2BE7-46E3-9D16-50221D5A5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97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E925C-F48E-4B7F-9EBE-2E32DCDA2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7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5E1D9-856B-4EA1-9904-0FEA0C84B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F4792-CC03-4F97-9A1D-979DC2698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38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D3B2E-C889-4B5C-91D3-0D3E9F34E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2CC90-617B-4D79-87FD-9AE7F777EA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47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3B88A-8431-4D80-8430-B458A9E667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5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4BC7CFE6-630C-47DB-881C-2BFCE4A085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Introduction to N-tier Architecture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 501 Database Systems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030913"/>
            <a:ext cx="430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i="1"/>
              <a:t>View in Slide Show Mode (Press F5)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4-Tier Architecture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04800" y="1676400"/>
            <a:ext cx="29718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352800" y="1676400"/>
            <a:ext cx="28956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Browser</a:t>
            </a:r>
          </a:p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352800" y="2971800"/>
            <a:ext cx="2895600" cy="16764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Application Servers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304800" y="2971800"/>
            <a:ext cx="2971800" cy="17526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Business Tier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304800" y="4648200"/>
            <a:ext cx="29718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Tier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3352800" y="4648200"/>
            <a:ext cx="28956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324600" y="4648200"/>
            <a:ext cx="24384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324600" y="1676400"/>
            <a:ext cx="24384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Firefox / IE / Chrome</a:t>
            </a:r>
          </a:p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324600" y="2971800"/>
            <a:ext cx="2438400" cy="17526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IBM Websphere</a:t>
            </a:r>
          </a:p>
          <a:p>
            <a:pPr algn="ctr" eaLnBrk="1" hangingPunct="1"/>
            <a:r>
              <a:rPr lang="en-US" altLang="en-US"/>
              <a:t>Oracle 10gAS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04800" y="1676400"/>
            <a:ext cx="29718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Client Tier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04800" y="2286000"/>
            <a:ext cx="29718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3352800" y="1676400"/>
            <a:ext cx="28956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Javascript, AJAX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3352800" y="2286000"/>
            <a:ext cx="28956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324600" y="1676400"/>
            <a:ext cx="24384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Flash, HTML5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324600" y="2286000"/>
            <a:ext cx="24384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990600" y="6188075"/>
            <a:ext cx="6992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/>
              <a:t>And so-on for N-Tier Architectures!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/>
      <p:bldP spid="25605" grpId="0" animBg="1"/>
      <p:bldP spid="25609" grpId="0" animBg="1"/>
      <p:bldP spid="25610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 animBg="1"/>
      <p:bldP spid="25620" grpId="0" animBg="1"/>
      <p:bldP spid="25621" grpId="0" animBg="1"/>
      <p:bldP spid="25623" grpId="0" animBg="1"/>
      <p:bldP spid="25624" grpId="0" animBg="1"/>
      <p:bldP spid="25625" grpId="0" animBg="1"/>
      <p:bldP spid="25626" grpId="0" animBg="1"/>
      <p:bldP spid="25627" grpId="0" animBg="1"/>
      <p:bldP spid="256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gives the blueprint for the software while architectures gives you the principles for creating the blueprint</a:t>
            </a:r>
          </a:p>
          <a:p>
            <a:pPr eaLnBrk="1" hangingPunct="1"/>
            <a:r>
              <a:rPr lang="en-US" altLang="en-US" smtClean="0"/>
              <a:t>Different architectures propose different principles</a:t>
            </a:r>
          </a:p>
          <a:p>
            <a:pPr eaLnBrk="1" hangingPunct="1"/>
            <a:r>
              <a:rPr lang="en-US" altLang="en-US" smtClean="0"/>
              <a:t>Cohesion and separation of concerns are good strategies to form new tiers in an n-tier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versus architecture</a:t>
            </a:r>
          </a:p>
          <a:p>
            <a:pPr eaLnBrk="1" hangingPunct="1"/>
            <a:r>
              <a:rPr lang="en-US" altLang="en-US" smtClean="0"/>
              <a:t>Key Guidelines</a:t>
            </a:r>
          </a:p>
          <a:p>
            <a:pPr lvl="1" eaLnBrk="1" hangingPunct="1"/>
            <a:r>
              <a:rPr lang="en-US" altLang="en-US" smtClean="0"/>
              <a:t>Principle of Cohesion</a:t>
            </a:r>
          </a:p>
          <a:p>
            <a:pPr lvl="1" eaLnBrk="1" hangingPunct="1"/>
            <a:r>
              <a:rPr lang="en-US" altLang="en-US" smtClean="0"/>
              <a:t>Separation of Concerns</a:t>
            </a:r>
          </a:p>
          <a:p>
            <a:pPr eaLnBrk="1" hangingPunct="1"/>
            <a:r>
              <a:rPr lang="en-US" altLang="en-US" smtClean="0"/>
              <a:t>Types of Architectures</a:t>
            </a:r>
          </a:p>
          <a:p>
            <a:pPr lvl="1" eaLnBrk="1" hangingPunct="1"/>
            <a:r>
              <a:rPr lang="en-US" altLang="en-US" smtClean="0"/>
              <a:t>1-Tier, 2-Tier, 3-Tier, 4-Tier, N-Tier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all know one large main.c program is not a good idea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Goal of design is to divide one large program into smaller “modules”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are many different approaches and strategies for creating the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Output of design is a detailed list of modules / programs with the exact specification of what each module / program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en-US" smtClean="0"/>
              <a:t>While the output of design is a set of modules, on what basis do you create the modules? How do we know whether we have the “right” set of modules? Any examples of “bad design”?</a:t>
            </a:r>
          </a:p>
          <a:p>
            <a:pPr eaLnBrk="1" hangingPunct="1"/>
            <a:r>
              <a:rPr lang="en-US" altLang="en-US" smtClean="0"/>
              <a:t>Architecture is a </a:t>
            </a:r>
            <a:r>
              <a:rPr lang="en-US" altLang="en-US" u="sng" smtClean="0"/>
              <a:t>set of principles</a:t>
            </a:r>
            <a:r>
              <a:rPr lang="en-US" altLang="en-US" smtClean="0"/>
              <a:t> that govern the rules for creating the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Basis for Principles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Cohesion</a:t>
            </a:r>
          </a:p>
          <a:p>
            <a:pPr eaLnBrk="1" hangingPunct="1"/>
            <a:r>
              <a:rPr lang="en-US" altLang="en-US" smtClean="0"/>
              <a:t>Separation of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1-Tier Architecture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4800" y="1676400"/>
            <a:ext cx="2971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1-Tier System</a:t>
            </a:r>
          </a:p>
          <a:p>
            <a:pPr algn="ctr" eaLnBrk="1" hangingPunct="1"/>
            <a:r>
              <a:rPr lang="en-US" altLang="en-US"/>
              <a:t>(Monolithic Design)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352800" y="1676400"/>
            <a:ext cx="28956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Dumb Terminals</a:t>
            </a:r>
          </a:p>
          <a:p>
            <a:pPr algn="ctr" eaLnBrk="1" hangingPunct="1"/>
            <a:r>
              <a:rPr lang="en-US" altLang="en-US"/>
              <a:t>Mainframe servers</a:t>
            </a:r>
          </a:p>
          <a:p>
            <a:pPr algn="ctr" eaLnBrk="1" hangingPunct="1"/>
            <a:r>
              <a:rPr lang="en-US" altLang="en-US"/>
              <a:t>Legacy Databases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324600" y="1676400"/>
            <a:ext cx="2438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COBOL</a:t>
            </a:r>
          </a:p>
          <a:p>
            <a:pPr algn="ctr" eaLnBrk="1" hangingPunct="1"/>
            <a:r>
              <a:rPr lang="en-US" altLang="en-US"/>
              <a:t>IMS</a:t>
            </a:r>
          </a:p>
          <a:p>
            <a:pPr algn="ctr" eaLnBrk="1" hangingPunct="1"/>
            <a:r>
              <a:rPr lang="en-US" alt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 animBg="1"/>
      <p:bldP spid="22536" grpId="0" animBg="1"/>
      <p:bldP spid="225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324600" y="1676400"/>
            <a:ext cx="24384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COBOL</a:t>
            </a:r>
          </a:p>
          <a:p>
            <a:pPr algn="ctr" eaLnBrk="1" hangingPunct="1"/>
            <a:r>
              <a:rPr lang="en-US" altLang="en-US"/>
              <a:t>IMS</a:t>
            </a:r>
          </a:p>
          <a:p>
            <a:pPr algn="ctr" eaLnBrk="1" hangingPunct="1"/>
            <a:r>
              <a:rPr lang="en-US" altLang="en-US"/>
              <a:t>Etc.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352800" y="1676400"/>
            <a:ext cx="28956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Dumb Terminals</a:t>
            </a:r>
          </a:p>
          <a:p>
            <a:pPr algn="ctr" eaLnBrk="1" hangingPunct="1"/>
            <a:r>
              <a:rPr lang="en-US" altLang="en-US"/>
              <a:t>Mainframe servers</a:t>
            </a:r>
          </a:p>
          <a:p>
            <a:pPr algn="ctr" eaLnBrk="1" hangingPunct="1"/>
            <a:r>
              <a:rPr lang="en-US" altLang="en-US"/>
              <a:t>Legacy Databases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04800" y="1676400"/>
            <a:ext cx="29718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1-Tier System</a:t>
            </a:r>
          </a:p>
          <a:p>
            <a:pPr algn="ctr" eaLnBrk="1" hangingPunct="1"/>
            <a:r>
              <a:rPr lang="en-US" altLang="en-US"/>
              <a:t>(Monolithic Design)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2-Tier Architecture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2465388" y="6161088"/>
            <a:ext cx="477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Client / Server Architecture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04800" y="3810000"/>
            <a:ext cx="2971800" cy="2133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Server Tier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352800" y="3810000"/>
            <a:ext cx="2895600" cy="2133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3810000"/>
            <a:ext cx="2438400" cy="2133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04800" y="1676400"/>
            <a:ext cx="2971800" cy="2133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Client Tier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352800" y="1676400"/>
            <a:ext cx="2895600" cy="2133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Desktop PCs</a:t>
            </a:r>
          </a:p>
          <a:p>
            <a:pPr algn="ctr" eaLnBrk="1" hangingPunct="1"/>
            <a:r>
              <a:rPr lang="en-US" altLang="en-US"/>
              <a:t>Windows GUI</a:t>
            </a:r>
          </a:p>
          <a:p>
            <a:pPr algn="ctr" eaLnBrk="1" hangingPunct="1"/>
            <a:r>
              <a:rPr lang="en-US" altLang="en-US"/>
              <a:t>ODBC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6324600" y="1676400"/>
            <a:ext cx="2438400" cy="2133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Microsoft Windows</a:t>
            </a:r>
          </a:p>
          <a:p>
            <a:pPr algn="ctr" eaLnBrk="1" hangingPunct="1"/>
            <a:r>
              <a:rPr lang="en-US" altLang="en-US"/>
              <a:t>Visual Basic</a:t>
            </a:r>
          </a:p>
          <a:p>
            <a:pPr algn="ctr" eaLnBrk="1" hangingPunct="1"/>
            <a:r>
              <a:rPr lang="en-US" altLang="en-US"/>
              <a:t>Developer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animBg="1"/>
      <p:bldP spid="23574" grpId="0" animBg="1"/>
      <p:bldP spid="2357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2-and-half Tier Architecture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2465388" y="6161088"/>
            <a:ext cx="477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Client / Server Architecture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04800" y="3200400"/>
            <a:ext cx="2971800" cy="27432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Server Tier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352800" y="3200400"/>
            <a:ext cx="2895600" cy="27432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324600" y="3200400"/>
            <a:ext cx="2438400" cy="27432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04800" y="1676400"/>
            <a:ext cx="29718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Client Tier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352800" y="1676400"/>
            <a:ext cx="28956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Desktop PCs</a:t>
            </a:r>
          </a:p>
          <a:p>
            <a:pPr algn="ctr" eaLnBrk="1" hangingPunct="1"/>
            <a:r>
              <a:rPr lang="en-US" altLang="en-US"/>
              <a:t>Windows GUI</a:t>
            </a:r>
          </a:p>
          <a:p>
            <a:pPr algn="ctr" eaLnBrk="1" hangingPunct="1"/>
            <a:r>
              <a:rPr lang="en-US" altLang="en-US"/>
              <a:t>ODBC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324600" y="1676400"/>
            <a:ext cx="24384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Microsoft Windows</a:t>
            </a:r>
          </a:p>
          <a:p>
            <a:pPr algn="ctr" eaLnBrk="1" hangingPunct="1"/>
            <a:r>
              <a:rPr lang="en-US" altLang="en-US"/>
              <a:t>Visual Basic</a:t>
            </a:r>
          </a:p>
          <a:p>
            <a:pPr algn="ctr" eaLnBrk="1" hangingPunct="1"/>
            <a:r>
              <a:rPr lang="en-US" altLang="en-US"/>
              <a:t>Developer 2000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3400" y="34290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Logic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581400" y="34290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Stored procedures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400800" y="3429000"/>
            <a:ext cx="2209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PL/SQL,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 animBg="1"/>
      <p:bldP spid="27662" grpId="0" animBg="1"/>
      <p:bldP spid="27663" grpId="0" animBg="1"/>
      <p:bldP spid="27652" grpId="0" animBg="1"/>
      <p:bldP spid="27664" grpId="0" animBg="1"/>
      <p:bldP spid="276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3-Tier Architecture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304800" y="1676400"/>
            <a:ext cx="29718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Client Tier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352800" y="1676400"/>
            <a:ext cx="28956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Desktop PCs</a:t>
            </a:r>
          </a:p>
          <a:p>
            <a:pPr algn="ctr" eaLnBrk="1" hangingPunct="1"/>
            <a:r>
              <a:rPr lang="en-US" altLang="en-US"/>
              <a:t>Windows GUI</a:t>
            </a:r>
          </a:p>
          <a:p>
            <a:pPr algn="ctr" eaLnBrk="1" hangingPunct="1"/>
            <a:r>
              <a:rPr lang="en-US" altLang="en-US"/>
              <a:t>ODBC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324600" y="1676400"/>
            <a:ext cx="24384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Microsoft Windows</a:t>
            </a:r>
          </a:p>
          <a:p>
            <a:pPr algn="ctr" eaLnBrk="1" hangingPunct="1"/>
            <a:r>
              <a:rPr lang="en-US" altLang="en-US"/>
              <a:t>Visual Basic</a:t>
            </a:r>
          </a:p>
          <a:p>
            <a:pPr algn="ctr" eaLnBrk="1" hangingPunct="1"/>
            <a:r>
              <a:rPr lang="en-US" altLang="en-US"/>
              <a:t>Developer 2000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04800" y="1676400"/>
            <a:ext cx="29718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352800" y="1676400"/>
            <a:ext cx="28956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Browser</a:t>
            </a:r>
          </a:p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324600" y="3886200"/>
            <a:ext cx="2438400" cy="20574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3352800" y="3886200"/>
            <a:ext cx="2895600" cy="20574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11277" name="Rectangle 24"/>
          <p:cNvSpPr>
            <a:spLocks noChangeArrowheads="1"/>
          </p:cNvSpPr>
          <p:nvPr/>
        </p:nvSpPr>
        <p:spPr bwMode="auto">
          <a:xfrm>
            <a:off x="304800" y="3962400"/>
            <a:ext cx="2971800" cy="19812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Server Tier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352800" y="2971800"/>
            <a:ext cx="2895600" cy="16764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Application Servers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04800" y="2971800"/>
            <a:ext cx="2971800" cy="17526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Business Tier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04800" y="4648200"/>
            <a:ext cx="29718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Tier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352800" y="4648200"/>
            <a:ext cx="28956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324600" y="4648200"/>
            <a:ext cx="24384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324600" y="1676400"/>
            <a:ext cx="24384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Firefox / IE / Chrome</a:t>
            </a:r>
          </a:p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6324600" y="2971800"/>
            <a:ext cx="2438400" cy="16764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IBM Websphere</a:t>
            </a:r>
          </a:p>
          <a:p>
            <a:pPr algn="ctr" eaLnBrk="1" hangingPunct="1"/>
            <a:r>
              <a:rPr lang="en-US" altLang="en-US"/>
              <a:t>Oracle 10gAS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24586" grpId="0" animBg="1"/>
      <p:bldP spid="24590" grpId="0" animBg="1"/>
      <p:bldP spid="24591" grpId="0" animBg="1"/>
      <p:bldP spid="24595" grpId="0" animBg="1"/>
      <p:bldP spid="24596" grpId="0" animBg="1"/>
      <p:bldP spid="24598" grpId="0" animBg="1"/>
      <p:bldP spid="24599" grpId="0" animBg="1"/>
      <p:bldP spid="24602" grpId="0" animBg="1"/>
      <p:bldP spid="24603" grpId="0" animBg="1"/>
      <p:bldP spid="24594" grpId="0" animBg="1"/>
      <p:bldP spid="24593" grpId="0" animBg="1"/>
      <p:bldP spid="24592" grpId="0" animBg="1"/>
      <p:bldP spid="24597" grpId="0" animBg="1"/>
      <p:bldP spid="24601" grpId="0" animBg="1"/>
    </p:bldLst>
  </p:timing>
</p:sld>
</file>

<file path=ppt/theme/theme1.xml><?xml version="1.0" encoding="utf-8"?>
<a:theme xmlns:a="http://schemas.openxmlformats.org/drawingml/2006/main" name="iiitb">
  <a:themeElements>
    <a:clrScheme name="iiit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it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iit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</Template>
  <TotalTime>267</TotalTime>
  <Words>437</Words>
  <Application>Microsoft Office PowerPoint</Application>
  <PresentationFormat>On-screen Show (4:3)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Verdana</vt:lpstr>
      <vt:lpstr>Calibri</vt:lpstr>
      <vt:lpstr>iiitb</vt:lpstr>
      <vt:lpstr>Introduction to N-tier Architecture</vt:lpstr>
      <vt:lpstr>Outline</vt:lpstr>
      <vt:lpstr>Design</vt:lpstr>
      <vt:lpstr>Architecture</vt:lpstr>
      <vt:lpstr>Basis for Principles</vt:lpstr>
      <vt:lpstr>1-Tier Architecture</vt:lpstr>
      <vt:lpstr>2-Tier Architecture</vt:lpstr>
      <vt:lpstr>2-and-half Tier Architecture</vt:lpstr>
      <vt:lpstr>3-Tier Architecture</vt:lpstr>
      <vt:lpstr>4-Tier Architecture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Programming</dc:title>
  <dc:creator>Chandrashekar Ramanathan</dc:creator>
  <cp:lastModifiedBy>IIITB</cp:lastModifiedBy>
  <cp:revision>65</cp:revision>
  <dcterms:created xsi:type="dcterms:W3CDTF">2010-10-13T11:21:58Z</dcterms:created>
  <dcterms:modified xsi:type="dcterms:W3CDTF">2013-11-27T03:54:54Z</dcterms:modified>
</cp:coreProperties>
</file>