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82" r:id="rId2"/>
    <p:sldId id="324" r:id="rId3"/>
    <p:sldId id="327" r:id="rId4"/>
    <p:sldId id="374" r:id="rId5"/>
    <p:sldId id="329" r:id="rId6"/>
    <p:sldId id="330" r:id="rId7"/>
    <p:sldId id="331" r:id="rId8"/>
    <p:sldId id="378" r:id="rId9"/>
    <p:sldId id="379" r:id="rId10"/>
    <p:sldId id="333" r:id="rId11"/>
    <p:sldId id="334" r:id="rId12"/>
    <p:sldId id="335" r:id="rId13"/>
    <p:sldId id="375" r:id="rId14"/>
    <p:sldId id="380" r:id="rId15"/>
    <p:sldId id="381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82" r:id="rId25"/>
    <p:sldId id="346" r:id="rId26"/>
    <p:sldId id="347" r:id="rId27"/>
    <p:sldId id="348" r:id="rId28"/>
    <p:sldId id="349" r:id="rId29"/>
    <p:sldId id="350" r:id="rId30"/>
    <p:sldId id="351" r:id="rId31"/>
    <p:sldId id="390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83" r:id="rId40"/>
    <p:sldId id="384" r:id="rId41"/>
    <p:sldId id="361" r:id="rId42"/>
    <p:sldId id="362" r:id="rId43"/>
    <p:sldId id="385" r:id="rId44"/>
    <p:sldId id="365" r:id="rId45"/>
    <p:sldId id="366" r:id="rId46"/>
    <p:sldId id="376" r:id="rId47"/>
    <p:sldId id="387" r:id="rId48"/>
    <p:sldId id="386" r:id="rId49"/>
    <p:sldId id="367" r:id="rId50"/>
    <p:sldId id="368" r:id="rId51"/>
    <p:sldId id="369" r:id="rId52"/>
    <p:sldId id="388" r:id="rId53"/>
    <p:sldId id="389" r:id="rId54"/>
    <p:sldId id="372" r:id="rId55"/>
    <p:sldId id="373" r:id="rId56"/>
    <p:sldId id="377" r:id="rId5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 snapToObjects="1">
      <p:cViewPr>
        <p:scale>
          <a:sx n="75" d="100"/>
          <a:sy n="75" d="100"/>
        </p:scale>
        <p:origin x="-360" y="-17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9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3794E262-FA4F-4BDE-820A-FBF44B5781C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39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E56BF0F8-57F3-446B-879B-62F0286B11F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104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F460B-6455-45E9-B780-CE6BFDAA1649}" type="slidenum">
              <a:rPr lang="en-CA"/>
              <a:pPr/>
              <a:t>1</a:t>
            </a:fld>
            <a:endParaRPr lang="en-CA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59602-7C8D-4567-AAC1-93DFDFA06D6A}" type="slidenum">
              <a:rPr lang="en-CA"/>
              <a:pPr/>
              <a:t>12</a:t>
            </a:fld>
            <a:endParaRPr lang="en-CA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0BE5C-1AD3-477B-B0B0-2668A8309CC8}" type="slidenum">
              <a:rPr lang="en-CA"/>
              <a:pPr/>
              <a:t>13</a:t>
            </a:fld>
            <a:endParaRPr lang="en-CA"/>
          </a:p>
        </p:txBody>
      </p:sp>
      <p:sp>
        <p:nvSpPr>
          <p:cNvPr id="77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EB9DB-93DC-4EEE-9723-E9872E41A16E}" type="slidenum">
              <a:rPr lang="en-CA"/>
              <a:pPr/>
              <a:t>16</a:t>
            </a:fld>
            <a:endParaRPr lang="en-CA"/>
          </a:p>
        </p:txBody>
      </p:sp>
      <p:sp>
        <p:nvSpPr>
          <p:cNvPr id="69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B34DA-E9A2-4440-B5B3-2E83677AEED7}" type="slidenum">
              <a:rPr lang="en-CA"/>
              <a:pPr/>
              <a:t>17</a:t>
            </a:fld>
            <a:endParaRPr lang="en-CA"/>
          </a:p>
        </p:txBody>
      </p:sp>
      <p:sp>
        <p:nvSpPr>
          <p:cNvPr id="69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2C7E4-742A-4110-9A0F-DA9E9FE2AC91}" type="slidenum">
              <a:rPr lang="en-CA"/>
              <a:pPr/>
              <a:t>18</a:t>
            </a:fld>
            <a:endParaRPr lang="en-CA"/>
          </a:p>
        </p:txBody>
      </p:sp>
      <p:sp>
        <p:nvSpPr>
          <p:cNvPr id="69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8D3DD-EE86-4B2F-BF46-3B219C0CB7A1}" type="slidenum">
              <a:rPr lang="en-CA"/>
              <a:pPr/>
              <a:t>19</a:t>
            </a:fld>
            <a:endParaRPr lang="en-CA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ACFFE-008D-4208-B1C7-ACC02A5D3A24}" type="slidenum">
              <a:rPr lang="en-CA"/>
              <a:pPr/>
              <a:t>20</a:t>
            </a:fld>
            <a:endParaRPr lang="en-CA"/>
          </a:p>
        </p:txBody>
      </p:sp>
      <p:sp>
        <p:nvSpPr>
          <p:cNvPr id="70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995E1-7750-4C7C-887F-5ADAF90B4135}" type="slidenum">
              <a:rPr lang="en-CA"/>
              <a:pPr/>
              <a:t>21</a:t>
            </a:fld>
            <a:endParaRPr lang="en-CA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F6BAD-668A-44E5-BC1E-989937646BF0}" type="slidenum">
              <a:rPr lang="en-CA"/>
              <a:pPr/>
              <a:t>22</a:t>
            </a:fld>
            <a:endParaRPr lang="en-CA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75511-338D-4BCE-AA70-8CD6FB6DA0D0}" type="slidenum">
              <a:rPr lang="en-CA"/>
              <a:pPr/>
              <a:t>23</a:t>
            </a:fld>
            <a:endParaRPr lang="en-CA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4685F-AA21-401E-9D07-C9291D65A68E}" type="slidenum">
              <a:rPr lang="en-CA"/>
              <a:pPr/>
              <a:t>2</a:t>
            </a:fld>
            <a:endParaRPr lang="en-CA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E1E02-3AEC-40E5-A6BA-59583E3EAAA0}" type="slidenum">
              <a:rPr lang="en-CA"/>
              <a:pPr/>
              <a:t>25</a:t>
            </a:fld>
            <a:endParaRPr lang="en-CA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DF53C-4684-45D8-9CC5-57FF841E58F0}" type="slidenum">
              <a:rPr lang="en-CA"/>
              <a:pPr/>
              <a:t>26</a:t>
            </a:fld>
            <a:endParaRPr lang="en-CA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85CE9-4BE8-43BA-96DC-8A730E681518}" type="slidenum">
              <a:rPr lang="en-CA"/>
              <a:pPr/>
              <a:t>27</a:t>
            </a:fld>
            <a:endParaRPr lang="en-CA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90B51-64F6-461F-AC46-9920D1419B7C}" type="slidenum">
              <a:rPr lang="en-CA"/>
              <a:pPr/>
              <a:t>28</a:t>
            </a:fld>
            <a:endParaRPr lang="en-CA"/>
          </a:p>
        </p:txBody>
      </p:sp>
      <p:sp>
        <p:nvSpPr>
          <p:cNvPr id="71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99E77-6307-4B4D-86E0-052DFD30A092}" type="slidenum">
              <a:rPr lang="en-CA"/>
              <a:pPr/>
              <a:t>29</a:t>
            </a:fld>
            <a:endParaRPr lang="en-CA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A28D6-650F-4B12-A7B8-786C5A047B6A}" type="slidenum">
              <a:rPr lang="en-CA"/>
              <a:pPr/>
              <a:t>30</a:t>
            </a:fld>
            <a:endParaRPr lang="en-CA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1E22-4D28-4B57-8A07-8780CE91C60D}" type="slidenum">
              <a:rPr lang="en-CA"/>
              <a:pPr/>
              <a:t>31</a:t>
            </a:fld>
            <a:endParaRPr lang="en-CA"/>
          </a:p>
        </p:txBody>
      </p:sp>
      <p:sp>
        <p:nvSpPr>
          <p:cNvPr id="80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750F6-EF84-42F0-BC04-825B0A7B6DA5}" type="slidenum">
              <a:rPr lang="en-CA"/>
              <a:pPr/>
              <a:t>32</a:t>
            </a:fld>
            <a:endParaRPr lang="en-CA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BD699-49E1-4190-8D29-4B6567F12257}" type="slidenum">
              <a:rPr lang="en-CA"/>
              <a:pPr/>
              <a:t>33</a:t>
            </a:fld>
            <a:endParaRPr lang="en-CA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F37D5-1373-4B08-AD20-82AF7A7AB0B6}" type="slidenum">
              <a:rPr lang="en-CA"/>
              <a:pPr/>
              <a:t>34</a:t>
            </a:fld>
            <a:endParaRPr lang="en-CA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773B2-5DD4-4ECF-A0EA-A1BD9E570642}" type="slidenum">
              <a:rPr lang="en-CA"/>
              <a:pPr/>
              <a:t>3</a:t>
            </a:fld>
            <a:endParaRPr lang="en-CA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E450F-00A4-4ED1-82FF-B9DB927EE24C}" type="slidenum">
              <a:rPr lang="en-CA"/>
              <a:pPr/>
              <a:t>35</a:t>
            </a:fld>
            <a:endParaRPr lang="en-CA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3469F-83AC-418A-B79F-407C072555E2}" type="slidenum">
              <a:rPr lang="en-CA"/>
              <a:pPr/>
              <a:t>36</a:t>
            </a:fld>
            <a:endParaRPr lang="en-CA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313EE-4B2E-4D9E-A5AD-D911996FF849}" type="slidenum">
              <a:rPr lang="en-CA"/>
              <a:pPr/>
              <a:t>37</a:t>
            </a:fld>
            <a:endParaRPr lang="en-CA"/>
          </a:p>
        </p:txBody>
      </p:sp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F27A2-D474-4D72-A83F-EB989175E909}" type="slidenum">
              <a:rPr lang="en-CA"/>
              <a:pPr/>
              <a:t>38</a:t>
            </a:fld>
            <a:endParaRPr lang="en-CA"/>
          </a:p>
        </p:txBody>
      </p:sp>
      <p:sp>
        <p:nvSpPr>
          <p:cNvPr id="73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6BE78-8AEA-4DEA-A076-6AD0B59D4BEF}" type="slidenum">
              <a:rPr lang="en-CA"/>
              <a:pPr/>
              <a:t>41</a:t>
            </a:fld>
            <a:endParaRPr lang="en-CA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B6800-61DB-4577-9D81-1695B41B4F09}" type="slidenum">
              <a:rPr lang="en-CA"/>
              <a:pPr/>
              <a:t>42</a:t>
            </a:fld>
            <a:endParaRPr lang="en-CA"/>
          </a:p>
        </p:txBody>
      </p:sp>
      <p:sp>
        <p:nvSpPr>
          <p:cNvPr id="74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91187-9227-48D4-9C70-28F0297A8FDE}" type="slidenum">
              <a:rPr lang="en-CA"/>
              <a:pPr/>
              <a:t>44</a:t>
            </a:fld>
            <a:endParaRPr lang="en-CA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F1165-F3CF-4F35-AC5E-16A327A01536}" type="slidenum">
              <a:rPr lang="en-CA"/>
              <a:pPr/>
              <a:t>45</a:t>
            </a:fld>
            <a:endParaRPr lang="en-CA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82BEB-1120-4AEB-BD6D-9841AD8D92DE}" type="slidenum">
              <a:rPr lang="en-CA"/>
              <a:pPr/>
              <a:t>46</a:t>
            </a:fld>
            <a:endParaRPr lang="en-CA"/>
          </a:p>
        </p:txBody>
      </p:sp>
      <p:sp>
        <p:nvSpPr>
          <p:cNvPr id="77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C2C80-83F9-4330-AB30-F8B962018469}" type="slidenum">
              <a:rPr lang="en-CA"/>
              <a:pPr/>
              <a:t>49</a:t>
            </a:fld>
            <a:endParaRPr lang="en-CA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B0478-2B6A-48A5-A111-EEEB117AF88F}" type="slidenum">
              <a:rPr lang="en-CA"/>
              <a:pPr/>
              <a:t>4</a:t>
            </a:fld>
            <a:endParaRPr lang="en-CA"/>
          </a:p>
        </p:txBody>
      </p:sp>
      <p:sp>
        <p:nvSpPr>
          <p:cNvPr id="76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EC3B7-6254-487C-9649-DECD5C8C8D0D}" type="slidenum">
              <a:rPr lang="en-CA"/>
              <a:pPr/>
              <a:t>50</a:t>
            </a:fld>
            <a:endParaRPr lang="en-CA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F94FC-E08D-4169-9968-8A6CA2279E38}" type="slidenum">
              <a:rPr lang="en-CA"/>
              <a:pPr/>
              <a:t>51</a:t>
            </a:fld>
            <a:endParaRPr lang="en-CA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3E278-3B9D-4ACB-AC57-8B89A018CFFC}" type="slidenum">
              <a:rPr lang="en-CA"/>
              <a:pPr/>
              <a:t>54</a:t>
            </a:fld>
            <a:endParaRPr lang="en-CA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97CA2-EB93-4E0C-8625-FDD6CA49C856}" type="slidenum">
              <a:rPr lang="en-CA"/>
              <a:pPr/>
              <a:t>55</a:t>
            </a:fld>
            <a:endParaRPr lang="en-CA"/>
          </a:p>
        </p:txBody>
      </p:sp>
      <p:sp>
        <p:nvSpPr>
          <p:cNvPr id="76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80823-2ADF-4D79-AC9D-63B36BFDA669}" type="slidenum">
              <a:rPr lang="en-CA"/>
              <a:pPr/>
              <a:t>56</a:t>
            </a:fld>
            <a:endParaRPr lang="en-CA"/>
          </a:p>
        </p:txBody>
      </p:sp>
      <p:sp>
        <p:nvSpPr>
          <p:cNvPr id="78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44C-EC6C-46DF-9379-8EEA4AE302BD}" type="slidenum">
              <a:rPr lang="en-CA"/>
              <a:pPr/>
              <a:t>5</a:t>
            </a:fld>
            <a:endParaRPr lang="en-CA"/>
          </a:p>
        </p:txBody>
      </p:sp>
      <p:sp>
        <p:nvSpPr>
          <p:cNvPr id="67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F082D-9BEE-4D72-9DC8-0331075265E4}" type="slidenum">
              <a:rPr lang="en-CA"/>
              <a:pPr/>
              <a:t>6</a:t>
            </a:fld>
            <a:endParaRPr lang="en-CA"/>
          </a:p>
        </p:txBody>
      </p:sp>
      <p:sp>
        <p:nvSpPr>
          <p:cNvPr id="67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03333-E220-4FF6-989D-0FAE9621EBD4}" type="slidenum">
              <a:rPr lang="en-CA"/>
              <a:pPr/>
              <a:t>7</a:t>
            </a:fld>
            <a:endParaRPr lang="en-CA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1F114-F556-4817-A6F0-7B1DD2414EA4}" type="slidenum">
              <a:rPr lang="en-CA"/>
              <a:pPr/>
              <a:t>10</a:t>
            </a:fld>
            <a:endParaRPr lang="en-CA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A978C-E462-483F-9DCF-3026C3E2A319}" type="slidenum">
              <a:rPr lang="en-CA"/>
              <a:pPr/>
              <a:t>11</a:t>
            </a:fld>
            <a:endParaRPr lang="en-CA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i="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DC7B49F8-8B64-4E8B-A312-55A68689F76C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6022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79802183-CAE2-4D74-B524-AAADDFFEBD61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755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2DE78584-1B8E-4397-99EA-29B39D513B6E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047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50E91B64-2CDF-4B1C-AA01-2E40E38E7600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5575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C43CAD15-CBDD-49C1-949A-B72133348ABE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8165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1159C5F9-AB57-4876-9884-6FBD0C89FEF0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36752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020E7596-FD62-4408-8091-F498612EC318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60205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EF773318-ADAC-4809-85F6-DB9388790157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8704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7484A1EF-3C39-4D7C-8C7F-2D8C9D478C54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617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3D60E7F6-1538-4334-B32E-89A944A40877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3512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3200" i="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sz="3200" i="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rgbClr val="990033"/>
                </a:solidFill>
              </a:defRPr>
            </a:lvl1pPr>
          </a:lstStyle>
          <a:p>
            <a:r>
              <a:rPr lang="en-US"/>
              <a:t>Slide 10- </a:t>
            </a:r>
            <a:fld id="{24B47E59-15DC-446E-84E5-9B7E1414BD84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900" i="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8975C3D-F062-47F4-9BB5-AA05C446506E}" type="slidenum">
              <a:rPr lang="en-US"/>
              <a:pPr/>
              <a:t>1</a:t>
            </a:fld>
            <a:endParaRPr lang="en-CA"/>
          </a:p>
        </p:txBody>
      </p:sp>
      <p:sp>
        <p:nvSpPr>
          <p:cNvPr id="412675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2683" name="Picture 2059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65F8C5C-324D-4F8E-BF60-B8094021C102}" type="slidenum">
              <a:rPr lang="en-US"/>
              <a:pPr/>
              <a:t>10</a:t>
            </a:fld>
            <a:endParaRPr lang="en-CA"/>
          </a:p>
        </p:txBody>
      </p:sp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1.2 Redundant Information in Tuples and Update Anomalies 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is stored redundantly </a:t>
            </a:r>
          </a:p>
          <a:p>
            <a:pPr lvl="1"/>
            <a:r>
              <a:rPr lang="en-US"/>
              <a:t>Wastes storage</a:t>
            </a:r>
          </a:p>
          <a:p>
            <a:pPr lvl="1"/>
            <a:r>
              <a:rPr lang="en-US"/>
              <a:t>Causes problems with update anomalies</a:t>
            </a:r>
          </a:p>
          <a:p>
            <a:pPr lvl="2"/>
            <a:r>
              <a:rPr lang="en-US"/>
              <a:t>Insertion anomalies</a:t>
            </a:r>
          </a:p>
          <a:p>
            <a:pPr lvl="2"/>
            <a:r>
              <a:rPr lang="en-US"/>
              <a:t>Deletion anomalies</a:t>
            </a:r>
          </a:p>
          <a:p>
            <a:pPr lvl="2"/>
            <a:r>
              <a:rPr lang="en-US"/>
              <a:t>Modification anomalies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453AC58-B332-4849-99AE-DB64E413DED3}" type="slidenum">
              <a:rPr lang="en-US"/>
              <a:pPr/>
              <a:t>11</a:t>
            </a:fld>
            <a:endParaRPr lang="en-CA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UPDATE ANOMALY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Update Anomaly:</a:t>
            </a:r>
          </a:p>
          <a:p>
            <a:pPr lvl="1"/>
            <a:r>
              <a:rPr 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AF6B8C7-08BB-47B4-9316-69CF85EE83A6}" type="slidenum">
              <a:rPr lang="en-US"/>
              <a:pPr/>
              <a:t>12</a:t>
            </a:fld>
            <a:endParaRPr lang="en-CA"/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INSERT ANOMALY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Insert  Anomaly:</a:t>
            </a:r>
          </a:p>
          <a:p>
            <a:pPr lvl="1"/>
            <a:r>
              <a:rPr lang="en-US"/>
              <a:t>Cannot insert a project unless an employee is assigned to it.</a:t>
            </a:r>
          </a:p>
          <a:p>
            <a:r>
              <a:rPr lang="en-US"/>
              <a:t>Conversely</a:t>
            </a:r>
          </a:p>
          <a:p>
            <a:pPr lvl="1"/>
            <a:r>
              <a:rPr lang="en-US"/>
              <a:t>Cannot insert an employee unless a he/she is assigned to a project.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A10B63D-B3C4-44FD-90DD-00B27D2B74A3}" type="slidenum">
              <a:rPr lang="en-US"/>
              <a:pPr/>
              <a:t>13</a:t>
            </a:fld>
            <a:endParaRPr lang="en-CA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DELETE ANOMALY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Delete Anomaly:</a:t>
            </a:r>
          </a:p>
          <a:p>
            <a:pPr lvl="1"/>
            <a:r>
              <a:rPr lang="en-US"/>
              <a:t>When a project is deleted, it will result in deleting all the employees who work on that project.</a:t>
            </a:r>
          </a:p>
          <a:p>
            <a:pPr lvl="1"/>
            <a:r>
              <a:rPr lang="en-US"/>
              <a:t>Alternately, if an employee is the sole employee on a project, deleting that employee would result in deleting the corresponding project.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665DD68-0352-4D80-ADAD-13F7FE03B736}" type="slidenum">
              <a:rPr lang="en-US"/>
              <a:pPr/>
              <a:t>14</a:t>
            </a:fld>
            <a:endParaRPr lang="en-CA"/>
          </a:p>
        </p:txBody>
      </p:sp>
      <p:pic>
        <p:nvPicPr>
          <p:cNvPr id="790530" name="Picture 2" descr="fig10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4050"/>
            <a:ext cx="8154988" cy="33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0531" name="Text Box 3" descr="Pink tissue paper"/>
          <p:cNvSpPr txBox="1">
            <a:spLocks noChangeArrowheads="1"/>
          </p:cNvSpPr>
          <p:nvPr/>
        </p:nvSpPr>
        <p:spPr bwMode="auto">
          <a:xfrm>
            <a:off x="457200" y="3810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Two relation schemas suffering from update anomalies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74FCB7C-03E5-4A74-B5B6-9F87C6BC8B57}" type="slidenum">
              <a:rPr lang="en-US"/>
              <a:pPr/>
              <a:t>15</a:t>
            </a:fld>
            <a:endParaRPr lang="en-CA"/>
          </a:p>
        </p:txBody>
      </p:sp>
      <p:pic>
        <p:nvPicPr>
          <p:cNvPr id="791554" name="Picture 2" descr="fig10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5069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1555" name="Text Box 3" descr="Pink tissue paper"/>
          <p:cNvSpPr txBox="1">
            <a:spLocks noChangeArrowheads="1"/>
          </p:cNvSpPr>
          <p:nvPr/>
        </p:nvSpPr>
        <p:spPr bwMode="auto">
          <a:xfrm>
            <a:off x="381000" y="609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800000"/>
                </a:solidFill>
              </a:rPr>
              <a:t>Base Relations</a:t>
            </a:r>
            <a:r>
              <a:rPr lang="en-US"/>
              <a:t> </a:t>
            </a:r>
            <a:r>
              <a:rPr lang="en-US" i="0">
                <a:solidFill>
                  <a:srgbClr val="800000"/>
                </a:solidFill>
              </a:rPr>
              <a:t>EMP_DEPT and EMP_PROJ formed after a Natural Join : with redundant information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EF4F199-21EC-4192-96FB-6C2C0EBD8B0E}" type="slidenum">
              <a:rPr lang="en-US"/>
              <a:pPr/>
              <a:t>16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Guideline to Redundant Information in Tuples and Update Anomalies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GUIDELINE 2: </a:t>
            </a:r>
          </a:p>
          <a:p>
            <a:pPr lvl="1"/>
            <a:r>
              <a:rPr lang="en-US"/>
              <a:t>Design a schema that does not suffer from the insertion, deletion and update anomalies.</a:t>
            </a:r>
          </a:p>
          <a:p>
            <a:pPr lvl="1"/>
            <a:r>
              <a:rPr lang="en-US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8C21CA7-0B10-4752-9ED3-C5AA51F0B48E}" type="slidenum">
              <a:rPr lang="en-US"/>
              <a:pPr/>
              <a:t>17</a:t>
            </a:fld>
            <a:endParaRPr lang="en-CA"/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 Null Values in Tuples 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GUIDELINE 3:</a:t>
            </a:r>
          </a:p>
          <a:p>
            <a:pPr lvl="1"/>
            <a:r>
              <a:rPr lang="en-US"/>
              <a:t>Relations should be designed such that their tuples will have as few NULL values as possible</a:t>
            </a:r>
          </a:p>
          <a:p>
            <a:pPr lvl="1"/>
            <a:r>
              <a:rPr lang="en-US"/>
              <a:t>Attributes that are NULL frequently could be placed in separate relations (with the primary key)</a:t>
            </a:r>
          </a:p>
          <a:p>
            <a:r>
              <a:rPr lang="en-US"/>
              <a:t> Reasons for nulls:</a:t>
            </a:r>
          </a:p>
          <a:p>
            <a:pPr lvl="1"/>
            <a:r>
              <a:rPr lang="en-US"/>
              <a:t>Attribute not applicable or invalid</a:t>
            </a:r>
          </a:p>
          <a:p>
            <a:pPr lvl="1"/>
            <a:r>
              <a:rPr lang="en-US"/>
              <a:t>Attribute value unknown  (may exist)</a:t>
            </a:r>
          </a:p>
          <a:p>
            <a:pPr lvl="1"/>
            <a:r>
              <a:rPr lang="en-US"/>
              <a:t>Value known to exist, but unavailable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39C1C6C-24E6-400E-82DD-6869591594F8}" type="slidenum">
              <a:rPr lang="en-US"/>
              <a:pPr/>
              <a:t>18</a:t>
            </a:fld>
            <a:endParaRPr lang="en-CA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 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14BE2BB-50B5-48DC-845F-F3B31F1FF6D0}" type="slidenum">
              <a:rPr lang="en-US"/>
              <a:pPr/>
              <a:t>19</a:t>
            </a:fld>
            <a:endParaRPr lang="en-CA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Spurious Tuples (2)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2400"/>
              <a:t>There are two important properties of decompositions: 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sz="2200"/>
              <a:t>Non-additive or losslessness of the corresponding join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sz="2200"/>
              <a:t>Preservation of the functional dependencies. </a:t>
            </a:r>
          </a:p>
          <a:p>
            <a:pPr marL="457200" indent="-457200"/>
            <a:endParaRPr lang="en-US" sz="2400"/>
          </a:p>
          <a:p>
            <a:pPr marL="457200" indent="-457200"/>
            <a:r>
              <a:rPr lang="en-US" sz="2400"/>
              <a:t>Note that:</a:t>
            </a:r>
          </a:p>
          <a:p>
            <a:pPr marL="876300" lvl="1" indent="-419100"/>
            <a:r>
              <a:rPr lang="en-US" sz="2200"/>
              <a:t>Property (a) is extremely important and </a:t>
            </a:r>
            <a:r>
              <a:rPr lang="en-US" sz="2200" i="1"/>
              <a:t>cannot</a:t>
            </a:r>
            <a:r>
              <a:rPr lang="en-US" sz="2200"/>
              <a:t> be sacrificed.</a:t>
            </a:r>
          </a:p>
          <a:p>
            <a:pPr marL="876300" lvl="1" indent="-419100"/>
            <a:r>
              <a:rPr lang="en-US" sz="2200"/>
              <a:t>Property (b) is less stringent and may be sacrificed. (See Chapter 11).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Functional Dependencies and Normalization for Relational Databases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941CB2F-8967-4E48-A8BC-176727A41C2C}" type="slidenum">
              <a:rPr lang="en-US"/>
              <a:pPr/>
              <a:t>20</a:t>
            </a:fld>
            <a:endParaRPr lang="en-CA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 Functional Dependencies (1) 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Functional dependencies (FDs)</a:t>
            </a:r>
          </a:p>
          <a:p>
            <a:pPr lvl="1"/>
            <a:r>
              <a:rPr lang="en-US"/>
              <a:t>Are used to specify </a:t>
            </a:r>
            <a:r>
              <a:rPr lang="en-US" i="1"/>
              <a:t>formal measures</a:t>
            </a:r>
            <a:r>
              <a:rPr lang="en-US"/>
              <a:t> of the "goodness" of relational designs</a:t>
            </a:r>
          </a:p>
          <a:p>
            <a:pPr lvl="1"/>
            <a:r>
              <a:rPr lang="en-US"/>
              <a:t>And keys are used to define </a:t>
            </a:r>
            <a:r>
              <a:rPr lang="en-US" b="1"/>
              <a:t>normal forms</a:t>
            </a:r>
            <a:r>
              <a:rPr lang="en-US"/>
              <a:t> for relations</a:t>
            </a:r>
          </a:p>
          <a:p>
            <a:pPr lvl="1"/>
            <a:r>
              <a:rPr lang="en-US"/>
              <a:t>Are </a:t>
            </a:r>
            <a:r>
              <a:rPr lang="en-US" b="1"/>
              <a:t>constraints</a:t>
            </a:r>
            <a:r>
              <a:rPr lang="en-US"/>
              <a:t> that are derived from the </a:t>
            </a:r>
            <a:r>
              <a:rPr lang="en-US" i="1"/>
              <a:t>meaning</a:t>
            </a:r>
            <a:r>
              <a:rPr lang="en-US"/>
              <a:t>  and </a:t>
            </a:r>
            <a:r>
              <a:rPr lang="en-US" i="1"/>
              <a:t>interrelationships</a:t>
            </a:r>
            <a:r>
              <a:rPr lang="en-US"/>
              <a:t>  of the data attributes</a:t>
            </a:r>
          </a:p>
          <a:p>
            <a:r>
              <a:rPr lang="en-US"/>
              <a:t>A set of attributes X </a:t>
            </a:r>
            <a:r>
              <a:rPr lang="en-US" i="1"/>
              <a:t>functionally</a:t>
            </a:r>
            <a:r>
              <a:rPr lang="en-US"/>
              <a:t> </a:t>
            </a:r>
            <a:r>
              <a:rPr lang="en-US" i="1"/>
              <a:t>determines</a:t>
            </a:r>
            <a:r>
              <a:rPr lang="en-US"/>
              <a:t>  a set of attributes Y if the value of X determines a unique value for 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2F2E76-8D3E-45E1-BD14-2E8B96102537}" type="slidenum">
              <a:rPr lang="en-US"/>
              <a:pPr/>
              <a:t>21</a:t>
            </a:fld>
            <a:endParaRPr lang="en-CA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(2)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X -&gt; Y holds if whenever two tuples have the same value for X, they </a:t>
            </a:r>
            <a:r>
              <a:rPr lang="en-US" sz="2400" i="1"/>
              <a:t>must have </a:t>
            </a:r>
            <a:r>
              <a:rPr lang="en-US" sz="2400"/>
              <a:t>the same value for Y</a:t>
            </a:r>
          </a:p>
          <a:p>
            <a:pPr lvl="1"/>
            <a:r>
              <a:rPr lang="en-US" sz="2200"/>
              <a:t>For any two tuples t1 and t2 in any relation instance r(R): If  t1[X]=t2[X], </a:t>
            </a:r>
            <a:r>
              <a:rPr lang="en-US" sz="2200" i="1"/>
              <a:t>then</a:t>
            </a:r>
            <a:r>
              <a:rPr lang="en-US" sz="2200"/>
              <a:t> t1[Y]=t2[Y]</a:t>
            </a:r>
          </a:p>
          <a:p>
            <a:r>
              <a:rPr lang="en-US" sz="2400"/>
              <a:t>X -&gt; Y in R specifies a </a:t>
            </a:r>
            <a:r>
              <a:rPr lang="en-US" sz="2400" i="1"/>
              <a:t>constraint</a:t>
            </a:r>
            <a:r>
              <a:rPr lang="en-US" sz="2400"/>
              <a:t> on all relation instances r(R)</a:t>
            </a:r>
          </a:p>
          <a:p>
            <a:r>
              <a:rPr lang="en-US" sz="2400"/>
              <a:t>Written as X -&gt; Y; can be displayed graphically on a relation schema as in Figures.  ( denoted by the arrow:  ).</a:t>
            </a:r>
          </a:p>
          <a:p>
            <a:r>
              <a:rPr 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4B204FB-4D4A-4CF1-9782-6E9428691C52}" type="slidenum">
              <a:rPr lang="en-US"/>
              <a:pPr/>
              <a:t>22</a:t>
            </a:fld>
            <a:endParaRPr lang="en-CA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(1) 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/>
              <a:t>{SSN, PNUMBER} -&gt; HOURS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1AD5FA2-3D80-4C40-9DD0-B1FB554762EA}" type="slidenum">
              <a:rPr lang="en-US"/>
              <a:pPr/>
              <a:t>23</a:t>
            </a:fld>
            <a:endParaRPr lang="en-CA"/>
          </a:p>
        </p:txBody>
      </p:sp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(2)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FD is a property of the attributes in the schema R</a:t>
            </a:r>
          </a:p>
          <a:p>
            <a:r>
              <a:rPr lang="en-US"/>
              <a:t>The constraint must hold on </a:t>
            </a:r>
            <a:r>
              <a:rPr lang="en-US" i="1"/>
              <a:t>every</a:t>
            </a:r>
            <a:r>
              <a:rPr lang="en-US"/>
              <a:t> relation instance r(R)</a:t>
            </a:r>
          </a:p>
          <a:p>
            <a:r>
              <a:rPr lang="en-US"/>
              <a:t>If K is a key of R, then K functionally determines all attributes in R </a:t>
            </a:r>
          </a:p>
          <a:p>
            <a:pPr lvl="1"/>
            <a:r>
              <a:rPr lang="en-US"/>
              <a:t>(since we never have two distinct tuples with t1[K]=t2[K])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CDB8369-7985-4E0F-867C-F3FBAF40FFAF}" type="slidenum">
              <a:rPr lang="en-US"/>
              <a:pPr/>
              <a:t>24</a:t>
            </a:fld>
            <a:endParaRPr lang="en-CA"/>
          </a:p>
        </p:txBody>
      </p:sp>
      <p:pic>
        <p:nvPicPr>
          <p:cNvPr id="792578" name="Picture 2" descr="fig10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9363"/>
            <a:ext cx="8208963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2579" name="Text Box 3" descr="Pink tissue paper"/>
          <p:cNvSpPr txBox="1">
            <a:spLocks noChangeArrowheads="1"/>
          </p:cNvSpPr>
          <p:nvPr/>
        </p:nvSpPr>
        <p:spPr bwMode="auto">
          <a:xfrm>
            <a:off x="381000" y="3048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800000"/>
                </a:solidFill>
              </a:rPr>
              <a:t>FD’s are a property of the meaning of data and hold at all times: certain FD’s can be ruled out based on a  given state of the database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97A08F1-38A8-4523-B542-816430A3798D}" type="slidenum">
              <a:rPr lang="en-US"/>
              <a:pPr/>
              <a:t>25</a:t>
            </a:fld>
            <a:endParaRPr lang="en-CA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 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set of FDs F, we can </a:t>
            </a:r>
            <a:r>
              <a:rPr lang="en-US" sz="2400" b="1"/>
              <a:t>infer</a:t>
            </a:r>
            <a:r>
              <a:rPr 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IR1. (</a:t>
            </a:r>
            <a:r>
              <a:rPr lang="en-US" sz="2200" b="1"/>
              <a:t>Reflexive</a:t>
            </a:r>
            <a:r>
              <a:rPr lang="en-US" sz="2200"/>
              <a:t>) If Y </a:t>
            </a:r>
            <a:r>
              <a:rPr lang="en-US" sz="2200" i="1"/>
              <a:t>subset-of</a:t>
            </a:r>
            <a:r>
              <a:rPr 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IR2. (</a:t>
            </a:r>
            <a:r>
              <a:rPr lang="en-US" sz="2200" b="1"/>
              <a:t>Augmentation</a:t>
            </a:r>
            <a:r>
              <a:rPr 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IR3. (</a:t>
            </a:r>
            <a:r>
              <a:rPr lang="en-US" sz="2200" b="1"/>
              <a:t>Transitive</a:t>
            </a:r>
            <a:r>
              <a:rPr 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IR1, IR2, IR3 form a </a:t>
            </a:r>
            <a:r>
              <a:rPr lang="en-US" sz="2400" b="1"/>
              <a:t>sound</a:t>
            </a:r>
            <a:r>
              <a:rPr lang="en-US" sz="2400"/>
              <a:t> and </a:t>
            </a:r>
            <a:r>
              <a:rPr lang="en-US" sz="2400" b="1"/>
              <a:t>complete</a:t>
            </a:r>
            <a:r>
              <a:rPr 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61DA531-9484-4FD8-A972-6AC16EA9C8CB}" type="slidenum">
              <a:rPr lang="en-US"/>
              <a:pPr/>
              <a:t>26</a:t>
            </a:fld>
            <a:endParaRPr lang="en-CA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b="1"/>
              <a:t>Decomposition:</a:t>
            </a:r>
            <a:r>
              <a:rPr lang="en-US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b="1"/>
              <a:t>Union:</a:t>
            </a:r>
            <a:r>
              <a:rPr lang="en-US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b="1"/>
              <a:t>Psuedotransitivity:</a:t>
            </a:r>
            <a:r>
              <a:rPr lang="en-US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FAD0A52-7564-4AE9-8C14-B79BEF08346B}" type="slidenum">
              <a:rPr lang="en-US"/>
              <a:pPr/>
              <a:t>27</a:t>
            </a:fld>
            <a:endParaRPr lang="en-CA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(3)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Closure</a:t>
            </a:r>
            <a:r>
              <a:rPr lang="en-US"/>
              <a:t> of a set F of FDs is the set F</a:t>
            </a:r>
            <a:r>
              <a:rPr lang="en-US" baseline="30000"/>
              <a:t>+</a:t>
            </a:r>
            <a:r>
              <a:rPr lang="en-US"/>
              <a:t> of all FDs that can be inferred from F</a:t>
            </a:r>
          </a:p>
          <a:p>
            <a:endParaRPr lang="en-US"/>
          </a:p>
          <a:p>
            <a:r>
              <a:rPr lang="en-US" b="1"/>
              <a:t>Closure</a:t>
            </a:r>
            <a:r>
              <a:rPr lang="en-US"/>
              <a:t> of a set of attributes X with respect to F is the set X</a:t>
            </a:r>
            <a:r>
              <a:rPr lang="en-US" baseline="30000"/>
              <a:t>+</a:t>
            </a:r>
            <a:r>
              <a:rPr lang="en-US"/>
              <a:t> of all attributes that are functionally determined by X</a:t>
            </a:r>
          </a:p>
          <a:p>
            <a:endParaRPr lang="en-US"/>
          </a:p>
          <a:p>
            <a:r>
              <a:rPr lang="en-US"/>
              <a:t>X</a:t>
            </a:r>
            <a:r>
              <a:rPr lang="en-US" baseline="30000"/>
              <a:t>+</a:t>
            </a:r>
            <a:r>
              <a:rPr 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E41F793D-D537-4458-BAD6-4597C0363B9A}" type="slidenum">
              <a:rPr lang="en-US"/>
              <a:pPr/>
              <a:t>28</a:t>
            </a:fld>
            <a:endParaRPr lang="en-CA"/>
          </a:p>
        </p:txBody>
      </p:sp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 Equivalence of Sets of FDs 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Two sets of FDs F and G are </a:t>
            </a:r>
            <a:r>
              <a:rPr lang="en-US" sz="2400" b="1"/>
              <a:t>equivalent</a:t>
            </a:r>
            <a:r>
              <a:rPr lang="en-US" sz="2400"/>
              <a:t> if:</a:t>
            </a:r>
          </a:p>
          <a:p>
            <a:pPr lvl="1"/>
            <a:r>
              <a:rPr lang="en-US" sz="2200"/>
              <a:t>Every FD in F can be inferred from G, and</a:t>
            </a:r>
          </a:p>
          <a:p>
            <a:pPr lvl="1"/>
            <a:r>
              <a:rPr lang="en-US" sz="2200"/>
              <a:t>Every FD in G can be inferred from F</a:t>
            </a:r>
          </a:p>
          <a:p>
            <a:pPr lvl="1"/>
            <a:r>
              <a:rPr lang="en-US" sz="2200"/>
              <a:t>Hence, F and G are equivalent if F</a:t>
            </a:r>
            <a:r>
              <a:rPr lang="en-US" sz="2200" baseline="30000"/>
              <a:t>+</a:t>
            </a:r>
            <a:r>
              <a:rPr lang="en-US" sz="2200"/>
              <a:t> =G</a:t>
            </a:r>
            <a:r>
              <a:rPr lang="en-US" sz="2200" baseline="30000"/>
              <a:t>+</a:t>
            </a:r>
          </a:p>
          <a:p>
            <a:r>
              <a:rPr lang="en-US" sz="2400"/>
              <a:t>Definition (</a:t>
            </a:r>
            <a:r>
              <a:rPr lang="en-US" sz="2400" b="1"/>
              <a:t>Covers</a:t>
            </a:r>
            <a:r>
              <a:rPr lang="en-US" sz="2400"/>
              <a:t>):</a:t>
            </a:r>
          </a:p>
          <a:p>
            <a:pPr lvl="1"/>
            <a:r>
              <a:rPr lang="en-US" sz="2200"/>
              <a:t>F </a:t>
            </a:r>
            <a:r>
              <a:rPr lang="en-US" sz="2200" b="1"/>
              <a:t>covers</a:t>
            </a:r>
            <a:r>
              <a:rPr lang="en-US" sz="2200"/>
              <a:t> G if every FD in G can be inferred from F</a:t>
            </a:r>
          </a:p>
          <a:p>
            <a:pPr lvl="2"/>
            <a:r>
              <a:rPr lang="en-US" sz="2000"/>
              <a:t>(i.e., if G</a:t>
            </a:r>
            <a:r>
              <a:rPr lang="en-US" sz="2000" baseline="30000"/>
              <a:t>+</a:t>
            </a:r>
            <a:r>
              <a:rPr lang="en-US" sz="2000"/>
              <a:t> </a:t>
            </a:r>
            <a:r>
              <a:rPr lang="en-US" sz="2000" i="1"/>
              <a:t>subset-of</a:t>
            </a:r>
            <a:r>
              <a:rPr lang="en-US" sz="2000"/>
              <a:t> F</a:t>
            </a:r>
            <a:r>
              <a:rPr lang="en-US" sz="2000" baseline="30000"/>
              <a:t>+</a:t>
            </a:r>
            <a:r>
              <a:rPr lang="en-US" sz="2000"/>
              <a:t>)</a:t>
            </a:r>
          </a:p>
          <a:p>
            <a:r>
              <a:rPr lang="en-US" sz="2400"/>
              <a:t>F and G are equivalent if F covers G and G covers F</a:t>
            </a:r>
          </a:p>
          <a:p>
            <a:r>
              <a:rPr lang="en-US" sz="2400"/>
              <a:t>There is an algorithm for checking equivalence of sets of FDs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DB3CFB9-EB67-4CEC-A06A-1A781436C446}" type="slidenum">
              <a:rPr lang="en-US"/>
              <a:pPr/>
              <a:t>29</a:t>
            </a:fld>
            <a:endParaRPr lang="en-CA"/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 Minimal Sets of FDs (1)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A set of FDs is </a:t>
            </a:r>
            <a:r>
              <a:rPr lang="en-US" b="1"/>
              <a:t>minimal</a:t>
            </a:r>
            <a:r>
              <a:rPr 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F522D51-DC24-442E-A49A-A202A7BC842D}" type="slidenum">
              <a:rPr lang="en-US"/>
              <a:pPr/>
              <a:t>3</a:t>
            </a:fld>
            <a:endParaRPr lang="en-CA"/>
          </a:p>
        </p:txBody>
      </p:sp>
      <p:sp>
        <p:nvSpPr>
          <p:cNvPr id="66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6697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1 Informal Design Guidelines for Relational Databases</a:t>
            </a:r>
          </a:p>
          <a:p>
            <a:pPr lvl="1"/>
            <a:r>
              <a:rPr lang="en-US" sz="2200"/>
              <a:t>1.1Semantics of the Relation Attributes</a:t>
            </a:r>
          </a:p>
          <a:p>
            <a:pPr lvl="1"/>
            <a:r>
              <a:rPr lang="en-US" sz="2200"/>
              <a:t>1.2 Redundant Information in Tuples and Update Anomalies</a:t>
            </a:r>
          </a:p>
          <a:p>
            <a:pPr lvl="1"/>
            <a:r>
              <a:rPr lang="en-US" sz="2200"/>
              <a:t>1.3 Null Values in Tuples</a:t>
            </a:r>
          </a:p>
          <a:p>
            <a:pPr lvl="1"/>
            <a:r>
              <a:rPr lang="en-US" sz="2200"/>
              <a:t>1.4 Spurious Tuples</a:t>
            </a:r>
          </a:p>
          <a:p>
            <a:pPr lvl="1"/>
            <a:endParaRPr lang="en-US" sz="2200"/>
          </a:p>
          <a:p>
            <a:r>
              <a:rPr lang="en-US" sz="2400"/>
              <a:t>2 Functional Dependencies (FDs)</a:t>
            </a:r>
          </a:p>
          <a:p>
            <a:pPr lvl="1"/>
            <a:r>
              <a:rPr lang="en-US" sz="2200"/>
              <a:t>2.1 Definition of FD</a:t>
            </a:r>
          </a:p>
          <a:p>
            <a:pPr lvl="1"/>
            <a:r>
              <a:rPr lang="en-US" sz="2200"/>
              <a:t>2.2 Inference Rules for FDs</a:t>
            </a:r>
          </a:p>
          <a:p>
            <a:pPr lvl="1"/>
            <a:r>
              <a:rPr lang="en-US" sz="2200"/>
              <a:t>2.3 Equivalence of Sets of FDs</a:t>
            </a:r>
          </a:p>
          <a:p>
            <a:pPr lvl="1"/>
            <a:r>
              <a:rPr lang="en-US" sz="2200"/>
              <a:t>2.4 Minimal Sets of FDs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E83C508-12A6-40E8-92D8-893EFB0D9ECC}" type="slidenum">
              <a:rPr lang="en-US"/>
              <a:pPr/>
              <a:t>30</a:t>
            </a:fld>
            <a:endParaRPr lang="en-CA"/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Sets of FDs (2)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set of FDs has an equivalent minimal set</a:t>
            </a:r>
          </a:p>
          <a:p>
            <a:r>
              <a:rPr lang="en-US"/>
              <a:t>There can be several equivalent minimal sets</a:t>
            </a:r>
          </a:p>
          <a:p>
            <a:r>
              <a:rPr lang="en-US"/>
              <a:t>There is no simple algorithm for computing a minimal set of FDs that is equivalent to a set F of FDs</a:t>
            </a:r>
          </a:p>
          <a:p>
            <a:r>
              <a:rPr lang="en-US"/>
              <a:t>To synthesize a set of relations, we assume that we start with a set of dependencies that is a minimal set</a:t>
            </a:r>
          </a:p>
          <a:p>
            <a:pPr lvl="1"/>
            <a:r>
              <a:rPr lang="en-US"/>
              <a:t>E.g., see algorithms 11.2 and 11.4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A88C73A-65FB-46D4-9C52-C7D5FC4173EE}" type="slidenum">
              <a:rPr lang="en-US"/>
              <a:pPr/>
              <a:t>31</a:t>
            </a:fld>
            <a:endParaRPr lang="en-CA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Minimal Sets of FDs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We illustrate the above algorithm with the following: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Let the given set of FDs be </a:t>
            </a:r>
            <a:r>
              <a:rPr lang="en-US" sz="1600" i="1"/>
              <a:t>E </a:t>
            </a:r>
            <a:r>
              <a:rPr lang="en-US" sz="1600"/>
              <a:t>: {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, </a:t>
            </a:r>
            <a:r>
              <a:rPr lang="en-US" sz="1600" i="1"/>
              <a:t>D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, </a:t>
            </a:r>
            <a:r>
              <a:rPr lang="en-US" sz="1600" i="1"/>
              <a:t>AB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}.We have to find the minimum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cover of </a:t>
            </a:r>
            <a:r>
              <a:rPr lang="en-US" sz="1600" i="1"/>
              <a:t>E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All above dependencies are in canonical form; so we have completed step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of Algorithm 10.2 and can proceed to step 2. In step 2 we need to determine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if </a:t>
            </a:r>
            <a:r>
              <a:rPr lang="en-US" sz="1600" i="1"/>
              <a:t>AB </a:t>
            </a:r>
            <a:r>
              <a:rPr lang="en-US" sz="1600"/>
              <a:t>→ </a:t>
            </a:r>
            <a:r>
              <a:rPr lang="en-US" sz="1600" i="1"/>
              <a:t>D </a:t>
            </a:r>
            <a:r>
              <a:rPr lang="en-US" sz="1600"/>
              <a:t>has any redundant attribute on the left-hand side; that is, can it be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replaced by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 </a:t>
            </a:r>
            <a:r>
              <a:rPr lang="en-US" sz="1600"/>
              <a:t>or </a:t>
            </a:r>
            <a:r>
              <a:rPr lang="en-US" sz="1600" i="1"/>
              <a:t>A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Since B → A, by augmenting with </a:t>
            </a:r>
            <a:r>
              <a:rPr lang="en-US" sz="1600" i="1"/>
              <a:t>B </a:t>
            </a:r>
            <a:r>
              <a:rPr lang="en-US" sz="1600"/>
              <a:t>on both sides (IR2), we have </a:t>
            </a:r>
            <a:r>
              <a:rPr lang="en-US" sz="1600" i="1"/>
              <a:t>BB </a:t>
            </a:r>
            <a:r>
              <a:rPr lang="en-US" sz="1600"/>
              <a:t>→ </a:t>
            </a:r>
            <a:r>
              <a:rPr lang="en-US" sz="1600" i="1"/>
              <a:t>AB</a:t>
            </a:r>
            <a:r>
              <a:rPr lang="en-US" sz="1600"/>
              <a:t>, 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AB </a:t>
            </a:r>
            <a:r>
              <a:rPr lang="en-US" sz="1600"/>
              <a:t>(i). However, </a:t>
            </a:r>
            <a:r>
              <a:rPr lang="en-US" sz="1600" i="1"/>
              <a:t>AB </a:t>
            </a:r>
            <a:r>
              <a:rPr lang="en-US" sz="1600"/>
              <a:t>→ </a:t>
            </a:r>
            <a:r>
              <a:rPr lang="en-US" sz="1600" i="1"/>
              <a:t>D </a:t>
            </a:r>
            <a:r>
              <a:rPr lang="en-US" sz="1600"/>
              <a:t>as given (ii).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Hence by the transitive rule (IR3), we get from (i) and (ii),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. Hence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/>
              <a:t>AB </a:t>
            </a:r>
            <a:r>
              <a:rPr lang="en-US" sz="1600"/>
              <a:t>→ </a:t>
            </a:r>
            <a:r>
              <a:rPr lang="en-US" sz="1600" i="1"/>
              <a:t>D </a:t>
            </a:r>
            <a:r>
              <a:rPr lang="en-US" sz="1600"/>
              <a:t>may be replaced by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We now have a set equivalent to original </a:t>
            </a:r>
            <a:r>
              <a:rPr lang="en-US" sz="1600" i="1"/>
              <a:t>E </a:t>
            </a:r>
            <a:r>
              <a:rPr lang="en-US" sz="1600"/>
              <a:t>, say </a:t>
            </a:r>
            <a:r>
              <a:rPr lang="en-US" sz="1600" i="1"/>
              <a:t>E</a:t>
            </a:r>
            <a:r>
              <a:rPr lang="en-US" sz="1600"/>
              <a:t>′ : {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, </a:t>
            </a:r>
            <a:r>
              <a:rPr lang="en-US" sz="1600" i="1"/>
              <a:t>D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,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}.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No further reduction is possible in step 2 since all FDs have a single attribute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on the left-hand side.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In step 3 we look for a redundant FD in E′. By using the transitive rule 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 </a:t>
            </a:r>
            <a:r>
              <a:rPr lang="en-US" sz="1600"/>
              <a:t>and </a:t>
            </a:r>
            <a:r>
              <a:rPr lang="en-US" sz="1600" i="1"/>
              <a:t>D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, we derive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. Hence 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A </a:t>
            </a:r>
            <a:r>
              <a:rPr lang="en-US" sz="1600"/>
              <a:t>is redundant in E’ and can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be eliminated.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■ Hence the minimum cover of E is {</a:t>
            </a:r>
            <a:r>
              <a:rPr lang="en-US" sz="1600" i="1"/>
              <a:t>B </a:t>
            </a:r>
            <a:r>
              <a:rPr lang="en-US" sz="1600"/>
              <a:t>→ </a:t>
            </a:r>
            <a:r>
              <a:rPr lang="en-US" sz="1600" i="1"/>
              <a:t>D</a:t>
            </a:r>
            <a:r>
              <a:rPr lang="en-US" sz="1600"/>
              <a:t>, </a:t>
            </a:r>
            <a:r>
              <a:rPr lang="en-US" sz="1600" i="1"/>
              <a:t>D </a:t>
            </a:r>
            <a:r>
              <a:rPr lang="en-US" sz="1600"/>
              <a:t>→ </a:t>
            </a:r>
            <a:r>
              <a:rPr lang="en-US" sz="1600" i="1"/>
              <a:t>A</a:t>
            </a:r>
            <a:r>
              <a:rPr lang="en-US" sz="1600"/>
              <a:t>}.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A132494-A14A-4C94-A028-3124A25CD0C9}" type="slidenum">
              <a:rPr lang="en-US"/>
              <a:pPr/>
              <a:t>32</a:t>
            </a:fld>
            <a:endParaRPr lang="en-CA"/>
          </a:p>
        </p:txBody>
      </p:sp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3 Normal Forms Based on Primary Keys 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3.1	Normalization of Relations </a:t>
            </a:r>
          </a:p>
          <a:p>
            <a:r>
              <a:rPr lang="en-US"/>
              <a:t>3.2	Practical Use of Normal Forms </a:t>
            </a:r>
          </a:p>
          <a:p>
            <a:r>
              <a:rPr lang="en-US"/>
              <a:t>3.3	Definitions of Keys and Attributes Participating in Keys </a:t>
            </a:r>
          </a:p>
          <a:p>
            <a:r>
              <a:rPr lang="en-US"/>
              <a:t>3.4	First Normal Form</a:t>
            </a:r>
          </a:p>
          <a:p>
            <a:r>
              <a:rPr lang="en-US"/>
              <a:t>3.5	Second Normal Form</a:t>
            </a:r>
          </a:p>
          <a:p>
            <a:r>
              <a:rPr lang="en-US"/>
              <a:t>3.6	Third Normal Form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AE4EE05-64DE-4321-96E9-6F0569B6E339}" type="slidenum">
              <a:rPr lang="en-US"/>
              <a:pPr/>
              <a:t>33</a:t>
            </a:fld>
            <a:endParaRPr lang="en-CA"/>
          </a:p>
        </p:txBody>
      </p:sp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Normalization of Relations (1)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Normalization:</a:t>
            </a:r>
          </a:p>
          <a:p>
            <a:pPr lvl="1"/>
            <a:r>
              <a:rPr lang="en-US"/>
              <a:t>The process of decomposing unsatisfactory "bad" relations by breaking up their attributes into smaller relations</a:t>
            </a:r>
          </a:p>
          <a:p>
            <a:endParaRPr lang="en-US"/>
          </a:p>
          <a:p>
            <a:r>
              <a:rPr lang="en-US" b="1"/>
              <a:t>Normal form:</a:t>
            </a:r>
          </a:p>
          <a:p>
            <a:pPr lvl="1"/>
            <a:r>
              <a:rPr lang="en-US"/>
              <a:t>Condition using keys and FDs of a relation to certify whether a relation schema is in a particular normal form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10E16FB-EBDF-4BD8-A2A2-63431BDDF65C}" type="slidenum">
              <a:rPr lang="en-US"/>
              <a:pPr/>
              <a:t>34</a:t>
            </a:fld>
            <a:endParaRPr lang="en-CA"/>
          </a:p>
        </p:txBody>
      </p:sp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of Relations (2)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2NF, 3NF, BCNF </a:t>
            </a:r>
          </a:p>
          <a:p>
            <a:pPr lvl="1"/>
            <a:r>
              <a:rPr lang="en-US"/>
              <a:t>based on keys and FDs of a relation schema</a:t>
            </a:r>
          </a:p>
          <a:p>
            <a:r>
              <a:rPr lang="en-US"/>
              <a:t>4NF</a:t>
            </a:r>
          </a:p>
          <a:p>
            <a:pPr lvl="1"/>
            <a:r>
              <a:rPr lang="en-US"/>
              <a:t>based on keys, multi-valued dependencies : MVDs; 5NF based on keys, join dependencies : JDs (Chapter 11)</a:t>
            </a:r>
          </a:p>
          <a:p>
            <a:r>
              <a:rPr lang="en-US"/>
              <a:t>Additional properties may be needed to ensure a good relational design (lossless join, dependency preservation; Chapter 11)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267D64A-A281-466A-BECA-C9B68776A3FF}" type="slidenum">
              <a:rPr lang="en-US"/>
              <a:pPr/>
              <a:t>35</a:t>
            </a:fld>
            <a:endParaRPr lang="en-CA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	Practical Use of Normal Forms</a:t>
            </a:r>
          </a:p>
        </p:txBody>
      </p:sp>
      <p:sp>
        <p:nvSpPr>
          <p:cNvPr id="7270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Normalization</a:t>
            </a:r>
            <a:r>
              <a:rPr lang="en-US" sz="2400"/>
              <a:t> is carried out in practice so that the resulting designs are of high quality and meet the desirable properties </a:t>
            </a:r>
          </a:p>
          <a:p>
            <a:pPr>
              <a:lnSpc>
                <a:spcPct val="80000"/>
              </a:lnSpc>
            </a:pPr>
            <a:r>
              <a:rPr lang="en-US" sz="2400"/>
              <a:t>The practical utility of these normal forms becomes questionable when the constraints on which they are based are </a:t>
            </a:r>
            <a:r>
              <a:rPr lang="en-US" sz="2400" i="1"/>
              <a:t>hard to understand</a:t>
            </a:r>
            <a:r>
              <a:rPr lang="en-US" sz="2400"/>
              <a:t> or to </a:t>
            </a:r>
            <a:r>
              <a:rPr lang="en-US" sz="2400" i="1"/>
              <a:t>detect</a:t>
            </a:r>
          </a:p>
          <a:p>
            <a:pPr>
              <a:lnSpc>
                <a:spcPct val="80000"/>
              </a:lnSpc>
            </a:pPr>
            <a:r>
              <a:rPr lang="en-US" sz="2400"/>
              <a:t>The database designers </a:t>
            </a:r>
            <a:r>
              <a:rPr lang="en-US" sz="2400" i="1"/>
              <a:t>need not</a:t>
            </a:r>
            <a:r>
              <a:rPr lang="en-US" sz="2400"/>
              <a:t> normalize to the highest possible normal form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(usually up to 3NF, BCNF or 4NF)</a:t>
            </a:r>
          </a:p>
          <a:p>
            <a:pPr>
              <a:lnSpc>
                <a:spcPct val="80000"/>
              </a:lnSpc>
            </a:pPr>
            <a:r>
              <a:rPr lang="en-US" sz="2400" b="1"/>
              <a:t>Denormalization</a:t>
            </a:r>
            <a:r>
              <a:rPr 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process of storing the join of higher normal form relations as a base relation—which is in a lower normal form   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67F6D4F-2642-47FD-A431-18956B5C34CC}" type="slidenum">
              <a:rPr lang="en-US"/>
              <a:pPr/>
              <a:t>36</a:t>
            </a:fld>
            <a:endParaRPr lang="en-CA"/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3.3	Definitions of Keys and Attributes 	Participating in Keys (1)</a:t>
            </a:r>
          </a:p>
        </p:txBody>
      </p:sp>
      <p:sp>
        <p:nvSpPr>
          <p:cNvPr id="72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superkey</a:t>
            </a:r>
            <a:r>
              <a:rPr lang="en-US"/>
              <a:t> of a relation schema R = {A1, A2, ...., An} is a set of attributes S </a:t>
            </a:r>
            <a:r>
              <a:rPr lang="en-US" i="1"/>
              <a:t>subset-of</a:t>
            </a:r>
            <a:r>
              <a:rPr lang="en-US"/>
              <a:t> R with the property that no two tuples t1 and t2 in any legal relation state r of R will have t1[S] = t2[S] 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b="1"/>
              <a:t>key</a:t>
            </a:r>
            <a:r>
              <a:rPr lang="en-US"/>
              <a:t> K is a </a:t>
            </a:r>
            <a:r>
              <a:rPr lang="en-US" b="1"/>
              <a:t>superkey</a:t>
            </a:r>
            <a:r>
              <a:rPr lang="en-US"/>
              <a:t> with the </a:t>
            </a:r>
            <a:r>
              <a:rPr lang="en-US" i="1"/>
              <a:t>additional property</a:t>
            </a:r>
            <a:r>
              <a:rPr lang="en-US"/>
              <a:t> that removal of any attribute from K will cause K not to be a superkey any more. 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79AA46F-BC1F-4E02-ACAC-23653738F723}" type="slidenum">
              <a:rPr lang="en-US"/>
              <a:pPr/>
              <a:t>37</a:t>
            </a:fld>
            <a:endParaRPr lang="en-CA"/>
          </a:p>
        </p:txBody>
      </p:sp>
      <p:sp>
        <p:nvSpPr>
          <p:cNvPr id="73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Definitions of Keys and Attributes 	Participating in Keys (2)</a:t>
            </a:r>
          </a:p>
        </p:txBody>
      </p:sp>
      <p:sp>
        <p:nvSpPr>
          <p:cNvPr id="7311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relation schema has more than one key, each is called a </a:t>
            </a:r>
            <a:r>
              <a:rPr lang="en-US" b="1"/>
              <a:t>candidate</a:t>
            </a:r>
            <a:r>
              <a:rPr lang="en-US"/>
              <a:t> key.</a:t>
            </a:r>
          </a:p>
          <a:p>
            <a:pPr lvl="1"/>
            <a:r>
              <a:rPr lang="en-US"/>
              <a:t>One of the candidate keys is </a:t>
            </a:r>
            <a:r>
              <a:rPr lang="en-US" i="1"/>
              <a:t>arbitrarily</a:t>
            </a:r>
            <a:r>
              <a:rPr lang="en-US"/>
              <a:t> designated to be the </a:t>
            </a:r>
            <a:r>
              <a:rPr lang="en-US" b="1"/>
              <a:t>primary key</a:t>
            </a:r>
            <a:r>
              <a:rPr lang="en-US"/>
              <a:t>, and the others are called </a:t>
            </a:r>
            <a:r>
              <a:rPr lang="en-US" b="1"/>
              <a:t>secondary keys</a:t>
            </a:r>
            <a:r>
              <a:rPr lang="en-US"/>
              <a:t>.</a:t>
            </a:r>
          </a:p>
          <a:p>
            <a:r>
              <a:rPr lang="en-US"/>
              <a:t>A </a:t>
            </a:r>
            <a:r>
              <a:rPr lang="en-US" b="1"/>
              <a:t>Prime attribute</a:t>
            </a:r>
            <a:r>
              <a:rPr lang="en-US"/>
              <a:t> must be a member of </a:t>
            </a:r>
            <a:r>
              <a:rPr lang="en-US" i="1"/>
              <a:t>some</a:t>
            </a:r>
            <a:r>
              <a:rPr lang="en-US"/>
              <a:t> candidate key</a:t>
            </a:r>
          </a:p>
          <a:p>
            <a:r>
              <a:rPr lang="en-US"/>
              <a:t>A </a:t>
            </a:r>
            <a:r>
              <a:rPr lang="en-US" b="1"/>
              <a:t>Nonprime attribute</a:t>
            </a:r>
            <a:r>
              <a:rPr lang="en-US"/>
              <a:t> is not a prime attribute—that is, it is not a member of any candidate key.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EE2F7E6-9072-4387-81B0-287BC25AF38F}" type="slidenum">
              <a:rPr lang="en-US"/>
              <a:pPr/>
              <a:t>38</a:t>
            </a:fld>
            <a:endParaRPr lang="en-CA"/>
          </a:p>
        </p:txBody>
      </p:sp>
      <p:sp>
        <p:nvSpPr>
          <p:cNvPr id="73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First Normal Form 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Disallows</a:t>
            </a:r>
          </a:p>
          <a:p>
            <a:pPr lvl="1"/>
            <a:r>
              <a:rPr lang="en-US"/>
              <a:t>composite attributes</a:t>
            </a:r>
          </a:p>
          <a:p>
            <a:pPr lvl="1"/>
            <a:r>
              <a:rPr lang="en-US"/>
              <a:t>multivalued attributes</a:t>
            </a:r>
          </a:p>
          <a:p>
            <a:pPr lvl="1"/>
            <a:r>
              <a:rPr lang="en-US" b="1"/>
              <a:t>nested relations</a:t>
            </a:r>
            <a:r>
              <a:rPr lang="en-US"/>
              <a:t>; attributes whose values for an </a:t>
            </a:r>
            <a:r>
              <a:rPr lang="en-US" i="1"/>
              <a:t>individual tuple</a:t>
            </a:r>
            <a:r>
              <a:rPr lang="en-US"/>
              <a:t> are non-atomic</a:t>
            </a:r>
          </a:p>
          <a:p>
            <a:endParaRPr lang="en-US"/>
          </a:p>
          <a:p>
            <a:r>
              <a:rPr lang="en-US"/>
              <a:t>Considered to be part of the definition of relation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D390F32-EF14-4913-B66F-02F4F0E17644}" type="slidenum">
              <a:rPr lang="en-US"/>
              <a:pPr/>
              <a:t>39</a:t>
            </a:fld>
            <a:endParaRPr lang="en-CA"/>
          </a:p>
        </p:txBody>
      </p:sp>
      <p:pic>
        <p:nvPicPr>
          <p:cNvPr id="793602" name="Picture 2" descr="fig10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4513"/>
            <a:ext cx="5867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3603" name="Text Box 3" descr="Pink tissue paper"/>
          <p:cNvSpPr txBox="1">
            <a:spLocks noChangeArrowheads="1"/>
          </p:cNvSpPr>
          <p:nvPr/>
        </p:nvSpPr>
        <p:spPr bwMode="auto">
          <a:xfrm>
            <a:off x="838200" y="5334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Normalization into 1NF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EB141A1-D7A4-45DB-B87C-CF962F1D646A}" type="slidenum">
              <a:rPr lang="en-US"/>
              <a:pPr/>
              <a:t>4</a:t>
            </a:fld>
            <a:endParaRPr lang="en-CA"/>
          </a:p>
        </p:txBody>
      </p:sp>
      <p:sp>
        <p:nvSpPr>
          <p:cNvPr id="765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7659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3 Normal Forms Based on Primary Keys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3.1 Normalization of Relations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3.2 Practical Use of Normal Forms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3.3 Definitions of Keys and Attributes Participating in Keys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3.4 First Normal Form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3.5 Second Normal Form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3.6 Third Normal Form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400"/>
              <a:t>4 General Normal Form Definitions (For Multiple Keys)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5 BCNF (Boyce-Codd Normal Form)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B1791EF-5F50-45FE-B5C2-FAF78EDB84D5}" type="slidenum">
              <a:rPr lang="en-US"/>
              <a:pPr/>
              <a:t>40</a:t>
            </a:fld>
            <a:endParaRPr lang="en-CA"/>
          </a:p>
        </p:txBody>
      </p:sp>
      <p:pic>
        <p:nvPicPr>
          <p:cNvPr id="794626" name="Picture 2" descr="fig10_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7577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4627" name="Text Box 3" descr="Pink tissue paper"/>
          <p:cNvSpPr txBox="1">
            <a:spLocks noChangeArrowheads="1"/>
          </p:cNvSpPr>
          <p:nvPr/>
        </p:nvSpPr>
        <p:spPr bwMode="auto">
          <a:xfrm>
            <a:off x="381000" y="4572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Normalization of nested relations into 1NF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5252A02-5047-4B67-B568-2E48F056D376}" type="slidenum">
              <a:rPr lang="en-US"/>
              <a:pPr/>
              <a:t>41</a:t>
            </a:fld>
            <a:endParaRPr lang="en-CA"/>
          </a:p>
        </p:txBody>
      </p:sp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Second Normal Form (1) </a:t>
            </a:r>
          </a:p>
        </p:txBody>
      </p:sp>
      <p:sp>
        <p:nvSpPr>
          <p:cNvPr id="7393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Uses the concepts of </a:t>
            </a:r>
            <a:r>
              <a:rPr lang="en-US" sz="2400" b="1"/>
              <a:t>FDs,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Prime attribute:</a:t>
            </a:r>
            <a:r>
              <a:rPr lang="en-US" sz="2200"/>
              <a:t> An attribute that is member of the primary key K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Full functional dependency:</a:t>
            </a:r>
            <a:r>
              <a:rPr lang="en-US" sz="220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{SSN, PNUMBER} -&gt; ENAME is not  a full FD (it is called a partial dependency ) since SSN -&gt; ENAME also holds 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BDAE19D-D79F-4CA4-99E1-4EE285534150}" type="slidenum">
              <a:rPr lang="en-US"/>
              <a:pPr/>
              <a:t>42</a:t>
            </a:fld>
            <a:endParaRPr lang="en-CA"/>
          </a:p>
        </p:txBody>
      </p:sp>
      <p:sp>
        <p:nvSpPr>
          <p:cNvPr id="74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Normal Form (2)</a:t>
            </a:r>
          </a:p>
        </p:txBody>
      </p:sp>
      <p:sp>
        <p:nvSpPr>
          <p:cNvPr id="741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relation schema R is in </a:t>
            </a:r>
            <a:r>
              <a:rPr lang="en-US" b="1"/>
              <a:t>second normal form (2NF)</a:t>
            </a:r>
            <a:r>
              <a:rPr lang="en-US"/>
              <a:t> if every non-prime attribute A in R is fully functionally dependent on the primary key</a:t>
            </a:r>
          </a:p>
          <a:p>
            <a:endParaRPr lang="en-US"/>
          </a:p>
          <a:p>
            <a:r>
              <a:rPr lang="en-US"/>
              <a:t>R can be decomposed into 2NF relations via the process of 2NF normalization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8F7CEC3-5131-494C-824D-D1D1F7274AA5}" type="slidenum">
              <a:rPr lang="en-US"/>
              <a:pPr/>
              <a:t>43</a:t>
            </a:fld>
            <a:endParaRPr lang="en-CA"/>
          </a:p>
        </p:txBody>
      </p:sp>
      <p:pic>
        <p:nvPicPr>
          <p:cNvPr id="795650" name="Picture 2" descr="fig10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065713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5651" name="Text Box 3" descr="Pink tissue paper"/>
          <p:cNvSpPr txBox="1">
            <a:spLocks noChangeArrowheads="1"/>
          </p:cNvSpPr>
          <p:nvPr/>
        </p:nvSpPr>
        <p:spPr bwMode="auto">
          <a:xfrm>
            <a:off x="381000" y="3810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Normalizing into 2NF and 3NF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0DD27D6-52FB-49F2-AC9C-4A4D7A0849A2}" type="slidenum">
              <a:rPr lang="en-US"/>
              <a:pPr/>
              <a:t>44</a:t>
            </a:fld>
            <a:endParaRPr lang="en-CA"/>
          </a:p>
        </p:txBody>
      </p:sp>
      <p:sp>
        <p:nvSpPr>
          <p:cNvPr id="7475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Third Normal Form (1)</a:t>
            </a:r>
          </a:p>
        </p:txBody>
      </p:sp>
      <p:sp>
        <p:nvSpPr>
          <p:cNvPr id="7475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b="1"/>
              <a:t>Transitive functional dependency:</a:t>
            </a:r>
            <a:r>
              <a:rPr lang="en-US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DMGRSSN is a </a:t>
            </a:r>
            <a:r>
              <a:rPr lang="en-US" b="1"/>
              <a:t>transitive</a:t>
            </a:r>
            <a:r>
              <a:rPr lang="en-US"/>
              <a:t> FD </a:t>
            </a:r>
          </a:p>
          <a:p>
            <a:pPr lvl="2">
              <a:lnSpc>
                <a:spcPct val="90000"/>
              </a:lnSpc>
            </a:pPr>
            <a:r>
              <a:rPr lang="en-US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 is </a:t>
            </a:r>
            <a:r>
              <a:rPr lang="en-US" b="1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/>
              <a:t>Since there is no set of attributes X where SSN -&gt; X and X -&gt; ENAME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28221ED-0723-41CC-B123-4F8D463CF6C1}" type="slidenum">
              <a:rPr lang="en-US"/>
              <a:pPr/>
              <a:t>45</a:t>
            </a:fld>
            <a:endParaRPr lang="en-CA"/>
          </a:p>
        </p:txBody>
      </p:sp>
      <p:sp>
        <p:nvSpPr>
          <p:cNvPr id="74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(2)</a:t>
            </a:r>
          </a:p>
        </p:txBody>
      </p:sp>
      <p:sp>
        <p:nvSpPr>
          <p:cNvPr id="7495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relation schema R is in </a:t>
            </a:r>
            <a:r>
              <a:rPr lang="en-US" sz="2400" b="1"/>
              <a:t>third normal form (3NF)</a:t>
            </a:r>
            <a:r>
              <a:rPr lang="en-US" sz="2400"/>
              <a:t> if it is in 2NF </a:t>
            </a:r>
            <a:r>
              <a:rPr lang="en-US" sz="2400" i="1"/>
              <a:t>and</a:t>
            </a:r>
            <a:r>
              <a:rPr lang="en-US" sz="2400"/>
              <a:t> no 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sz="240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E.g., Consider EMP (SSN, Emp#, Salary ).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Here, SSN -&gt; Emp# -&gt; Salary and Emp# is a candidate key. 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D5D778B-BAFA-40B5-83D6-F2DB18B9A89B}" type="slidenum">
              <a:rPr lang="en-US"/>
              <a:pPr/>
              <a:t>46</a:t>
            </a:fld>
            <a:endParaRPr lang="en-CA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 Defined Informally	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the key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the whole key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nothing but the key</a:t>
            </a:r>
            <a:endParaRPr 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A3A3144-053C-4158-B70F-9CD7A72BBB55}" type="slidenum">
              <a:rPr lang="en-US"/>
              <a:pPr/>
              <a:t>47</a:t>
            </a:fld>
            <a:endParaRPr lang="en-CA"/>
          </a:p>
        </p:txBody>
      </p:sp>
      <p:pic>
        <p:nvPicPr>
          <p:cNvPr id="797698" name="Picture 2" descr="fig10_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42735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7699" name="Text Box 3" descr="Pink tissue paper"/>
          <p:cNvSpPr txBox="1">
            <a:spLocks noChangeArrowheads="1"/>
          </p:cNvSpPr>
          <p:nvPr/>
        </p:nvSpPr>
        <p:spPr bwMode="auto">
          <a:xfrm>
            <a:off x="533400" y="3048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Successive Normalization of LOTS into 2NF and 3NF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9FE7BEC-CAC4-4483-8CCD-6265A640F335}" type="slidenum">
              <a:rPr lang="en-US"/>
              <a:pPr/>
              <a:t>48</a:t>
            </a:fld>
            <a:endParaRPr lang="en-CA"/>
          </a:p>
        </p:txBody>
      </p:sp>
      <p:pic>
        <p:nvPicPr>
          <p:cNvPr id="796674" name="Picture 2" descr="tbl10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6675" name="Text Box 3" descr="Pink tissue paper"/>
          <p:cNvSpPr txBox="1">
            <a:spLocks noChangeArrowheads="1"/>
          </p:cNvSpPr>
          <p:nvPr/>
        </p:nvSpPr>
        <p:spPr bwMode="auto">
          <a:xfrm>
            <a:off x="457200" y="306388"/>
            <a:ext cx="68580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SUMMARY OF NORMAL FORMS based on Primary Keys</a:t>
            </a:r>
          </a:p>
          <a:p>
            <a:pPr>
              <a:spcBef>
                <a:spcPct val="50000"/>
              </a:spcBef>
            </a:pPr>
            <a:endParaRPr lang="en-US" sz="320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0450DC6-0A05-43C4-AFAC-AD79C913988D}" type="slidenum">
              <a:rPr lang="en-US"/>
              <a:pPr/>
              <a:t>49</a:t>
            </a:fld>
            <a:endParaRPr lang="en-CA"/>
          </a:p>
        </p:txBody>
      </p:sp>
      <p:sp>
        <p:nvSpPr>
          <p:cNvPr id="7516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4 General Normal Form Definitions (For Multiple Keys) (1)</a:t>
            </a:r>
          </a:p>
        </p:txBody>
      </p:sp>
      <p:sp>
        <p:nvSpPr>
          <p:cNvPr id="7516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above definitions consider the primary key only</a:t>
            </a:r>
          </a:p>
          <a:p>
            <a:r>
              <a:rPr lang="en-US"/>
              <a:t>The following more general definitions take into account relations with multiple candidate keys</a:t>
            </a:r>
          </a:p>
          <a:p>
            <a:r>
              <a:rPr lang="en-US"/>
              <a:t>A relation schema R is in </a:t>
            </a:r>
            <a:r>
              <a:rPr lang="en-US" b="1"/>
              <a:t>second normal form (2NF)</a:t>
            </a:r>
            <a:r>
              <a:rPr lang="en-US"/>
              <a:t> if every non-prime attribute A in R is fully functionally dependent on </a:t>
            </a:r>
            <a:r>
              <a:rPr lang="en-US" i="1"/>
              <a:t>every</a:t>
            </a:r>
            <a:r>
              <a:rPr lang="en-US"/>
              <a:t> key  of R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EDE3909-AF95-47D8-8A19-69B5A8DA0CBE}" type="slidenum">
              <a:rPr lang="en-US"/>
              <a:pPr/>
              <a:t>5</a:t>
            </a:fld>
            <a:endParaRPr lang="en-CA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 Informal Design Guidelines for Relational Databases (1)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relational database design?</a:t>
            </a:r>
          </a:p>
          <a:p>
            <a:pPr lvl="1"/>
            <a:r>
              <a:rPr lang="en-US"/>
              <a:t>The grouping of attributes to form "good" relation schemas</a:t>
            </a:r>
          </a:p>
          <a:p>
            <a:r>
              <a:rPr lang="en-US"/>
              <a:t> Two levels of relation schemas</a:t>
            </a:r>
          </a:p>
          <a:p>
            <a:pPr lvl="1"/>
            <a:r>
              <a:rPr lang="en-US"/>
              <a:t>The logical "user view" level</a:t>
            </a:r>
          </a:p>
          <a:p>
            <a:pPr lvl="1"/>
            <a:r>
              <a:rPr lang="en-US"/>
              <a:t>The storage "base relation" level</a:t>
            </a:r>
          </a:p>
          <a:p>
            <a:r>
              <a:rPr lang="en-US"/>
              <a:t> Design is concerned mainly with base relations</a:t>
            </a:r>
          </a:p>
          <a:p>
            <a:r>
              <a:rPr lang="en-US"/>
              <a:t> What are the criteria for "good" base relations? 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78466AE-BD25-4357-A2F0-F48B890A3CB1}" type="slidenum">
              <a:rPr lang="en-US"/>
              <a:pPr/>
              <a:t>50</a:t>
            </a:fld>
            <a:endParaRPr lang="en-CA"/>
          </a:p>
        </p:txBody>
      </p:sp>
      <p:sp>
        <p:nvSpPr>
          <p:cNvPr id="7536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Normal Form Definitions (2)</a:t>
            </a:r>
          </a:p>
        </p:txBody>
      </p:sp>
      <p:sp>
        <p:nvSpPr>
          <p:cNvPr id="7536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Definition:</a:t>
            </a:r>
          </a:p>
          <a:p>
            <a:pPr lvl="1"/>
            <a:r>
              <a:rPr lang="en-US" b="1"/>
              <a:t>Superkey</a:t>
            </a:r>
            <a:r>
              <a:rPr lang="en-US"/>
              <a:t> of relation schema R - a set of attributes S of R that contains a key of R</a:t>
            </a:r>
          </a:p>
          <a:p>
            <a:pPr lvl="1"/>
            <a:r>
              <a:rPr lang="en-US"/>
              <a:t>A relation schema R is in </a:t>
            </a:r>
            <a:r>
              <a:rPr lang="en-US" b="1"/>
              <a:t>third normal form (3NF)</a:t>
            </a:r>
            <a:r>
              <a:rPr lang="en-US"/>
              <a:t> if whenever a FD X -&gt; A holds in R, then either: </a:t>
            </a:r>
          </a:p>
          <a:p>
            <a:pPr lvl="2"/>
            <a:r>
              <a:rPr lang="en-US"/>
              <a:t>(a) X is a superkey of R, or </a:t>
            </a:r>
          </a:p>
          <a:p>
            <a:pPr lvl="2"/>
            <a:r>
              <a:rPr lang="en-US"/>
              <a:t>(b) A is a prime attribute of R</a:t>
            </a:r>
          </a:p>
          <a:p>
            <a:r>
              <a:rPr lang="en-US"/>
              <a:t>NOTE: Boyce-Codd normal form disallows condition (b) above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AEAC789-6E1C-4EB3-B711-D8E8B896165D}" type="slidenum">
              <a:rPr lang="en-US"/>
              <a:pPr/>
              <a:t>51</a:t>
            </a:fld>
            <a:endParaRPr lang="en-CA"/>
          </a:p>
        </p:txBody>
      </p:sp>
      <p:sp>
        <p:nvSpPr>
          <p:cNvPr id="75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BCNF (Boyce-Codd Normal Form) </a:t>
            </a:r>
          </a:p>
        </p:txBody>
      </p:sp>
      <p:sp>
        <p:nvSpPr>
          <p:cNvPr id="7557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relation schema R is in </a:t>
            </a:r>
            <a:r>
              <a:rPr lang="en-US" sz="2400" b="1"/>
              <a:t>Boyce-Codd Normal Form (BCNF)</a:t>
            </a:r>
            <a:r>
              <a:rPr lang="en-US" sz="2400"/>
              <a:t> if whenever an </a:t>
            </a:r>
            <a:r>
              <a:rPr lang="en-US" sz="2400" b="1"/>
              <a:t>FD X -&gt; A</a:t>
            </a:r>
            <a:r>
              <a:rPr lang="en-US" sz="2400"/>
              <a:t> holds in R, then </a:t>
            </a:r>
            <a:r>
              <a:rPr lang="en-US" sz="2400" b="1"/>
              <a:t>X is a superkey</a:t>
            </a:r>
            <a:r>
              <a:rPr lang="en-US" sz="2400"/>
              <a:t> of R</a:t>
            </a:r>
          </a:p>
          <a:p>
            <a:r>
              <a:rPr lang="en-US" sz="2400"/>
              <a:t>Each normal form is strictly stronger than the previous one</a:t>
            </a:r>
          </a:p>
          <a:p>
            <a:pPr lvl="1"/>
            <a:r>
              <a:rPr lang="en-US" sz="2200"/>
              <a:t>Every 2NF relation is in 1NF</a:t>
            </a:r>
          </a:p>
          <a:p>
            <a:pPr lvl="1"/>
            <a:r>
              <a:rPr lang="en-US" sz="2200"/>
              <a:t>Every 3NF relation is in 2NF</a:t>
            </a:r>
          </a:p>
          <a:p>
            <a:pPr lvl="1"/>
            <a:r>
              <a:rPr lang="en-US" sz="2200"/>
              <a:t>Every BCNF relation is in 3NF</a:t>
            </a:r>
          </a:p>
          <a:p>
            <a:r>
              <a:rPr lang="en-US" sz="2400"/>
              <a:t>There exist relations that are in 3NF but not in BCNF</a:t>
            </a:r>
          </a:p>
          <a:p>
            <a:r>
              <a:rPr lang="en-US" sz="2400"/>
              <a:t>The goal is to have each relation in BCNF (or 3NF) 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FB64541-32A6-42E9-8A03-B8404E15E460}" type="slidenum">
              <a:rPr lang="en-US"/>
              <a:pPr/>
              <a:t>52</a:t>
            </a:fld>
            <a:endParaRPr lang="en-CA"/>
          </a:p>
        </p:txBody>
      </p:sp>
      <p:pic>
        <p:nvPicPr>
          <p:cNvPr id="798722" name="Picture 2" descr="fig10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23" name="Text Box 3" descr="Pink tissue paper"/>
          <p:cNvSpPr txBox="1">
            <a:spLocks noChangeArrowheads="1"/>
          </p:cNvSpPr>
          <p:nvPr/>
        </p:nvSpPr>
        <p:spPr bwMode="auto">
          <a:xfrm>
            <a:off x="685800" y="533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800000"/>
                </a:solidFill>
              </a:rPr>
              <a:t>Boyce-Codd Normal Form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ADE680A-F752-44E0-8067-985834FC40D0}" type="slidenum">
              <a:rPr lang="en-US"/>
              <a:pPr/>
              <a:t>53</a:t>
            </a:fld>
            <a:endParaRPr lang="en-CA"/>
          </a:p>
        </p:txBody>
      </p:sp>
      <p:pic>
        <p:nvPicPr>
          <p:cNvPr id="799746" name="Picture 2" descr="fig10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97013"/>
            <a:ext cx="75057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9748" name="Text Box 4" descr="Pink tissue paper"/>
          <p:cNvSpPr txBox="1">
            <a:spLocks noChangeArrowheads="1"/>
          </p:cNvSpPr>
          <p:nvPr/>
        </p:nvSpPr>
        <p:spPr bwMode="auto">
          <a:xfrm>
            <a:off x="228600" y="2286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A relation TEACH that is in 3NF but not in BCNF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17596F0-33A8-4622-A92D-5ED2B4BD88F2}" type="slidenum">
              <a:rPr lang="en-US"/>
              <a:pPr/>
              <a:t>54</a:t>
            </a:fld>
            <a:endParaRPr lang="en-CA"/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Achieving the BCNF by Decomposition (1)</a:t>
            </a:r>
          </a:p>
        </p:txBody>
      </p:sp>
      <p:sp>
        <p:nvSpPr>
          <p:cNvPr id="7618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Two FDs exist in the relation TEACH: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fd1: { student, course} </a:t>
            </a:r>
            <a:r>
              <a:rPr lang="en-US" sz="2200">
                <a:sym typeface="Symbol" pitchFamily="18" charset="2"/>
              </a:rPr>
              <a:t>-&gt;</a:t>
            </a:r>
            <a:r>
              <a:rPr lang="en-US" sz="2200"/>
              <a:t> instructor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fd2: instructor </a:t>
            </a:r>
            <a:r>
              <a:rPr lang="en-US" sz="2200">
                <a:sym typeface="Symbol" pitchFamily="18" charset="2"/>
              </a:rPr>
              <a:t> -&gt;</a:t>
            </a:r>
            <a:r>
              <a:rPr lang="en-US" sz="2200"/>
              <a:t> course </a:t>
            </a:r>
          </a:p>
          <a:p>
            <a:pPr>
              <a:lnSpc>
                <a:spcPct val="90000"/>
              </a:lnSpc>
            </a:pPr>
            <a:r>
              <a:rPr lang="en-US" sz="2400"/>
              <a:t>{student, course} is a candidate key for this relation and that the dependencies shown follow the pattern in Figure 10.12 (b).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So this relation is in 3NF </a:t>
            </a:r>
            <a:r>
              <a:rPr lang="en-US" sz="2200" i="1"/>
              <a:t>but not in</a:t>
            </a:r>
            <a:r>
              <a:rPr lang="en-US" sz="2200"/>
              <a:t> BCNF </a:t>
            </a:r>
          </a:p>
          <a:p>
            <a:pPr>
              <a:lnSpc>
                <a:spcPct val="90000"/>
              </a:lnSpc>
            </a:pPr>
            <a:r>
              <a:rPr lang="en-US" sz="2400"/>
              <a:t>A relation </a:t>
            </a:r>
            <a:r>
              <a:rPr lang="en-US" sz="2400" b="1"/>
              <a:t>NOT</a:t>
            </a:r>
            <a:r>
              <a:rPr lang="en-US" sz="2400"/>
              <a:t> in BCNF should be decomposed so as to meet this property, while possibly forgoing the preservation of all functional dependencies in the decomposed relations.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(See Algorithm 11.3)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143E14B-26B4-4490-B05B-B9577485E69F}" type="slidenum">
              <a:rPr lang="en-US"/>
              <a:pPr/>
              <a:t>55</a:t>
            </a:fld>
            <a:endParaRPr lang="en-CA"/>
          </a:p>
        </p:txBody>
      </p:sp>
      <p:sp>
        <p:nvSpPr>
          <p:cNvPr id="7639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Achieving the BCNF by Decomposition (2)</a:t>
            </a:r>
          </a:p>
        </p:txBody>
      </p:sp>
      <p:sp>
        <p:nvSpPr>
          <p:cNvPr id="7639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{</a:t>
            </a:r>
            <a:r>
              <a:rPr lang="en-US" sz="2000" u="sng"/>
              <a:t>student, instructor</a:t>
            </a:r>
            <a:r>
              <a:rPr lang="en-US" sz="2000"/>
              <a:t>} and {</a:t>
            </a:r>
            <a:r>
              <a:rPr lang="en-US" sz="2000" u="sng"/>
              <a:t>student, course</a:t>
            </a: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{course, </a:t>
            </a:r>
            <a:r>
              <a:rPr lang="en-US" sz="2000" u="sng"/>
              <a:t>instructor</a:t>
            </a:r>
            <a:r>
              <a:rPr lang="en-US" sz="2000"/>
              <a:t> } and {</a:t>
            </a:r>
            <a:r>
              <a:rPr lang="en-US" sz="2000" u="sng"/>
              <a:t>course, student</a:t>
            </a: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{</a:t>
            </a:r>
            <a:r>
              <a:rPr lang="en-US" sz="2000" u="sng"/>
              <a:t>instructor</a:t>
            </a:r>
            <a:r>
              <a:rPr lang="en-US" sz="2000"/>
              <a:t>, course } and {</a:t>
            </a:r>
            <a:r>
              <a:rPr lang="en-US" sz="2000" u="sng"/>
              <a:t>instructor, student</a:t>
            </a: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All three decompositions will lose fd1.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We have to settle for sacrificing the functional dependency preservation. But we cannot sacrifice the non-additivity property after decomposition.</a:t>
            </a:r>
          </a:p>
          <a:p>
            <a:pPr>
              <a:lnSpc>
                <a:spcPct val="90000"/>
              </a:lnSpc>
            </a:pPr>
            <a:r>
              <a:rPr lang="en-US" sz="2000"/>
              <a:t>Out of the above three, only the 3rd decomposition will not generate spurious tuples after join.(and hence has the non-additivity property).</a:t>
            </a:r>
          </a:p>
          <a:p>
            <a:pPr>
              <a:lnSpc>
                <a:spcPct val="90000"/>
              </a:lnSpc>
            </a:pPr>
            <a:r>
              <a:rPr lang="en-US" sz="2000"/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F32C3AC-A496-47A5-BA52-3028FF5ACBA8}" type="slidenum">
              <a:rPr lang="en-US"/>
              <a:pPr/>
              <a:t>56</a:t>
            </a:fld>
            <a:endParaRPr lang="en-CA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Informal Design Guidelines for Relational Databases</a:t>
            </a:r>
          </a:p>
          <a:p>
            <a:r>
              <a:rPr lang="en-US"/>
              <a:t>Functional Dependencies (FDs)</a:t>
            </a:r>
          </a:p>
          <a:p>
            <a:pPr lvl="1"/>
            <a:r>
              <a:rPr lang="en-US"/>
              <a:t>Definition, Inference Rules, Equivalence of Sets of FDs, Minimal Sets of FDs</a:t>
            </a:r>
          </a:p>
          <a:p>
            <a:r>
              <a:rPr lang="en-US"/>
              <a:t>Normal Forms Based on Primary Keys</a:t>
            </a:r>
          </a:p>
          <a:p>
            <a:r>
              <a:rPr lang="en-US"/>
              <a:t>General Normal Form Definitions (For Multiple Keys)</a:t>
            </a:r>
          </a:p>
          <a:p>
            <a:r>
              <a:rPr lang="en-US"/>
              <a:t>BCNF (Boyce-Codd Normal Form)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2EA101F-3D9E-42B0-A1BC-01372888484F}" type="slidenum">
              <a:rPr lang="en-US"/>
              <a:pPr/>
              <a:t>6</a:t>
            </a:fld>
            <a:endParaRPr lang="en-CA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Informal Design Guidelines for Relational Databases (2)</a:t>
            </a:r>
          </a:p>
        </p:txBody>
      </p:sp>
      <p:sp>
        <p:nvSpPr>
          <p:cNvPr id="6758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We first discuss informal guidelines for good relational design</a:t>
            </a:r>
          </a:p>
          <a:p>
            <a:r>
              <a:rPr lang="en-US" sz="2400"/>
              <a:t>Then we discuss formal concepts of functional dependencies and normal forms</a:t>
            </a:r>
          </a:p>
          <a:p>
            <a:pPr lvl="1"/>
            <a:r>
              <a:rPr lang="en-US" sz="2200"/>
              <a:t>- 1NF (First Normal Form)</a:t>
            </a:r>
          </a:p>
          <a:p>
            <a:pPr lvl="1"/>
            <a:r>
              <a:rPr lang="en-US" sz="2200"/>
              <a:t>- 2NF (Second Normal Form)</a:t>
            </a:r>
          </a:p>
          <a:p>
            <a:pPr lvl="1"/>
            <a:r>
              <a:rPr lang="en-US" sz="2200"/>
              <a:t>- 3NF (Third Normal Form)</a:t>
            </a:r>
          </a:p>
          <a:p>
            <a:pPr lvl="1"/>
            <a:r>
              <a:rPr lang="en-US" sz="2200"/>
              <a:t>- BCNF (Boyce-Codd Normal Form)</a:t>
            </a:r>
          </a:p>
          <a:p>
            <a:r>
              <a:rPr lang="en-US" sz="2400"/>
              <a:t>Additional types of dependencies, further normal forms, relational design algorithms by synthesis are discussed in Chapter 11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E8AA3532-4C15-40E3-B67A-9A91D8A007EF}" type="slidenum">
              <a:rPr lang="en-US"/>
              <a:pPr/>
              <a:t>7</a:t>
            </a:fld>
            <a:endParaRPr lang="en-CA"/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1.1	Semantics of the Relation Attributes 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sz="2200"/>
              <a:t>Attributes of different entities (EMPLOYEEs, DEPARTMENTs, PROJECTs) should not be mixed in the same relation</a:t>
            </a:r>
          </a:p>
          <a:p>
            <a:pPr lvl="1"/>
            <a:r>
              <a:rPr lang="en-US" sz="2200"/>
              <a:t>Only foreign keys should be used to refer to other entities</a:t>
            </a:r>
          </a:p>
          <a:p>
            <a:pPr lvl="1"/>
            <a:r>
              <a:rPr lang="en-US" sz="2200"/>
              <a:t>Entity and relationship attributes should be kept apart as much as possible.</a:t>
            </a:r>
          </a:p>
          <a:p>
            <a:r>
              <a:rPr lang="en-US" sz="2400" u="sng"/>
              <a:t>Bottom Line:</a:t>
            </a:r>
            <a:r>
              <a:rPr lang="en-US" sz="2400"/>
              <a:t> </a:t>
            </a:r>
            <a:r>
              <a:rPr lang="en-US" sz="2400" i="1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BD076E6-5D8B-4C14-83E9-F384954C6F43}" type="slidenum">
              <a:rPr lang="en-US"/>
              <a:pPr/>
              <a:t>8</a:t>
            </a:fld>
            <a:endParaRPr lang="en-CA"/>
          </a:p>
        </p:txBody>
      </p:sp>
      <p:pic>
        <p:nvPicPr>
          <p:cNvPr id="787458" name="Picture 2" descr="fig10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4724400" cy="45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7459" name="Text Box 3" descr="Pink tissue paper"/>
          <p:cNvSpPr txBox="1">
            <a:spLocks noChangeArrowheads="1"/>
          </p:cNvSpPr>
          <p:nvPr/>
        </p:nvSpPr>
        <p:spPr bwMode="auto">
          <a:xfrm>
            <a:off x="533400" y="3810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800000"/>
                </a:solidFill>
              </a:rPr>
              <a:t>A simplified COMPANY relational database schema</a:t>
            </a:r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D8F6C4B-90FB-43D1-878C-DDA4241DB9DA}" type="slidenum">
              <a:rPr lang="en-US"/>
              <a:pPr/>
              <a:t>9</a:t>
            </a:fld>
            <a:endParaRPr lang="en-CA"/>
          </a:p>
        </p:txBody>
      </p:sp>
      <p:pic>
        <p:nvPicPr>
          <p:cNvPr id="789506" name="Picture 2" descr="fig10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76200"/>
            <a:ext cx="482758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1390</TotalTime>
  <Words>3459</Words>
  <Application>Microsoft Office PowerPoint</Application>
  <PresentationFormat>Letter Paper (8.5x11 in)</PresentationFormat>
  <Paragraphs>418</Paragraphs>
  <Slides>56</Slides>
  <Notes>44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Tahoma</vt:lpstr>
      <vt:lpstr>Wingdings</vt:lpstr>
      <vt:lpstr>Symbol</vt:lpstr>
      <vt:lpstr>Blends</vt:lpstr>
      <vt:lpstr>PowerPoint Presentation</vt:lpstr>
      <vt:lpstr>Chapter 10</vt:lpstr>
      <vt:lpstr>Chapter Outline</vt:lpstr>
      <vt:lpstr>Chapter Outline</vt:lpstr>
      <vt:lpstr>1 Informal Design Guidelines for Relational Databases (1)</vt:lpstr>
      <vt:lpstr>Informal Design Guidelines for Relational Databases (2)</vt:lpstr>
      <vt:lpstr>1.1 Semantics of the Relation Attributes </vt:lpstr>
      <vt:lpstr>PowerPoint Presentation</vt:lpstr>
      <vt:lpstr>PowerPoint Presentation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PowerPoint Presentation</vt:lpstr>
      <vt:lpstr>PowerPoint Presentation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PowerPoint Presentation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Computing the Minimal Sets of FDs</vt:lpstr>
      <vt:lpstr>3 Normal Forms Based on Primary Keys 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3.2 First Normal Form </vt:lpstr>
      <vt:lpstr>PowerPoint Presentation</vt:lpstr>
      <vt:lpstr>PowerPoint Presentation</vt:lpstr>
      <vt:lpstr>3.3 Second Normal Form (1) </vt:lpstr>
      <vt:lpstr>Second Normal Form (2)</vt:lpstr>
      <vt:lpstr>PowerPoint Presentation</vt:lpstr>
      <vt:lpstr>3.4 Third Normal Form (1)</vt:lpstr>
      <vt:lpstr>Third Normal Form (2)</vt:lpstr>
      <vt:lpstr>Normal Forms Defined Informally </vt:lpstr>
      <vt:lpstr>PowerPoint Presentation</vt:lpstr>
      <vt:lpstr>PowerPoint Presentation</vt:lpstr>
      <vt:lpstr>4 General Normal Form Definitions (For Multiple Keys) (1)</vt:lpstr>
      <vt:lpstr>General Normal Form Definitions (2)</vt:lpstr>
      <vt:lpstr>5 BCNF (Boyce-Codd Normal Form) </vt:lpstr>
      <vt:lpstr>PowerPoint Presentation</vt:lpstr>
      <vt:lpstr>PowerPoint Presentation</vt:lpstr>
      <vt:lpstr>Achieving the BCNF by Decomposition (1)</vt:lpstr>
      <vt:lpstr>Achieving the BCNF by Decomposition (2)</vt:lpstr>
      <vt:lpstr>Chapter Summary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Salman Azhar</dc:creator>
  <cp:lastModifiedBy>Admin</cp:lastModifiedBy>
  <cp:revision>66</cp:revision>
  <cp:lastPrinted>2001-11-04T00:51:13Z</cp:lastPrinted>
  <dcterms:created xsi:type="dcterms:W3CDTF">2005-02-25T19:46:41Z</dcterms:created>
  <dcterms:modified xsi:type="dcterms:W3CDTF">2014-05-09T16:43:38Z</dcterms:modified>
</cp:coreProperties>
</file>