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2" r:id="rId9"/>
    <p:sldId id="263" r:id="rId10"/>
    <p:sldId id="264" r:id="rId11"/>
    <p:sldId id="284" r:id="rId12"/>
    <p:sldId id="265" r:id="rId13"/>
    <p:sldId id="28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  <p:sldId id="278" r:id="rId28"/>
    <p:sldId id="279" r:id="rId29"/>
    <p:sldId id="280" r:id="rId30"/>
    <p:sldId id="281" r:id="rId3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6" autoAdjust="0"/>
    <p:restoredTop sz="94660"/>
  </p:normalViewPr>
  <p:slideViewPr>
    <p:cSldViewPr snapToObjects="1">
      <p:cViewPr>
        <p:scale>
          <a:sx n="75" d="100"/>
          <a:sy n="75" d="100"/>
        </p:scale>
        <p:origin x="-2502" y="-73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442A2DB0-D741-4A26-8706-54B7D1D32C55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607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BFBB0E4F-F09B-4A6B-8260-01940ECF5F4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29895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A4AB7-73E5-4D47-8AB9-2082E9F90C4E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ABD80-9FBE-4972-ACED-A05DA2216347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E71E9-5B5E-4D04-A8EB-C753F55B2892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592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1EB8F-8B95-4563-A59C-024BEE55FB1F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8271A-EDE9-4FEF-B483-8D83DCAC6CCC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CE6A7-20EC-4AD5-8AB8-86E9798BB3D9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5990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E956A-4493-4F3E-8D1A-6E168AAAEF51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8178F-B077-42E1-AC73-98475D158BF4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6031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72E590-ABF2-4B5F-8AE7-BBD6FD24FAF1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B3D8A-1C38-4B23-85F1-DC636C32458D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6072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33C0D-DCE2-4D00-B620-52238BD83F3E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AE5EA-306A-41A2-9A3D-771E78BF7B33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7AF1A-96FA-4470-8DF7-8DF6D2F9C02D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611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36E5D-7F6D-419F-B451-686198F78A16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EDC86-EE08-468E-ADB4-3671069C9EDD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615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894E-C6BA-42CB-BDBE-AD27EE15882F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9D9A8-EABE-4C4B-ABDB-AE27A9F60169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6174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59E08-129E-4109-AEC7-C7997B7D6815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AE8D8-3E6A-4307-9594-7B2A023BB588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621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A59B2E-A8C5-4728-9357-D8059BBC6020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DD183-36BC-46F2-9B4B-D805C594566C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890555-BFB7-4E81-BACD-7747001E8218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04753-59C4-49E6-BECA-411A63F849BF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AE43F-D284-4077-B28B-AC923B90FC0F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DCFE2-FC99-4182-83F1-FCD40C6E6790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584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A7CC7-8E30-4E34-AD61-C70BA771C313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1AEE7-E7FD-4442-99BC-436BA23D870A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5888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Ramez Elmasri and Shamkant B. Navathe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4142" name="Picture 46" descr="elmasri_thumb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BFD22FA5-211E-4361-936C-2216981EC63C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7613589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F13BCBAB-1694-4A85-983E-9118EDC1E60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020158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DF7DF04E-8D08-4731-A3D6-B763C8487830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126290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25775A27-D61F-4E64-8D00-8EF26C2B6E06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759927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6D00CA29-020A-4CFF-B779-FD6A23A587D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161394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E35D3D39-BA0D-4C5C-810A-36CC85DF6E1E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6511227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DEF9CB43-7DFE-4DB7-9DD7-AC2CA00EE072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8786632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A1E715DB-E0FD-4753-8A72-8259A2FBE54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526034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F7197EB9-8DA0-4C9C-9656-72D0106D8FC1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559558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865879F2-1E19-40D4-896F-0E9BD78DB8E5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585904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/>
          <p:cNvGrpSpPr>
            <a:grpSpLocks/>
          </p:cNvGrpSpPr>
          <p:nvPr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3200">
                <a:latin typeface="Tahoma" pitchFamily="34" charset="0"/>
              </a:endParaRPr>
            </a:p>
          </p:txBody>
        </p:sp>
        <p:grpSp>
          <p:nvGrpSpPr>
            <p:cNvPr id="3116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1- </a:t>
            </a:r>
            <a:fld id="{B6B01BEB-53B2-4B9D-A343-BEDED8FE46C0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312384F3-C3DB-4545-86AF-1DFF5076B6F0}" type="slidenum">
              <a:rPr lang="en-US" altLang="en-US"/>
              <a:pPr/>
              <a:t>1</a:t>
            </a:fld>
            <a:endParaRPr lang="en-CA" altLang="en-US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71395" name="Picture 3" descr="Elmasri_c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56BB075D-E6EF-4327-858F-9ED02B315E47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587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Database</a:t>
            </a:r>
            <a:br>
              <a:rPr lang="en-US" altLang="en-US"/>
            </a:br>
            <a:r>
              <a:rPr lang="en-US" altLang="en-US"/>
              <a:t>(with a Conceptual Data Model)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Some mini-world </a:t>
            </a:r>
            <a:r>
              <a:rPr lang="en-US" altLang="en-US" sz="2400" b="1" i="1"/>
              <a:t>relationships</a:t>
            </a:r>
            <a:r>
              <a:rPr lang="en-US" altLang="en-US" sz="2400" b="1"/>
              <a:t>:</a:t>
            </a:r>
          </a:p>
          <a:p>
            <a:pPr lvl="1"/>
            <a:r>
              <a:rPr lang="en-US" altLang="en-US" sz="2200"/>
              <a:t>SECTIONs </a:t>
            </a:r>
            <a:r>
              <a:rPr lang="en-US" altLang="en-US" sz="2200" i="1"/>
              <a:t>are of specific</a:t>
            </a:r>
            <a:r>
              <a:rPr lang="en-US" altLang="en-US" sz="2200"/>
              <a:t> COURSEs</a:t>
            </a:r>
          </a:p>
          <a:p>
            <a:pPr lvl="1"/>
            <a:r>
              <a:rPr lang="en-US" altLang="en-US" sz="2200"/>
              <a:t>STUDENTs </a:t>
            </a:r>
            <a:r>
              <a:rPr lang="en-US" altLang="en-US" sz="2200" i="1"/>
              <a:t>take</a:t>
            </a:r>
            <a:r>
              <a:rPr lang="en-US" altLang="en-US" sz="2200"/>
              <a:t> SECTIONs</a:t>
            </a:r>
          </a:p>
          <a:p>
            <a:pPr lvl="1"/>
            <a:r>
              <a:rPr lang="en-US" altLang="en-US" sz="2200"/>
              <a:t>COURSEs </a:t>
            </a:r>
            <a:r>
              <a:rPr lang="en-US" altLang="en-US" sz="2200" i="1"/>
              <a:t>have  prerequisite</a:t>
            </a:r>
            <a:r>
              <a:rPr lang="en-US" altLang="en-US" sz="2200"/>
              <a:t> COURSEs</a:t>
            </a:r>
          </a:p>
          <a:p>
            <a:pPr lvl="1"/>
            <a:r>
              <a:rPr lang="en-US" altLang="en-US" sz="2200"/>
              <a:t>INSTRUCTORs </a:t>
            </a:r>
            <a:r>
              <a:rPr lang="en-US" altLang="en-US" sz="2200" i="1"/>
              <a:t>teach</a:t>
            </a:r>
            <a:r>
              <a:rPr lang="en-US" altLang="en-US" sz="2200"/>
              <a:t>  SECTIONs</a:t>
            </a:r>
          </a:p>
          <a:p>
            <a:pPr lvl="1"/>
            <a:r>
              <a:rPr lang="en-US" altLang="en-US" sz="2200"/>
              <a:t>COURSEs </a:t>
            </a:r>
            <a:r>
              <a:rPr lang="en-US" altLang="en-US" sz="2200" i="1"/>
              <a:t>are offered by</a:t>
            </a:r>
            <a:r>
              <a:rPr lang="en-US" altLang="en-US" sz="2200"/>
              <a:t>  DEPARTMENTs</a:t>
            </a:r>
          </a:p>
          <a:p>
            <a:pPr lvl="1"/>
            <a:r>
              <a:rPr lang="en-US" altLang="en-US" sz="2200"/>
              <a:t>STUDENTs </a:t>
            </a:r>
            <a:r>
              <a:rPr lang="en-US" altLang="en-US" sz="2200" i="1"/>
              <a:t>major in</a:t>
            </a:r>
            <a:r>
              <a:rPr lang="en-US" altLang="en-US" sz="2200"/>
              <a:t>  DEPARTMENTs</a:t>
            </a:r>
          </a:p>
          <a:p>
            <a:endParaRPr lang="en-US" altLang="en-US" sz="2400"/>
          </a:p>
          <a:p>
            <a:r>
              <a:rPr lang="en-US" altLang="en-US" sz="2400"/>
              <a:t>Note: The above entities and relationships are typically expressed in a conceptual data model, such as the ENTITY-RELATIONSHIP data model (see Chapters 3, 4)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0849E00E-FDED-42D2-A4B9-03ACE9EB4295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simple database</a:t>
            </a:r>
          </a:p>
        </p:txBody>
      </p:sp>
      <p:pic>
        <p:nvPicPr>
          <p:cNvPr id="629764" name="Picture 4" descr="fig01_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524000"/>
            <a:ext cx="437038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C350061B-F72C-4BB4-A5A1-9D7CB9802655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Characteristics of the Database Approach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Self-describing nature of a database system:</a:t>
            </a:r>
          </a:p>
          <a:p>
            <a:pPr lvl="1"/>
            <a:r>
              <a:rPr lang="en-US" altLang="en-US" sz="2200"/>
              <a:t>A DBMS </a:t>
            </a:r>
            <a:r>
              <a:rPr lang="en-US" altLang="en-US" sz="2200" b="1"/>
              <a:t>catalog</a:t>
            </a:r>
            <a:r>
              <a:rPr lang="en-US" altLang="en-US" sz="2200"/>
              <a:t> stores the description of a particular database (e.g. data structures, types, and constraints)</a:t>
            </a:r>
          </a:p>
          <a:p>
            <a:pPr lvl="1"/>
            <a:r>
              <a:rPr lang="en-US" altLang="en-US" sz="2200"/>
              <a:t>The description is called </a:t>
            </a:r>
            <a:r>
              <a:rPr lang="en-US" altLang="en-US" sz="2200" b="1"/>
              <a:t>meta-data</a:t>
            </a:r>
            <a:r>
              <a:rPr lang="en-US" altLang="en-US" sz="2200"/>
              <a:t>.</a:t>
            </a:r>
          </a:p>
          <a:p>
            <a:pPr lvl="1"/>
            <a:r>
              <a:rPr lang="en-US" altLang="en-US" sz="2200"/>
              <a:t>This allows the DBMS software to work with different database applications.</a:t>
            </a:r>
          </a:p>
          <a:p>
            <a:r>
              <a:rPr lang="en-US" altLang="en-US" sz="2400" b="1"/>
              <a:t>Insulation between programs and data:</a:t>
            </a:r>
          </a:p>
          <a:p>
            <a:pPr lvl="1"/>
            <a:r>
              <a:rPr lang="en-US" altLang="en-US" sz="2200"/>
              <a:t>Called </a:t>
            </a:r>
            <a:r>
              <a:rPr lang="en-US" altLang="en-US" sz="2200" b="1"/>
              <a:t>program-data independence</a:t>
            </a:r>
            <a:r>
              <a:rPr lang="en-US" altLang="en-US" sz="2200"/>
              <a:t>.</a:t>
            </a:r>
          </a:p>
          <a:p>
            <a:pPr lvl="1"/>
            <a:r>
              <a:rPr lang="en-US" altLang="en-US" sz="2200"/>
              <a:t>Allows changing data structures and storage organization without having to change the DBMS access programs.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443D5213-6485-4C48-807B-694CEE3EE8AF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Example of a simplified database catalog</a:t>
            </a:r>
          </a:p>
        </p:txBody>
      </p:sp>
      <p:pic>
        <p:nvPicPr>
          <p:cNvPr id="630788" name="Picture 4" descr="fig01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172200" cy="495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ADC367CE-E163-4939-8323-138E101036D7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Characteristics of the Database Approach (continued)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Data Abstraction: </a:t>
            </a:r>
          </a:p>
          <a:p>
            <a:pPr lvl="1"/>
            <a:r>
              <a:rPr lang="en-US" altLang="en-US"/>
              <a:t>A </a:t>
            </a:r>
            <a:r>
              <a:rPr lang="en-US" altLang="en-US" b="1"/>
              <a:t>data model</a:t>
            </a:r>
            <a:r>
              <a:rPr lang="en-US" altLang="en-US"/>
              <a:t> is used to hide storage details and present the users with a conceptual view  of the database.</a:t>
            </a:r>
          </a:p>
          <a:p>
            <a:pPr lvl="1"/>
            <a:r>
              <a:rPr lang="en-US" altLang="en-US"/>
              <a:t>Programs refer to the data model constructs rather than data storage details</a:t>
            </a:r>
          </a:p>
          <a:p>
            <a:r>
              <a:rPr lang="en-US" altLang="en-US" b="1"/>
              <a:t>Support of multiple views of the data:</a:t>
            </a:r>
          </a:p>
          <a:p>
            <a:pPr lvl="1"/>
            <a:r>
              <a:rPr lang="en-US" altLang="en-US"/>
              <a:t>Each user may see a different view of the database, which describes </a:t>
            </a:r>
            <a:r>
              <a:rPr lang="en-US" altLang="en-US" b="1"/>
              <a:t>only</a:t>
            </a:r>
            <a:r>
              <a:rPr lang="en-US" altLang="en-US"/>
              <a:t> the data of interest to that user.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356D0839-27DA-4706-A028-92F2BFEEDCAC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Characteristics of the Database Approach (continued)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Sharing of data and multi-user transaction processing:</a:t>
            </a:r>
          </a:p>
          <a:p>
            <a:pPr lvl="1"/>
            <a:r>
              <a:rPr lang="en-US" altLang="en-US" sz="2200"/>
              <a:t>Allowing a set of </a:t>
            </a:r>
            <a:r>
              <a:rPr lang="en-US" altLang="en-US" sz="2200" b="1"/>
              <a:t>concurrent users</a:t>
            </a:r>
            <a:r>
              <a:rPr lang="en-US" altLang="en-US" sz="2200"/>
              <a:t> to retrieve from and to update the database.</a:t>
            </a:r>
          </a:p>
          <a:p>
            <a:pPr lvl="1"/>
            <a:r>
              <a:rPr lang="en-US" altLang="en-US" sz="2200" i="1"/>
              <a:t>Concurrency control</a:t>
            </a:r>
            <a:r>
              <a:rPr lang="en-US" altLang="en-US" sz="2200"/>
              <a:t> within the DBMS guarantees that each </a:t>
            </a:r>
            <a:r>
              <a:rPr lang="en-US" altLang="en-US" sz="2200" b="1"/>
              <a:t>transaction</a:t>
            </a:r>
            <a:r>
              <a:rPr lang="en-US" altLang="en-US" sz="2200"/>
              <a:t> is correctly executed or aborted</a:t>
            </a:r>
          </a:p>
          <a:p>
            <a:pPr lvl="1"/>
            <a:r>
              <a:rPr lang="en-US" altLang="en-US" sz="2200" i="1"/>
              <a:t>Recovery</a:t>
            </a:r>
            <a:r>
              <a:rPr lang="en-US" altLang="en-US" sz="2200"/>
              <a:t> subsystem ensures each completed transaction has its effect permanently recorded in the database</a:t>
            </a:r>
          </a:p>
          <a:p>
            <a:pPr lvl="1"/>
            <a:r>
              <a:rPr lang="en-US" altLang="en-US" sz="2200" b="1"/>
              <a:t>OLTP</a:t>
            </a:r>
            <a:r>
              <a:rPr lang="en-US" altLang="en-US" sz="2200"/>
              <a:t> (Online Transaction Processing) is a major part of database applications. This allows hundreds of concurrent transactions to execute per second.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1EB7B8F5-D8C5-43BD-B557-4F229DE332C0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595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Users</a:t>
            </a:r>
          </a:p>
        </p:txBody>
      </p:sp>
      <p:sp>
        <p:nvSpPr>
          <p:cNvPr id="5959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Users may be divided into</a:t>
            </a:r>
          </a:p>
          <a:p>
            <a:pPr lvl="1"/>
            <a:r>
              <a:rPr lang="en-US" altLang="en-US"/>
              <a:t>Those who actually use and control the database content, and those who design, develop and maintain database applications (called “Actors on the Scene”), and</a:t>
            </a:r>
          </a:p>
          <a:p>
            <a:pPr lvl="1"/>
            <a:r>
              <a:rPr lang="en-US" altLang="en-US"/>
              <a:t>Those who design and develop the DBMS software and related tools, and the computer systems operators (called “Workers Behind the Scene”).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203176FC-4DCE-4A96-AE42-162FBD57A137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598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Users</a:t>
            </a:r>
          </a:p>
        </p:txBody>
      </p:sp>
      <p:sp>
        <p:nvSpPr>
          <p:cNvPr id="598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Actors on the scene</a:t>
            </a:r>
          </a:p>
          <a:p>
            <a:pPr lvl="1"/>
            <a:r>
              <a:rPr lang="en-US" altLang="en-US" b="1"/>
              <a:t>Database administrators:</a:t>
            </a:r>
          </a:p>
          <a:p>
            <a:pPr lvl="2"/>
            <a:r>
              <a:rPr lang="en-US" altLang="en-US"/>
              <a:t>Responsible for authorizing access to the database, for coordinating and monitoring its use, acquiring software and hardware resources, controlling its use and monitoring efficiency of operations.</a:t>
            </a:r>
          </a:p>
          <a:p>
            <a:pPr lvl="1"/>
            <a:r>
              <a:rPr lang="en-US" altLang="en-US" b="1"/>
              <a:t>Database Designers:</a:t>
            </a:r>
          </a:p>
          <a:p>
            <a:pPr lvl="2"/>
            <a:r>
              <a:rPr lang="en-US" altLang="en-US"/>
              <a:t>Responsible to define the content, the structure, the constraints, and functions or transactions against the database. They must communicate with the end-users and understand their needs.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51CEABA6-B6DC-4085-A543-62A8663FF3EC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Categories of End-users</a:t>
            </a:r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Actors on the scene (continued)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End-users: </a:t>
            </a:r>
            <a:r>
              <a:rPr lang="en-US" altLang="en-US"/>
              <a:t>They use the data for queries, reports and some of them update the database content. End-users can be categorized into:</a:t>
            </a:r>
          </a:p>
          <a:p>
            <a:pPr lvl="2">
              <a:lnSpc>
                <a:spcPct val="90000"/>
              </a:lnSpc>
            </a:pPr>
            <a:r>
              <a:rPr lang="en-US" altLang="en-US" b="1"/>
              <a:t>Casual</a:t>
            </a:r>
            <a:r>
              <a:rPr lang="en-US" altLang="en-US"/>
              <a:t>: access database occasionally when needed</a:t>
            </a:r>
          </a:p>
          <a:p>
            <a:pPr lvl="2">
              <a:lnSpc>
                <a:spcPct val="90000"/>
              </a:lnSpc>
            </a:pPr>
            <a:r>
              <a:rPr lang="en-US" altLang="en-US" b="1"/>
              <a:t>Naïve</a:t>
            </a:r>
            <a:r>
              <a:rPr lang="en-US" altLang="en-US"/>
              <a:t> or Parametric: they make up a large section of the end-user population.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They use previously well-defined functions in the form of  “canned transactions” against the database.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Examples are bank-tellers or reservation clerks who do this activity for an entire shift of operations.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0FE6F457-2EE4-4219-99B3-0853D00B3EE4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Categories of End-users (continued)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en-US" b="1"/>
              <a:t>Sophisticated:</a:t>
            </a:r>
          </a:p>
          <a:p>
            <a:pPr lvl="3"/>
            <a:r>
              <a:rPr lang="en-US" altLang="en-US"/>
              <a:t>These include business analysts, scientists, engineers, others thoroughly familiar with the system capabilities.</a:t>
            </a:r>
          </a:p>
          <a:p>
            <a:pPr lvl="3"/>
            <a:r>
              <a:rPr lang="en-US" altLang="en-US"/>
              <a:t>Many use tools in the form of software packages that work closely with the stored database.</a:t>
            </a:r>
          </a:p>
          <a:p>
            <a:pPr lvl="2"/>
            <a:r>
              <a:rPr lang="en-US" altLang="en-US" b="1"/>
              <a:t>Stand-alone:</a:t>
            </a:r>
          </a:p>
          <a:p>
            <a:pPr lvl="3"/>
            <a:r>
              <a:rPr lang="en-US" altLang="en-US"/>
              <a:t>Mostly maintain personal databases using ready-to-use packaged applications.</a:t>
            </a:r>
          </a:p>
          <a:p>
            <a:pPr lvl="3"/>
            <a:r>
              <a:rPr lang="en-US" altLang="en-US"/>
              <a:t>An example is a tax program user that creates its own internal database.</a:t>
            </a:r>
          </a:p>
          <a:p>
            <a:pPr lvl="3"/>
            <a:r>
              <a:rPr lang="en-US" altLang="en-US"/>
              <a:t>Another example is a user that maintains an address book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Ramez Elmasri and Shamkant B. Navathe</a:t>
            </a:r>
          </a:p>
        </p:txBody>
      </p:sp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1</a:t>
            </a:r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Introduction: Databases and Database Users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4D2CB9BC-24A4-41DE-BCB2-D59222E9110C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604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Using the Database Approach</a:t>
            </a:r>
          </a:p>
        </p:txBody>
      </p:sp>
      <p:sp>
        <p:nvSpPr>
          <p:cNvPr id="6041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Controlling redundancy in data storage and in development and maintenance efforts.</a:t>
            </a:r>
          </a:p>
          <a:p>
            <a:pPr lvl="1"/>
            <a:r>
              <a:rPr lang="en-US" altLang="en-US"/>
              <a:t>Sharing of data among multiple users.</a:t>
            </a:r>
          </a:p>
          <a:p>
            <a:r>
              <a:rPr lang="en-US" altLang="en-US"/>
              <a:t>Restricting unauthorized access to data.</a:t>
            </a:r>
          </a:p>
          <a:p>
            <a:r>
              <a:rPr lang="en-US" altLang="en-US"/>
              <a:t>Providing persistent storage for program Objects</a:t>
            </a:r>
          </a:p>
          <a:p>
            <a:pPr lvl="1"/>
            <a:r>
              <a:rPr lang="en-US" altLang="en-US"/>
              <a:t>In Object-oriented DBMSs – see Chapters 20-22</a:t>
            </a:r>
          </a:p>
          <a:p>
            <a:r>
              <a:rPr lang="en-US" altLang="en-US"/>
              <a:t>Providing Storage Structures (e.g. indexes) for efficient Query Processing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4983D068-8D82-4571-ACFE-4B6EACC22479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Using the Database Approach (continued)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Providing backup and recovery services.</a:t>
            </a:r>
          </a:p>
          <a:p>
            <a:r>
              <a:rPr lang="en-US" altLang="en-US"/>
              <a:t>Providing multiple interfaces to different classes of users.</a:t>
            </a:r>
          </a:p>
          <a:p>
            <a:r>
              <a:rPr lang="en-US" altLang="en-US"/>
              <a:t>Representing complex relationships among data.</a:t>
            </a:r>
          </a:p>
          <a:p>
            <a:r>
              <a:rPr lang="en-US" altLang="en-US"/>
              <a:t>Enforcing integrity constraints on the database.</a:t>
            </a:r>
          </a:p>
          <a:p>
            <a:r>
              <a:rPr lang="en-US" altLang="en-US"/>
              <a:t>Drawing inferences and actions from the stored data using deductive and active rules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F0A8E70E-4410-467A-AF60-57C2B88B0031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Implications of Using the Database Approach</a:t>
            </a:r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Potential for enforcing standards:</a:t>
            </a:r>
          </a:p>
          <a:p>
            <a:pPr lvl="1"/>
            <a:r>
              <a:rPr lang="en-US" altLang="en-US"/>
              <a:t>This is very crucial for the success of database applications in large organizations. </a:t>
            </a:r>
            <a:r>
              <a:rPr lang="en-US" altLang="en-US" b="1"/>
              <a:t>Standards</a:t>
            </a:r>
            <a:r>
              <a:rPr lang="en-US" altLang="en-US"/>
              <a:t> refer to data item names, display formats, screens, report structures, meta-data (description of data), Web page layouts, etc.</a:t>
            </a:r>
          </a:p>
          <a:p>
            <a:r>
              <a:rPr lang="en-US" altLang="en-US"/>
              <a:t>Reduced application development time:</a:t>
            </a:r>
          </a:p>
          <a:p>
            <a:pPr lvl="1"/>
            <a:r>
              <a:rPr lang="en-US" altLang="en-US"/>
              <a:t>Incremental time to add each new application is reduced.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55300019-ECF5-4AA0-ACEA-D920676709E5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610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Implications of Using the Database Approach (continued)</a:t>
            </a:r>
          </a:p>
        </p:txBody>
      </p:sp>
      <p:sp>
        <p:nvSpPr>
          <p:cNvPr id="610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Flexibility to change data structures:</a:t>
            </a:r>
          </a:p>
          <a:p>
            <a:pPr lvl="1"/>
            <a:r>
              <a:rPr lang="en-US" altLang="en-US"/>
              <a:t>Database structure may evolve as new requirements are defined. </a:t>
            </a:r>
          </a:p>
          <a:p>
            <a:r>
              <a:rPr lang="en-US" altLang="en-US"/>
              <a:t>Availability of current information:</a:t>
            </a:r>
          </a:p>
          <a:p>
            <a:pPr lvl="1"/>
            <a:r>
              <a:rPr lang="en-US" altLang="en-US"/>
              <a:t>Extremely important for on-line transaction systems such as airline, hotel, car reservations.</a:t>
            </a:r>
          </a:p>
          <a:p>
            <a:r>
              <a:rPr lang="en-US" altLang="en-US"/>
              <a:t>Economies of scale:</a:t>
            </a:r>
          </a:p>
          <a:p>
            <a:pPr lvl="1"/>
            <a:r>
              <a:rPr lang="en-US" altLang="en-US"/>
              <a:t>Wasteful overlap of resources and personnel can be avoided by consolidating data and applications across departments.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25A91D96-87A2-4CDB-8160-D8FC85954740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Historical Development of Database Technology</a:t>
            </a:r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Early Database Applications:</a:t>
            </a:r>
          </a:p>
          <a:p>
            <a:pPr lvl="1"/>
            <a:r>
              <a:rPr lang="en-US" altLang="en-US" sz="2200"/>
              <a:t>The Hierarchical and Network Models were introduced in mid 1960s and dominated during the seventies.</a:t>
            </a:r>
          </a:p>
          <a:p>
            <a:pPr lvl="1"/>
            <a:r>
              <a:rPr lang="en-US" altLang="en-US" sz="2200"/>
              <a:t>A bulk of the worldwide database processing still occurs using these models, particularly, the hierarchical model.</a:t>
            </a:r>
          </a:p>
          <a:p>
            <a:r>
              <a:rPr lang="en-US" altLang="en-US" sz="2400"/>
              <a:t>Relational Model based Systems:</a:t>
            </a:r>
          </a:p>
          <a:p>
            <a:pPr lvl="1"/>
            <a:r>
              <a:rPr lang="en-US" altLang="en-US" sz="2200"/>
              <a:t>Relational model was originally introduced in 1970, was heavily researched and experimented within IBM Research and several universities.</a:t>
            </a:r>
          </a:p>
          <a:p>
            <a:pPr lvl="1"/>
            <a:r>
              <a:rPr lang="en-US" altLang="en-US" sz="2200"/>
              <a:t>Relational DBMS Products emerged in the early 1980s.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47D0F52D-165E-4EC2-B6B0-2F201307A993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Historical Development of Database Technology (continued)</a:t>
            </a:r>
          </a:p>
        </p:txBody>
      </p:sp>
      <p:sp>
        <p:nvSpPr>
          <p:cNvPr id="614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Object-oriented and emerging applications:</a:t>
            </a:r>
          </a:p>
          <a:p>
            <a:pPr lvl="1"/>
            <a:r>
              <a:rPr lang="en-US" altLang="en-US" sz="2200"/>
              <a:t>Object-Oriented Database Management Systems (OODBMSs) were introduced in late 1980s and early 1990s to cater to the need of complex data processing in CAD and other applications.</a:t>
            </a:r>
          </a:p>
          <a:p>
            <a:pPr lvl="2"/>
            <a:r>
              <a:rPr lang="en-US" altLang="en-US" sz="2000"/>
              <a:t>Their use has not taken off much.</a:t>
            </a:r>
          </a:p>
          <a:p>
            <a:pPr lvl="1"/>
            <a:r>
              <a:rPr lang="en-US" altLang="en-US" sz="2200"/>
              <a:t>Many relational DBMSs have incorporated object database concepts, leading to a new category called </a:t>
            </a:r>
            <a:r>
              <a:rPr lang="en-US" altLang="en-US" sz="2200" i="1"/>
              <a:t>object-relationa</a:t>
            </a:r>
            <a:r>
              <a:rPr lang="en-US" altLang="en-US" sz="2200"/>
              <a:t>l DBMSs (ORDBMSs)</a:t>
            </a:r>
          </a:p>
          <a:p>
            <a:pPr lvl="1"/>
            <a:r>
              <a:rPr lang="en-US" altLang="en-US" sz="2200" i="1"/>
              <a:t>Extended relational</a:t>
            </a:r>
            <a:r>
              <a:rPr lang="en-US" altLang="en-US" sz="2200"/>
              <a:t> systems add further capabilities (e.g. for multimedia data, XML, and other data types)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988AD815-491F-4AA8-90CA-EC29193EF8C4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Historical Development of Database Technology (continued)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Data on the Web and E-commerce Applications: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Web contains data in HTML (Hypertext markup language) with links among pages.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This has given rise to a new set of applications and E-commerce is using new standards like XML (eXtended  Markup Language). (see Ch. 27).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Script programming languages such as PHP and JavaScript allow generation of dynamic Web pages that are partially generated from a database (see Ch. 26).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Also allow database updates through Web pages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B03D5677-AAED-46F9-A397-A2DEE3DE4875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616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Extending Database Capabilities</a:t>
            </a:r>
          </a:p>
        </p:txBody>
      </p:sp>
      <p:sp>
        <p:nvSpPr>
          <p:cNvPr id="616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New functionality is being added to DBMSs in the following areas: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Scientific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XML (eXtensible Markup Language)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Image Storage and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Audio and Video Data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Data Warehousing and Data Mining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Spatial Data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Time Series and Historical Data Management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The above gives rise to </a:t>
            </a:r>
            <a:r>
              <a:rPr lang="en-US" altLang="en-US" sz="2000" i="1"/>
              <a:t>new research and development</a:t>
            </a:r>
            <a:r>
              <a:rPr lang="en-US" altLang="en-US" sz="2000"/>
              <a:t> in incorporating new data types, complex data structures, new operations and storage and indexing schemes in database systems.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8B539B76-1D5C-45EB-B077-1454F5095200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When not to use a DBMS</a:t>
            </a:r>
          </a:p>
        </p:txBody>
      </p:sp>
      <p:sp>
        <p:nvSpPr>
          <p:cNvPr id="618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Main inhibitors (costs) of using a DBMS:</a:t>
            </a:r>
          </a:p>
          <a:p>
            <a:pPr lvl="1"/>
            <a:r>
              <a:rPr lang="en-US" altLang="en-US" sz="2200" dirty="0"/>
              <a:t>High initial investment and possible need for additional hardware.</a:t>
            </a:r>
          </a:p>
          <a:p>
            <a:pPr lvl="1"/>
            <a:r>
              <a:rPr lang="en-US" altLang="en-US" sz="2200" dirty="0"/>
              <a:t>Overhead for providing generality, security, concurrency control, recovery, and  integrity functions.</a:t>
            </a:r>
          </a:p>
          <a:p>
            <a:r>
              <a:rPr lang="en-US" altLang="en-US" sz="2400" dirty="0"/>
              <a:t>When a DBMS may be unnecessary:</a:t>
            </a:r>
          </a:p>
          <a:p>
            <a:pPr lvl="1"/>
            <a:r>
              <a:rPr lang="en-US" altLang="en-US" sz="2200" dirty="0"/>
              <a:t>If the database and applications are simple, well defined, and not expected to change.</a:t>
            </a:r>
          </a:p>
          <a:p>
            <a:pPr lvl="1"/>
            <a:r>
              <a:rPr lang="en-US" altLang="en-US" sz="2200" dirty="0"/>
              <a:t>If there are stringent real-time requirements that may not be met because of DBMS overhead.</a:t>
            </a:r>
          </a:p>
          <a:p>
            <a:pPr lvl="1"/>
            <a:r>
              <a:rPr lang="en-US" altLang="en-US" sz="2200" dirty="0"/>
              <a:t>If access to data by multiple users is not required.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8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8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8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8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8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8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8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182F9366-6921-4146-872D-6EF3BE422C59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620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When not to use a DBMS</a:t>
            </a:r>
          </a:p>
        </p:txBody>
      </p:sp>
      <p:sp>
        <p:nvSpPr>
          <p:cNvPr id="6205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no DBMS may suffice:</a:t>
            </a:r>
          </a:p>
          <a:p>
            <a:pPr lvl="1"/>
            <a:r>
              <a:rPr lang="en-US" altLang="en-US"/>
              <a:t>If the database system is not able to handle the complexity of data because of modeling limitations</a:t>
            </a:r>
          </a:p>
          <a:p>
            <a:pPr lvl="1"/>
            <a:r>
              <a:rPr lang="en-US" altLang="en-US"/>
              <a:t>If the database users need special operations not supported by the DBMS.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22F82688-84A4-4D99-A063-551F5D716E7F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Types of Databases and Database Applications</a:t>
            </a:r>
          </a:p>
          <a:p>
            <a:r>
              <a:rPr lang="en-US" altLang="en-US"/>
              <a:t>Basic Definitions</a:t>
            </a:r>
          </a:p>
          <a:p>
            <a:r>
              <a:rPr lang="en-US" altLang="en-US"/>
              <a:t>Typical DBMS Functionality</a:t>
            </a:r>
          </a:p>
          <a:p>
            <a:r>
              <a:rPr lang="en-US" altLang="en-US"/>
              <a:t>Example of a Database (UNIVERSITY)</a:t>
            </a:r>
          </a:p>
          <a:p>
            <a:r>
              <a:rPr lang="en-US" altLang="en-US"/>
              <a:t>Main Characteristics of the Database Approach</a:t>
            </a:r>
          </a:p>
          <a:p>
            <a:r>
              <a:rPr lang="en-US" altLang="en-US"/>
              <a:t>Database Users</a:t>
            </a:r>
          </a:p>
          <a:p>
            <a:r>
              <a:rPr lang="en-US" altLang="en-US"/>
              <a:t>Advantages of Using the Database Approach</a:t>
            </a:r>
          </a:p>
          <a:p>
            <a:r>
              <a:rPr lang="en-US" altLang="en-US"/>
              <a:t>When Not to Use Databases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6E6DED9A-AA74-4C0D-A9CD-991933448448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Types of Databases and Database Applications</a:t>
            </a:r>
          </a:p>
          <a:p>
            <a:r>
              <a:rPr lang="en-US" altLang="en-US"/>
              <a:t>Basic Definitions</a:t>
            </a:r>
          </a:p>
          <a:p>
            <a:r>
              <a:rPr lang="en-US" altLang="en-US"/>
              <a:t>Typical DBMS Functionality</a:t>
            </a:r>
          </a:p>
          <a:p>
            <a:r>
              <a:rPr lang="en-US" altLang="en-US"/>
              <a:t>Example of a Database (UNIVERSITY)</a:t>
            </a:r>
          </a:p>
          <a:p>
            <a:r>
              <a:rPr lang="en-US" altLang="en-US"/>
              <a:t>Main Characteristics of the Database Approach</a:t>
            </a:r>
          </a:p>
          <a:p>
            <a:r>
              <a:rPr lang="en-US" altLang="en-US"/>
              <a:t>Database Users</a:t>
            </a:r>
          </a:p>
          <a:p>
            <a:r>
              <a:rPr lang="en-US" altLang="en-US"/>
              <a:t>Advantages of Using the Database Approach</a:t>
            </a:r>
          </a:p>
          <a:p>
            <a:r>
              <a:rPr lang="en-US" altLang="en-US"/>
              <a:t>When Not to Use Databases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3210E771-04BC-4C0C-81F0-2D03E8FF9D1A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Databases and Database Applications</a:t>
            </a:r>
          </a:p>
        </p:txBody>
      </p:sp>
      <p:sp>
        <p:nvSpPr>
          <p:cNvPr id="5775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Traditional Applications:</a:t>
            </a:r>
          </a:p>
          <a:p>
            <a:pPr lvl="1"/>
            <a:r>
              <a:rPr lang="en-US" altLang="en-US" sz="2200"/>
              <a:t>Numeric and Textual Databases</a:t>
            </a:r>
          </a:p>
          <a:p>
            <a:r>
              <a:rPr lang="en-US" altLang="en-US" sz="2400"/>
              <a:t>More Recent Applications:</a:t>
            </a:r>
          </a:p>
          <a:p>
            <a:pPr lvl="1"/>
            <a:r>
              <a:rPr lang="en-US" altLang="en-US" sz="2200"/>
              <a:t>Multimedia Databases</a:t>
            </a:r>
          </a:p>
          <a:p>
            <a:pPr lvl="1"/>
            <a:r>
              <a:rPr lang="en-US" altLang="en-US" sz="2200"/>
              <a:t>Geographic Information Systems (GIS)</a:t>
            </a:r>
          </a:p>
          <a:p>
            <a:pPr lvl="1"/>
            <a:r>
              <a:rPr lang="en-US" altLang="en-US" sz="2200"/>
              <a:t>Data Warehouses</a:t>
            </a:r>
          </a:p>
          <a:p>
            <a:pPr lvl="1"/>
            <a:r>
              <a:rPr lang="en-US" altLang="en-US" sz="2200"/>
              <a:t>Real-time and Active Databases</a:t>
            </a:r>
          </a:p>
          <a:p>
            <a:pPr lvl="1"/>
            <a:r>
              <a:rPr lang="en-US" altLang="en-US" sz="2200"/>
              <a:t>Many other applications</a:t>
            </a:r>
          </a:p>
          <a:p>
            <a:r>
              <a:rPr lang="en-US" altLang="en-US" sz="2400"/>
              <a:t>First part of book focuses on traditional applications</a:t>
            </a:r>
          </a:p>
          <a:p>
            <a:r>
              <a:rPr lang="en-US" altLang="en-US" sz="2400" i="1"/>
              <a:t>A number of recent applications are described later in the book (for example, Chapters 24,26,28,29,30)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4FEB4E1D-7F7C-45D4-B35D-0B3954E05A61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Definitions</a:t>
            </a:r>
          </a:p>
        </p:txBody>
      </p:sp>
      <p:sp>
        <p:nvSpPr>
          <p:cNvPr id="579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/>
              <a:t>Database: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collection of related data.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Data: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Known facts that can be recorded and have an implicit meaning.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Mini-world: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Some part of the real world about which data is stored in a database. For example, student grades and transcripts at a university.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Database Management System (DBMS):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software package/ system to facilitate the creation and maintenance of a computerized database.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Database System: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DBMS software together with the data itself.  Sometimes, the applications are also included.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FB5B1E95-2767-42DF-AA59-70061C34578A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Simplified database system environment</a:t>
            </a:r>
          </a:p>
        </p:txBody>
      </p:sp>
      <p:pic>
        <p:nvPicPr>
          <p:cNvPr id="628740" name="Picture 4" descr="fig0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524000"/>
            <a:ext cx="5743575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F466E129-BA13-482B-B872-341546B4E8B5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DBMS Functionality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i="1"/>
              <a:t>Define</a:t>
            </a:r>
            <a:r>
              <a:rPr lang="en-US" altLang="en-US" sz="2400"/>
              <a:t> a particular database in terms of its data types, structures, and constraints</a:t>
            </a:r>
          </a:p>
          <a:p>
            <a:r>
              <a:rPr lang="en-US" altLang="en-US" sz="2400" i="1"/>
              <a:t>Construct</a:t>
            </a:r>
            <a:r>
              <a:rPr lang="en-US" altLang="en-US" sz="2400"/>
              <a:t> or Load the initial database contents on a secondary storage medium</a:t>
            </a:r>
          </a:p>
          <a:p>
            <a:r>
              <a:rPr lang="en-US" altLang="en-US" sz="2400" i="1"/>
              <a:t>Manipulating</a:t>
            </a:r>
            <a:r>
              <a:rPr lang="en-US" altLang="en-US" sz="2400"/>
              <a:t> the database:</a:t>
            </a:r>
          </a:p>
          <a:p>
            <a:pPr lvl="1"/>
            <a:r>
              <a:rPr lang="en-US" altLang="en-US" sz="2200"/>
              <a:t>Retrieval: Querying, generating reports</a:t>
            </a:r>
          </a:p>
          <a:p>
            <a:pPr lvl="1"/>
            <a:r>
              <a:rPr lang="en-US" altLang="en-US" sz="2200"/>
              <a:t>Modification: Insertions, deletions and updates to its content</a:t>
            </a:r>
          </a:p>
          <a:p>
            <a:pPr lvl="1"/>
            <a:r>
              <a:rPr lang="en-US" altLang="en-US" sz="2200"/>
              <a:t>Accessing the database through Web applications</a:t>
            </a:r>
          </a:p>
          <a:p>
            <a:r>
              <a:rPr lang="en-US" altLang="en-US" sz="2400" i="1"/>
              <a:t>Processing</a:t>
            </a:r>
            <a:r>
              <a:rPr lang="en-US" altLang="en-US" sz="2400"/>
              <a:t> and </a:t>
            </a:r>
            <a:r>
              <a:rPr lang="en-US" altLang="en-US" sz="2400" i="1"/>
              <a:t>Sharing</a:t>
            </a:r>
            <a:r>
              <a:rPr lang="en-US" altLang="en-US" sz="2400"/>
              <a:t> by a set of concurrent users and application programs – yet, keeping all data valid and consistent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799D5501-142A-4D0C-B2CF-07EAE7017C62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583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DBMS Functionality</a:t>
            </a:r>
          </a:p>
        </p:txBody>
      </p:sp>
      <p:sp>
        <p:nvSpPr>
          <p:cNvPr id="5836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Other features:</a:t>
            </a:r>
          </a:p>
          <a:p>
            <a:pPr lvl="1"/>
            <a:r>
              <a:rPr lang="en-US" altLang="en-US"/>
              <a:t>Protection or Security measures to prevent unauthorized access</a:t>
            </a:r>
          </a:p>
          <a:p>
            <a:pPr lvl="1"/>
            <a:r>
              <a:rPr lang="en-US" altLang="en-US"/>
              <a:t>“Active” processing to take internal actions on data</a:t>
            </a:r>
          </a:p>
          <a:p>
            <a:pPr lvl="1"/>
            <a:r>
              <a:rPr lang="en-US" altLang="en-US"/>
              <a:t>Presentation and Visualization of data</a:t>
            </a:r>
          </a:p>
          <a:p>
            <a:pPr lvl="1"/>
            <a:r>
              <a:rPr lang="en-US" altLang="en-US"/>
              <a:t>Maintaining the database and associated programs over the lifetime of the database application</a:t>
            </a:r>
          </a:p>
          <a:p>
            <a:pPr lvl="2"/>
            <a:r>
              <a:rPr lang="en-US" altLang="en-US"/>
              <a:t>Called database, software, and system maintenance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 </a:t>
            </a:r>
            <a:fld id="{70AC58D5-4C9B-4C1B-AA62-FD40F5E76B83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585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Database</a:t>
            </a:r>
            <a:br>
              <a:rPr lang="en-US" altLang="en-US"/>
            </a:br>
            <a:r>
              <a:rPr lang="en-US" altLang="en-US"/>
              <a:t>(with a Conceptual Data Model)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Mini-world for the example:</a:t>
            </a:r>
          </a:p>
          <a:p>
            <a:pPr lvl="1"/>
            <a:r>
              <a:rPr lang="en-US" altLang="en-US"/>
              <a:t>Part of a UNIVERSITY environment.</a:t>
            </a:r>
          </a:p>
          <a:p>
            <a:r>
              <a:rPr lang="en-US" altLang="en-US" b="1"/>
              <a:t>Some mini-world </a:t>
            </a:r>
            <a:r>
              <a:rPr lang="en-US" altLang="en-US" b="1" i="1"/>
              <a:t>entities</a:t>
            </a:r>
            <a:r>
              <a:rPr lang="en-US" altLang="en-US" b="1"/>
              <a:t>:</a:t>
            </a:r>
          </a:p>
          <a:p>
            <a:pPr lvl="1"/>
            <a:r>
              <a:rPr lang="en-US" altLang="en-US"/>
              <a:t>STUDENTs</a:t>
            </a:r>
          </a:p>
          <a:p>
            <a:pPr lvl="1"/>
            <a:r>
              <a:rPr lang="en-US" altLang="en-US"/>
              <a:t>COURSEs</a:t>
            </a:r>
          </a:p>
          <a:p>
            <a:pPr lvl="1"/>
            <a:r>
              <a:rPr lang="en-US" altLang="en-US"/>
              <a:t>SECTIONs (of COURSEs)</a:t>
            </a:r>
          </a:p>
          <a:p>
            <a:pPr lvl="1"/>
            <a:r>
              <a:rPr lang="en-US" altLang="en-US"/>
              <a:t>(academic) DEPARTMENTs</a:t>
            </a:r>
          </a:p>
          <a:p>
            <a:pPr lvl="1"/>
            <a:r>
              <a:rPr lang="en-US" altLang="en-US"/>
              <a:t>INSTRUCTORs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994</TotalTime>
  <Words>1853</Words>
  <Application>Microsoft Office PowerPoint</Application>
  <PresentationFormat>Letter Paper (8.5x11 in)</PresentationFormat>
  <Paragraphs>248</Paragraphs>
  <Slides>30</Slides>
  <Notes>27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Blends</vt:lpstr>
      <vt:lpstr>PowerPoint Presentation</vt:lpstr>
      <vt:lpstr>Chapter 1</vt:lpstr>
      <vt:lpstr>Outline</vt:lpstr>
      <vt:lpstr>Types of Databases and Database Applications</vt:lpstr>
      <vt:lpstr>Basic Definitions</vt:lpstr>
      <vt:lpstr>Simplified database system environment</vt:lpstr>
      <vt:lpstr>Typical DBMS Functionality</vt:lpstr>
      <vt:lpstr>Typical DBMS Functionality</vt:lpstr>
      <vt:lpstr>Example of a Database (with a Conceptual Data Model)</vt:lpstr>
      <vt:lpstr>Example of a Database (with a Conceptual Data Model)</vt:lpstr>
      <vt:lpstr>Example of a simple database</vt:lpstr>
      <vt:lpstr>Main Characteristics of the Database Approach</vt:lpstr>
      <vt:lpstr>Example of a simplified database catalog</vt:lpstr>
      <vt:lpstr>Main Characteristics of the Database Approach (continued)</vt:lpstr>
      <vt:lpstr>Main Characteristics of the Database Approach (continued)</vt:lpstr>
      <vt:lpstr>Database Users</vt:lpstr>
      <vt:lpstr>Database Users</vt:lpstr>
      <vt:lpstr>Categories of End-users</vt:lpstr>
      <vt:lpstr>Categories of End-users (continued)</vt:lpstr>
      <vt:lpstr>Advantages of Using the Database Approach</vt:lpstr>
      <vt:lpstr>Advantages of Using the Database Approach (continued)</vt:lpstr>
      <vt:lpstr>Additional Implications of Using the Database Approach</vt:lpstr>
      <vt:lpstr>Additional Implications of Using the Database Approach (continued)</vt:lpstr>
      <vt:lpstr>Historical Development of Database Technology</vt:lpstr>
      <vt:lpstr>Historical Development of Database Technology (continued)</vt:lpstr>
      <vt:lpstr>Historical Development of Database Technology (continued)</vt:lpstr>
      <vt:lpstr>Extending Database Capabilities</vt:lpstr>
      <vt:lpstr> When not to use a DBMS</vt:lpstr>
      <vt:lpstr> When not to use a DBMS</vt:lpstr>
      <vt:lpstr>Summary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Introduction: Databases and Database Users</dc:subject>
  <dc:creator>Elmasri/Navathe</dc:creator>
  <cp:keywords/>
  <dc:description/>
  <cp:lastModifiedBy>ADMIN</cp:lastModifiedBy>
  <cp:revision>51</cp:revision>
  <cp:lastPrinted>2001-11-04T00:51:13Z</cp:lastPrinted>
  <dcterms:created xsi:type="dcterms:W3CDTF">2005-02-25T19:46:41Z</dcterms:created>
  <dcterms:modified xsi:type="dcterms:W3CDTF">2017-07-31T13:52:12Z</dcterms:modified>
  <cp:category/>
</cp:coreProperties>
</file>