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82" r:id="rId2"/>
    <p:sldId id="324" r:id="rId3"/>
    <p:sldId id="322" r:id="rId4"/>
    <p:sldId id="325" r:id="rId5"/>
    <p:sldId id="368" r:id="rId6"/>
    <p:sldId id="326" r:id="rId7"/>
    <p:sldId id="331" r:id="rId8"/>
    <p:sldId id="361" r:id="rId9"/>
    <p:sldId id="332" r:id="rId10"/>
    <p:sldId id="362" r:id="rId11"/>
    <p:sldId id="378" r:id="rId12"/>
    <p:sldId id="379" r:id="rId13"/>
    <p:sldId id="333" r:id="rId14"/>
    <p:sldId id="334" r:id="rId15"/>
    <p:sldId id="391" r:id="rId16"/>
    <p:sldId id="335" r:id="rId17"/>
    <p:sldId id="336" r:id="rId18"/>
    <p:sldId id="337" r:id="rId19"/>
    <p:sldId id="363" r:id="rId20"/>
    <p:sldId id="338" r:id="rId21"/>
    <p:sldId id="339" r:id="rId22"/>
    <p:sldId id="340" r:id="rId23"/>
    <p:sldId id="341" r:id="rId24"/>
    <p:sldId id="364" r:id="rId25"/>
    <p:sldId id="365" r:id="rId26"/>
    <p:sldId id="342" r:id="rId27"/>
    <p:sldId id="343" r:id="rId28"/>
    <p:sldId id="344" r:id="rId29"/>
    <p:sldId id="366" r:id="rId30"/>
    <p:sldId id="389" r:id="rId31"/>
    <p:sldId id="345" r:id="rId32"/>
    <p:sldId id="380" r:id="rId33"/>
    <p:sldId id="346" r:id="rId34"/>
    <p:sldId id="381" r:id="rId35"/>
    <p:sldId id="348" r:id="rId36"/>
    <p:sldId id="349" r:id="rId37"/>
    <p:sldId id="351" r:id="rId38"/>
    <p:sldId id="352" r:id="rId39"/>
    <p:sldId id="382" r:id="rId40"/>
    <p:sldId id="353" r:id="rId41"/>
    <p:sldId id="390" r:id="rId42"/>
    <p:sldId id="383" r:id="rId43"/>
    <p:sldId id="369" r:id="rId44"/>
    <p:sldId id="371" r:id="rId45"/>
    <p:sldId id="388" r:id="rId46"/>
    <p:sldId id="387" r:id="rId47"/>
    <p:sldId id="386" r:id="rId48"/>
    <p:sldId id="372" r:id="rId49"/>
    <p:sldId id="385" r:id="rId50"/>
    <p:sldId id="384" r:id="rId51"/>
    <p:sldId id="373" r:id="rId52"/>
    <p:sldId id="374" r:id="rId53"/>
    <p:sldId id="367" r:id="rId54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5" autoAdjust="0"/>
    <p:restoredTop sz="94660"/>
  </p:normalViewPr>
  <p:slideViewPr>
    <p:cSldViewPr snapToObjects="1">
      <p:cViewPr>
        <p:scale>
          <a:sx n="73" d="100"/>
          <a:sy n="73" d="100"/>
        </p:scale>
        <p:origin x="-2574" y="-7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F398D686-6923-418B-9433-163228642836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6467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A3F8F4EF-3152-43DA-BC60-998DB6D5054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7047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EA276-A750-4BC7-B3B8-0715CC92B1A1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6550C-DC6D-46A6-8278-3FC242F07A70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F44A7-CFA6-4ABC-AA5D-C11A6CA30E50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9CFB4-8AD7-494F-AD8A-769F78AFEE66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EE170-967F-4A9F-A6D5-8144B851CF9D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596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475EF-7739-4E0A-A8B4-AD5440530545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83548-8D76-4811-8AD3-047A50BE5840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01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C626-2B93-4A18-9070-2640E9A16C16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6A6CB-7F96-4F5B-A611-4E69B2AD2984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05A78-659A-49A0-9280-DE690AE4B089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9BEA7-B28F-4716-A62F-A68D466702B0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D2F26-58FB-4438-80A2-8842C0123410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ED893-212F-4E02-870C-B8F93BE5A66C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5755A-4375-451A-8525-519C3FBB1314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9FF2A-84AF-4569-ABB9-F2DD391E8C2B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923C7-17A7-4BB7-A074-04B44C963E0C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BD756-18AD-407F-A6C1-7FBFA8A0ADCD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66D7F-41F8-4DAF-A1E0-400C0BFC5162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71A2A-F630-4293-BB91-4325A55A04D9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60CFD-45F4-4413-B757-45E6D068C87E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959D0-8503-41A8-8544-9925333D0000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E5190-7579-4641-BE52-3E3C7E3192B6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C956-7B55-4D3B-9393-66F6FB44485A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94016-C92D-4F3B-9AFA-01403BA22543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2877C-6A48-43FB-B34D-E4E72893D888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4E2E0-586E-4EF7-9B75-4D2A6DA6554C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5F544-A89C-48D6-AD2D-27F02D37327E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FD49C-ADEE-49C1-B97F-7D5BDE9CCEF4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A1B2FB-6E0B-4A15-90B4-A2AA50B08642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EB47C-BBC4-47F9-B317-A3663598AF38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9A852-729E-4E7E-BAB8-98C0A30C3DA0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C3A07-C409-4418-B3A4-931C7043F361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D13CB-5AB3-460F-9BCB-8A653CD32D3B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AB604-9089-4E9C-AA15-03827562C925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4E2ED-05DE-44C2-9775-67B3D0C09D65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60806-FBA3-4BFC-A583-F7467A1C3E77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81115-658B-4123-BDC8-4DD8C2E40A48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7D910-0F16-404B-BFE2-514B9132ACE9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3336B-0885-4D95-95C3-480570F81524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4D23A-EB9D-4C8B-87D7-3609091C8163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EBF02-C013-4B4C-9C18-CEC7B2E2E5BB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6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3B28C-BEC2-40D8-B1DB-CAD57F42083C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6B9805-BBFE-473B-9392-6A7D9BE537DF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5888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0AB78-8E66-4007-909B-52EC21ABC596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374F1-D238-4CCF-A021-8565F014523A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5908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68F32C8F-AE47-4425-ADFB-4C42B4B98CB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92966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68A0DC3E-052B-4593-AD2D-58BD2F1461A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177242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3AE815B2-BAE1-43BC-8BB9-7F99D412763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672359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A92D2291-70D9-4346-986E-71685D46144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32162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EE4B5EF5-65DB-4AEF-9523-B2AEC1A4024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94200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4BF2DB92-EEB2-4B49-A3D9-ACB639131CE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548086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8B9C8EA9-F384-4E01-87E5-AC478995EBB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56254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898B68CD-CF81-4D98-BF31-22238874C1B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1210788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857EC0AA-9FF6-4CAF-8703-A6140BE160E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767048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 </a:t>
            </a:r>
            <a:fld id="{2FE413BA-F5D4-493D-AFE6-CFACE646E76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215668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2- </a:t>
            </a:r>
            <a:fld id="{647964FB-1B99-434C-96AB-4AFBFE1AEDC7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0566BFA4-BF1E-42FF-9642-0A6D05A3CDB0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2683" name="Picture 11" descr="Elmasri_c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4368B15B-A802-40EE-A05E-A47CB0564C09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65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Schema </a:t>
            </a:r>
            <a:br>
              <a:rPr lang="en-US" altLang="en-US"/>
            </a:br>
            <a:r>
              <a:rPr lang="en-US" altLang="en-US"/>
              <a:t>vs. Database State (continued)</a:t>
            </a:r>
          </a:p>
        </p:txBody>
      </p:sp>
      <p:sp>
        <p:nvSpPr>
          <p:cNvPr id="65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Distinction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 i="1"/>
              <a:t>database schema</a:t>
            </a:r>
            <a:r>
              <a:rPr lang="en-US" altLang="en-US"/>
              <a:t> changes very infrequently. 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 i="1"/>
              <a:t>database state</a:t>
            </a:r>
            <a:r>
              <a:rPr lang="en-US" altLang="en-US"/>
              <a:t> changes every time the database is updated. </a:t>
            </a:r>
          </a:p>
          <a:p>
            <a:pPr lvl="1"/>
            <a:endParaRPr lang="en-US" altLang="en-US"/>
          </a:p>
          <a:p>
            <a:r>
              <a:rPr lang="en-US" altLang="en-US" b="1"/>
              <a:t>Schema</a:t>
            </a:r>
            <a:r>
              <a:rPr lang="en-US" altLang="en-US"/>
              <a:t> is also called </a:t>
            </a:r>
            <a:r>
              <a:rPr lang="en-US" altLang="en-US" b="1"/>
              <a:t>intension</a:t>
            </a:r>
            <a:r>
              <a:rPr lang="en-US" altLang="en-US"/>
              <a:t>.</a:t>
            </a:r>
          </a:p>
          <a:p>
            <a:r>
              <a:rPr lang="en-US" altLang="en-US" b="1"/>
              <a:t>State</a:t>
            </a:r>
            <a:r>
              <a:rPr lang="en-US" altLang="en-US"/>
              <a:t> is also called </a:t>
            </a:r>
            <a:r>
              <a:rPr lang="en-US" altLang="en-US" b="1"/>
              <a:t>extension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3D378C05-D4C7-448A-A143-4B8F93EE0B91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Database Schema</a:t>
            </a:r>
          </a:p>
        </p:txBody>
      </p:sp>
      <p:pic>
        <p:nvPicPr>
          <p:cNvPr id="686086" name="Picture 6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ED98DE2C-74E7-41CB-8BA6-AB0C742D61D6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database state</a:t>
            </a:r>
          </a:p>
        </p:txBody>
      </p:sp>
      <p:pic>
        <p:nvPicPr>
          <p:cNvPr id="687108" name="Picture 4" descr="fig01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492250"/>
            <a:ext cx="4397375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787EC35-3501-4ED0-886A-2557657BDD43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Three-Schema Architecture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Proposed to support DBMS characteristics of:</a:t>
            </a:r>
          </a:p>
          <a:p>
            <a:pPr lvl="1"/>
            <a:r>
              <a:rPr lang="en-US" altLang="en-US" b="1"/>
              <a:t>Program-data independence.</a:t>
            </a:r>
          </a:p>
          <a:p>
            <a:pPr lvl="1"/>
            <a:r>
              <a:rPr lang="en-US" altLang="en-US"/>
              <a:t>Support of </a:t>
            </a:r>
            <a:r>
              <a:rPr lang="en-US" altLang="en-US" b="1"/>
              <a:t>multiple views</a:t>
            </a:r>
            <a:r>
              <a:rPr lang="en-US" altLang="en-US"/>
              <a:t> of the data.</a:t>
            </a:r>
          </a:p>
          <a:p>
            <a:r>
              <a:rPr lang="en-US" altLang="en-US"/>
              <a:t>Not explicitly used in commercial DBMS products, but has been useful in explaining database system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FB668A60-6150-4D87-8026-727F18F5CC5F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Three-Schema Architecture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Defines DBMS schemas at </a:t>
            </a:r>
            <a:r>
              <a:rPr lang="en-US" altLang="en-US" sz="2400" b="1" i="1"/>
              <a:t>three</a:t>
            </a:r>
            <a:r>
              <a:rPr lang="en-US" altLang="en-US" sz="2400"/>
              <a:t> levels:</a:t>
            </a:r>
          </a:p>
          <a:p>
            <a:pPr lvl="1"/>
            <a:r>
              <a:rPr lang="en-US" altLang="en-US" sz="2200" b="1"/>
              <a:t>Internal schema</a:t>
            </a:r>
            <a:r>
              <a:rPr lang="en-US" altLang="en-US" sz="2200"/>
              <a:t> at the internal level to describe physical storage structures and access paths (e.g indexes). </a:t>
            </a:r>
          </a:p>
          <a:p>
            <a:pPr lvl="2"/>
            <a:r>
              <a:rPr lang="en-US" altLang="en-US" sz="2000"/>
              <a:t>Typically uses a </a:t>
            </a:r>
            <a:r>
              <a:rPr lang="en-US" altLang="en-US" sz="2000" b="1"/>
              <a:t>physical</a:t>
            </a:r>
            <a:r>
              <a:rPr lang="en-US" altLang="en-US" sz="2000"/>
              <a:t> data model.</a:t>
            </a:r>
          </a:p>
          <a:p>
            <a:pPr lvl="1"/>
            <a:r>
              <a:rPr lang="en-US" altLang="en-US" sz="2200" b="1"/>
              <a:t>Conceptual schema</a:t>
            </a:r>
            <a:r>
              <a:rPr lang="en-US" altLang="en-US" sz="2200"/>
              <a:t> at the conceptual level to describe the structure and constraints for the whole database for a community of users. </a:t>
            </a:r>
          </a:p>
          <a:p>
            <a:pPr lvl="2"/>
            <a:r>
              <a:rPr lang="en-US" altLang="en-US" sz="2000"/>
              <a:t>Uses a </a:t>
            </a:r>
            <a:r>
              <a:rPr lang="en-US" altLang="en-US" sz="2000" b="1"/>
              <a:t>conceptual</a:t>
            </a:r>
            <a:r>
              <a:rPr lang="en-US" altLang="en-US" sz="2000"/>
              <a:t> or an </a:t>
            </a:r>
            <a:r>
              <a:rPr lang="en-US" altLang="en-US" sz="2000" b="1"/>
              <a:t>implementation</a:t>
            </a:r>
            <a:r>
              <a:rPr lang="en-US" altLang="en-US" sz="2000"/>
              <a:t> data model.</a:t>
            </a:r>
          </a:p>
          <a:p>
            <a:pPr lvl="1"/>
            <a:r>
              <a:rPr lang="en-US" altLang="en-US" sz="2200" b="1"/>
              <a:t>External schemas</a:t>
            </a:r>
            <a:r>
              <a:rPr lang="en-US" altLang="en-US" sz="2200"/>
              <a:t> at the external level to describe the various user views. </a:t>
            </a:r>
          </a:p>
          <a:p>
            <a:pPr lvl="2"/>
            <a:r>
              <a:rPr lang="en-US" altLang="en-US" sz="2000"/>
              <a:t>Usually uses the same data model as the conceptual schema.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B793BABC-993E-418D-9CD1-D18ECE04C461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three-schema architecture</a:t>
            </a:r>
          </a:p>
        </p:txBody>
      </p:sp>
      <p:pic>
        <p:nvPicPr>
          <p:cNvPr id="705540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2125"/>
            <a:ext cx="70104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E55FC398-3725-4E9F-B5E5-C7410B7DC0BE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Three-Schema Architecture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Mappings among schema levels are needed to transform requests and data. </a:t>
            </a:r>
          </a:p>
          <a:p>
            <a:pPr lvl="1"/>
            <a:r>
              <a:rPr lang="en-US" altLang="en-US"/>
              <a:t>Programs refer to an external schema, and are mapped by the DBMS to the internal schema for execution.</a:t>
            </a:r>
          </a:p>
          <a:p>
            <a:pPr lvl="1"/>
            <a:r>
              <a:rPr lang="en-US" altLang="en-US"/>
              <a:t>Data extracted from the internal DBMS level is reformatted to match the user’s external view (e.g. formatting the results of an SQL query for display in a Web page)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54BB3729-D8A7-4940-984E-8D53ED082A6F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Independence</a:t>
            </a: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Logical Data Independence: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capacity to change the conceptual schema without having to change the external schemas and their associated application programs.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Physical Data Independence: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capacity to change the internal schema without having to change the conceptual schema.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example, the internal schema may be changed when certain file structures are reorganized or new indexes are created to improve database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70FBB7D4-7C99-448E-B1F0-7979744C2FBC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Independence (continued)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 schema at a lower level is changed, only the </a:t>
            </a:r>
            <a:r>
              <a:rPr lang="en-US" altLang="en-US" b="1"/>
              <a:t>mappings</a:t>
            </a:r>
            <a:r>
              <a:rPr lang="en-US" altLang="en-US"/>
              <a:t> between this schema and higher-level schemas need to be changed in a DBMS that fully supports data independence.</a:t>
            </a:r>
          </a:p>
          <a:p>
            <a:r>
              <a:rPr lang="en-US" altLang="en-US"/>
              <a:t>The higher-level schemas themselves are </a:t>
            </a:r>
            <a:r>
              <a:rPr lang="en-US" altLang="en-US" b="1"/>
              <a:t>unchanged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Hence, the application programs need not be changed since they refer to the external schemas.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D704D9A0-5FBD-4117-9CAB-2E726B9AC382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Languages</a:t>
            </a:r>
          </a:p>
        </p:txBody>
      </p:sp>
      <p:sp>
        <p:nvSpPr>
          <p:cNvPr id="65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Definition Language (DDL)</a:t>
            </a:r>
          </a:p>
          <a:p>
            <a:r>
              <a:rPr lang="en-US" altLang="en-US"/>
              <a:t>Data Manipulation Language (DML)</a:t>
            </a:r>
          </a:p>
          <a:p>
            <a:pPr lvl="1"/>
            <a:r>
              <a:rPr lang="en-US" altLang="en-US"/>
              <a:t>High-Level or Non-procedural Languages: These include the relational language SQL</a:t>
            </a:r>
          </a:p>
          <a:p>
            <a:pPr lvl="2"/>
            <a:r>
              <a:rPr lang="en-US" altLang="en-US"/>
              <a:t>May be used in a standalone way or may be embedded in a programming language</a:t>
            </a:r>
          </a:p>
          <a:p>
            <a:pPr lvl="1"/>
            <a:r>
              <a:rPr lang="en-US" altLang="en-US"/>
              <a:t>Low Level or Procedural Languages:</a:t>
            </a:r>
          </a:p>
          <a:p>
            <a:pPr lvl="2"/>
            <a:r>
              <a:rPr lang="en-US" altLang="en-US"/>
              <a:t>These must be embedded in a programming language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2</a:t>
            </a:r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Database System Concepts and Architecture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682C86D9-2214-474F-974B-D842FD6ABE4A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Languages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Data Definition Language (DDL):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Used by the DBA and database designers to specify the conceptual schema of a database.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many DBMSs, the DDL is also used to define internal and external schemas (views).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some DBMSs, separate </a:t>
            </a:r>
            <a:r>
              <a:rPr lang="en-US" altLang="en-US" b="1"/>
              <a:t>storage definition language (SDL) </a:t>
            </a:r>
            <a:r>
              <a:rPr lang="en-US" altLang="en-US"/>
              <a:t>and</a:t>
            </a:r>
            <a:r>
              <a:rPr lang="en-US" altLang="en-US" b="1"/>
              <a:t> view definition language (VDL)</a:t>
            </a:r>
            <a:r>
              <a:rPr lang="en-US" altLang="en-US"/>
              <a:t> are used to define internal and external schemas.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SDL is typically realized via DBMS commands provided to the DBA and database designers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D2C07D61-8827-453E-8563-7077C15D174C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Languages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Data Manipulation Language (DML):</a:t>
            </a:r>
            <a:endParaRPr lang="en-US" altLang="en-US"/>
          </a:p>
          <a:p>
            <a:pPr lvl="1"/>
            <a:r>
              <a:rPr lang="en-US" altLang="en-US"/>
              <a:t>Used to specify database retrievals and updates</a:t>
            </a:r>
          </a:p>
          <a:p>
            <a:pPr lvl="1"/>
            <a:r>
              <a:rPr lang="en-US" altLang="en-US"/>
              <a:t>DML commands (data sublanguage) can be </a:t>
            </a:r>
            <a:r>
              <a:rPr lang="en-US" altLang="en-US" i="1"/>
              <a:t>embedded</a:t>
            </a:r>
            <a:r>
              <a:rPr lang="en-US" altLang="en-US"/>
              <a:t> in a general-purpose programming language (host language), such as COBOL, C, C++, or Java.</a:t>
            </a:r>
          </a:p>
          <a:p>
            <a:pPr lvl="2"/>
            <a:r>
              <a:rPr lang="en-US" altLang="en-US"/>
              <a:t>A library of functions can also be provided to access the DBMS from a programming language</a:t>
            </a:r>
          </a:p>
          <a:p>
            <a:pPr lvl="1"/>
            <a:r>
              <a:rPr lang="en-US" altLang="en-US"/>
              <a:t>Alternatively, stand-alone DML commands can be applied directly (called a </a:t>
            </a:r>
            <a:r>
              <a:rPr lang="en-US" altLang="en-US" i="1"/>
              <a:t>query language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B377AC8C-F374-4A23-8F1A-353A6979BFEE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DML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High Level or Non-procedural Language:</a:t>
            </a:r>
          </a:p>
          <a:p>
            <a:pPr lvl="1"/>
            <a:r>
              <a:rPr lang="en-US" altLang="en-US"/>
              <a:t>For example, the SQL relational language</a:t>
            </a:r>
          </a:p>
          <a:p>
            <a:pPr lvl="1"/>
            <a:r>
              <a:rPr lang="en-US" altLang="en-US"/>
              <a:t>Are “set”-oriented and specify what data to retrieve rather than how to retrieve it. </a:t>
            </a:r>
          </a:p>
          <a:p>
            <a:pPr lvl="1"/>
            <a:r>
              <a:rPr lang="en-US" altLang="en-US"/>
              <a:t>Also called </a:t>
            </a:r>
            <a:r>
              <a:rPr lang="en-US" altLang="en-US" b="1"/>
              <a:t>declarative</a:t>
            </a:r>
            <a:r>
              <a:rPr lang="en-US" altLang="en-US"/>
              <a:t> languages.</a:t>
            </a:r>
          </a:p>
          <a:p>
            <a:r>
              <a:rPr lang="en-US" altLang="en-US" b="1"/>
              <a:t>Low Level or Procedural Language:</a:t>
            </a:r>
          </a:p>
          <a:p>
            <a:pPr lvl="1"/>
            <a:r>
              <a:rPr lang="en-US" altLang="en-US"/>
              <a:t>Retrieve data one record-at-a-time; </a:t>
            </a:r>
          </a:p>
          <a:p>
            <a:pPr lvl="1"/>
            <a:r>
              <a:rPr lang="en-US" altLang="en-US"/>
              <a:t>Constructs such as looping are needed to retrieve multiple records, along with positioning pointers.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C987DCD-E68F-44EB-9C1F-74D1894A82D4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Interfaces</a:t>
            </a: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Stand-alone query language interfaces</a:t>
            </a:r>
          </a:p>
          <a:p>
            <a:pPr lvl="1"/>
            <a:r>
              <a:rPr lang="en-US" altLang="en-US"/>
              <a:t>Example: Entering SQL queries at the DBMS interactive SQL interface (e.g. SQL*Plus in ORACLE)</a:t>
            </a:r>
          </a:p>
          <a:p>
            <a:r>
              <a:rPr lang="en-US" altLang="en-US"/>
              <a:t>Programmer interfaces for embedding DML in programming languages</a:t>
            </a:r>
          </a:p>
          <a:p>
            <a:r>
              <a:rPr lang="en-US" altLang="en-US"/>
              <a:t>User-friendly interfaces</a:t>
            </a:r>
          </a:p>
          <a:p>
            <a:pPr lvl="1"/>
            <a:r>
              <a:rPr lang="en-US" altLang="en-US"/>
              <a:t>Menu-based, forms-based, graphics-based,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43F7A0E-BEF9-419E-BA60-775C5161F1D0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DBMS Programming Language Interfaces</a:t>
            </a:r>
          </a:p>
        </p:txBody>
      </p:sp>
      <p:sp>
        <p:nvSpPr>
          <p:cNvPr id="65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Programmer interfaces for embedding DML in a programming languages:</a:t>
            </a:r>
          </a:p>
          <a:p>
            <a:pPr lvl="1"/>
            <a:r>
              <a:rPr lang="en-US" altLang="en-US" b="1"/>
              <a:t>Embedded Approach</a:t>
            </a:r>
            <a:r>
              <a:rPr lang="en-US" altLang="en-US"/>
              <a:t>: e.g embedded SQL (for C, C++, etc.), SQLJ (for Java)</a:t>
            </a:r>
          </a:p>
          <a:p>
            <a:pPr lvl="1"/>
            <a:r>
              <a:rPr lang="en-US" altLang="en-US" b="1"/>
              <a:t>Procedure Call Approach</a:t>
            </a:r>
            <a:r>
              <a:rPr lang="en-US" altLang="en-US"/>
              <a:t>: e.g. JDBC for Java, ODBC for other programming languages</a:t>
            </a:r>
          </a:p>
          <a:p>
            <a:pPr lvl="1"/>
            <a:r>
              <a:rPr lang="en-US" altLang="en-US" b="1"/>
              <a:t>Database Programming Language Approach</a:t>
            </a:r>
            <a:r>
              <a:rPr lang="en-US" altLang="en-US"/>
              <a:t>: e.g. ORACLE has PL/SQL, a programming language based on SQL; language incorporates SQL and its data types as integral components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CCE73587-2590-47B4-8DB9-FD7C907A581B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User-Friendly DBMS Interfaces</a:t>
            </a:r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Menu-based, popular for browsing on the web</a:t>
            </a:r>
          </a:p>
          <a:p>
            <a:pPr lvl="1"/>
            <a:r>
              <a:rPr lang="en-US" altLang="en-US"/>
              <a:t>Forms-based, designed for naïve users</a:t>
            </a:r>
          </a:p>
          <a:p>
            <a:pPr lvl="1"/>
            <a:r>
              <a:rPr lang="en-US" altLang="en-US"/>
              <a:t>Graphics-based </a:t>
            </a:r>
          </a:p>
          <a:p>
            <a:pPr lvl="2"/>
            <a:r>
              <a:rPr lang="en-US" altLang="en-US"/>
              <a:t>(Point and Click, Drag and Drop, etc.)</a:t>
            </a:r>
          </a:p>
          <a:p>
            <a:pPr lvl="1"/>
            <a:r>
              <a:rPr lang="en-US" altLang="en-US"/>
              <a:t>Natural language: requests in written English</a:t>
            </a:r>
          </a:p>
          <a:p>
            <a:pPr lvl="1"/>
            <a:r>
              <a:rPr lang="en-US" altLang="en-US"/>
              <a:t>Combinations of the above:</a:t>
            </a:r>
          </a:p>
          <a:p>
            <a:pPr lvl="2"/>
            <a:r>
              <a:rPr lang="en-US" altLang="en-US"/>
              <a:t>For example, both menus and forms used extensively in Web database interfaces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11159B85-944C-4A04-ABF3-9BA08B76B8CB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DBMS Interfaces</a:t>
            </a:r>
          </a:p>
        </p:txBody>
      </p:sp>
      <p:sp>
        <p:nvSpPr>
          <p:cNvPr id="610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Speech as Input and Output</a:t>
            </a:r>
          </a:p>
          <a:p>
            <a:pPr lvl="1"/>
            <a:r>
              <a:rPr lang="en-US" altLang="en-US"/>
              <a:t>Web Browser as an interface</a:t>
            </a:r>
          </a:p>
          <a:p>
            <a:pPr lvl="1"/>
            <a:r>
              <a:rPr lang="en-US" altLang="en-US"/>
              <a:t>Parametric interfaces, e.g., bank tellers using function keys.</a:t>
            </a:r>
          </a:p>
          <a:p>
            <a:pPr lvl="1"/>
            <a:r>
              <a:rPr lang="en-US" altLang="en-US"/>
              <a:t>Interfaces for the DBA:</a:t>
            </a:r>
          </a:p>
          <a:p>
            <a:pPr lvl="2"/>
            <a:r>
              <a:rPr lang="en-US" altLang="en-US"/>
              <a:t>Creating user accounts, granting authorizations</a:t>
            </a:r>
          </a:p>
          <a:p>
            <a:pPr lvl="2"/>
            <a:r>
              <a:rPr lang="en-US" altLang="en-US"/>
              <a:t>Setting system parameters</a:t>
            </a:r>
          </a:p>
          <a:p>
            <a:pPr lvl="2"/>
            <a:r>
              <a:rPr lang="en-US" altLang="en-US"/>
              <a:t>Changing schemas or access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43397FBB-DC79-431D-9E3C-2EE199C8E64E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System Utilities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perform certain functions such as:</a:t>
            </a:r>
          </a:p>
          <a:p>
            <a:pPr lvl="1"/>
            <a:r>
              <a:rPr lang="en-US" altLang="en-US"/>
              <a:t>Loading data stored in files into a database. Includes data conversion tools.</a:t>
            </a:r>
          </a:p>
          <a:p>
            <a:pPr lvl="1"/>
            <a:r>
              <a:rPr lang="en-US" altLang="en-US"/>
              <a:t>Backing up the database periodically on tape.</a:t>
            </a:r>
          </a:p>
          <a:p>
            <a:pPr lvl="1"/>
            <a:r>
              <a:rPr lang="en-US" altLang="en-US"/>
              <a:t>Reorganizing database file structures.</a:t>
            </a:r>
          </a:p>
          <a:p>
            <a:pPr lvl="1"/>
            <a:r>
              <a:rPr lang="en-US" altLang="en-US"/>
              <a:t>Report generation utilities.</a:t>
            </a:r>
          </a:p>
          <a:p>
            <a:pPr lvl="1"/>
            <a:r>
              <a:rPr lang="en-US" altLang="en-US"/>
              <a:t>Performance monitoring utilities.</a:t>
            </a:r>
          </a:p>
          <a:p>
            <a:pPr lvl="1"/>
            <a:r>
              <a:rPr lang="en-US" altLang="en-US"/>
              <a:t>Other functions, such as sorting, user monitoring, data compression,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2BE4CB08-1BD5-4E85-AF1A-DBC779E4CA03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Tools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dictionary / repository:</a:t>
            </a:r>
          </a:p>
          <a:p>
            <a:pPr lvl="1"/>
            <a:r>
              <a:rPr lang="en-US" altLang="en-US"/>
              <a:t>Used to store schema descriptions and other information such as design decisions, application program descriptions, user information, usage standards, etc.</a:t>
            </a:r>
          </a:p>
          <a:p>
            <a:pPr lvl="1"/>
            <a:r>
              <a:rPr lang="en-US" altLang="en-US" b="1"/>
              <a:t>Active data dictionary</a:t>
            </a:r>
            <a:r>
              <a:rPr lang="en-US" altLang="en-US"/>
              <a:t> is accessed by DBMS software and users/DBA.</a:t>
            </a:r>
          </a:p>
          <a:p>
            <a:pPr lvl="1"/>
            <a:r>
              <a:rPr lang="en-US" altLang="en-US" b="1"/>
              <a:t>Passive data dictionary</a:t>
            </a:r>
            <a:r>
              <a:rPr lang="en-US" altLang="en-US"/>
              <a:t> is accessed by users/DBA only.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65D8A234-46DA-4D0A-843E-BDAA316B425E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Tools</a:t>
            </a:r>
          </a:p>
        </p:txBody>
      </p:sp>
      <p:sp>
        <p:nvSpPr>
          <p:cNvPr id="66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Application Development Environments and CASE (computer-aided software engineering) tools: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PowerBuilder (Sybase)</a:t>
            </a:r>
          </a:p>
          <a:p>
            <a:pPr lvl="1"/>
            <a:r>
              <a:rPr lang="en-US" altLang="en-US"/>
              <a:t>JBuilder (Borland)</a:t>
            </a:r>
          </a:p>
          <a:p>
            <a:pPr lvl="1"/>
            <a:r>
              <a:rPr lang="en-US" altLang="en-US"/>
              <a:t>JDeveloper 10G (Oracle)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45AECFAF-AD5A-4CD9-9F72-BE9CDB6B3DE8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67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Data Models and Their Categories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History of Data Models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Schemas, Instances, and States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Three-Schema Architecture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Independence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DBMS Languages and Interfaces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Database System Utilities and Tools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Centralized and Client-Server Architectures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Classification of DBMSs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72A441AB-52E2-4639-ADB5-23F49A51DE19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DBMS Component Modules</a:t>
            </a:r>
          </a:p>
        </p:txBody>
      </p:sp>
      <p:pic>
        <p:nvPicPr>
          <p:cNvPr id="702468" name="Picture 4" descr="fig02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860925" cy="4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529676AF-77C0-428F-8045-C12137FF96DE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616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Centralized and </a:t>
            </a:r>
            <a:br>
              <a:rPr lang="en-US" altLang="en-US"/>
            </a:br>
            <a:r>
              <a:rPr lang="en-US" altLang="en-US"/>
              <a:t>Client-Server DBMS Architectures </a:t>
            </a:r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Centralized DBMS:</a:t>
            </a:r>
          </a:p>
          <a:p>
            <a:pPr lvl="1"/>
            <a:r>
              <a:rPr lang="en-US" altLang="en-US"/>
              <a:t>Combines everything into single system including- DBMS software, hardware, application programs, and user interface processing software.</a:t>
            </a:r>
          </a:p>
          <a:p>
            <a:pPr lvl="1"/>
            <a:r>
              <a:rPr lang="en-US" altLang="en-US"/>
              <a:t>User can still connect through a remote terminal – however, all processing is done at centralized site.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45B4030-78CE-4342-AA42-7CD5333C3FBB}" type="slidenum">
              <a:rPr lang="en-US" altLang="en-US"/>
              <a:pPr/>
              <a:t>32</a:t>
            </a:fld>
            <a:endParaRPr lang="en-CA" alt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Physical Centralized Architecture</a:t>
            </a:r>
          </a:p>
        </p:txBody>
      </p:sp>
      <p:pic>
        <p:nvPicPr>
          <p:cNvPr id="688132" name="Picture 4" descr="fig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97038"/>
            <a:ext cx="6477000" cy="447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D4EFBEB1-747B-41E6-BBDD-35ACD6D840C2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61850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Basic 2-tier Client-Server Architectures</a:t>
            </a:r>
          </a:p>
        </p:txBody>
      </p:sp>
      <p:sp>
        <p:nvSpPr>
          <p:cNvPr id="61850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Specialized Servers with Specialized functions</a:t>
            </a:r>
          </a:p>
          <a:p>
            <a:pPr lvl="1"/>
            <a:r>
              <a:rPr lang="en-US" altLang="en-US"/>
              <a:t>Print server</a:t>
            </a:r>
          </a:p>
          <a:p>
            <a:pPr lvl="1"/>
            <a:r>
              <a:rPr lang="en-US" altLang="en-US"/>
              <a:t>File server</a:t>
            </a:r>
          </a:p>
          <a:p>
            <a:pPr lvl="1"/>
            <a:r>
              <a:rPr lang="en-US" altLang="en-US"/>
              <a:t>DBMS server</a:t>
            </a:r>
          </a:p>
          <a:p>
            <a:pPr lvl="1"/>
            <a:r>
              <a:rPr lang="en-US" altLang="en-US"/>
              <a:t>Web server</a:t>
            </a:r>
          </a:p>
          <a:p>
            <a:pPr lvl="1"/>
            <a:r>
              <a:rPr lang="en-US" altLang="en-US"/>
              <a:t>Email server</a:t>
            </a:r>
          </a:p>
          <a:p>
            <a:r>
              <a:rPr lang="en-US" altLang="en-US"/>
              <a:t>Clients can access the specialized servers as needed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378EEF83-2D38-4B9F-A6CA-2C05EDA00206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Logical two-tier client server architecture</a:t>
            </a:r>
          </a:p>
        </p:txBody>
      </p:sp>
      <p:pic>
        <p:nvPicPr>
          <p:cNvPr id="689156" name="Picture 4" descr="fig02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63813"/>
            <a:ext cx="7810500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0DFA17AB-5D81-4204-BA28-ACB3C00E2B43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62259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Clients</a:t>
            </a:r>
          </a:p>
        </p:txBody>
      </p:sp>
      <p:sp>
        <p:nvSpPr>
          <p:cNvPr id="62259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Provide appropriate interfaces through a client software module to access and utilize the various server resources. </a:t>
            </a:r>
          </a:p>
          <a:p>
            <a:r>
              <a:rPr lang="en-US" altLang="en-US"/>
              <a:t>Clients may be diskless machines or PCs or Workstations with disks with only the client software installed.</a:t>
            </a:r>
          </a:p>
          <a:p>
            <a:r>
              <a:rPr lang="en-US" altLang="en-US"/>
              <a:t>Connected to the servers via some form of a network.</a:t>
            </a:r>
          </a:p>
          <a:p>
            <a:pPr lvl="1"/>
            <a:r>
              <a:rPr lang="en-US" altLang="en-US"/>
              <a:t>(LAN: local area network, wireless network,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7E1DD940-B766-4A89-A0B0-B803802EEC9C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Server</a:t>
            </a:r>
          </a:p>
        </p:txBody>
      </p:sp>
      <p:sp>
        <p:nvSpPr>
          <p:cNvPr id="624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Provides database query and transaction services to the clients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Relational DBMS servers are often called SQL servers, query servers, or transaction servers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Applications running on clients utilize an Application Program Interface (</a:t>
            </a:r>
            <a:r>
              <a:rPr lang="en-US" altLang="en-US" sz="2400" b="1"/>
              <a:t>API</a:t>
            </a:r>
            <a:r>
              <a:rPr lang="en-US" altLang="en-US" sz="2400"/>
              <a:t>) to access server databases via standard interface such as: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ODBC: Open Database Connectivity standard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JDBC: for Java programming access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Client and server must install appropriate client module and server module software for ODBC or JDBC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See Chapter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76DF6EC2-EF97-4538-8D6B-C6ED1BD570D5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62874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Tier Client-Server Architecture</a:t>
            </a:r>
          </a:p>
        </p:txBody>
      </p:sp>
      <p:sp>
        <p:nvSpPr>
          <p:cNvPr id="62874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client program may connect to several DBMSs, sometimes called the data sources.</a:t>
            </a:r>
          </a:p>
          <a:p>
            <a:r>
              <a:rPr lang="en-US" altLang="en-US"/>
              <a:t>In general, data sources can be files or other non-DBMS software that manages data.</a:t>
            </a:r>
          </a:p>
          <a:p>
            <a:r>
              <a:rPr lang="en-US" altLang="en-US"/>
              <a:t>Other variations of clients are possible: e.g., in some object DBMSs, more functionality is transferred to clients including data dictionary functions, optimization and recovery across multiple servers,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493C68C-2DA7-4397-8F4C-6C36E1DC051B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Tier Client-Server Architecture</a:t>
            </a: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Common for Web applications</a:t>
            </a:r>
          </a:p>
          <a:p>
            <a:r>
              <a:rPr lang="en-US" altLang="en-US" sz="2400"/>
              <a:t>Intermediate Layer called Application Server or Web Server: </a:t>
            </a:r>
          </a:p>
          <a:p>
            <a:pPr lvl="1"/>
            <a:r>
              <a:rPr lang="en-US" altLang="en-US" sz="2200"/>
              <a:t>Stores the web connectivity software and the business logic part of the application used to access the corresponding data from the database server</a:t>
            </a:r>
          </a:p>
          <a:p>
            <a:pPr lvl="1"/>
            <a:r>
              <a:rPr lang="en-US" altLang="en-US" sz="2200"/>
              <a:t>Acts like a conduit for sending partially processed data between the database server and the client.</a:t>
            </a:r>
          </a:p>
          <a:p>
            <a:r>
              <a:rPr lang="en-US" altLang="en-US" sz="2400"/>
              <a:t>Three-tier Architecture Can Enhance Security: </a:t>
            </a:r>
          </a:p>
          <a:p>
            <a:pPr lvl="1"/>
            <a:r>
              <a:rPr lang="en-US" altLang="en-US" sz="2200"/>
              <a:t>Database server only accessible via middle tier</a:t>
            </a:r>
          </a:p>
          <a:p>
            <a:pPr lvl="1"/>
            <a:r>
              <a:rPr lang="en-US" altLang="en-US" sz="2200"/>
              <a:t>Clients cannot directly access database server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94C08717-2E51-4F98-AF5C-A590AE8ACA56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Three-tier client-server architecture</a:t>
            </a:r>
          </a:p>
        </p:txBody>
      </p:sp>
      <p:pic>
        <p:nvPicPr>
          <p:cNvPr id="690180" name="Picture 4" descr="fig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847850"/>
            <a:ext cx="819467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039D50E5-C2F4-4B06-9BFC-579E661775B1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Models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Data Model:</a:t>
            </a:r>
          </a:p>
          <a:p>
            <a:pPr lvl="1"/>
            <a:r>
              <a:rPr lang="en-US" altLang="en-US" sz="2200"/>
              <a:t>A set of concepts to describe the </a:t>
            </a:r>
            <a:r>
              <a:rPr lang="en-US" altLang="en-US" sz="2200" b="1" i="1"/>
              <a:t>structure</a:t>
            </a:r>
            <a:r>
              <a:rPr lang="en-US" altLang="en-US" sz="2200"/>
              <a:t> of a database, the </a:t>
            </a:r>
            <a:r>
              <a:rPr lang="en-US" altLang="en-US" sz="2200" b="1" i="1"/>
              <a:t>operations </a:t>
            </a:r>
            <a:r>
              <a:rPr lang="en-US" altLang="en-US" sz="2200"/>
              <a:t>for manipulating these structures, and certain </a:t>
            </a:r>
            <a:r>
              <a:rPr lang="en-US" altLang="en-US" sz="2200" b="1" i="1"/>
              <a:t>constraints</a:t>
            </a:r>
            <a:r>
              <a:rPr lang="en-US" altLang="en-US" sz="2200"/>
              <a:t> that the database should obey.</a:t>
            </a:r>
          </a:p>
          <a:p>
            <a:r>
              <a:rPr lang="en-US" altLang="en-US" sz="2400" b="1"/>
              <a:t>Data Model Structure and Constraints:</a:t>
            </a:r>
          </a:p>
          <a:p>
            <a:pPr lvl="1"/>
            <a:r>
              <a:rPr lang="en-US" altLang="en-US" sz="2200"/>
              <a:t>Constructs are used to define the database structure</a:t>
            </a:r>
          </a:p>
          <a:p>
            <a:pPr lvl="1"/>
            <a:r>
              <a:rPr lang="en-US" altLang="en-US" sz="2200"/>
              <a:t>Constructs typically include </a:t>
            </a:r>
            <a:r>
              <a:rPr lang="en-US" altLang="en-US" sz="2200" b="1" i="1"/>
              <a:t>elements </a:t>
            </a:r>
            <a:r>
              <a:rPr lang="en-US" altLang="en-US" sz="2200"/>
              <a:t>(and their </a:t>
            </a:r>
            <a:r>
              <a:rPr lang="en-US" altLang="en-US" sz="2200" b="1" i="1"/>
              <a:t>data types</a:t>
            </a:r>
            <a:r>
              <a:rPr lang="en-US" altLang="en-US" sz="2200"/>
              <a:t>) as well as groups of elements (e.g. </a:t>
            </a:r>
            <a:r>
              <a:rPr lang="en-US" altLang="en-US" sz="2200" b="1" i="1"/>
              <a:t>entity, record, table</a:t>
            </a:r>
            <a:r>
              <a:rPr lang="en-US" altLang="en-US" sz="2200"/>
              <a:t>), and </a:t>
            </a:r>
            <a:r>
              <a:rPr lang="en-US" altLang="en-US" sz="2200" b="1" i="1"/>
              <a:t>relationships</a:t>
            </a:r>
            <a:r>
              <a:rPr lang="en-US" altLang="en-US" sz="2200"/>
              <a:t> among such groups</a:t>
            </a:r>
          </a:p>
          <a:p>
            <a:pPr lvl="1"/>
            <a:r>
              <a:rPr lang="en-US" altLang="en-US" sz="2200"/>
              <a:t>Constraints specify some restrictions on valid data; these constraints must be enforced at all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F85B706C-FB37-40E4-8721-E2ADC14D6095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63283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of DBMSs</a:t>
            </a:r>
          </a:p>
        </p:txBody>
      </p:sp>
      <p:sp>
        <p:nvSpPr>
          <p:cNvPr id="63283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Based on the data model used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Traditional: Relational, Network, Hierarchical.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Emerging: Object-oriented, Object-relational.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Other classifications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Single-user (typically used with personal computers)</a:t>
            </a:r>
            <a:br>
              <a:rPr lang="en-US" altLang="en-US"/>
            </a:br>
            <a:r>
              <a:rPr lang="en-US" altLang="en-US"/>
              <a:t>vs. multi-user (most DBMSs).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Centralized (uses a single computer with one database) </a:t>
            </a:r>
            <a:br>
              <a:rPr lang="en-US" altLang="en-US"/>
            </a:br>
            <a:r>
              <a:rPr lang="en-US" altLang="en-US"/>
              <a:t>vs. distributed (uses multiple computers, multiple databases)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3CAC36F6-0F9A-48E0-97DE-E5206ED685E0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Variations of Distributed DBMSs (DDBMSs)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Homogeneous DDBMS</a:t>
            </a:r>
          </a:p>
          <a:p>
            <a:r>
              <a:rPr lang="en-US" altLang="en-US"/>
              <a:t>Heterogeneous DDBMS</a:t>
            </a:r>
          </a:p>
          <a:p>
            <a:r>
              <a:rPr lang="en-US" altLang="en-US"/>
              <a:t>Federated or Multidatabase Systems</a:t>
            </a:r>
          </a:p>
          <a:p>
            <a:r>
              <a:rPr lang="en-US" altLang="en-US"/>
              <a:t>Distributed Database Systems have now come to be known as client-server based database systems because:</a:t>
            </a:r>
          </a:p>
          <a:p>
            <a:pPr lvl="1"/>
            <a:r>
              <a:rPr lang="en-US" altLang="en-US"/>
              <a:t>They do not support a totally distributed environment, but rather a set of database servers supporting a set of clients.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D6440CA-51A9-439E-8BE2-0244285CD01A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69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 considerations for DBMSs</a:t>
            </a:r>
          </a:p>
        </p:txBody>
      </p:sp>
      <p:sp>
        <p:nvSpPr>
          <p:cNvPr id="69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Cost Range: from free open-source systems to configurations costing millions of dollars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Examples of free relational DBMSs: MySQL, PostgreSQL, others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Commercial DBMS offer additional specialized modules, e.g. time-series module, spatial data module, document module, XML module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These offer additional specialized functionality when purchased separately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Sometimes called cartridges (e.g., in Oracle) or blades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Different licensing options: site license, maximum number of concurrent users (seat license), single user,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530B30ED-10A7-4AE4-898A-9C88D836DEC9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Data Models 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Network Model</a:t>
            </a:r>
          </a:p>
          <a:p>
            <a:r>
              <a:rPr lang="en-US" altLang="en-US"/>
              <a:t>Hierarchical Model</a:t>
            </a:r>
          </a:p>
          <a:p>
            <a:r>
              <a:rPr lang="en-US" altLang="en-US"/>
              <a:t>Relational Model</a:t>
            </a:r>
          </a:p>
          <a:p>
            <a:r>
              <a:rPr lang="en-US" altLang="en-US"/>
              <a:t>Object-oriented Data Models</a:t>
            </a:r>
          </a:p>
          <a:p>
            <a:r>
              <a:rPr lang="en-US" altLang="en-US"/>
              <a:t>Object-Relational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A16A6FB6-9551-4A53-B052-B4FB0F3C6EF1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67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Data Models </a:t>
            </a:r>
          </a:p>
        </p:txBody>
      </p:sp>
      <p:sp>
        <p:nvSpPr>
          <p:cNvPr id="67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Network Model: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first network DBMS was implemented by Honeywell in 1964-65 (IDS System).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Adopted heavily due to the support by CODASYL (Conference on Data Systems Languages) (CODASYL - DBTG report of 1971).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Later implemented in a large variety of systems - IDMS (Cullinet - now Computer Associates), DMS 1100 (Unisys), IMAGE (H.P. (Hewlett-Packard)), VAX -DBMS (Digital Equipment Corp., next COMPAQ, now H.P.).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9DCF01D0-DB43-46CF-89D0-926DEBED2013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Network Model Schema</a:t>
            </a:r>
          </a:p>
        </p:txBody>
      </p:sp>
      <p:pic>
        <p:nvPicPr>
          <p:cNvPr id="701444" name="Picture 4" descr="fig02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224088"/>
            <a:ext cx="8294687" cy="30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97A63563-3349-4AB1-9358-D49AFEB898C4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Model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Network Model is able to model complex relationships and represents semantics of add/delete on the relationships.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handle most situations for modeling using record types and relationship types.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Language is navigational; uses constructs like FIND, FIND member, FIND owner, FIND NEXT within set, GET, etc.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Programmers can do optimal navigation through the database.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6B1FF10-84B4-4376-B39A-DFC970C905FC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697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Model</a:t>
            </a:r>
          </a:p>
        </p:txBody>
      </p:sp>
      <p:sp>
        <p:nvSpPr>
          <p:cNvPr id="69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Disadvantages:</a:t>
            </a:r>
          </a:p>
          <a:p>
            <a:pPr lvl="1"/>
            <a:r>
              <a:rPr lang="en-US" altLang="en-US"/>
              <a:t>Navigational and procedural nature of processing</a:t>
            </a:r>
          </a:p>
          <a:p>
            <a:pPr lvl="1"/>
            <a:r>
              <a:rPr lang="en-US" altLang="en-US"/>
              <a:t>Database contains a complex array of pointers that thread through a set of records.</a:t>
            </a:r>
          </a:p>
          <a:p>
            <a:pPr lvl="2"/>
            <a:r>
              <a:rPr lang="en-US" altLang="en-US"/>
              <a:t>Little scope for automated “query optimization”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02C9D266-742F-49F6-B223-126DC04D6C59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Data Models 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Hierarchical Data Model:</a:t>
            </a:r>
          </a:p>
          <a:p>
            <a:pPr lvl="1"/>
            <a:r>
              <a:rPr lang="en-US" altLang="en-US"/>
              <a:t>Initially implemented in a joint effort by IBM and North American Rockwell around 1965. Resulted in the IMS family of systems.</a:t>
            </a:r>
          </a:p>
          <a:p>
            <a:pPr lvl="1"/>
            <a:r>
              <a:rPr lang="en-US" altLang="en-US"/>
              <a:t>IBM’s IMS product had (and still has) a very large customer base worldwide</a:t>
            </a:r>
          </a:p>
          <a:p>
            <a:pPr lvl="1"/>
            <a:r>
              <a:rPr lang="en-US" altLang="en-US"/>
              <a:t>Hierarchical model was formalized based on the IMS system</a:t>
            </a:r>
          </a:p>
          <a:p>
            <a:pPr lvl="1"/>
            <a:r>
              <a:rPr lang="en-US" altLang="en-US"/>
              <a:t>Other systems based on this model: System 2k (SAS inc.)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DD86967A-BDD0-418C-B257-47EE3182F8C4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69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Model</a:t>
            </a:r>
          </a:p>
        </p:txBody>
      </p:sp>
      <p:sp>
        <p:nvSpPr>
          <p:cNvPr id="69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Advantages:</a:t>
            </a:r>
          </a:p>
          <a:p>
            <a:pPr lvl="1"/>
            <a:r>
              <a:rPr lang="en-US" altLang="en-US" sz="2200"/>
              <a:t>Simple to construct and operate</a:t>
            </a:r>
          </a:p>
          <a:p>
            <a:pPr lvl="1"/>
            <a:r>
              <a:rPr lang="en-US" altLang="en-US" sz="2200"/>
              <a:t>Corresponds to a number of natural hierarchically organized domains, e.g., organization (“org”) chart</a:t>
            </a:r>
          </a:p>
          <a:p>
            <a:pPr lvl="1"/>
            <a:r>
              <a:rPr lang="en-US" altLang="en-US" sz="2200"/>
              <a:t>Language is simple: </a:t>
            </a:r>
          </a:p>
          <a:p>
            <a:pPr lvl="2"/>
            <a:r>
              <a:rPr lang="en-US" altLang="en-US" sz="2000"/>
              <a:t>Uses constructs like GET, GET UNIQUE, GET NEXT, GET NEXT WITHIN PARENT, etc.</a:t>
            </a:r>
          </a:p>
          <a:p>
            <a:r>
              <a:rPr lang="en-US" altLang="en-US" sz="2400"/>
              <a:t>Disadvantages:</a:t>
            </a:r>
          </a:p>
          <a:p>
            <a:pPr lvl="1"/>
            <a:r>
              <a:rPr lang="en-US" altLang="en-US" sz="2200"/>
              <a:t>Navigational and procedural nature of processing</a:t>
            </a:r>
          </a:p>
          <a:p>
            <a:pPr lvl="1"/>
            <a:r>
              <a:rPr lang="en-US" altLang="en-US" sz="2200"/>
              <a:t>Database is visualized as a linear arrangement of records</a:t>
            </a:r>
          </a:p>
          <a:p>
            <a:pPr lvl="1"/>
            <a:r>
              <a:rPr lang="en-US" altLang="en-US" sz="2200"/>
              <a:t>Little scope for "query optimization"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D069A875-B044-4743-820C-078A3D115EDF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Models (continued)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Data Model Operations:</a:t>
            </a:r>
          </a:p>
          <a:p>
            <a:pPr lvl="1"/>
            <a:r>
              <a:rPr lang="en-US" altLang="en-US"/>
              <a:t>These operations are used for specifying database </a:t>
            </a:r>
            <a:r>
              <a:rPr lang="en-US" altLang="en-US" i="1"/>
              <a:t>retrievals</a:t>
            </a:r>
            <a:r>
              <a:rPr lang="en-US" altLang="en-US"/>
              <a:t> and </a:t>
            </a:r>
            <a:r>
              <a:rPr lang="en-US" altLang="en-US" i="1"/>
              <a:t>updates</a:t>
            </a:r>
            <a:r>
              <a:rPr lang="en-US" altLang="en-US"/>
              <a:t> by referring to the constructs of the data model.</a:t>
            </a:r>
          </a:p>
          <a:p>
            <a:pPr lvl="1"/>
            <a:r>
              <a:rPr lang="en-US" altLang="en-US"/>
              <a:t>Operations on the data model may include </a:t>
            </a:r>
            <a:r>
              <a:rPr lang="en-US" altLang="en-US" b="1" i="1"/>
              <a:t>basic model operations </a:t>
            </a:r>
            <a:r>
              <a:rPr lang="en-US" altLang="en-US"/>
              <a:t>(e.g. generic insert, delete, update) and</a:t>
            </a:r>
            <a:r>
              <a:rPr lang="en-US" altLang="en-US" b="1" i="1"/>
              <a:t> user-defined operations </a:t>
            </a:r>
            <a:r>
              <a:rPr lang="en-US" altLang="en-US"/>
              <a:t>(e.g. compute_student_gpa, update_inventory)</a:t>
            </a:r>
            <a:endParaRPr lang="en-US" altLang="en-US" b="1" i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606346D-D6AA-412B-B50B-7DF482E8B15C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Data Models 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Relational Model: </a:t>
            </a:r>
          </a:p>
          <a:p>
            <a:pPr lvl="1"/>
            <a:r>
              <a:rPr lang="en-US" altLang="en-US" sz="2200"/>
              <a:t>Proposed in 1970 by E.F. Codd (IBM), first commercial system in 1981-82.</a:t>
            </a:r>
          </a:p>
          <a:p>
            <a:pPr lvl="1"/>
            <a:r>
              <a:rPr lang="en-US" altLang="en-US" sz="2200"/>
              <a:t>Now in several commercial products (e.g. DB2, ORACLE, MS SQL Server, SYBASE, INFORMIX).</a:t>
            </a:r>
          </a:p>
          <a:p>
            <a:pPr lvl="1"/>
            <a:r>
              <a:rPr lang="en-US" altLang="en-US" sz="2200"/>
              <a:t>Several free open source implementations, e.g. MySQL, PostgreSQL</a:t>
            </a:r>
          </a:p>
          <a:p>
            <a:pPr lvl="1"/>
            <a:r>
              <a:rPr lang="en-US" altLang="en-US" sz="2200"/>
              <a:t>Currently most dominant for developing database applications.</a:t>
            </a:r>
          </a:p>
          <a:p>
            <a:pPr lvl="1"/>
            <a:r>
              <a:rPr lang="en-US" altLang="en-US" sz="2200"/>
              <a:t>SQL relational standards: SQL-89 (SQL1), SQL-92 (SQL2), SQL-99, SQL3, …</a:t>
            </a:r>
          </a:p>
          <a:p>
            <a:pPr lvl="1"/>
            <a:r>
              <a:rPr lang="en-US" altLang="en-US" sz="2200"/>
              <a:t>Chapters 5 through 11 describe this model in detail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B6DFD76B-43B8-481E-AC45-F954C1C1E0D0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Data Models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Object-oriented Data Models:</a:t>
            </a:r>
          </a:p>
          <a:p>
            <a:pPr lvl="1"/>
            <a:r>
              <a:rPr lang="en-US" altLang="en-US" sz="2200"/>
              <a:t>Several models have been proposed for implementing in a database system. </a:t>
            </a:r>
          </a:p>
          <a:p>
            <a:pPr lvl="1"/>
            <a:r>
              <a:rPr lang="en-US" altLang="en-US" sz="2200"/>
              <a:t>One set comprises models of persistent O-O Programming Languages such as C++ (e.g., in OBJECTSTORE or VERSANT), and Smalltalk (e.g., in GEMSTONE).</a:t>
            </a:r>
          </a:p>
          <a:p>
            <a:pPr lvl="1"/>
            <a:r>
              <a:rPr lang="en-US" altLang="en-US" sz="2200"/>
              <a:t>Additionally, systems like O2, ORION (at MCC - then ITASCA), IRIS (at H.P.- used in Open OODB).</a:t>
            </a:r>
          </a:p>
          <a:p>
            <a:pPr lvl="1"/>
            <a:r>
              <a:rPr lang="en-US" altLang="en-US" sz="2200"/>
              <a:t>Object Database Standard: ODMG-93, ODMG-version 2.0, ODMG-version 3.0.</a:t>
            </a:r>
          </a:p>
          <a:p>
            <a:pPr lvl="1"/>
            <a:r>
              <a:rPr lang="en-US" altLang="en-US" sz="2200"/>
              <a:t>Chapters 20 and 21 describe this model.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FBC76470-1EF0-4E9F-80D9-D8DDBCD38CEC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Data Models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Object-Relational Models: </a:t>
            </a:r>
          </a:p>
          <a:p>
            <a:pPr lvl="1"/>
            <a:r>
              <a:rPr lang="en-US" altLang="en-US"/>
              <a:t>Most Recent Trend. Started with Informix Universal Server.</a:t>
            </a:r>
          </a:p>
          <a:p>
            <a:pPr lvl="1"/>
            <a:r>
              <a:rPr lang="en-US" altLang="en-US"/>
              <a:t>Relational systems incorporate concepts from object databases leading to object-relational.</a:t>
            </a:r>
          </a:p>
          <a:p>
            <a:pPr lvl="1"/>
            <a:r>
              <a:rPr lang="en-US" altLang="en-US"/>
              <a:t>Exemplified in the latest versions of Oracle-10i, DB2, and SQL Server and other DBMSs.</a:t>
            </a:r>
          </a:p>
          <a:p>
            <a:pPr lvl="1"/>
            <a:r>
              <a:rPr lang="en-US" altLang="en-US"/>
              <a:t>Standards included in SQL-99 and expected to be enhanced in future SQL standards.</a:t>
            </a:r>
          </a:p>
          <a:p>
            <a:pPr lvl="1"/>
            <a:r>
              <a:rPr lang="en-US" altLang="en-US"/>
              <a:t>Chapter 22 describes this model.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318FC16D-DC4F-471D-A10F-12FBDC6358F3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6635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6355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Data Models and Their Categories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History of Data Models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Schemas, Instances, and States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Three-Schema Architecture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Independence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DBMS Languages and Interfaces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Database System Utilities and Tools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Centralized and Client-Server Architectures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Classification of DBMSs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01BF6BC7-D726-4AEA-A6DF-F898CA6FFFFE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of Data Models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Conceptual (high-level, semantic) data models: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Provide concepts that are close to the way many users perceive data.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(Also called </a:t>
            </a:r>
            <a:r>
              <a:rPr lang="en-US" altLang="en-US" sz="2000" b="1" i="1"/>
              <a:t>entity-based</a:t>
            </a:r>
            <a:r>
              <a:rPr lang="en-US" altLang="en-US" sz="2000" i="1"/>
              <a:t> </a:t>
            </a:r>
            <a:r>
              <a:rPr lang="en-US" altLang="en-US" sz="2000"/>
              <a:t>or</a:t>
            </a:r>
            <a:r>
              <a:rPr lang="en-US" altLang="en-US" sz="2000" i="1"/>
              <a:t> </a:t>
            </a:r>
            <a:r>
              <a:rPr lang="en-US" altLang="en-US" sz="2000" b="1" i="1"/>
              <a:t>object-based</a:t>
            </a:r>
            <a:r>
              <a:rPr lang="en-US" altLang="en-US" sz="2000"/>
              <a:t> data models.)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Physical (low-level, internal) data models: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Provide concepts that describe details of how data is stored in the computer. These are usually specified in an ad-hoc manner through DBMS design and administration manuals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Implementation (representational) data models: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Provide concepts that fall between the above two, used by many commercial DBMS implementations (e.g. relational data models used in many commercial systems).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59F61238-64F6-477D-9013-1BB285A2235C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Schemas versus Instances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Database Schema: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 i="1"/>
              <a:t>description</a:t>
            </a:r>
            <a:r>
              <a:rPr lang="en-US" altLang="en-US"/>
              <a:t> of a database.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Includes descriptions of the database structure, data types, and the constraints on the database.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Schema Diagram: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b="1" i="1"/>
              <a:t>illustrative</a:t>
            </a:r>
            <a:r>
              <a:rPr lang="en-US" altLang="en-US"/>
              <a:t> display of (most aspects of) a database schema.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Schema Construct: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 i="1"/>
              <a:t>component</a:t>
            </a:r>
            <a:r>
              <a:rPr lang="en-US" altLang="en-US"/>
              <a:t> of the schema or an object within the schema, e.g., STUDENT, COURSE.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17ABC312-CA38-4B1A-98AA-A31F4F6A4CFA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65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Schemas versus Instances</a:t>
            </a:r>
          </a:p>
        </p:txBody>
      </p:sp>
      <p:sp>
        <p:nvSpPr>
          <p:cNvPr id="65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Database State:</a:t>
            </a:r>
          </a:p>
          <a:p>
            <a:pPr lvl="1"/>
            <a:r>
              <a:rPr lang="en-US" altLang="en-US"/>
              <a:t>The actual data stored in a database at a </a:t>
            </a:r>
            <a:r>
              <a:rPr lang="en-US" altLang="en-US" b="1" i="1"/>
              <a:t>particular moment in time</a:t>
            </a:r>
            <a:r>
              <a:rPr lang="en-US" altLang="en-US"/>
              <a:t>. This includes the collection of all the data in the database.</a:t>
            </a:r>
          </a:p>
          <a:p>
            <a:pPr lvl="1"/>
            <a:r>
              <a:rPr lang="en-US" altLang="en-US"/>
              <a:t>Also called database instance (or occurrence or snapshot).</a:t>
            </a:r>
          </a:p>
          <a:p>
            <a:pPr lvl="2"/>
            <a:r>
              <a:rPr lang="en-US" altLang="en-US"/>
              <a:t>The term </a:t>
            </a:r>
            <a:r>
              <a:rPr lang="en-US" altLang="en-US" i="1"/>
              <a:t>instance </a:t>
            </a:r>
            <a:r>
              <a:rPr lang="en-US" altLang="en-US"/>
              <a:t> is also applied to individual database components, e.g. </a:t>
            </a:r>
            <a:r>
              <a:rPr lang="en-US" altLang="en-US" i="1"/>
              <a:t>record instance, table instance, entity instance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6CC49326-5E42-4715-9C1A-BC96DC5576E8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Schema </a:t>
            </a:r>
            <a:br>
              <a:rPr lang="en-US" altLang="en-US"/>
            </a:br>
            <a:r>
              <a:rPr lang="en-US" altLang="en-US"/>
              <a:t>vs. Database State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Database State: </a:t>
            </a:r>
          </a:p>
          <a:p>
            <a:pPr lvl="1"/>
            <a:r>
              <a:rPr lang="en-US" altLang="en-US"/>
              <a:t>Refers to the </a:t>
            </a:r>
            <a:r>
              <a:rPr lang="en-US" altLang="en-US" b="1" i="1"/>
              <a:t>content</a:t>
            </a:r>
            <a:r>
              <a:rPr lang="en-US" altLang="en-US"/>
              <a:t> of a database at a moment in time.</a:t>
            </a:r>
          </a:p>
          <a:p>
            <a:r>
              <a:rPr lang="en-US" altLang="en-US"/>
              <a:t>Initial Database State:</a:t>
            </a:r>
          </a:p>
          <a:p>
            <a:pPr lvl="1"/>
            <a:r>
              <a:rPr lang="en-US" altLang="en-US"/>
              <a:t>Refers to the database state when it is initially loaded into the system.</a:t>
            </a:r>
          </a:p>
          <a:p>
            <a:r>
              <a:rPr lang="en-US" altLang="en-US"/>
              <a:t>Valid State:</a:t>
            </a:r>
          </a:p>
          <a:p>
            <a:pPr lvl="1"/>
            <a:r>
              <a:rPr lang="en-US" altLang="en-US"/>
              <a:t>A state that satisfies the structure and constraints of the database.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1135</TotalTime>
  <Words>2868</Words>
  <Application>Microsoft Office PowerPoint</Application>
  <PresentationFormat>Letter Paper (8.5x11 in)</PresentationFormat>
  <Paragraphs>392</Paragraphs>
  <Slides>53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Blends</vt:lpstr>
      <vt:lpstr>PowerPoint Presentation</vt:lpstr>
      <vt:lpstr>Chapter 2</vt:lpstr>
      <vt:lpstr>Outline</vt:lpstr>
      <vt:lpstr>Data Models</vt:lpstr>
      <vt:lpstr>Data Models (continued)</vt:lpstr>
      <vt:lpstr>Categories of Data Models</vt:lpstr>
      <vt:lpstr>Schemas versus Instances</vt:lpstr>
      <vt:lpstr>Schemas versus Instances</vt:lpstr>
      <vt:lpstr>Database Schema  vs. Database State</vt:lpstr>
      <vt:lpstr>Database Schema  vs. Database State (continued)</vt:lpstr>
      <vt:lpstr>Example of a Database Schema</vt:lpstr>
      <vt:lpstr>Example of a database state</vt:lpstr>
      <vt:lpstr>Three-Schema Architecture</vt:lpstr>
      <vt:lpstr>Three-Schema Architecture</vt:lpstr>
      <vt:lpstr>The three-schema architecture</vt:lpstr>
      <vt:lpstr>Three-Schema Architecture</vt:lpstr>
      <vt:lpstr>Data Independence</vt:lpstr>
      <vt:lpstr>Data Independence (continued)</vt:lpstr>
      <vt:lpstr>DBMS Languages</vt:lpstr>
      <vt:lpstr>DBMS Languages</vt:lpstr>
      <vt:lpstr>DBMS Languages</vt:lpstr>
      <vt:lpstr>Types of DML</vt:lpstr>
      <vt:lpstr>DBMS Interfaces</vt:lpstr>
      <vt:lpstr>DBMS Programming Language Interfaces</vt:lpstr>
      <vt:lpstr>User-Friendly DBMS Interfaces</vt:lpstr>
      <vt:lpstr>Other DBMS Interfaces</vt:lpstr>
      <vt:lpstr>Database System Utilities</vt:lpstr>
      <vt:lpstr>Other Tools</vt:lpstr>
      <vt:lpstr>Other Tools</vt:lpstr>
      <vt:lpstr>Typical DBMS Component Modules</vt:lpstr>
      <vt:lpstr>Centralized and  Client-Server DBMS Architectures </vt:lpstr>
      <vt:lpstr>A Physical Centralized Architecture</vt:lpstr>
      <vt:lpstr>Basic 2-tier Client-Server Architectures</vt:lpstr>
      <vt:lpstr>Logical two-tier client server architecture</vt:lpstr>
      <vt:lpstr>Clients</vt:lpstr>
      <vt:lpstr>DBMS Server</vt:lpstr>
      <vt:lpstr>Two Tier Client-Server Architecture</vt:lpstr>
      <vt:lpstr>Three Tier Client-Server Architecture</vt:lpstr>
      <vt:lpstr>Three-tier client-server architecture</vt:lpstr>
      <vt:lpstr>Classification of DBMSs</vt:lpstr>
      <vt:lpstr>Variations of Distributed DBMSs (DDBMSs)</vt:lpstr>
      <vt:lpstr>Cost considerations for DBMSs</vt:lpstr>
      <vt:lpstr>History of Data Models </vt:lpstr>
      <vt:lpstr>History of Data Models </vt:lpstr>
      <vt:lpstr>Example of Network Model Schema</vt:lpstr>
      <vt:lpstr>Network Model</vt:lpstr>
      <vt:lpstr>Network Model</vt:lpstr>
      <vt:lpstr>History of Data Models </vt:lpstr>
      <vt:lpstr>Hierarchical Model</vt:lpstr>
      <vt:lpstr>History of Data Models </vt:lpstr>
      <vt:lpstr>History of Data Models</vt:lpstr>
      <vt:lpstr>History of Data Models</vt:lpstr>
      <vt:lpstr>Summary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ADMIN</cp:lastModifiedBy>
  <cp:revision>57</cp:revision>
  <cp:lastPrinted>2001-11-04T00:51:13Z</cp:lastPrinted>
  <dcterms:created xsi:type="dcterms:W3CDTF">2005-02-25T19:46:41Z</dcterms:created>
  <dcterms:modified xsi:type="dcterms:W3CDTF">2017-08-07T09:54:01Z</dcterms:modified>
  <cp:category/>
</cp:coreProperties>
</file>