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82" r:id="rId2"/>
    <p:sldId id="324" r:id="rId3"/>
    <p:sldId id="325" r:id="rId4"/>
    <p:sldId id="363" r:id="rId5"/>
    <p:sldId id="373" r:id="rId6"/>
    <p:sldId id="326" r:id="rId7"/>
    <p:sldId id="327" r:id="rId8"/>
    <p:sldId id="328" r:id="rId9"/>
    <p:sldId id="329" r:id="rId10"/>
    <p:sldId id="330" r:id="rId11"/>
    <p:sldId id="364" r:id="rId12"/>
    <p:sldId id="331" r:id="rId13"/>
    <p:sldId id="362" r:id="rId14"/>
    <p:sldId id="375" r:id="rId15"/>
    <p:sldId id="376" r:id="rId16"/>
    <p:sldId id="377" r:id="rId17"/>
    <p:sldId id="378" r:id="rId18"/>
    <p:sldId id="379" r:id="rId19"/>
    <p:sldId id="380" r:id="rId20"/>
    <p:sldId id="335" r:id="rId21"/>
    <p:sldId id="336" r:id="rId22"/>
    <p:sldId id="337" r:id="rId23"/>
    <p:sldId id="381" r:id="rId24"/>
    <p:sldId id="382" r:id="rId25"/>
    <p:sldId id="384" r:id="rId26"/>
    <p:sldId id="383" r:id="rId27"/>
    <p:sldId id="338" r:id="rId28"/>
    <p:sldId id="340" r:id="rId29"/>
    <p:sldId id="385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65" r:id="rId43"/>
    <p:sldId id="386" r:id="rId44"/>
    <p:sldId id="366" r:id="rId45"/>
    <p:sldId id="387" r:id="rId46"/>
    <p:sldId id="367" r:id="rId47"/>
    <p:sldId id="354" r:id="rId48"/>
    <p:sldId id="370" r:id="rId49"/>
    <p:sldId id="372" r:id="rId50"/>
    <p:sldId id="371" r:id="rId51"/>
    <p:sldId id="368" r:id="rId52"/>
    <p:sldId id="369" r:id="rId53"/>
    <p:sldId id="355" r:id="rId54"/>
    <p:sldId id="357" r:id="rId55"/>
    <p:sldId id="360" r:id="rId56"/>
    <p:sldId id="361" r:id="rId57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866" y="-6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AFD5B3F0-DE24-4BA6-BC73-7941BD8122D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49440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A8BF4195-A1FC-4F9A-AA17-46C50362E40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53714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A0355-8C02-49BC-9AB2-7809FC35009B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512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6907E-3D2E-4FDD-B014-A3ECF3B8B818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899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F39E8-B7C2-4F8E-AD9C-7896EFBDA27F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840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4B6C1-1073-4CDA-9512-8964E0AF783A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846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55069-3BB1-4128-A7E2-B4E2F3EE3029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850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D45D89-FDFC-41F0-8964-FF99EED04C52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924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B33F3-B837-4897-A4A3-9C6AB55FB4C8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855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135A0-111A-4B90-BE26-0565D4E86E61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865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0B9E1-96B5-480A-8358-9178DDF01AD7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867330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19FA0-A84B-4140-A21C-63E0C7E60A53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871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9742B-1117-4157-A17C-75F18DE2FF33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873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5CD98-8309-4B11-B09B-29573F34FF86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574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CA8EC8-FC3E-4F69-B182-4FCADDB1905B}" type="slidenum">
              <a:rPr lang="en-CA" altLang="en-US"/>
              <a:pPr/>
              <a:t>47</a:t>
            </a:fld>
            <a:endParaRPr lang="en-CA" altLang="en-US"/>
          </a:p>
        </p:txBody>
      </p:sp>
      <p:sp>
        <p:nvSpPr>
          <p:cNvPr id="87961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D9767-BD43-4A05-BBC4-A29B3C0FCC7C}" type="slidenum">
              <a:rPr lang="en-CA" altLang="en-US"/>
              <a:pPr/>
              <a:t>53</a:t>
            </a:fld>
            <a:endParaRPr lang="en-CA" altLang="en-US"/>
          </a:p>
        </p:txBody>
      </p:sp>
      <p:sp>
        <p:nvSpPr>
          <p:cNvPr id="88166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66ABA-85EE-4B09-BD78-14AEF65CD89E}" type="slidenum">
              <a:rPr lang="en-CA" altLang="en-US"/>
              <a:pPr/>
              <a:t>54</a:t>
            </a:fld>
            <a:endParaRPr lang="en-CA" altLang="en-US"/>
          </a:p>
        </p:txBody>
      </p:sp>
      <p:sp>
        <p:nvSpPr>
          <p:cNvPr id="88576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C88488-2D74-4A8D-8941-AEBAEC1B58DF}" type="slidenum">
              <a:rPr lang="en-CA" altLang="en-US"/>
              <a:pPr/>
              <a:t>55</a:t>
            </a:fld>
            <a:endParaRPr lang="en-CA" altLang="en-US"/>
          </a:p>
        </p:txBody>
      </p:sp>
      <p:sp>
        <p:nvSpPr>
          <p:cNvPr id="89190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3923B-1301-40E3-B2FA-F6C7E28E2D8E}" type="slidenum">
              <a:rPr lang="en-CA" altLang="en-US"/>
              <a:pPr/>
              <a:t>56</a:t>
            </a:fld>
            <a:endParaRPr lang="en-CA" altLang="en-US"/>
          </a:p>
        </p:txBody>
      </p:sp>
      <p:sp>
        <p:nvSpPr>
          <p:cNvPr id="89702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13269-7AF8-4BD7-BA24-D23B23C0D543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820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68956-BF3A-4C6F-9FCA-1EBCBF73749E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822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75E30-C3B9-41FA-9D59-55ECB79BEEA4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824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4806F-D0EB-4130-A4E2-6068A6ACF8D3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826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A53BA-7E47-4E0A-8278-92250D5642ED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828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35B3E-BD12-42AC-8D04-BAF948E0F610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830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E6E51-1191-48C7-B9A2-66468D8897BE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832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Copyright © 2007 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 </a:t>
            </a:r>
            <a:fld id="{06497FAD-7B44-4394-8092-12E25A2B02B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425427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 </a:t>
            </a:r>
            <a:fld id="{3EDE476D-ABF2-4E83-9051-AE384AF8D973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530239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 </a:t>
            </a:r>
            <a:fld id="{81728A86-B6A7-4550-9388-735C2E9428E0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468670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 </a:t>
            </a:r>
            <a:fld id="{9D1FBA17-0002-40E9-B551-03CE65D4C7B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1397234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 </a:t>
            </a:r>
            <a:fld id="{C3A44E39-4623-430C-866D-CCC3F5B77E70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9564022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 </a:t>
            </a:r>
            <a:fld id="{A84DCCAE-9DB5-477B-A447-0580EB4A26B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727538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 </a:t>
            </a:r>
            <a:fld id="{FC707C44-9297-4C1E-9D9A-45EA70525A7F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372809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 </a:t>
            </a:r>
            <a:fld id="{E8C03DB1-3ED3-4BF5-8523-FDD75DC6650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5044558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 </a:t>
            </a:r>
            <a:fld id="{CDECDDB0-3E52-4B00-863C-1B1559DA9320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4009604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 </a:t>
            </a:r>
            <a:fld id="{3D97A680-08FF-4B2D-B8A0-5D1BE4E1456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9396668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3200">
                <a:latin typeface="Tahoma" pitchFamily="34" charset="0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 altLang="en-US"/>
              <a:t>Slide 3- </a:t>
            </a:r>
            <a:fld id="{501588BF-E098-4002-AF1A-86920E79F294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/>
              <a:t>Copyright © 2007 Ramez Elmasr and Shamkant B. Navathei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70F606A2-EDA0-4BFC-810B-2A590B326A1D}" type="slidenum">
              <a:rPr lang="en-US" altLang="en-US"/>
              <a:pPr/>
              <a:t>1</a:t>
            </a:fld>
            <a:endParaRPr lang="en-CA" altLang="en-US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12683" name="Picture 11" descr="Elmasri_c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47F9CE0C-086D-47CF-B44B-31304B8890A6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829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Attributes (2)</a:t>
            </a:r>
          </a:p>
        </p:txBody>
      </p:sp>
      <p:sp>
        <p:nvSpPr>
          <p:cNvPr id="8294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general, composite and multi-valued attributes may be nested arbitrarily to any number of levels, although this is rare.</a:t>
            </a:r>
          </a:p>
          <a:p>
            <a:pPr lvl="1"/>
            <a:r>
              <a:rPr lang="en-US" altLang="en-US"/>
              <a:t>For example, PreviousDegrees of a STUDENT is a composite multi-valued attribute denoted by {PreviousDegrees (College, Year, Degree, Field)}</a:t>
            </a:r>
          </a:p>
          <a:p>
            <a:pPr lvl="1"/>
            <a:r>
              <a:rPr lang="en-US" altLang="en-US"/>
              <a:t>Multiple PreviousDegrees values can exist</a:t>
            </a:r>
          </a:p>
          <a:p>
            <a:pPr lvl="1"/>
            <a:r>
              <a:rPr lang="en-US" altLang="en-US"/>
              <a:t>Each has four subcomponent attributes:</a:t>
            </a:r>
          </a:p>
          <a:p>
            <a:pPr lvl="2"/>
            <a:r>
              <a:rPr lang="en-US" altLang="en-US"/>
              <a:t>College, Year, Degree, Field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6888A8E5-12C9-4860-96EC-12D09DE6B46E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composite attribute</a:t>
            </a:r>
          </a:p>
        </p:txBody>
      </p:sp>
      <p:pic>
        <p:nvPicPr>
          <p:cNvPr id="901124" name="Picture 4" descr="fig0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362200"/>
            <a:ext cx="8061325" cy="32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81CD017B-399F-4759-B4B9-2150027E056D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83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Types and Key Attributes (1)</a:t>
            </a:r>
          </a:p>
        </p:txBody>
      </p:sp>
      <p:sp>
        <p:nvSpPr>
          <p:cNvPr id="831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Entities with the same basic attributes are grouped or typed into an entity type. </a:t>
            </a:r>
          </a:p>
          <a:p>
            <a:pPr lvl="1"/>
            <a:r>
              <a:rPr lang="en-US" altLang="en-US" sz="3000"/>
              <a:t>For example, the entity type EMPLOYEE and PROJECT.</a:t>
            </a:r>
          </a:p>
          <a:p>
            <a:r>
              <a:rPr lang="en-US" altLang="en-US" sz="3200"/>
              <a:t>An attribute of an entity type for which each entity must have a unique value is called a key attribute of the entity type. </a:t>
            </a:r>
          </a:p>
          <a:p>
            <a:pPr lvl="1"/>
            <a:r>
              <a:rPr lang="en-US" altLang="en-US" sz="3000"/>
              <a:t>For example, SSN of EMPLOYEE.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679FACBD-0B54-4F10-AC30-630EC5763C19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Types and Key Attributes (2)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key attribute may be composite. </a:t>
            </a:r>
          </a:p>
          <a:p>
            <a:pPr lvl="1"/>
            <a:r>
              <a:rPr lang="en-US" altLang="en-US" sz="2800"/>
              <a:t>VehicleTagNumber is a key of the CAR entity type with components (Number, State).</a:t>
            </a:r>
          </a:p>
          <a:p>
            <a:r>
              <a:rPr lang="en-US" altLang="en-US"/>
              <a:t>An entity type may have more than one key. </a:t>
            </a:r>
          </a:p>
          <a:p>
            <a:pPr lvl="1"/>
            <a:r>
              <a:rPr lang="en-US" altLang="en-US" sz="2800"/>
              <a:t>The CAR entity type may have two keys:</a:t>
            </a:r>
          </a:p>
          <a:p>
            <a:pPr lvl="2"/>
            <a:r>
              <a:rPr lang="en-US" altLang="en-US"/>
              <a:t>VehicleIdentificationNumber (popularly called VIN)</a:t>
            </a:r>
          </a:p>
          <a:p>
            <a:pPr lvl="2"/>
            <a:r>
              <a:rPr lang="en-US" altLang="en-US"/>
              <a:t>VehicleTagNumber (Number, State), aka license plate number.</a:t>
            </a:r>
          </a:p>
          <a:p>
            <a:r>
              <a:rPr lang="en-US" altLang="en-US"/>
              <a:t>Each key is </a:t>
            </a:r>
            <a:r>
              <a:rPr lang="en-US" altLang="en-US" u="sng"/>
              <a:t>underlined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BB3A22D1-9E94-425E-8CAC-872E7055ED61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an Entity type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ER diagrams, an entity type is displayed in a rectangular box</a:t>
            </a:r>
          </a:p>
          <a:p>
            <a:pPr>
              <a:lnSpc>
                <a:spcPct val="90000"/>
              </a:lnSpc>
            </a:pPr>
            <a:r>
              <a:rPr lang="en-US" altLang="en-US"/>
              <a:t>Attributes are displayed in ovals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attribute is connected to its entity type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Components of a composite attribute are connected to the oval representing the composite attribute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key attribute is underlined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Multivalued attributes displayed in double ovals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See CAR example on next slide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2D614912-D40E-4D60-B9CD-47E0E6FDF986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913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Entity Type CAR with two keys and a corresponding Entity Set</a:t>
            </a:r>
          </a:p>
        </p:txBody>
      </p:sp>
      <p:pic>
        <p:nvPicPr>
          <p:cNvPr id="913412" name="Picture 1028" descr="fig03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7010400" cy="49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BD9C78D4-A804-4C57-B188-06FFB80C70F2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Set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entity type will have a collection of entities stored in the database</a:t>
            </a:r>
          </a:p>
          <a:p>
            <a:pPr lvl="1"/>
            <a:r>
              <a:rPr lang="en-US" altLang="en-US"/>
              <a:t>Called the </a:t>
            </a:r>
            <a:r>
              <a:rPr lang="en-US" altLang="en-US" b="1"/>
              <a:t>entity set</a:t>
            </a:r>
          </a:p>
          <a:p>
            <a:r>
              <a:rPr lang="en-US" altLang="en-US"/>
              <a:t>Previous slide shows three CAR entity instances in the entity set for CAR</a:t>
            </a:r>
          </a:p>
          <a:p>
            <a:r>
              <a:rPr lang="en-US" altLang="en-US"/>
              <a:t>Same name (CAR) used to refer to both the entity type and the entity set</a:t>
            </a:r>
          </a:p>
          <a:p>
            <a:r>
              <a:rPr lang="en-US" altLang="en-US"/>
              <a:t>Entity set is the current </a:t>
            </a:r>
            <a:r>
              <a:rPr lang="en-US" altLang="en-US" i="1"/>
              <a:t>state</a:t>
            </a:r>
            <a:r>
              <a:rPr lang="en-US" altLang="en-US"/>
              <a:t> of the entities of that type that are stored in the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C32FEC6F-D4E3-40F9-BE6D-120A7CD88120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Design of Entity Types for the </a:t>
            </a:r>
            <a:r>
              <a:rPr lang="en-US" altLang="en-US" sz="2400"/>
              <a:t>COMPANY </a:t>
            </a:r>
            <a:r>
              <a:rPr lang="en-US" altLang="en-US"/>
              <a:t>Database Schema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Based on the requirements, we can identify four initial entity types in the COMPANY database:</a:t>
            </a:r>
          </a:p>
          <a:p>
            <a:pPr lvl="1"/>
            <a:r>
              <a:rPr lang="en-US" altLang="en-US"/>
              <a:t>DEPARTMENT</a:t>
            </a:r>
          </a:p>
          <a:p>
            <a:pPr lvl="1"/>
            <a:r>
              <a:rPr lang="en-US" altLang="en-US"/>
              <a:t>PROJECT</a:t>
            </a:r>
          </a:p>
          <a:p>
            <a:pPr lvl="1"/>
            <a:r>
              <a:rPr lang="en-US" altLang="en-US"/>
              <a:t>EMPLOYEE</a:t>
            </a:r>
          </a:p>
          <a:p>
            <a:pPr lvl="1"/>
            <a:r>
              <a:rPr lang="en-US" altLang="en-US"/>
              <a:t>DEPENDENT</a:t>
            </a:r>
          </a:p>
          <a:p>
            <a:r>
              <a:rPr lang="en-US" altLang="en-US"/>
              <a:t>Their initial design is shown on the following slide</a:t>
            </a:r>
          </a:p>
          <a:p>
            <a:r>
              <a:rPr lang="en-US" altLang="en-US"/>
              <a:t>The initial attributes shown are derived from the requirements description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74BDE0E-B21B-4A90-B8FF-97B1E913C5F2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Design of Entity Types:</a:t>
            </a:r>
            <a:br>
              <a:rPr lang="en-US" altLang="en-US"/>
            </a:br>
            <a:r>
              <a:rPr lang="en-US" altLang="en-US" sz="2400"/>
              <a:t>EMPLOYEE, DEPARTMENT, PROJECT, DEPENDENT</a:t>
            </a:r>
          </a:p>
        </p:txBody>
      </p:sp>
      <p:pic>
        <p:nvPicPr>
          <p:cNvPr id="916484" name="Picture 4" descr="fig03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859338" cy="47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C807010A-1C27-4D52-87E2-7E89672CA9C6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Refining the initial design by introducing </a:t>
            </a:r>
            <a:r>
              <a:rPr lang="en-US" altLang="en-US" sz="3200" b="1"/>
              <a:t>relationships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initial design is typically not complete</a:t>
            </a:r>
          </a:p>
          <a:p>
            <a:r>
              <a:rPr lang="en-US" altLang="en-US"/>
              <a:t>Some aspects in the requirements will be represented as </a:t>
            </a:r>
            <a:r>
              <a:rPr lang="en-US" altLang="en-US" b="1"/>
              <a:t>relationships</a:t>
            </a:r>
            <a:endParaRPr lang="en-US" altLang="en-US"/>
          </a:p>
          <a:p>
            <a:r>
              <a:rPr lang="en-US" altLang="en-US"/>
              <a:t>ER model has three main concepts:</a:t>
            </a:r>
          </a:p>
          <a:p>
            <a:pPr lvl="1"/>
            <a:r>
              <a:rPr lang="en-US" altLang="en-US"/>
              <a:t>Entities (and their entity types and entity sets)</a:t>
            </a:r>
          </a:p>
          <a:p>
            <a:pPr lvl="1"/>
            <a:r>
              <a:rPr lang="en-US" altLang="en-US"/>
              <a:t>Attributes (simple, composite, multivalued)</a:t>
            </a:r>
          </a:p>
          <a:p>
            <a:pPr lvl="1"/>
            <a:r>
              <a:rPr lang="en-US" altLang="en-US"/>
              <a:t>Relationships (and their relationship types and relationship sets)</a:t>
            </a:r>
          </a:p>
          <a:p>
            <a:r>
              <a:rPr lang="en-US" altLang="en-US"/>
              <a:t>We introduce relationship concepts next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Ramez Elmasri and Shamkant B. Navathe</a:t>
            </a:r>
          </a:p>
        </p:txBody>
      </p:sp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3</a:t>
            </a:r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Data Modeling Using the Entity-Relationship (ER) Model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911FC65-7415-4DFD-85F9-E8E815BD7156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839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Relationships and Relationship Types (1)</a:t>
            </a:r>
          </a:p>
        </p:txBody>
      </p:sp>
      <p:sp>
        <p:nvSpPr>
          <p:cNvPr id="839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 b="1"/>
              <a:t>relationship</a:t>
            </a:r>
            <a:r>
              <a:rPr lang="en-US" altLang="en-US" sz="2400"/>
              <a:t> relates two or more distinct entities with a specific meaning.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For example, EMPLOYEE John Smith </a:t>
            </a:r>
            <a:r>
              <a:rPr lang="en-US" altLang="en-US" sz="2100" i="1"/>
              <a:t>works on</a:t>
            </a:r>
            <a:r>
              <a:rPr lang="en-US" altLang="en-US" sz="2100"/>
              <a:t> the ProductX PROJECT, or EMPLOYEE Franklin Wong </a:t>
            </a:r>
            <a:r>
              <a:rPr lang="en-US" altLang="en-US" sz="2100" i="1"/>
              <a:t>manages</a:t>
            </a:r>
            <a:r>
              <a:rPr lang="en-US" altLang="en-US" sz="2100"/>
              <a:t> the Research DEPARTMENT.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Relationships of the same type are grouped or typed into a </a:t>
            </a:r>
            <a:r>
              <a:rPr lang="en-US" altLang="en-US" sz="2400" b="1"/>
              <a:t>relationship type</a:t>
            </a:r>
            <a:r>
              <a:rPr lang="en-US" altLang="en-US" sz="24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For example, the WORKS_ON relationship type in which EMPLOYEEs and PROJECTs participate, or the MANAGES relationship type in which EMPLOYEEs and DEPARTMENTs participate.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degree of a relationship type is the number of participating entity types. 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Both MANAGES and WORKS_ON are </a:t>
            </a:r>
            <a:r>
              <a:rPr lang="en-US" altLang="en-US" sz="2100" i="1"/>
              <a:t>binary</a:t>
            </a:r>
            <a:r>
              <a:rPr lang="en-US" altLang="en-US" sz="2100"/>
              <a:t> relationships.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FCA15765-4F7A-42BC-AC4D-C37D31C3E7FC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76E0D172-A62C-4F39-B410-33C3E000244D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E6D4B683-5B2E-48A1-B84F-055000431F6A}" type="slidenum">
              <a:rPr lang="en-US" altLang="en-US"/>
              <a:pPr/>
              <a:t>23</a:t>
            </a:fld>
            <a:endParaRPr lang="en-CA" altLang="en-US"/>
          </a:p>
        </p:txBody>
      </p:sp>
      <p:sp>
        <p:nvSpPr>
          <p:cNvPr id="918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Relationship type vs. relationship set (1)</a:t>
            </a:r>
          </a:p>
        </p:txBody>
      </p:sp>
      <p:sp>
        <p:nvSpPr>
          <p:cNvPr id="91853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Relationship Type:</a:t>
            </a:r>
          </a:p>
          <a:p>
            <a:pPr lvl="1"/>
            <a:r>
              <a:rPr lang="en-US" altLang="en-US"/>
              <a:t>Is the schema description of a relationship</a:t>
            </a:r>
          </a:p>
          <a:p>
            <a:pPr lvl="1"/>
            <a:r>
              <a:rPr lang="en-US" altLang="en-US"/>
              <a:t>Identifies the relationship name and the participating entity types</a:t>
            </a:r>
          </a:p>
          <a:p>
            <a:pPr lvl="1"/>
            <a:r>
              <a:rPr lang="en-US" altLang="en-US"/>
              <a:t>Also identifies certain relationship constraints</a:t>
            </a:r>
          </a:p>
          <a:p>
            <a:r>
              <a:rPr lang="en-US" altLang="en-US"/>
              <a:t>Relationship Set:</a:t>
            </a:r>
          </a:p>
          <a:p>
            <a:pPr lvl="1"/>
            <a:r>
              <a:rPr lang="en-US" altLang="en-US"/>
              <a:t>The current set of relationship instances represented in the database</a:t>
            </a:r>
          </a:p>
          <a:p>
            <a:pPr lvl="1"/>
            <a:r>
              <a:rPr lang="en-US" altLang="en-US"/>
              <a:t>The current </a:t>
            </a:r>
            <a:r>
              <a:rPr lang="en-US" altLang="en-US" i="1"/>
              <a:t>state</a:t>
            </a:r>
            <a:r>
              <a:rPr lang="en-US" altLang="en-US"/>
              <a:t> of a relationship type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F07246E-BA06-4F78-AFBE-681E07E2D622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Relationship type vs. relationship set (2)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Previous figures displayed the relationship sets</a:t>
            </a:r>
          </a:p>
          <a:p>
            <a:r>
              <a:rPr lang="en-US" altLang="en-US"/>
              <a:t>Each instance in the set relates individual participating entities – one from each participating entity type</a:t>
            </a:r>
          </a:p>
          <a:p>
            <a:r>
              <a:rPr lang="en-US" altLang="en-US"/>
              <a:t>In ER diagrams, we represent the </a:t>
            </a:r>
            <a:r>
              <a:rPr lang="en-US" altLang="en-US" i="1"/>
              <a:t>relationship type </a:t>
            </a:r>
            <a:r>
              <a:rPr lang="en-US" altLang="en-US"/>
              <a:t>as follows:</a:t>
            </a:r>
          </a:p>
          <a:p>
            <a:pPr lvl="1"/>
            <a:r>
              <a:rPr lang="en-US" altLang="en-US"/>
              <a:t>Diamond-shaped box is used to display a relationship type</a:t>
            </a:r>
          </a:p>
          <a:p>
            <a:pPr lvl="1"/>
            <a:r>
              <a:rPr lang="en-US" altLang="en-US"/>
              <a:t>Connected to the participating entity types via straight lines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34488DD0-3558-4F54-8530-E52A96D6E710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922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Refining the COMPANY database schema by introducing relationships</a:t>
            </a:r>
          </a:p>
        </p:txBody>
      </p:sp>
      <p:sp>
        <p:nvSpPr>
          <p:cNvPr id="9226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By examining the requirements, six relationship types are identified</a:t>
            </a:r>
          </a:p>
          <a:p>
            <a:r>
              <a:rPr lang="en-US" altLang="en-US" sz="2400"/>
              <a:t>All are </a:t>
            </a:r>
            <a:r>
              <a:rPr lang="en-US" altLang="en-US" sz="2400" i="1"/>
              <a:t>binary</a:t>
            </a:r>
            <a:r>
              <a:rPr lang="en-US" altLang="en-US" sz="2400"/>
              <a:t> relationships( degree 2)</a:t>
            </a:r>
          </a:p>
          <a:p>
            <a:r>
              <a:rPr lang="en-US" altLang="en-US" sz="2400"/>
              <a:t>Listed below with their participating entity types:</a:t>
            </a:r>
          </a:p>
          <a:p>
            <a:pPr lvl="1"/>
            <a:r>
              <a:rPr lang="en-US" altLang="en-US" sz="2200"/>
              <a:t>WORKS_FOR (between EMPLOYEE, DEPARTMENT)</a:t>
            </a:r>
          </a:p>
          <a:p>
            <a:pPr lvl="1"/>
            <a:r>
              <a:rPr lang="en-US" altLang="en-US" sz="2200"/>
              <a:t>MANAGES (also between EMPLOYEE, DEPARTMENT)</a:t>
            </a:r>
          </a:p>
          <a:p>
            <a:pPr lvl="1"/>
            <a:r>
              <a:rPr lang="en-US" altLang="en-US" sz="2200"/>
              <a:t>CONTROLS (between DEPARTMENT, PROJECT)</a:t>
            </a:r>
          </a:p>
          <a:p>
            <a:pPr lvl="1"/>
            <a:r>
              <a:rPr lang="en-US" altLang="en-US" sz="2200"/>
              <a:t>WORKS_ON (between EMPLOYEE, PROJECT)</a:t>
            </a:r>
          </a:p>
          <a:p>
            <a:pPr lvl="1"/>
            <a:r>
              <a:rPr lang="en-US" altLang="en-US" sz="2200"/>
              <a:t>SUPERVISION (between EMPLOYEE (as subordinate), EMPLOYEE (as supervisor))</a:t>
            </a:r>
          </a:p>
          <a:p>
            <a:pPr lvl="1"/>
            <a:r>
              <a:rPr lang="en-US" altLang="en-US" sz="2200"/>
              <a:t>DEPENDENTS_OF (between EMPLOYEE, DEPENDENT)</a:t>
            </a:r>
          </a:p>
          <a:p>
            <a:pPr lvl="1"/>
            <a:endParaRPr lang="en-US" altLang="en-US" sz="2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9FC79A27-A023-4BAE-BE88-0BA085A3C888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E24C2030-9D7F-4201-88CA-FC1E64885801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845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 on Relationship Types</a:t>
            </a:r>
          </a:p>
        </p:txBody>
      </p:sp>
      <p:sp>
        <p:nvSpPr>
          <p:cNvPr id="845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In the refined design, some attributes from the initial entity types are refined into relationships:</a:t>
            </a:r>
          </a:p>
          <a:p>
            <a:pPr lvl="1"/>
            <a:r>
              <a:rPr lang="en-US" altLang="en-US" sz="2200"/>
              <a:t>Manager of DEPARTMENT -&gt; MANAGES</a:t>
            </a:r>
          </a:p>
          <a:p>
            <a:pPr lvl="1"/>
            <a:r>
              <a:rPr lang="en-US" altLang="en-US" sz="2200"/>
              <a:t>Works_on of EMPLOYEE -&gt; WORKS_ON</a:t>
            </a:r>
          </a:p>
          <a:p>
            <a:pPr lvl="1"/>
            <a:r>
              <a:rPr lang="en-US" altLang="en-US" sz="2200"/>
              <a:t>Department of EMPLOYEE -&gt; WORKS_FOR</a:t>
            </a:r>
          </a:p>
          <a:p>
            <a:pPr lvl="1"/>
            <a:r>
              <a:rPr lang="en-US" altLang="en-US" sz="2200"/>
              <a:t>etc</a:t>
            </a:r>
          </a:p>
          <a:p>
            <a:r>
              <a:rPr lang="en-US" altLang="en-US" sz="2400"/>
              <a:t>In general, more than one relationship type can exist between the same participating entity types </a:t>
            </a:r>
          </a:p>
          <a:p>
            <a:pPr lvl="1"/>
            <a:r>
              <a:rPr lang="en-US" altLang="en-US" sz="2200"/>
              <a:t>MANAGES and WORKS_FOR are distinct relationship types between EMPLOYEE and DEPARTMENT</a:t>
            </a:r>
          </a:p>
          <a:p>
            <a:pPr lvl="1"/>
            <a:r>
              <a:rPr lang="en-US" altLang="en-US" sz="2200"/>
              <a:t>Different meanings and different relationship instances.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53F7B1E0-5258-4E45-8E6A-3054072DBD81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84992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Relationship Type</a:t>
            </a:r>
          </a:p>
        </p:txBody>
      </p:sp>
      <p:sp>
        <p:nvSpPr>
          <p:cNvPr id="84992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An relationship type whose with the same participating entity type in </a:t>
            </a:r>
            <a:r>
              <a:rPr lang="en-US" altLang="en-US" sz="2400" b="1"/>
              <a:t>distinct roles</a:t>
            </a:r>
          </a:p>
          <a:p>
            <a:r>
              <a:rPr lang="en-US" altLang="en-US" sz="2400"/>
              <a:t>Example: the SUPERVISION relationship</a:t>
            </a:r>
          </a:p>
          <a:p>
            <a:r>
              <a:rPr lang="en-US" altLang="en-US" sz="2400"/>
              <a:t>EMPLOYEE participates twice in two distinct roles:</a:t>
            </a:r>
          </a:p>
          <a:p>
            <a:pPr lvl="1"/>
            <a:r>
              <a:rPr lang="en-US" altLang="en-US" sz="2200"/>
              <a:t>supervisor (or boss) role</a:t>
            </a:r>
          </a:p>
          <a:p>
            <a:pPr lvl="1"/>
            <a:r>
              <a:rPr lang="en-US" altLang="en-US" sz="2200"/>
              <a:t>supervisee (or subordinate) role</a:t>
            </a:r>
          </a:p>
          <a:p>
            <a:r>
              <a:rPr lang="en-US" altLang="en-US" sz="2400"/>
              <a:t>Each relationship instance relates two distinct EMPLOYEE entities:</a:t>
            </a:r>
          </a:p>
          <a:p>
            <a:pPr lvl="1"/>
            <a:r>
              <a:rPr lang="en-US" altLang="en-US" sz="2200"/>
              <a:t>One employee in </a:t>
            </a:r>
            <a:r>
              <a:rPr lang="en-US" altLang="en-US" sz="2200" i="1"/>
              <a:t>supervisor</a:t>
            </a:r>
            <a:r>
              <a:rPr lang="en-US" altLang="en-US" sz="2200"/>
              <a:t> role</a:t>
            </a:r>
          </a:p>
          <a:p>
            <a:pPr lvl="1"/>
            <a:r>
              <a:rPr lang="en-US" altLang="en-US" sz="2200"/>
              <a:t>One employee in </a:t>
            </a:r>
            <a:r>
              <a:rPr lang="en-US" altLang="en-US" sz="2200" i="1"/>
              <a:t>supervisee</a:t>
            </a:r>
            <a:r>
              <a:rPr lang="en-US" altLang="en-US" sz="2200"/>
              <a:t> role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25EEEE1C-EC59-43BA-9955-3BAD86C117A7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923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 Entity Types</a:t>
            </a:r>
          </a:p>
        </p:txBody>
      </p:sp>
      <p:sp>
        <p:nvSpPr>
          <p:cNvPr id="92365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An entity that does not have a key attribute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weak entity must participate in an identifying relationship type with an owner or identifying entity type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Entities are identified by the combination of: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partial key of the weak entity type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particular entity they are related to in the identifying entity type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DEPENDENT entity is identified by the dependent’s first name, </a:t>
            </a:r>
            <a:r>
              <a:rPr lang="en-US" altLang="en-US" sz="2000" i="1"/>
              <a:t>and</a:t>
            </a:r>
            <a:r>
              <a:rPr lang="en-US" altLang="en-US" sz="2000"/>
              <a:t> the specific EMPLOYEE with whom the dependent is related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Name of DEPENDENT is the </a:t>
            </a:r>
            <a:r>
              <a:rPr lang="en-US" altLang="en-US" sz="2000" i="1"/>
              <a:t>partial key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DEPENDENT is a </a:t>
            </a:r>
            <a:r>
              <a:rPr lang="en-US" altLang="en-US" sz="2000" i="1"/>
              <a:t>weak entity type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EMPLOYEE is its identifying entity type via the identifying relationship type DEPENDENT_OF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666762A7-E18D-4A36-A2D5-32D9176B3E94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81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8192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Overview of Database Design Process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 Database Application (COMPANY)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ER Model Concepts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Entities and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Entity Types, Value Sets, and Key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Relationships and Relationship Types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Weak Entity Types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Roles and Attributes in Relationship Types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ER Diagrams - Notation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ER Diagram for COMPANY Schema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Alternative Notations – UML class diagrams, others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B847C9DA-3FED-4282-9353-0795FD77057F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85402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Constraints on Relationships</a:t>
            </a:r>
          </a:p>
        </p:txBody>
      </p:sp>
      <p:sp>
        <p:nvSpPr>
          <p:cNvPr id="85402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Constraints on Relationship Types</a:t>
            </a:r>
          </a:p>
          <a:p>
            <a:pPr lvl="1"/>
            <a:r>
              <a:rPr lang="en-US" altLang="en-US" sz="2200"/>
              <a:t>(Also known as ratio constraints)</a:t>
            </a:r>
          </a:p>
          <a:p>
            <a:pPr lvl="1"/>
            <a:r>
              <a:rPr lang="en-US" altLang="en-US" sz="2200"/>
              <a:t>Cardinality Ratio (specifies </a:t>
            </a:r>
            <a:r>
              <a:rPr lang="en-US" altLang="en-US" sz="2200" i="1"/>
              <a:t>maximum</a:t>
            </a:r>
            <a:r>
              <a:rPr lang="en-US" altLang="en-US" sz="2200"/>
              <a:t> participation) </a:t>
            </a:r>
          </a:p>
          <a:p>
            <a:pPr lvl="2"/>
            <a:r>
              <a:rPr lang="en-US" altLang="en-US" sz="2000"/>
              <a:t>One-to-one (1:1)</a:t>
            </a:r>
          </a:p>
          <a:p>
            <a:pPr lvl="2"/>
            <a:r>
              <a:rPr lang="en-US" altLang="en-US" sz="2000"/>
              <a:t>One-to-many (1:N) or Many-to-one (N:1)</a:t>
            </a:r>
          </a:p>
          <a:p>
            <a:pPr lvl="2"/>
            <a:r>
              <a:rPr lang="en-US" altLang="en-US" sz="2000"/>
              <a:t>Many-to-many (M:N)</a:t>
            </a:r>
          </a:p>
          <a:p>
            <a:pPr lvl="1"/>
            <a:r>
              <a:rPr lang="en-US" altLang="en-US" sz="2200"/>
              <a:t>Existence Dependency Constraint (specifies </a:t>
            </a:r>
            <a:r>
              <a:rPr lang="en-US" altLang="en-US" sz="2200" i="1"/>
              <a:t>minimum</a:t>
            </a:r>
            <a:r>
              <a:rPr lang="en-US" altLang="en-US" sz="2200"/>
              <a:t> participation) (also called participation constraint)</a:t>
            </a:r>
          </a:p>
          <a:p>
            <a:pPr lvl="2"/>
            <a:r>
              <a:rPr lang="en-US" altLang="en-US" sz="2000"/>
              <a:t>zero (optional participation, not existence-dependent)</a:t>
            </a:r>
          </a:p>
          <a:p>
            <a:pPr lvl="2"/>
            <a:r>
              <a:rPr lang="en-US" altLang="en-US" sz="2000"/>
              <a:t>one or more (mandatory participation, existence-dependent)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1F44AA8C-D38C-4D35-B4D2-88924631A650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5A3AE49F-66CB-4AC6-8455-D2A2608F1765}" type="slidenum">
              <a:rPr lang="en-US" altLang="en-US"/>
              <a:pPr/>
              <a:t>32</a:t>
            </a:fld>
            <a:endParaRPr lang="en-CA" altLang="en-US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14D74F7B-516F-4F85-AAF2-5AD0F83E131C}" type="slidenum">
              <a:rPr lang="en-US" altLang="en-US"/>
              <a:pPr/>
              <a:t>33</a:t>
            </a:fld>
            <a:endParaRPr lang="en-CA" altLang="en-US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1D3F9DF0-741B-4196-B8E1-744974B68760}" type="slidenum">
              <a:rPr lang="en-US" altLang="en-US"/>
              <a:pPr/>
              <a:t>34</a:t>
            </a:fld>
            <a:endParaRPr lang="en-CA" altLang="en-US"/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9983B378-74D1-40BD-8D1F-7487F21412A8}" type="slidenum">
              <a:rPr lang="en-US" altLang="en-US"/>
              <a:pPr/>
              <a:t>35</a:t>
            </a:fld>
            <a:endParaRPr lang="en-CA" alt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15900"/>
            <a:ext cx="7940675" cy="7683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en-US" sz="2800" b="1"/>
              <a:t>Recursive Relationship Type is: </a:t>
            </a:r>
            <a:r>
              <a:rPr lang="en-US" altLang="en-US" sz="2400" b="1"/>
              <a:t>SUPERVISION</a:t>
            </a:r>
            <a:br>
              <a:rPr lang="en-US" altLang="en-US" sz="2400" b="1"/>
            </a:br>
            <a:r>
              <a:rPr lang="en-US" altLang="en-US" sz="2800" b="1"/>
              <a:t>(participation role names are shown)</a:t>
            </a:r>
            <a:endParaRPr lang="en-US" altLang="en-US" sz="2400" b="1"/>
          </a:p>
        </p:txBody>
      </p:sp>
      <p:pic>
        <p:nvPicPr>
          <p:cNvPr id="864260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156200" cy="49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B080430F-77A4-4155-A536-8C9E62356038}" type="slidenum">
              <a:rPr lang="en-US" altLang="en-US"/>
              <a:pPr/>
              <a:t>36</a:t>
            </a:fld>
            <a:endParaRPr lang="en-CA" altLang="en-US"/>
          </a:p>
        </p:txBody>
      </p:sp>
      <p:sp>
        <p:nvSpPr>
          <p:cNvPr id="8663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Attributes of Relationship types</a:t>
            </a:r>
          </a:p>
        </p:txBody>
      </p:sp>
      <p:sp>
        <p:nvSpPr>
          <p:cNvPr id="8663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relationship type can have attributes: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 example, HoursPerWeek of WORKS_ON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Its value for each relationship instance describes the number of hours per week that an EMPLOYEE works on a PROJECT.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value of HoursPerWeek depends on a particular (employee, project) combination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Most relationship attributes are used with M:N relationships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 1:N relationships, they can be transferred to the entity type on the N-side of the relationship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BC9D4919-36F9-4095-8707-FDAA38F2F170}" type="slidenum">
              <a:rPr lang="en-US" altLang="en-US"/>
              <a:pPr/>
              <a:t>37</a:t>
            </a:fld>
            <a:endParaRPr lang="en-CA" altLang="en-US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2165D28C-2D70-4815-8E11-6DDE4CBB591C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870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Notation for Constraints on Relationships</a:t>
            </a:r>
          </a:p>
        </p:txBody>
      </p:sp>
      <p:sp>
        <p:nvSpPr>
          <p:cNvPr id="870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Cardinality ratio (of a binary relationship): 1:1, 1:N, N:1, or M:N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Shown by placing appropriate numbers on the relationship edges.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Participation constraint (on each participating entity type): total (called existence dependency) or partial.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Total shown by double line, partial by single line.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NOTE: These are easy to specify for Binary Relationship Types.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B506A738-1D78-4850-B851-9C59BA252470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872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(min, max) notation for relationship structural constraints:</a:t>
            </a:r>
          </a:p>
        </p:txBody>
      </p:sp>
      <p:sp>
        <p:nvSpPr>
          <p:cNvPr id="872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Specified on each participation of an entity type E in a relationship type R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Specifies that each entity e in E participates in at least </a:t>
            </a:r>
            <a:r>
              <a:rPr lang="en-US" altLang="en-US" sz="2000" i="1"/>
              <a:t>min</a:t>
            </a:r>
            <a:r>
              <a:rPr lang="en-US" altLang="en-US" sz="2000"/>
              <a:t> and at most </a:t>
            </a:r>
            <a:r>
              <a:rPr lang="en-US" altLang="en-US" sz="2000" i="1"/>
              <a:t>max</a:t>
            </a:r>
            <a:r>
              <a:rPr lang="en-US" altLang="en-US" sz="2000"/>
              <a:t> relationship instances in R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Default(no constraint): min</a:t>
            </a:r>
            <a:r>
              <a:rPr lang="en-US" altLang="en-US" sz="2000">
                <a:sym typeface="Symbol" pitchFamily="18" charset="2"/>
              </a:rPr>
              <a:t>=0, max=n (signifying no limit)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ym typeface="Symbol" pitchFamily="18" charset="2"/>
              </a:rPr>
              <a:t>Must have minmax, min0, max 1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ym typeface="Symbol" pitchFamily="18" charset="2"/>
              </a:rPr>
              <a:t>Derived from the knowledge of mini-world constraints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ym typeface="Symbol" pitchFamily="18" charset="2"/>
              </a:rPr>
              <a:t>Examples: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ym typeface="Symbol" pitchFamily="18" charset="2"/>
              </a:rPr>
              <a:t>A department has exactly one manager and an employee can manage at most one department.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sym typeface="Symbol" pitchFamily="18" charset="2"/>
              </a:rPr>
              <a:t>Specify (0,1) for participation of EMPLOYEE in MANAGES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sym typeface="Symbol" pitchFamily="18" charset="2"/>
              </a:rPr>
              <a:t>Specify (1,1) for participation of DEPARTMENT in MANAGES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ym typeface="Symbol" pitchFamily="18" charset="2"/>
              </a:rPr>
              <a:t>An employee can work for exactly one department but a department can have any number of employees.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sym typeface="Symbol" pitchFamily="18" charset="2"/>
              </a:rPr>
              <a:t>Specify (1,1) for participation of EMPLOYEE in WORKS_FOR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sym typeface="Symbol" pitchFamily="18" charset="2"/>
              </a:rPr>
              <a:t>Specify (0,n) for participation of DEPARTMENT in WORKS_FOR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A79D84F1-4CA2-4FFC-B1A9-23AECC108E7D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Overview of Database Design Process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main activities:</a:t>
            </a:r>
          </a:p>
          <a:p>
            <a:pPr lvl="1"/>
            <a:r>
              <a:rPr lang="en-US" altLang="en-US"/>
              <a:t>Database design</a:t>
            </a:r>
          </a:p>
          <a:p>
            <a:pPr lvl="1"/>
            <a:r>
              <a:rPr lang="en-US" altLang="en-US"/>
              <a:t>Applications design</a:t>
            </a:r>
          </a:p>
          <a:p>
            <a:r>
              <a:rPr lang="en-US" altLang="en-US"/>
              <a:t>Focus in this chapter on database design</a:t>
            </a:r>
          </a:p>
          <a:p>
            <a:pPr lvl="1"/>
            <a:r>
              <a:rPr lang="en-US" altLang="en-US"/>
              <a:t>To design the conceptual schema for a database application</a:t>
            </a:r>
          </a:p>
          <a:p>
            <a:r>
              <a:rPr lang="en-US" altLang="en-US"/>
              <a:t>Applications design focuses on the programs and interfaces that access the database</a:t>
            </a:r>
          </a:p>
          <a:p>
            <a:pPr lvl="1"/>
            <a:r>
              <a:rPr lang="en-US" altLang="en-US"/>
              <a:t>Generally considered part of software engineering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FDE0C5EA-B7C2-49D4-A58F-D4E08E2F6771}" type="slidenum">
              <a:rPr lang="en-US" altLang="en-US"/>
              <a:pPr/>
              <a:t>40</a:t>
            </a:fld>
            <a:endParaRPr lang="en-CA" altLang="en-US"/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320893A-69D2-42FF-9AEB-E47F89962816}" type="slidenum">
              <a:rPr lang="en-US" altLang="en-US"/>
              <a:pPr/>
              <a:t>41</a:t>
            </a:fld>
            <a:endParaRPr lang="en-CA" altLang="en-US"/>
          </a:p>
        </p:txBody>
      </p:sp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CAD099D9-485A-4CF1-B726-58874FC5AD1F}" type="slidenum">
              <a:rPr lang="en-US" altLang="en-US"/>
              <a:pPr/>
              <a:t>42</a:t>
            </a:fld>
            <a:endParaRPr lang="en-CA" altLang="en-US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diagrammatic notation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ER diagrams is one popular example for displaying database schemas</a:t>
            </a:r>
          </a:p>
          <a:p>
            <a:r>
              <a:rPr lang="en-US" altLang="en-US"/>
              <a:t>Many other notations exist in the literature and in various database design and modeling tools</a:t>
            </a:r>
          </a:p>
          <a:p>
            <a:r>
              <a:rPr lang="en-US" altLang="en-US"/>
              <a:t>Appendix A illustrates some of the alternative notations that have been used</a:t>
            </a:r>
          </a:p>
          <a:p>
            <a:r>
              <a:rPr lang="en-US" altLang="en-US"/>
              <a:t>UML class diagrams is representative of another way of displaying ER concepts that is used in several commercial design tools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4A1FFBB1-D582-4B29-9CBF-9A916037AA72}" type="slidenum">
              <a:rPr lang="en-US" altLang="en-US"/>
              <a:pPr/>
              <a:t>43</a:t>
            </a:fld>
            <a:endParaRPr lang="en-CA" alt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Summary of notation for ER diagrams</a:t>
            </a:r>
          </a:p>
        </p:txBody>
      </p:sp>
      <p:pic>
        <p:nvPicPr>
          <p:cNvPr id="925700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1600200"/>
            <a:ext cx="3754437" cy="49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70B66625-9C4E-4B54-BF0A-53CEED3B7783}" type="slidenum">
              <a:rPr lang="en-US" altLang="en-US"/>
              <a:pPr/>
              <a:t>44</a:t>
            </a:fld>
            <a:endParaRPr lang="en-CA" altLang="en-US"/>
          </a:p>
        </p:txBody>
      </p:sp>
      <p:sp>
        <p:nvSpPr>
          <p:cNvPr id="903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UML class diagrams</a:t>
            </a:r>
          </a:p>
        </p:txBody>
      </p:sp>
      <p:sp>
        <p:nvSpPr>
          <p:cNvPr id="903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Represent classes (similar to entity types) as large rounded boxes with three sections: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Top section includes entity type (class) name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Second section includes 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Third section includes class operations (operations are not in basic ER model)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Relationships (called associations) represented as lines connecting the classes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Other UML terminology also differs from ER terminology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Used in database design and object-oriented software design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UML has many other types of diagrams for software design (see Chapter 12)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98AAC484-ED86-407C-80D3-A502856F78D3}" type="slidenum">
              <a:rPr lang="en-US" altLang="en-US"/>
              <a:pPr/>
              <a:t>45</a:t>
            </a:fld>
            <a:endParaRPr lang="en-CA" altLang="en-US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UML class diagram for COMPANY database schema</a:t>
            </a:r>
          </a:p>
        </p:txBody>
      </p:sp>
      <p:pic>
        <p:nvPicPr>
          <p:cNvPr id="926724" name="Picture 4" descr="fig03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600200"/>
            <a:ext cx="6854825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E928BBC4-CD6D-4E16-893C-F27352E205B4}" type="slidenum">
              <a:rPr lang="en-US" altLang="en-US"/>
              <a:pPr/>
              <a:t>46</a:t>
            </a:fld>
            <a:endParaRPr lang="en-CA" altLang="en-US"/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Other alternative diagrammatic notations</a:t>
            </a:r>
          </a:p>
        </p:txBody>
      </p:sp>
      <p:pic>
        <p:nvPicPr>
          <p:cNvPr id="904196" name="Picture 4" descr="figA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1524000"/>
            <a:ext cx="404177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D24008D4-02C3-4D25-AD9C-EF977AAFCAD3}" type="slidenum">
              <a:rPr lang="en-US" altLang="en-US"/>
              <a:pPr/>
              <a:t>47</a:t>
            </a:fld>
            <a:endParaRPr lang="en-CA" altLang="en-US"/>
          </a:p>
        </p:txBody>
      </p:sp>
      <p:sp>
        <p:nvSpPr>
          <p:cNvPr id="87859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Relationships of Higher Degree</a:t>
            </a:r>
          </a:p>
        </p:txBody>
      </p:sp>
      <p:sp>
        <p:nvSpPr>
          <p:cNvPr id="87859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Relationship types of degree 2 are called binary</a:t>
            </a:r>
          </a:p>
          <a:p>
            <a:r>
              <a:rPr lang="en-US" altLang="en-US"/>
              <a:t>Relationship types of degree 3 are called ternary and of degree n are called n-ary</a:t>
            </a:r>
          </a:p>
          <a:p>
            <a:r>
              <a:rPr lang="en-US" altLang="en-US"/>
              <a:t>In general, an n-ary relationship is not equivalent to n binary relationships</a:t>
            </a:r>
          </a:p>
          <a:p>
            <a:r>
              <a:rPr lang="en-US" altLang="en-US"/>
              <a:t>Constraints are harder to specify for higher-degree relationships (n &gt; 2) than for binary relationships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100C8E3B-89B9-4302-903F-BA822ED6798A}" type="slidenum">
              <a:rPr lang="en-US" altLang="en-US"/>
              <a:pPr/>
              <a:t>48</a:t>
            </a:fld>
            <a:endParaRPr lang="en-CA" altLang="en-US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Discussion of n-ary relationships (n &gt; 2)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In general, 3 binary relationships can represent different information than a single ternary relationship (see Figure 3.17a and b on next slide)</a:t>
            </a:r>
          </a:p>
          <a:p>
            <a:r>
              <a:rPr lang="en-US" altLang="en-US" sz="2400"/>
              <a:t>If needed, the binary and n-ary relationships can all be included in the schema design (see Figure 3.17a and b, where all relationships convey different meanings)</a:t>
            </a:r>
          </a:p>
          <a:p>
            <a:r>
              <a:rPr lang="en-US" altLang="en-US" sz="2400"/>
              <a:t>In some cases, a ternary relationship can be represented as a weak entity if the data model allows a weak entity type to have multiple identifying relationships (and hence multiple owner entity types) (see Figure 3.17c)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92225204-E5CE-417C-8B09-D89AF69C2D26}" type="slidenum">
              <a:rPr lang="en-US" altLang="en-US"/>
              <a:pPr/>
              <a:t>49</a:t>
            </a:fld>
            <a:endParaRPr lang="en-CA" altLang="en-US"/>
          </a:p>
        </p:txBody>
      </p:sp>
      <p:sp>
        <p:nvSpPr>
          <p:cNvPr id="909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ternary relationship</a:t>
            </a:r>
          </a:p>
        </p:txBody>
      </p:sp>
      <p:pic>
        <p:nvPicPr>
          <p:cNvPr id="909317" name="Picture 1029" descr="fig03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419576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1CC4F90D-4E88-43F1-BDEB-787B99F65E58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Overview of Database Design Process</a:t>
            </a:r>
          </a:p>
        </p:txBody>
      </p:sp>
      <p:pic>
        <p:nvPicPr>
          <p:cNvPr id="910340" name="Picture 4" descr="fig03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272088" cy="506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39E78C2-1195-4609-B7B6-D1E01552250F}" type="slidenum">
              <a:rPr lang="en-US" altLang="en-US"/>
              <a:pPr/>
              <a:t>50</a:t>
            </a:fld>
            <a:endParaRPr lang="en-CA" altLang="en-US"/>
          </a:p>
        </p:txBody>
      </p:sp>
      <p:sp>
        <p:nvSpPr>
          <p:cNvPr id="908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Discussion of n-ary relationships (n &gt; 2)</a:t>
            </a:r>
          </a:p>
        </p:txBody>
      </p:sp>
      <p:sp>
        <p:nvSpPr>
          <p:cNvPr id="908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a particular binary relationship can be derived from a higher-degree relationship at all times, then it is redundant</a:t>
            </a:r>
          </a:p>
          <a:p>
            <a:r>
              <a:rPr lang="en-US" altLang="en-US"/>
              <a:t>For example, the TAUGHT_DURING binary relationship in Figure 3.18 (see next slide) can be derived from the ternary relationship OFFERS (based on the meaning of the relationships)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21322DD8-AC70-47B8-89C7-7FE56A47B793}" type="slidenum">
              <a:rPr lang="en-US" altLang="en-US"/>
              <a:pPr/>
              <a:t>51</a:t>
            </a:fld>
            <a:endParaRPr lang="en-CA" altLang="en-US"/>
          </a:p>
        </p:txBody>
      </p:sp>
      <p:sp>
        <p:nvSpPr>
          <p:cNvPr id="905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Another example of a ternary relationship</a:t>
            </a:r>
          </a:p>
        </p:txBody>
      </p:sp>
      <p:pic>
        <p:nvPicPr>
          <p:cNvPr id="905221" name="Picture 1029" descr="fig03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905000"/>
            <a:ext cx="798988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65C6B4DD-9B81-44CC-A525-F466C91978D4}" type="slidenum">
              <a:rPr lang="en-US" altLang="en-US"/>
              <a:pPr/>
              <a:t>52</a:t>
            </a:fld>
            <a:endParaRPr lang="en-CA" altLang="en-US"/>
          </a:p>
        </p:txBody>
      </p:sp>
      <p:sp>
        <p:nvSpPr>
          <p:cNvPr id="906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Displaying constraints on higher-degree relationships</a:t>
            </a:r>
          </a:p>
        </p:txBody>
      </p:sp>
      <p:sp>
        <p:nvSpPr>
          <p:cNvPr id="906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(min, max) constraints can be displayed on the edges – however, they do not fully describe the constraints</a:t>
            </a:r>
          </a:p>
          <a:p>
            <a:r>
              <a:rPr lang="en-US" altLang="en-US" sz="2400"/>
              <a:t>Displaying a 1, M, or N indicates additional constraints</a:t>
            </a:r>
          </a:p>
          <a:p>
            <a:pPr lvl="1"/>
            <a:r>
              <a:rPr lang="en-US" altLang="en-US" sz="2200"/>
              <a:t>An M or N indicates no constraint</a:t>
            </a:r>
          </a:p>
          <a:p>
            <a:pPr lvl="1"/>
            <a:r>
              <a:rPr lang="en-US" altLang="en-US" sz="2200"/>
              <a:t>A 1 indicates that an entity can participate in at most one relationship instance </a:t>
            </a:r>
            <a:r>
              <a:rPr lang="en-US" altLang="en-US" sz="2200" i="1"/>
              <a:t>that has a particular combination of the other participating entities</a:t>
            </a:r>
          </a:p>
          <a:p>
            <a:r>
              <a:rPr lang="en-US" altLang="en-US" sz="2400"/>
              <a:t>In general, both (min, max) and 1, M, or N are needed to describe fully the constraints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90F06F98-4F13-44F3-AEA3-33A3868A5B28}" type="slidenum">
              <a:rPr lang="en-US" altLang="en-US"/>
              <a:pPr/>
              <a:t>53</a:t>
            </a:fld>
            <a:endParaRPr lang="en-CA" altLang="en-US"/>
          </a:p>
        </p:txBody>
      </p:sp>
      <p:sp>
        <p:nvSpPr>
          <p:cNvPr id="880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Modeling Tools</a:t>
            </a:r>
          </a:p>
        </p:txBody>
      </p:sp>
      <p:sp>
        <p:nvSpPr>
          <p:cNvPr id="8806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number of popular tools that cover conceptual modeling and mapping into relational schema design.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Examples: ERWin, S- Designer (Enterprise Application Suite), ER- Studio,  etc.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POSITIVES: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Serves as documentation of application requirements, easy user interface - mostly graphics editor support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NEGATIVES: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Most tools lack a proper distinct notation for relationships with relationship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Mostly represent a relational design in a diagrammatic form rather than a conceptual ER-based design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/>
              <a:t>(See Chapter 12 for details)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F878E28-4BB1-4D80-A081-030C673B105F}" type="slidenum">
              <a:rPr lang="en-US" altLang="en-US"/>
              <a:pPr/>
              <a:t>54</a:t>
            </a:fld>
            <a:endParaRPr lang="en-CA" altLang="en-US"/>
          </a:p>
        </p:txBody>
      </p:sp>
      <p:sp>
        <p:nvSpPr>
          <p:cNvPr id="884738" name="Text Box 2"/>
          <p:cNvSpPr txBox="1">
            <a:spLocks noChangeArrowheads="1"/>
          </p:cNvSpPr>
          <p:nvPr/>
        </p:nvSpPr>
        <p:spPr bwMode="auto">
          <a:xfrm>
            <a:off x="914400" y="396875"/>
            <a:ext cx="7288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>
                <a:solidFill>
                  <a:srgbClr val="800000"/>
                </a:solidFill>
              </a:rPr>
              <a:t>Some of the Currently Available Automated Database Design Tools</a:t>
            </a:r>
          </a:p>
        </p:txBody>
      </p:sp>
      <p:graphicFrame>
        <p:nvGraphicFramePr>
          <p:cNvPr id="884809" name="Group 73"/>
          <p:cNvGraphicFramePr>
            <a:graphicFrameLocks noGrp="1"/>
          </p:cNvGraphicFramePr>
          <p:nvPr/>
        </p:nvGraphicFramePr>
        <p:xfrm>
          <a:off x="228600" y="1447800"/>
          <a:ext cx="8664575" cy="5046663"/>
        </p:xfrm>
        <a:graphic>
          <a:graphicData uri="http://schemas.openxmlformats.org/drawingml/2006/table">
            <a:tbl>
              <a:tblPr/>
              <a:tblGrid>
                <a:gridCol w="1446213"/>
                <a:gridCol w="2713037"/>
                <a:gridCol w="4505325"/>
              </a:tblGrid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TOOL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FUNCTIONALITY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Embarcadero Technologies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ER Studio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Database Modeling in ER and IDEF1X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DB Artisan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Database administration, space and security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Oracle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Developer 2000/Designer 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Database modeling, application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Popkin 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System Architect 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 modeling, object modeling, process modeling, structured analysis/design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Platinum (Computer Associates)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Enterprise Modeling Suite: Erwin, BPWin, Paradigm 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Data, process, and business component 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Persistence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Pwertier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Mapping from O-O to relational 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Rational (IBM)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Rational Rose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UML Modeling &amp; application generation in C++/JAVA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Resolution Ltd.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Xcase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Conceptual modeling up to code maintenance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Sybase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Enterprise Application Suite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 modeling, business logic 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Visio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Visio Enterprise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 modeling, design/reengineering Visual Basic/C++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0D131ED0-E1DA-4992-A641-284B2C7969BD}" type="slidenum">
              <a:rPr lang="en-US" altLang="en-US"/>
              <a:pPr/>
              <a:t>55</a:t>
            </a:fld>
            <a:endParaRPr lang="en-CA" altLang="en-US"/>
          </a:p>
        </p:txBody>
      </p:sp>
      <p:sp>
        <p:nvSpPr>
          <p:cNvPr id="890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Extended Entity-Relationship (EER) Model (in next chapter)</a:t>
            </a:r>
          </a:p>
        </p:txBody>
      </p:sp>
      <p:sp>
        <p:nvSpPr>
          <p:cNvPr id="8908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en-US"/>
          </a:p>
          <a:p>
            <a:r>
              <a:rPr lang="en-US" altLang="en-US"/>
              <a:t>The entity relationship model in its original form did not support the specialization and generalization abstractions</a:t>
            </a:r>
          </a:p>
          <a:p>
            <a:r>
              <a:rPr lang="en-US" altLang="en-US"/>
              <a:t>Next chapter illustrates how the ER model can be extended with </a:t>
            </a:r>
          </a:p>
          <a:p>
            <a:pPr lvl="1"/>
            <a:r>
              <a:rPr lang="en-US" altLang="en-US"/>
              <a:t>Type-subtype and set-subset relationships</a:t>
            </a:r>
          </a:p>
          <a:p>
            <a:pPr lvl="1"/>
            <a:r>
              <a:rPr lang="en-US" altLang="en-US"/>
              <a:t>Specialization/Generalization Hierarchies</a:t>
            </a:r>
          </a:p>
          <a:p>
            <a:pPr lvl="1"/>
            <a:r>
              <a:rPr lang="en-US" altLang="en-US"/>
              <a:t>Notation to display them in EER diagrams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370DF1FE-7B1B-4E26-890D-10464A281AE0}" type="slidenum">
              <a:rPr lang="en-US" altLang="en-US"/>
              <a:pPr/>
              <a:t>56</a:t>
            </a:fld>
            <a:endParaRPr lang="en-CA" altLang="en-US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Summary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ER Model Concepts: Entities, attributes, relationships</a:t>
            </a:r>
          </a:p>
          <a:p>
            <a:r>
              <a:rPr lang="en-US" altLang="en-US"/>
              <a:t>Constraints in the ER model</a:t>
            </a:r>
          </a:p>
          <a:p>
            <a:r>
              <a:rPr lang="en-US" altLang="en-US"/>
              <a:t>Using ER in step-by-step conceptual schema design for the COMPANY database</a:t>
            </a:r>
          </a:p>
          <a:p>
            <a:r>
              <a:rPr lang="en-US" altLang="en-US"/>
              <a:t>ER Diagrams - Notation</a:t>
            </a:r>
          </a:p>
          <a:p>
            <a:r>
              <a:rPr lang="en-US" altLang="en-US"/>
              <a:t>Alternative Notations – UML class diagrams, others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8A7A89D3-7327-46BD-AD85-DDF2F40013AC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82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COMPANY Database</a:t>
            </a:r>
          </a:p>
        </p:txBody>
      </p:sp>
      <p:sp>
        <p:nvSpPr>
          <p:cNvPr id="821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need to create a database schema design based on the following (simplified) </a:t>
            </a:r>
            <a:r>
              <a:rPr lang="en-US" altLang="en-US" b="1"/>
              <a:t>requirements</a:t>
            </a:r>
            <a:r>
              <a:rPr lang="en-US" altLang="en-US"/>
              <a:t> of the COMPANY Database: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company is organized into DEPARTMENTs. Each department has a name, number and an employee who </a:t>
            </a:r>
            <a:r>
              <a:rPr lang="en-US" altLang="en-US" i="1"/>
              <a:t>manages</a:t>
            </a:r>
            <a:r>
              <a:rPr lang="en-US" altLang="en-US"/>
              <a:t> the department. We keep track of the start date of the department manager. A department may have several locations.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department </a:t>
            </a:r>
            <a:r>
              <a:rPr lang="en-US" altLang="en-US" i="1"/>
              <a:t>controls</a:t>
            </a:r>
            <a:r>
              <a:rPr lang="en-US" altLang="en-US"/>
              <a:t> a number of PROJECTs. Each project has a unique name, unique number and is located at a single location.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1E3906B4-DCF6-49B5-B6D5-E769C220A336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COMPANY Database (Contd.)</a:t>
            </a:r>
          </a:p>
        </p:txBody>
      </p:sp>
      <p:sp>
        <p:nvSpPr>
          <p:cNvPr id="823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We store each EMPLOYEE’s social security number, address, salary, sex, and birthdate.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Each employee </a:t>
            </a:r>
            <a:r>
              <a:rPr lang="en-US" altLang="en-US" i="1"/>
              <a:t>works for</a:t>
            </a:r>
            <a:r>
              <a:rPr lang="en-US" altLang="en-US"/>
              <a:t> one department but may </a:t>
            </a:r>
            <a:r>
              <a:rPr lang="en-US" altLang="en-US" i="1"/>
              <a:t>work on</a:t>
            </a:r>
            <a:r>
              <a:rPr lang="en-US" altLang="en-US"/>
              <a:t> several projects.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We keep track of the number of hours per week that an employee currently works on each project.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We also keep track of the </a:t>
            </a:r>
            <a:r>
              <a:rPr lang="en-US" altLang="en-US" i="1"/>
              <a:t>direct supervisor</a:t>
            </a:r>
            <a:r>
              <a:rPr lang="en-US" altLang="en-US"/>
              <a:t> of each employee.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employee may </a:t>
            </a:r>
            <a:r>
              <a:rPr lang="en-US" altLang="en-US" i="1"/>
              <a:t>have</a:t>
            </a:r>
            <a:r>
              <a:rPr lang="en-US" altLang="en-US"/>
              <a:t> a number of DEPENDENTs.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For each dependent, we keep track of their name, sex, birthdate, and relationship to the employee.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56B32AE9-3D16-4C81-9B02-4B4CE550B594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82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 Model Concepts</a:t>
            </a:r>
          </a:p>
        </p:txBody>
      </p:sp>
      <p:sp>
        <p:nvSpPr>
          <p:cNvPr id="825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Entities and 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Entities are specific objects or things in the mini-world that are represented in the database.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For example the EMPLOYEE John Smith, the Research DEPARTMENT, the ProductX PROJECT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Attributes are properties used to describe an entity.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For example an EMPLOYEE entity may have the attributes Name, SSN, Address, Sex, BirthDate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A specific entity will have a value for each of its attributes.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For example a specific employee entity may have Name='John Smith', SSN='123456789', Address ='731, Fondren, Houston, TX', Sex='M', BirthDate='09-JAN-55‘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Each attribute has a </a:t>
            </a:r>
            <a:r>
              <a:rPr lang="en-US" altLang="en-US" sz="2200" i="1"/>
              <a:t>value set</a:t>
            </a:r>
            <a:r>
              <a:rPr lang="en-US" altLang="en-US" sz="2200"/>
              <a:t> (or data type) associated with it – e.g. integer, string, subrange, enumerated type,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3- </a:t>
            </a:r>
            <a:fld id="{430A70BF-8F4B-45A4-950E-EE5FD704F614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827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Attributes (1)</a:t>
            </a:r>
          </a:p>
        </p:txBody>
      </p:sp>
      <p:sp>
        <p:nvSpPr>
          <p:cNvPr id="8273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Simple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Each entity has a single atomic value for the attribute. For example, SSN or Sex.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Composite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The attribute may be composed of several components. For example:</a:t>
            </a:r>
          </a:p>
          <a:p>
            <a:pPr lvl="2">
              <a:lnSpc>
                <a:spcPct val="80000"/>
              </a:lnSpc>
            </a:pPr>
            <a:r>
              <a:rPr lang="en-US" altLang="en-US" sz="1900"/>
              <a:t>Address(Apt#, House#, Street, City, State, ZipCode, Country), or</a:t>
            </a:r>
          </a:p>
          <a:p>
            <a:pPr lvl="2">
              <a:lnSpc>
                <a:spcPct val="80000"/>
              </a:lnSpc>
            </a:pPr>
            <a:r>
              <a:rPr lang="en-US" altLang="en-US" sz="1900"/>
              <a:t>Name(FirstName, MiddleName, LastName).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Composition may form a hierarchy where some components are themselves composite.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Multi-valued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An entity may have multiple values for that attribute. For example, Color of a CAR or PreviousDegrees of a STUDENT.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Denoted as {Color} or {PreviousDegrees}.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1370</TotalTime>
  <Words>2938</Words>
  <Application>Microsoft Office PowerPoint</Application>
  <PresentationFormat>Letter Paper (8.5x11 in)</PresentationFormat>
  <Paragraphs>375</Paragraphs>
  <Slides>56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Tahoma</vt:lpstr>
      <vt:lpstr>Wingdings</vt:lpstr>
      <vt:lpstr>Symbol</vt:lpstr>
      <vt:lpstr>Arial Narrow</vt:lpstr>
      <vt:lpstr>Blends</vt:lpstr>
      <vt:lpstr>PowerPoint Presentation</vt:lpstr>
      <vt:lpstr>Chapter 3</vt:lpstr>
      <vt:lpstr>Chapter Outline</vt:lpstr>
      <vt:lpstr>Overview of Database Design Process</vt:lpstr>
      <vt:lpstr>Overview of Database Design Process</vt:lpstr>
      <vt:lpstr>Example COMPANY Database</vt:lpstr>
      <vt:lpstr>Example COMPANY Database (Contd.)</vt:lpstr>
      <vt:lpstr>ER Model Concepts</vt:lpstr>
      <vt:lpstr>Types of Attributes (1)</vt:lpstr>
      <vt:lpstr>Types of Attributes (2)</vt:lpstr>
      <vt:lpstr>Example of a composite attribute</vt:lpstr>
      <vt:lpstr>Entity Types and Key Attributes (1)</vt:lpstr>
      <vt:lpstr>Entity Types and Key Attributes (2)</vt:lpstr>
      <vt:lpstr>Displaying an Entity type</vt:lpstr>
      <vt:lpstr>Entity Type CAR with two keys and a corresponding Entity Set</vt:lpstr>
      <vt:lpstr>Entity Set</vt:lpstr>
      <vt:lpstr>Initial Design of Entity Types for the COMPANY Database Schema</vt:lpstr>
      <vt:lpstr>Initial Design of Entity Types: EMPLOYEE, DEPARTMENT, PROJECT, DEPENDENT</vt:lpstr>
      <vt:lpstr>Refining the initial design by introducing relationships</vt:lpstr>
      <vt:lpstr>Relationships and Relationship Types (1)</vt:lpstr>
      <vt:lpstr>PowerPoint Presentation</vt:lpstr>
      <vt:lpstr>PowerPoint Presentation</vt:lpstr>
      <vt:lpstr>Relationship type vs. relationship set (1)</vt:lpstr>
      <vt:lpstr>Relationship type vs. relationship set (2)</vt:lpstr>
      <vt:lpstr>Refining the COMPANY database schema by introducing relationships</vt:lpstr>
      <vt:lpstr>PowerPoint Presentation</vt:lpstr>
      <vt:lpstr>Discussion on Relationship Types</vt:lpstr>
      <vt:lpstr>Recursive Relationship Type</vt:lpstr>
      <vt:lpstr>Weak Entity Types</vt:lpstr>
      <vt:lpstr>Constraints on Relationships</vt:lpstr>
      <vt:lpstr>PowerPoint Presentation</vt:lpstr>
      <vt:lpstr>PowerPoint Presentation</vt:lpstr>
      <vt:lpstr>PowerPoint Presentation</vt:lpstr>
      <vt:lpstr>PowerPoint Presentation</vt:lpstr>
      <vt:lpstr>Recursive Relationship Type is: SUPERVISION (participation role names are shown)</vt:lpstr>
      <vt:lpstr>Attributes of Relationship types</vt:lpstr>
      <vt:lpstr>PowerPoint Presentation</vt:lpstr>
      <vt:lpstr>Notation for Constraints on Relationships</vt:lpstr>
      <vt:lpstr>Alternative (min, max) notation for relationship structural constraints:</vt:lpstr>
      <vt:lpstr>PowerPoint Presentation</vt:lpstr>
      <vt:lpstr>PowerPoint Presentation</vt:lpstr>
      <vt:lpstr>Alternative diagrammatic notation</vt:lpstr>
      <vt:lpstr>Summary of notation for ER diagrams</vt:lpstr>
      <vt:lpstr>UML class diagrams</vt:lpstr>
      <vt:lpstr>UML class diagram for COMPANY database schema</vt:lpstr>
      <vt:lpstr>Other alternative diagrammatic notations</vt:lpstr>
      <vt:lpstr>Relationships of Higher Degree</vt:lpstr>
      <vt:lpstr>Discussion of n-ary relationships (n &gt; 2)</vt:lpstr>
      <vt:lpstr>Example of a ternary relationship</vt:lpstr>
      <vt:lpstr>Discussion of n-ary relationships (n &gt; 2)</vt:lpstr>
      <vt:lpstr>Another example of a ternary relationship</vt:lpstr>
      <vt:lpstr>Displaying constraints on higher-degree relationships</vt:lpstr>
      <vt:lpstr>Data Modeling Tools</vt:lpstr>
      <vt:lpstr>PowerPoint Presentation</vt:lpstr>
      <vt:lpstr>Extended Entity-Relationship (EER) Model (in next chapter)</vt:lpstr>
      <vt:lpstr>Chapter Summary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subject>Data Modeling Using the Entity-Relationship (ER) Model</dc:subject>
  <dc:creator>Elmasri/Navathe</dc:creator>
  <cp:keywords/>
  <dc:description/>
  <cp:lastModifiedBy>IIITB</cp:lastModifiedBy>
  <cp:revision>61</cp:revision>
  <cp:lastPrinted>2001-11-04T00:51:13Z</cp:lastPrinted>
  <dcterms:created xsi:type="dcterms:W3CDTF">2005-02-25T19:46:41Z</dcterms:created>
  <dcterms:modified xsi:type="dcterms:W3CDTF">2014-05-07T13:29:44Z</dcterms:modified>
  <cp:category/>
</cp:coreProperties>
</file>