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9" r:id="rId3"/>
    <p:sldId id="265" r:id="rId4"/>
    <p:sldId id="258" r:id="rId5"/>
    <p:sldId id="26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92E35-7A3A-245B-0E77-36D682D21089}" v="64" dt="2023-01-13T02:22:56.300"/>
    <p1510:client id="{1F84D0FF-6F3B-4E81-8145-074036CDE47D}" v="30" dt="2023-01-12T17:50:40.080"/>
    <p1510:client id="{B9EF2657-4CFC-351A-FB3D-A9983E0355FA}" v="199" dt="2023-01-12T18:49:0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53"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99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144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074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525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2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5474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52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2448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1038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5730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1/13/2023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6967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1/13/2023</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51984035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bstract design of flower petals in pastel">
            <a:extLst>
              <a:ext uri="{FF2B5EF4-FFF2-40B4-BE49-F238E27FC236}">
                <a16:creationId xmlns:a16="http://schemas.microsoft.com/office/drawing/2014/main" id="{1BA21499-3225-B0AF-6649-25B9AE72F32E}"/>
              </a:ext>
            </a:extLst>
          </p:cNvPr>
          <p:cNvPicPr>
            <a:picLocks noChangeAspect="1"/>
          </p:cNvPicPr>
          <p:nvPr/>
        </p:nvPicPr>
        <p:blipFill rotWithShape="1">
          <a:blip r:embed="rId2">
            <a:alphaModFix/>
          </a:blip>
          <a:srcRect t="14050" r="-2" b="-2"/>
          <a:stretch/>
        </p:blipFill>
        <p:spPr>
          <a:xfrm>
            <a:off x="20" y="1571"/>
            <a:ext cx="12191980" cy="6856429"/>
          </a:xfrm>
          <a:prstGeom prst="rect">
            <a:avLst/>
          </a:prstGeom>
        </p:spPr>
      </p:pic>
      <p:sp>
        <p:nvSpPr>
          <p:cNvPr id="18"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328160" y="1968858"/>
            <a:ext cx="3535679" cy="1882928"/>
          </a:xfrm>
        </p:spPr>
        <p:txBody>
          <a:bodyPr anchor="b">
            <a:normAutofit fontScale="90000"/>
          </a:bodyPr>
          <a:lstStyle/>
          <a:p>
            <a:pPr algn="ctr"/>
            <a:r>
              <a:rPr lang="en-US" b="0" dirty="0">
                <a:ea typeface="+mj-lt"/>
                <a:cs typeface="+mj-lt"/>
              </a:rPr>
              <a:t>Washroom Occupancy</a:t>
            </a:r>
            <a:br>
              <a:rPr lang="en-US" b="0" dirty="0">
                <a:ea typeface="+mj-lt"/>
                <a:cs typeface="+mj-lt"/>
              </a:rPr>
            </a:br>
            <a:r>
              <a:rPr lang="en-US" b="0" dirty="0">
                <a:ea typeface="+mj-lt"/>
                <a:cs typeface="+mj-lt"/>
              </a:rPr>
              <a:t>detection</a:t>
            </a:r>
            <a:br>
              <a:rPr lang="en-US" b="0" dirty="0">
                <a:ea typeface="+mj-lt"/>
                <a:cs typeface="+mj-lt"/>
              </a:rPr>
            </a:br>
            <a:r>
              <a:rPr lang="en-US" b="0" dirty="0">
                <a:ea typeface="+mj-lt"/>
                <a:cs typeface="+mj-lt"/>
              </a:rPr>
              <a:t>System</a:t>
            </a:r>
            <a:endParaRPr lang="en-US" dirty="0"/>
          </a:p>
        </p:txBody>
      </p:sp>
      <p:sp>
        <p:nvSpPr>
          <p:cNvPr id="3" name="Subtitle 2"/>
          <p:cNvSpPr>
            <a:spLocks noGrp="1"/>
          </p:cNvSpPr>
          <p:nvPr>
            <p:ph type="subTitle" idx="1"/>
          </p:nvPr>
        </p:nvSpPr>
        <p:spPr>
          <a:xfrm>
            <a:off x="-54428" y="4946045"/>
            <a:ext cx="4800599" cy="1759326"/>
          </a:xfrm>
        </p:spPr>
        <p:txBody>
          <a:bodyPr vert="horz" lIns="91440" tIns="45720" rIns="91440" bIns="45720" rtlCol="0" anchor="t">
            <a:normAutofit fontScale="92500"/>
          </a:bodyPr>
          <a:lstStyle/>
          <a:p>
            <a:pPr algn="ctr"/>
            <a:r>
              <a:rPr lang="en-US" dirty="0"/>
              <a:t>Yash </a:t>
            </a:r>
            <a:r>
              <a:rPr lang="en-US" dirty="0" err="1"/>
              <a:t>Deole</a:t>
            </a:r>
            <a:r>
              <a:rPr lang="en-US" dirty="0"/>
              <a:t> 20BCE1300</a:t>
            </a:r>
          </a:p>
          <a:p>
            <a:pPr algn="ctr"/>
            <a:r>
              <a:rPr lang="en-US" dirty="0"/>
              <a:t>                  </a:t>
            </a:r>
            <a:r>
              <a:rPr lang="en-US" dirty="0" err="1"/>
              <a:t>Souradyuti</a:t>
            </a:r>
            <a:r>
              <a:rPr lang="en-US" dirty="0"/>
              <a:t> Choudhury 20BCE1115</a:t>
            </a:r>
          </a:p>
          <a:p>
            <a:pPr algn="ctr"/>
            <a:r>
              <a:rPr lang="en-US" dirty="0"/>
              <a:t>   Vivek Singh 20BCE1014 </a:t>
            </a:r>
          </a:p>
          <a:p>
            <a:pPr algn="ctr"/>
            <a:r>
              <a:rPr lang="en-US" dirty="0"/>
              <a:t>          </a:t>
            </a:r>
            <a:r>
              <a:rPr lang="en-US" dirty="0" err="1"/>
              <a:t>Vishesh</a:t>
            </a:r>
            <a:r>
              <a:rPr lang="en-US" dirty="0"/>
              <a:t> Singhal 20BCE1209</a:t>
            </a:r>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0773-5633-0D42-F59B-78441FD4A7F7}"/>
              </a:ext>
            </a:extLst>
          </p:cNvPr>
          <p:cNvSpPr>
            <a:spLocks noGrp="1"/>
          </p:cNvSpPr>
          <p:nvPr>
            <p:ph type="title"/>
          </p:nvPr>
        </p:nvSpPr>
        <p:spPr/>
        <p:txBody>
          <a:bodyPr/>
          <a:lstStyle/>
          <a:p>
            <a:r>
              <a:rPr lang="en-US" b="0">
                <a:ea typeface="+mj-lt"/>
                <a:cs typeface="+mj-lt"/>
              </a:rPr>
              <a:t>4. IoT based car </a:t>
            </a:r>
            <a:r>
              <a:rPr lang="en-US" b="0">
                <a:latin typeface="Trade Gothic Next Light"/>
                <a:ea typeface="+mj-lt"/>
                <a:cs typeface="+mj-lt"/>
              </a:rPr>
              <a:t>parking</a:t>
            </a:r>
            <a:r>
              <a:rPr lang="en-US" b="0">
                <a:ea typeface="+mj-lt"/>
                <a:cs typeface="+mj-lt"/>
              </a:rPr>
              <a:t> management system using IR sensor</a:t>
            </a:r>
            <a:endParaRPr lang="en-US">
              <a:ea typeface="+mj-lt"/>
              <a:cs typeface="+mj-lt"/>
            </a:endParaRPr>
          </a:p>
        </p:txBody>
      </p:sp>
      <p:sp>
        <p:nvSpPr>
          <p:cNvPr id="3" name="Content Placeholder 2">
            <a:extLst>
              <a:ext uri="{FF2B5EF4-FFF2-40B4-BE49-F238E27FC236}">
                <a16:creationId xmlns:a16="http://schemas.microsoft.com/office/drawing/2014/main" id="{97A6C705-CDCC-FD28-533F-B8460B796B39}"/>
              </a:ext>
            </a:extLst>
          </p:cNvPr>
          <p:cNvSpPr>
            <a:spLocks noGrp="1"/>
          </p:cNvSpPr>
          <p:nvPr>
            <p:ph idx="1"/>
          </p:nvPr>
        </p:nvSpPr>
        <p:spPr/>
        <p:txBody>
          <a:bodyPr vert="horz" lIns="91440" tIns="45720" rIns="91440" bIns="45720" rtlCol="0" anchor="t">
            <a:normAutofit/>
          </a:bodyPr>
          <a:lstStyle/>
          <a:p>
            <a:r>
              <a:rPr lang="en-US">
                <a:ea typeface="+mn-lt"/>
                <a:cs typeface="+mn-lt"/>
              </a:rPr>
              <a:t>An IoT based Car Parking Management System that is developed to display the vacant or available parking slot. It integrates a </a:t>
            </a:r>
            <a:r>
              <a:rPr lang="en-US" err="1">
                <a:ea typeface="+mn-lt"/>
                <a:cs typeface="+mn-lt"/>
              </a:rPr>
              <a:t>nodeMCU</a:t>
            </a:r>
            <a:r>
              <a:rPr lang="en-US">
                <a:ea typeface="+mn-lt"/>
                <a:cs typeface="+mn-lt"/>
              </a:rPr>
              <a:t> as microcontroller with IR sensor and LCD screen. The IR sensor is used to detect the absence or presence of a car when it enters the parking slot, and the LCD screen is then used to display the vacant parking slot to the driver. The parking slots are continuously monitored, and the data is continuously updated in the LCD screen</a:t>
            </a:r>
          </a:p>
          <a:p>
            <a:r>
              <a:rPr lang="en-US">
                <a:ea typeface="+mn-lt"/>
                <a:cs typeface="+mn-lt"/>
              </a:rPr>
              <a:t>https://www.researchgate.net/publication/350489759_IoT_based_Car_Parking_Management_System_using_IR_Sensor</a:t>
            </a:r>
          </a:p>
        </p:txBody>
      </p:sp>
    </p:spTree>
    <p:extLst>
      <p:ext uri="{BB962C8B-B14F-4D97-AF65-F5344CB8AC3E}">
        <p14:creationId xmlns:p14="http://schemas.microsoft.com/office/powerpoint/2010/main" val="190222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0773-5633-0D42-F59B-78441FD4A7F7}"/>
              </a:ext>
            </a:extLst>
          </p:cNvPr>
          <p:cNvSpPr>
            <a:spLocks noGrp="1"/>
          </p:cNvSpPr>
          <p:nvPr>
            <p:ph type="title"/>
          </p:nvPr>
        </p:nvSpPr>
        <p:spPr/>
        <p:txBody>
          <a:bodyPr>
            <a:normAutofit fontScale="90000"/>
          </a:bodyPr>
          <a:lstStyle/>
          <a:p>
            <a:r>
              <a:rPr lang="en-US" b="0">
                <a:ea typeface="+mj-lt"/>
                <a:cs typeface="+mj-lt"/>
              </a:rPr>
              <a:t>5. IoT based Implementation of Vehicle Monitoring and Tracking system using Node MCU </a:t>
            </a:r>
            <a:endParaRPr lang="en-US">
              <a:ea typeface="+mj-lt"/>
              <a:cs typeface="+mj-lt"/>
            </a:endParaRPr>
          </a:p>
        </p:txBody>
      </p:sp>
      <p:sp>
        <p:nvSpPr>
          <p:cNvPr id="3" name="Content Placeholder 2">
            <a:extLst>
              <a:ext uri="{FF2B5EF4-FFF2-40B4-BE49-F238E27FC236}">
                <a16:creationId xmlns:a16="http://schemas.microsoft.com/office/drawing/2014/main" id="{97A6C705-CDCC-FD28-533F-B8460B796B39}"/>
              </a:ext>
            </a:extLst>
          </p:cNvPr>
          <p:cNvSpPr>
            <a:spLocks noGrp="1"/>
          </p:cNvSpPr>
          <p:nvPr>
            <p:ph idx="1"/>
          </p:nvPr>
        </p:nvSpPr>
        <p:spPr/>
        <p:txBody>
          <a:bodyPr vert="horz" lIns="91440" tIns="45720" rIns="91440" bIns="45720" rtlCol="0" anchor="t">
            <a:normAutofit/>
          </a:bodyPr>
          <a:lstStyle/>
          <a:p>
            <a:r>
              <a:rPr lang="en-US">
                <a:ea typeface="+mn-lt"/>
                <a:cs typeface="+mn-lt"/>
              </a:rPr>
              <a:t>Implementation of Vehicle Monitoring and Tracking system is implemented using Ultrasonic sensor, Gas sensor, IR sensor, Temperature sensor, GPS Module to increase the safety of the driver and to avoid accidents, By using this system constant checking of the driver and also the conditions of the car is checked and also the location of the vehicle is traced. The driver or the person in the car is alerted by the mobile application. The system is cost effective, dynamic and efficient</a:t>
            </a:r>
          </a:p>
          <a:p>
            <a:r>
              <a:rPr lang="en-US">
                <a:ea typeface="+mn-lt"/>
                <a:cs typeface="+mn-lt"/>
              </a:rPr>
              <a:t>https://www.ijitee.org/wp-content/uploads/papers/v8i6/F3569048619.pdf</a:t>
            </a:r>
          </a:p>
        </p:txBody>
      </p:sp>
    </p:spTree>
    <p:extLst>
      <p:ext uri="{BB962C8B-B14F-4D97-AF65-F5344CB8AC3E}">
        <p14:creationId xmlns:p14="http://schemas.microsoft.com/office/powerpoint/2010/main" val="31862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B317-490A-9DFC-704E-CB3AA9949C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F7A78F9-17D1-50E4-FAEE-5687159F5A09}"/>
              </a:ext>
            </a:extLst>
          </p:cNvPr>
          <p:cNvSpPr>
            <a:spLocks noGrp="1"/>
          </p:cNvSpPr>
          <p:nvPr>
            <p:ph idx="1"/>
          </p:nvPr>
        </p:nvSpPr>
        <p:spPr/>
        <p:txBody>
          <a:bodyPr vert="horz" lIns="91440" tIns="45720" rIns="91440" bIns="45720" rtlCol="0" anchor="t">
            <a:normAutofit/>
          </a:bodyPr>
          <a:lstStyle/>
          <a:p>
            <a:pPr marL="0" indent="0" algn="just">
              <a:buNone/>
            </a:pPr>
            <a:r>
              <a:rPr lang="en-US" sz="1800" dirty="0">
                <a:ea typeface="+mn-lt"/>
                <a:cs typeface="+mn-lt"/>
              </a:rPr>
              <a:t>As the number of hostel inmates increase, the issue of availability of washrooms during peak hours is a major issue that is faced by the hostellers. </a:t>
            </a:r>
          </a:p>
          <a:p>
            <a:pPr marL="0" indent="0" algn="just">
              <a:buNone/>
            </a:pPr>
            <a:r>
              <a:rPr lang="en-US" sz="1800" dirty="0">
                <a:ea typeface="+mn-lt"/>
                <a:cs typeface="+mn-lt"/>
              </a:rPr>
              <a:t>Hence we were inspired to develop this application that help to resolve this issue and ease the life of the residents. An easy-to-use user friendly application that keeps track of the availability of restrooms will help save time and allow the user to find an empty cubicle with ease and also eliminate any sort of waiting period to avail the restroom services. This proposed system is especially designed for hostels/ buildings with common washroom areas.</a:t>
            </a:r>
            <a:endParaRPr lang="en-US" cap="all" dirty="0">
              <a:ea typeface="+mn-lt"/>
              <a:cs typeface="+mn-lt"/>
            </a:endParaRPr>
          </a:p>
        </p:txBody>
      </p:sp>
    </p:spTree>
    <p:extLst>
      <p:ext uri="{BB962C8B-B14F-4D97-AF65-F5344CB8AC3E}">
        <p14:creationId xmlns:p14="http://schemas.microsoft.com/office/powerpoint/2010/main" val="367134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bstract design of flower petals in pastel">
            <a:extLst>
              <a:ext uri="{FF2B5EF4-FFF2-40B4-BE49-F238E27FC236}">
                <a16:creationId xmlns:a16="http://schemas.microsoft.com/office/drawing/2014/main" id="{1BA21499-3225-B0AF-6649-25B9AE72F32E}"/>
              </a:ext>
            </a:extLst>
          </p:cNvPr>
          <p:cNvPicPr>
            <a:picLocks noChangeAspect="1"/>
          </p:cNvPicPr>
          <p:nvPr/>
        </p:nvPicPr>
        <p:blipFill rotWithShape="1">
          <a:blip r:embed="rId2">
            <a:alphaModFix/>
          </a:blip>
          <a:srcRect t="14122"/>
          <a:stretch/>
        </p:blipFill>
        <p:spPr>
          <a:xfrm>
            <a:off x="-1" y="-5528"/>
            <a:ext cx="12191980" cy="6856429"/>
          </a:xfrm>
          <a:prstGeom prst="rect">
            <a:avLst/>
          </a:prstGeom>
        </p:spPr>
      </p:pic>
      <p:sp>
        <p:nvSpPr>
          <p:cNvPr id="26" name="Rectangle 25">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1986" y="813758"/>
            <a:ext cx="7355457" cy="1560167"/>
          </a:xfrm>
        </p:spPr>
        <p:txBody>
          <a:bodyPr>
            <a:normAutofit/>
          </a:bodyPr>
          <a:lstStyle/>
          <a:p>
            <a:r>
              <a:rPr lang="en-US" b="0"/>
              <a:t>Issues with common washrooms</a:t>
            </a:r>
          </a:p>
        </p:txBody>
      </p:sp>
      <p:sp>
        <p:nvSpPr>
          <p:cNvPr id="3" name="Subtitle 2"/>
          <p:cNvSpPr>
            <a:spLocks noGrp="1"/>
          </p:cNvSpPr>
          <p:nvPr>
            <p:ph type="subTitle" idx="1"/>
          </p:nvPr>
        </p:nvSpPr>
        <p:spPr>
          <a:xfrm>
            <a:off x="1046825" y="2974195"/>
            <a:ext cx="6315205" cy="2013133"/>
          </a:xfrm>
        </p:spPr>
        <p:txBody>
          <a:bodyPr vert="horz" lIns="91440" tIns="45720" rIns="91440" bIns="45720" rtlCol="0" anchor="t">
            <a:normAutofit fontScale="92500" lnSpcReduction="10000"/>
          </a:bodyPr>
          <a:lstStyle/>
          <a:p>
            <a:pPr marL="285750" indent="-285750">
              <a:buChar char="•"/>
            </a:pPr>
            <a:r>
              <a:rPr lang="en-US" sz="2400" dirty="0"/>
              <a:t>Hygiene</a:t>
            </a:r>
          </a:p>
          <a:p>
            <a:pPr marL="285750" indent="-285750">
              <a:buChar char="•"/>
            </a:pPr>
            <a:r>
              <a:rPr lang="en-US" sz="2400" dirty="0"/>
              <a:t>Inefficient management of facilities</a:t>
            </a:r>
          </a:p>
          <a:p>
            <a:pPr marL="285750" indent="-285750">
              <a:buChar char="•"/>
            </a:pPr>
            <a:r>
              <a:rPr lang="en-US" sz="2400" dirty="0"/>
              <a:t>Long queues</a:t>
            </a:r>
          </a:p>
          <a:p>
            <a:pPr marL="285750" indent="-285750">
              <a:buChar char="•"/>
            </a:pPr>
            <a:r>
              <a:rPr lang="en-US" sz="2400" dirty="0"/>
              <a:t>Inconvenience</a:t>
            </a:r>
          </a:p>
          <a:p>
            <a:endParaRPr lang="en-US" dirty="0"/>
          </a:p>
        </p:txBody>
      </p:sp>
      <p:cxnSp>
        <p:nvCxnSpPr>
          <p:cNvPr id="28" name="Straight Connector 2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5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bstract design of flower petals in pastel">
            <a:extLst>
              <a:ext uri="{FF2B5EF4-FFF2-40B4-BE49-F238E27FC236}">
                <a16:creationId xmlns:a16="http://schemas.microsoft.com/office/drawing/2014/main" id="{1BA21499-3225-B0AF-6649-25B9AE72F32E}"/>
              </a:ext>
            </a:extLst>
          </p:cNvPr>
          <p:cNvPicPr>
            <a:picLocks noChangeAspect="1"/>
          </p:cNvPicPr>
          <p:nvPr/>
        </p:nvPicPr>
        <p:blipFill rotWithShape="1">
          <a:blip r:embed="rId2">
            <a:alphaModFix/>
          </a:blip>
          <a:srcRect t="14122"/>
          <a:stretch/>
        </p:blipFill>
        <p:spPr>
          <a:xfrm>
            <a:off x="-89627" y="-20841"/>
            <a:ext cx="12191980" cy="6856429"/>
          </a:xfrm>
          <a:prstGeom prst="rect">
            <a:avLst/>
          </a:prstGeom>
        </p:spPr>
      </p:pic>
      <p:sp>
        <p:nvSpPr>
          <p:cNvPr id="26" name="Rectangle 25">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7557" y="269472"/>
            <a:ext cx="7355457" cy="1560167"/>
          </a:xfrm>
        </p:spPr>
        <p:txBody>
          <a:bodyPr>
            <a:normAutofit/>
          </a:bodyPr>
          <a:lstStyle/>
          <a:p>
            <a:r>
              <a:rPr lang="en-US" b="0">
                <a:ea typeface="+mj-lt"/>
                <a:cs typeface="+mj-lt"/>
              </a:rPr>
              <a:t>Benifits</a:t>
            </a:r>
            <a:endParaRPr lang="en-US" b="0"/>
          </a:p>
        </p:txBody>
      </p:sp>
      <p:cxnSp>
        <p:nvCxnSpPr>
          <p:cNvPr id="28" name="Straight Connector 27">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64E97FD1-4A4A-BB42-93BA-1C71628AE04F}"/>
              </a:ext>
            </a:extLst>
          </p:cNvPr>
          <p:cNvSpPr txBox="1">
            <a:spLocks/>
          </p:cNvSpPr>
          <p:nvPr/>
        </p:nvSpPr>
        <p:spPr>
          <a:xfrm>
            <a:off x="4177554" y="4479417"/>
            <a:ext cx="7172325" cy="756045"/>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8" name="Subtitle 2">
            <a:extLst>
              <a:ext uri="{FF2B5EF4-FFF2-40B4-BE49-F238E27FC236}">
                <a16:creationId xmlns:a16="http://schemas.microsoft.com/office/drawing/2014/main" id="{9CCCB365-3E92-10C5-50C8-1F82BFD65541}"/>
              </a:ext>
            </a:extLst>
          </p:cNvPr>
          <p:cNvSpPr txBox="1">
            <a:spLocks/>
          </p:cNvSpPr>
          <p:nvPr/>
        </p:nvSpPr>
        <p:spPr>
          <a:xfrm>
            <a:off x="1042148" y="2889142"/>
            <a:ext cx="5506810" cy="2073216"/>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Improved Hygiene</a:t>
            </a:r>
            <a:endParaRPr lang="en-US" dirty="0"/>
          </a:p>
          <a:p>
            <a:pPr marL="342900" indent="-342900">
              <a:buChar char="•"/>
            </a:pPr>
            <a:r>
              <a:rPr lang="en-US" sz="2400" dirty="0">
                <a:ea typeface="+mn-lt"/>
                <a:cs typeface="+mn-lt"/>
              </a:rPr>
              <a:t>Better facilities management</a:t>
            </a:r>
            <a:endParaRPr lang="en-US" dirty="0">
              <a:ea typeface="+mn-lt"/>
              <a:cs typeface="+mn-lt"/>
            </a:endParaRPr>
          </a:p>
          <a:p>
            <a:pPr marL="285750" indent="-285750">
              <a:buChar char="•"/>
            </a:pPr>
            <a:r>
              <a:rPr lang="en-US" sz="2400" dirty="0">
                <a:ea typeface="+mn-lt"/>
                <a:cs typeface="+mn-lt"/>
              </a:rPr>
              <a:t>Improved customer experience</a:t>
            </a:r>
          </a:p>
          <a:p>
            <a:pPr marL="285750" indent="-285750">
              <a:buChar char="•"/>
            </a:pPr>
            <a:r>
              <a:rPr lang="en-US" sz="2400" dirty="0">
                <a:ea typeface="+mn-lt"/>
                <a:cs typeface="+mn-lt"/>
              </a:rPr>
              <a:t>Increased safety</a:t>
            </a:r>
          </a:p>
          <a:p>
            <a:endParaRPr lang="en-US" dirty="0"/>
          </a:p>
        </p:txBody>
      </p:sp>
    </p:spTree>
    <p:extLst>
      <p:ext uri="{BB962C8B-B14F-4D97-AF65-F5344CB8AC3E}">
        <p14:creationId xmlns:p14="http://schemas.microsoft.com/office/powerpoint/2010/main" val="338012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0B6D-E198-476E-5EFE-1D13087A44A6}"/>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228EB7D6-F054-8013-60DC-2888F4D6E5EE}"/>
              </a:ext>
            </a:extLst>
          </p:cNvPr>
          <p:cNvSpPr>
            <a:spLocks noGrp="1"/>
          </p:cNvSpPr>
          <p:nvPr>
            <p:ph sz="half" idx="1"/>
          </p:nvPr>
        </p:nvSpPr>
        <p:spPr/>
        <p:txBody>
          <a:bodyPr/>
          <a:lstStyle/>
          <a:p>
            <a:r>
              <a:rPr lang="en-IN" sz="2400" dirty="0"/>
              <a:t>HARDWARE</a:t>
            </a:r>
          </a:p>
          <a:p>
            <a:pPr lvl="2"/>
            <a:r>
              <a:rPr lang="en-IN" sz="1800" dirty="0"/>
              <a:t>Arduino Uno</a:t>
            </a:r>
          </a:p>
          <a:p>
            <a:pPr lvl="2"/>
            <a:r>
              <a:rPr lang="en-IN" sz="1800" dirty="0"/>
              <a:t>IR Sensor</a:t>
            </a:r>
          </a:p>
          <a:p>
            <a:pPr lvl="2"/>
            <a:r>
              <a:rPr lang="en-IN" sz="1800" dirty="0"/>
              <a:t>Node MCU</a:t>
            </a:r>
          </a:p>
          <a:p>
            <a:pPr lvl="2"/>
            <a:r>
              <a:rPr lang="en-IN" sz="1800" dirty="0"/>
              <a:t>Jumper wires</a:t>
            </a:r>
          </a:p>
          <a:p>
            <a:pPr lvl="2"/>
            <a:endParaRPr lang="en-IN" dirty="0"/>
          </a:p>
        </p:txBody>
      </p:sp>
      <p:sp>
        <p:nvSpPr>
          <p:cNvPr id="4" name="Content Placeholder 3">
            <a:extLst>
              <a:ext uri="{FF2B5EF4-FFF2-40B4-BE49-F238E27FC236}">
                <a16:creationId xmlns:a16="http://schemas.microsoft.com/office/drawing/2014/main" id="{2A0A3BB7-8F55-CC44-383A-509407BB114E}"/>
              </a:ext>
            </a:extLst>
          </p:cNvPr>
          <p:cNvSpPr>
            <a:spLocks noGrp="1"/>
          </p:cNvSpPr>
          <p:nvPr>
            <p:ph sz="half" idx="2"/>
          </p:nvPr>
        </p:nvSpPr>
        <p:spPr/>
        <p:txBody>
          <a:bodyPr>
            <a:normAutofit/>
          </a:bodyPr>
          <a:lstStyle/>
          <a:p>
            <a:r>
              <a:rPr lang="en-IN" sz="2800" dirty="0"/>
              <a:t>Software</a:t>
            </a:r>
          </a:p>
          <a:p>
            <a:pPr lvl="2"/>
            <a:r>
              <a:rPr lang="en-IN" sz="2000" dirty="0"/>
              <a:t>Android Studio</a:t>
            </a:r>
          </a:p>
          <a:p>
            <a:pPr lvl="2"/>
            <a:r>
              <a:rPr lang="en-IN" sz="2000" dirty="0" err="1"/>
              <a:t>ThingSpeak</a:t>
            </a:r>
            <a:endParaRPr lang="en-IN" sz="2000" dirty="0"/>
          </a:p>
        </p:txBody>
      </p:sp>
    </p:spTree>
    <p:extLst>
      <p:ext uri="{BB962C8B-B14F-4D97-AF65-F5344CB8AC3E}">
        <p14:creationId xmlns:p14="http://schemas.microsoft.com/office/powerpoint/2010/main" val="208818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B317-490A-9DFC-704E-CB3AA9949C24}"/>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3F7A78F9-17D1-50E4-FAEE-5687159F5A09}"/>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cap="all" dirty="0">
                <a:ea typeface="+mn-lt"/>
                <a:cs typeface="+mn-lt"/>
              </a:rPr>
              <a:t>THINGSPEAK – AN API AND WEB SERVICE FOR THE INTERNET OF THINGS</a:t>
            </a:r>
          </a:p>
          <a:p>
            <a:pPr marL="342900" indent="-342900">
              <a:buAutoNum type="arabicPeriod"/>
            </a:pPr>
            <a:r>
              <a:rPr lang="en-US" cap="all" dirty="0">
                <a:ea typeface="+mn-lt"/>
                <a:cs typeface="+mn-lt"/>
              </a:rPr>
              <a:t>Smart door lock</a:t>
            </a:r>
            <a:endParaRPr lang="en-US" dirty="0">
              <a:ea typeface="+mn-lt"/>
              <a:cs typeface="+mn-lt"/>
            </a:endParaRPr>
          </a:p>
          <a:p>
            <a:pPr marL="342900" indent="-342900">
              <a:buAutoNum type="arabicPeriod"/>
            </a:pPr>
            <a:r>
              <a:rPr lang="en-US" cap="all" dirty="0">
                <a:ea typeface="+mn-lt"/>
                <a:cs typeface="+mn-lt"/>
              </a:rPr>
              <a:t>Illegal Border Cross Detection and Warning System Using IR Sensor and Node MCU</a:t>
            </a:r>
          </a:p>
          <a:p>
            <a:pPr marL="342900" indent="-342900">
              <a:buAutoNum type="arabicPeriod"/>
            </a:pPr>
            <a:r>
              <a:rPr lang="en-US" cap="all" dirty="0">
                <a:ea typeface="+mn-lt"/>
                <a:cs typeface="+mn-lt"/>
              </a:rPr>
              <a:t>IoT based car parking management system using IR sensor</a:t>
            </a:r>
          </a:p>
          <a:p>
            <a:pPr marL="342900" indent="-342900">
              <a:buAutoNum type="arabicPeriod"/>
            </a:pPr>
            <a:r>
              <a:rPr lang="en-US" cap="all" dirty="0">
                <a:ea typeface="+mn-lt"/>
                <a:cs typeface="+mn-lt"/>
              </a:rPr>
              <a:t>IoT based Implementation of Vehicle Monitoring and Tracking system using Node MCU </a:t>
            </a:r>
          </a:p>
          <a:p>
            <a:pPr marL="342900" indent="-342900">
              <a:buAutoNum type="arabicPeriod"/>
            </a:pPr>
            <a:endParaRPr lang="en-US" cap="all" dirty="0">
              <a:ea typeface="+mn-lt"/>
              <a:cs typeface="+mn-lt"/>
            </a:endParaRPr>
          </a:p>
          <a:p>
            <a:pPr marL="0" indent="0">
              <a:buNone/>
            </a:pPr>
            <a:endParaRPr lang="en-US" cap="all" dirty="0">
              <a:ea typeface="+mn-lt"/>
              <a:cs typeface="+mn-lt"/>
            </a:endParaRPr>
          </a:p>
        </p:txBody>
      </p:sp>
    </p:spTree>
    <p:extLst>
      <p:ext uri="{BB962C8B-B14F-4D97-AF65-F5344CB8AC3E}">
        <p14:creationId xmlns:p14="http://schemas.microsoft.com/office/powerpoint/2010/main" val="294265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B317-490A-9DFC-704E-CB3AA9949C24}"/>
              </a:ext>
            </a:extLst>
          </p:cNvPr>
          <p:cNvSpPr>
            <a:spLocks noGrp="1"/>
          </p:cNvSpPr>
          <p:nvPr>
            <p:ph type="title"/>
          </p:nvPr>
        </p:nvSpPr>
        <p:spPr/>
        <p:txBody>
          <a:bodyPr/>
          <a:lstStyle/>
          <a:p>
            <a:r>
              <a:rPr lang="en-US" b="0" dirty="0">
                <a:ea typeface="+mj-lt"/>
                <a:cs typeface="+mj-lt"/>
              </a:rPr>
              <a:t>1. </a:t>
            </a:r>
            <a:r>
              <a:rPr lang="en-US" b="0" dirty="0" err="1">
                <a:ea typeface="+mj-lt"/>
                <a:cs typeface="+mj-lt"/>
              </a:rPr>
              <a:t>ThingSpeak</a:t>
            </a:r>
            <a:r>
              <a:rPr lang="en-US" b="0" dirty="0">
                <a:ea typeface="+mj-lt"/>
                <a:cs typeface="+mj-lt"/>
              </a:rPr>
              <a:t> – an API and Web Service for the Internet of Things </a:t>
            </a:r>
            <a:endParaRPr lang="en-US" dirty="0"/>
          </a:p>
        </p:txBody>
      </p:sp>
      <p:sp>
        <p:nvSpPr>
          <p:cNvPr id="3" name="Content Placeholder 2">
            <a:extLst>
              <a:ext uri="{FF2B5EF4-FFF2-40B4-BE49-F238E27FC236}">
                <a16:creationId xmlns:a16="http://schemas.microsoft.com/office/drawing/2014/main" id="{3F7A78F9-17D1-50E4-FAEE-5687159F5A09}"/>
              </a:ext>
            </a:extLst>
          </p:cNvPr>
          <p:cNvSpPr>
            <a:spLocks noGrp="1"/>
          </p:cNvSpPr>
          <p:nvPr>
            <p:ph idx="1"/>
          </p:nvPr>
        </p:nvSpPr>
        <p:spPr/>
        <p:txBody>
          <a:bodyPr vert="horz" lIns="91440" tIns="45720" rIns="91440" bIns="45720" rtlCol="0" anchor="t">
            <a:normAutofit/>
          </a:bodyPr>
          <a:lstStyle/>
          <a:p>
            <a:r>
              <a:rPr lang="en-US" err="1">
                <a:ea typeface="+mn-lt"/>
                <a:cs typeface="+mn-lt"/>
              </a:rPr>
              <a:t>ThingSpeak</a:t>
            </a:r>
            <a:r>
              <a:rPr lang="en-US">
                <a:ea typeface="+mn-lt"/>
                <a:cs typeface="+mn-lt"/>
              </a:rPr>
              <a:t> is an IoT interface that provides simple communication capabilities for objects, as well as additional applications. It allows for near real-time data collection, processing, and visualization for its users, making it easy for them to build applications around sensor data.</a:t>
            </a:r>
          </a:p>
          <a:p>
            <a:r>
              <a:rPr lang="en-US">
                <a:ea typeface="+mn-lt"/>
                <a:cs typeface="+mn-lt"/>
              </a:rPr>
              <a:t>https://staas.home.xs4all.nl/t/swtr/documents/wt2014_thingspeak.pdf</a:t>
            </a:r>
          </a:p>
        </p:txBody>
      </p:sp>
    </p:spTree>
    <p:extLst>
      <p:ext uri="{BB962C8B-B14F-4D97-AF65-F5344CB8AC3E}">
        <p14:creationId xmlns:p14="http://schemas.microsoft.com/office/powerpoint/2010/main" val="367620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3E2A-2C43-449C-B1AB-34688C13B93B}"/>
              </a:ext>
            </a:extLst>
          </p:cNvPr>
          <p:cNvSpPr>
            <a:spLocks noGrp="1"/>
          </p:cNvSpPr>
          <p:nvPr>
            <p:ph type="title"/>
          </p:nvPr>
        </p:nvSpPr>
        <p:spPr/>
        <p:txBody>
          <a:bodyPr/>
          <a:lstStyle/>
          <a:p>
            <a:r>
              <a:rPr lang="en-US" b="0" dirty="0"/>
              <a:t>2. Smart door lock</a:t>
            </a:r>
          </a:p>
        </p:txBody>
      </p:sp>
      <p:sp>
        <p:nvSpPr>
          <p:cNvPr id="3" name="Content Placeholder 2">
            <a:extLst>
              <a:ext uri="{FF2B5EF4-FFF2-40B4-BE49-F238E27FC236}">
                <a16:creationId xmlns:a16="http://schemas.microsoft.com/office/drawing/2014/main" id="{53A5AB55-3D3E-5C4B-FDAA-1E7E5807A7D9}"/>
              </a:ext>
            </a:extLst>
          </p:cNvPr>
          <p:cNvSpPr>
            <a:spLocks noGrp="1"/>
          </p:cNvSpPr>
          <p:nvPr>
            <p:ph idx="1"/>
          </p:nvPr>
        </p:nvSpPr>
        <p:spPr/>
        <p:txBody>
          <a:bodyPr vert="horz" lIns="91440" tIns="45720" rIns="91440" bIns="45720" rtlCol="0" anchor="t">
            <a:normAutofit/>
          </a:bodyPr>
          <a:lstStyle/>
          <a:p>
            <a:r>
              <a:rPr lang="en-US">
                <a:ea typeface="+mn-lt"/>
                <a:cs typeface="+mn-lt"/>
              </a:rPr>
              <a:t>It provides an easy and convenient method for unlocking a front door by removing the need for the old-fashioned key</a:t>
            </a:r>
          </a:p>
          <a:p>
            <a:r>
              <a:rPr lang="en-US">
                <a:ea typeface="+mn-lt"/>
                <a:cs typeface="+mn-lt"/>
              </a:rPr>
              <a:t>The Smart Lock app provides an intuitive User Interface. From this app, users can not only manage their accounts, but also add friends and family by simply providing their names and photos of their faces. Once a friend is added, the face recognition library will be able to identify them, and, if provided with access by the user, automatically unlock the door via the Raspberry Pi.</a:t>
            </a:r>
          </a:p>
          <a:p>
            <a:r>
              <a:rPr lang="en-US">
                <a:ea typeface="+mn-lt"/>
                <a:cs typeface="+mn-lt"/>
              </a:rPr>
              <a:t>https://web.wpi.edu/Pubs/E-project/Available/E-project-042419-115219/unrestricted/Final_Report_-_Smart_Door_Lock_PDF.pdf</a:t>
            </a:r>
            <a:endParaRPr lang="en-US"/>
          </a:p>
        </p:txBody>
      </p:sp>
    </p:spTree>
    <p:extLst>
      <p:ext uri="{BB962C8B-B14F-4D97-AF65-F5344CB8AC3E}">
        <p14:creationId xmlns:p14="http://schemas.microsoft.com/office/powerpoint/2010/main" val="36297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0773-5633-0D42-F59B-78441FD4A7F7}"/>
              </a:ext>
            </a:extLst>
          </p:cNvPr>
          <p:cNvSpPr>
            <a:spLocks noGrp="1"/>
          </p:cNvSpPr>
          <p:nvPr>
            <p:ph type="title"/>
          </p:nvPr>
        </p:nvSpPr>
        <p:spPr/>
        <p:txBody>
          <a:bodyPr>
            <a:normAutofit fontScale="90000"/>
          </a:bodyPr>
          <a:lstStyle/>
          <a:p>
            <a:r>
              <a:rPr lang="en-US" b="0">
                <a:ea typeface="+mj-lt"/>
                <a:cs typeface="+mj-lt"/>
              </a:rPr>
              <a:t>3. Illegal Border Cross Detection and Warning System Using IR Sensor and Node MCU</a:t>
            </a:r>
            <a:endParaRPr lang="en-US">
              <a:ea typeface="+mj-lt"/>
              <a:cs typeface="+mj-lt"/>
            </a:endParaRPr>
          </a:p>
        </p:txBody>
      </p:sp>
      <p:sp>
        <p:nvSpPr>
          <p:cNvPr id="3" name="Content Placeholder 2">
            <a:extLst>
              <a:ext uri="{FF2B5EF4-FFF2-40B4-BE49-F238E27FC236}">
                <a16:creationId xmlns:a16="http://schemas.microsoft.com/office/drawing/2014/main" id="{97A6C705-CDCC-FD28-533F-B8460B796B39}"/>
              </a:ext>
            </a:extLst>
          </p:cNvPr>
          <p:cNvSpPr>
            <a:spLocks noGrp="1"/>
          </p:cNvSpPr>
          <p:nvPr>
            <p:ph idx="1"/>
          </p:nvPr>
        </p:nvSpPr>
        <p:spPr/>
        <p:txBody>
          <a:bodyPr vert="horz" lIns="91440" tIns="45720" rIns="91440" bIns="45720" rtlCol="0" anchor="t">
            <a:normAutofit/>
          </a:bodyPr>
          <a:lstStyle/>
          <a:p>
            <a:r>
              <a:rPr lang="en-US">
                <a:ea typeface="+mn-lt"/>
                <a:cs typeface="+mn-lt"/>
              </a:rPr>
              <a:t>A device which will be there across the pillars of the border to detect the presence of any intruder entering the country. If any intruder is found entering the system will alert the soldier to act. And automatically a buzzer will turn on to alert the soldier base camps. </a:t>
            </a:r>
          </a:p>
          <a:p>
            <a:r>
              <a:rPr lang="en-US">
                <a:ea typeface="+mn-lt"/>
                <a:cs typeface="+mn-lt"/>
              </a:rPr>
              <a:t>https://arxiv.org/ftp/arxiv/papers/2101/2101.01663.pdf</a:t>
            </a:r>
          </a:p>
        </p:txBody>
      </p:sp>
    </p:spTree>
    <p:extLst>
      <p:ext uri="{BB962C8B-B14F-4D97-AF65-F5344CB8AC3E}">
        <p14:creationId xmlns:p14="http://schemas.microsoft.com/office/powerpoint/2010/main" val="2855289000"/>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252441"/>
      </a:dk2>
      <a:lt2>
        <a:srgbClr val="E8E6E2"/>
      </a:lt2>
      <a:accent1>
        <a:srgbClr val="6EA0EE"/>
      </a:accent1>
      <a:accent2>
        <a:srgbClr val="524EEB"/>
      </a:accent2>
      <a:accent3>
        <a:srgbClr val="A76EEE"/>
      </a:accent3>
      <a:accent4>
        <a:srgbClr val="D44EEB"/>
      </a:accent4>
      <a:accent5>
        <a:srgbClr val="EE6ECB"/>
      </a:accent5>
      <a:accent6>
        <a:srgbClr val="EB4E7E"/>
      </a:accent6>
      <a:hlink>
        <a:srgbClr val="977F5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760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Trade Gothic Next Cond</vt:lpstr>
      <vt:lpstr>Trade Gothic Next Light</vt:lpstr>
      <vt:lpstr>AfterglowVTI</vt:lpstr>
      <vt:lpstr>Washroom Occupancy detection System</vt:lpstr>
      <vt:lpstr>Abstract</vt:lpstr>
      <vt:lpstr>Issues with common washrooms</vt:lpstr>
      <vt:lpstr>Benifits</vt:lpstr>
      <vt:lpstr>Requirements</vt:lpstr>
      <vt:lpstr>Literature review</vt:lpstr>
      <vt:lpstr>1. ThingSpeak – an API and Web Service for the Internet of Things </vt:lpstr>
      <vt:lpstr>2. Smart door lock</vt:lpstr>
      <vt:lpstr>3. Illegal Border Cross Detection and Warning System Using IR Sensor and Node MCU</vt:lpstr>
      <vt:lpstr>4. IoT based car parking management system using IR sensor</vt:lpstr>
      <vt:lpstr>5. IoT based Implementation of Vehicle Monitoring and Tracking system using Node MCU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c:creator>
  <cp:lastModifiedBy>Pain Uzumaki</cp:lastModifiedBy>
  <cp:revision>34</cp:revision>
  <dcterms:created xsi:type="dcterms:W3CDTF">2023-01-12T15:29:12Z</dcterms:created>
  <dcterms:modified xsi:type="dcterms:W3CDTF">2023-01-13T05:40:24Z</dcterms:modified>
</cp:coreProperties>
</file>