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8" r:id="rId1"/>
  </p:sldMasterIdLst>
  <p:sldIdLst>
    <p:sldId id="311" r:id="rId2"/>
    <p:sldId id="257" r:id="rId3"/>
    <p:sldId id="261" r:id="rId4"/>
    <p:sldId id="312" r:id="rId5"/>
    <p:sldId id="258" r:id="rId6"/>
    <p:sldId id="313" r:id="rId7"/>
    <p:sldId id="259" r:id="rId8"/>
    <p:sldId id="260" r:id="rId9"/>
    <p:sldId id="314" r:id="rId10"/>
    <p:sldId id="262" r:id="rId11"/>
    <p:sldId id="264" r:id="rId12"/>
    <p:sldId id="293" r:id="rId13"/>
    <p:sldId id="265" r:id="rId14"/>
    <p:sldId id="278" r:id="rId15"/>
    <p:sldId id="267" r:id="rId16"/>
    <p:sldId id="268" r:id="rId17"/>
    <p:sldId id="295" r:id="rId18"/>
    <p:sldId id="297" r:id="rId19"/>
    <p:sldId id="299" r:id="rId20"/>
    <p:sldId id="300" r:id="rId21"/>
    <p:sldId id="301" r:id="rId22"/>
    <p:sldId id="302" r:id="rId23"/>
    <p:sldId id="303" r:id="rId24"/>
    <p:sldId id="269" r:id="rId25"/>
    <p:sldId id="270" r:id="rId26"/>
    <p:sldId id="271" r:id="rId27"/>
    <p:sldId id="304" r:id="rId28"/>
    <p:sldId id="305" r:id="rId29"/>
    <p:sldId id="272" r:id="rId30"/>
    <p:sldId id="307" r:id="rId31"/>
    <p:sldId id="308" r:id="rId32"/>
    <p:sldId id="273" r:id="rId33"/>
    <p:sldId id="274" r:id="rId34"/>
    <p:sldId id="275" r:id="rId35"/>
    <p:sldId id="277" r:id="rId36"/>
    <p:sldId id="279" r:id="rId37"/>
    <p:sldId id="280" r:id="rId38"/>
    <p:sldId id="281" r:id="rId39"/>
    <p:sldId id="282" r:id="rId40"/>
    <p:sldId id="283" r:id="rId41"/>
    <p:sldId id="284" r:id="rId42"/>
    <p:sldId id="285" r:id="rId43"/>
    <p:sldId id="286" r:id="rId44"/>
    <p:sldId id="287" r:id="rId45"/>
    <p:sldId id="288" r:id="rId46"/>
    <p:sldId id="294" r:id="rId47"/>
    <p:sldId id="289" r:id="rId48"/>
    <p:sldId id="309" r:id="rId49"/>
    <p:sldId id="290" r:id="rId50"/>
    <p:sldId id="310"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0B84DE-BAB7-4CD5-BDD0-B3B6BC3D3C4C}" v="23" dt="2022-08-18T06:56:43.262"/>
    <p1510:client id="{3B382B05-A503-4ED1-9426-83495A2C2304}" v="2" dt="2022-12-12T08:20:56.601"/>
    <p1510:client id="{3CF711EF-3FB9-4B98-8E65-85D488BD897A}" v="15" dt="2023-01-16T03:16:08.834"/>
    <p1510:client id="{A5D2C242-1C6A-49BB-9976-D8E7CC2C106C}" v="899" dt="2022-11-19T09:59:00.1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 Masood Ansari" userId="075677fd3482852b" providerId="Windows Live" clId="Web-{2E0B84DE-BAB7-4CD5-BDD0-B3B6BC3D3C4C}"/>
    <pc:docChg chg="addSld delSld modSld">
      <pc:chgData name="Mohammed Masood Ansari" userId="075677fd3482852b" providerId="Windows Live" clId="Web-{2E0B84DE-BAB7-4CD5-BDD0-B3B6BC3D3C4C}" dt="2022-08-18T06:56:43.262" v="23"/>
      <pc:docMkLst>
        <pc:docMk/>
      </pc:docMkLst>
      <pc:sldChg chg="addSp delSp modSp del">
        <pc:chgData name="Mohammed Masood Ansari" userId="075677fd3482852b" providerId="Windows Live" clId="Web-{2E0B84DE-BAB7-4CD5-BDD0-B3B6BC3D3C4C}" dt="2022-08-18T06:47:50.829" v="10"/>
        <pc:sldMkLst>
          <pc:docMk/>
          <pc:sldMk cId="275355523" sldId="256"/>
        </pc:sldMkLst>
        <pc:spChg chg="mod">
          <ac:chgData name="Mohammed Masood Ansari" userId="075677fd3482852b" providerId="Windows Live" clId="Web-{2E0B84DE-BAB7-4CD5-BDD0-B3B6BC3D3C4C}" dt="2022-08-18T06:47:32.593" v="6" actId="14100"/>
          <ac:spMkLst>
            <pc:docMk/>
            <pc:sldMk cId="275355523" sldId="256"/>
            <ac:spMk id="2" creationId="{BE9D8475-BA0A-0081-364D-585BAEA40FEF}"/>
          </ac:spMkLst>
        </pc:spChg>
        <pc:spChg chg="del mod">
          <ac:chgData name="Mohammed Masood Ansari" userId="075677fd3482852b" providerId="Windows Live" clId="Web-{2E0B84DE-BAB7-4CD5-BDD0-B3B6BC3D3C4C}" dt="2022-08-18T06:47:41.594" v="8"/>
          <ac:spMkLst>
            <pc:docMk/>
            <pc:sldMk cId="275355523" sldId="256"/>
            <ac:spMk id="3" creationId="{3FBE41A5-A740-36AD-F4C4-5CCFA8C5D45D}"/>
          </ac:spMkLst>
        </pc:spChg>
        <pc:spChg chg="add mod">
          <ac:chgData name="Mohammed Masood Ansari" userId="075677fd3482852b" providerId="Windows Live" clId="Web-{2E0B84DE-BAB7-4CD5-BDD0-B3B6BC3D3C4C}" dt="2022-08-18T06:47:41.594" v="8"/>
          <ac:spMkLst>
            <pc:docMk/>
            <pc:sldMk cId="275355523" sldId="256"/>
            <ac:spMk id="5" creationId="{D04BC5ED-14F8-24A5-B131-2527313951D3}"/>
          </ac:spMkLst>
        </pc:spChg>
      </pc:sldChg>
      <pc:sldChg chg="modSp">
        <pc:chgData name="Mohammed Masood Ansari" userId="075677fd3482852b" providerId="Windows Live" clId="Web-{2E0B84DE-BAB7-4CD5-BDD0-B3B6BC3D3C4C}" dt="2022-08-18T06:56:43.262" v="23"/>
        <pc:sldMkLst>
          <pc:docMk/>
          <pc:sldMk cId="3801609580" sldId="258"/>
        </pc:sldMkLst>
        <pc:spChg chg="mod">
          <ac:chgData name="Mohammed Masood Ansari" userId="075677fd3482852b" providerId="Windows Live" clId="Web-{2E0B84DE-BAB7-4CD5-BDD0-B3B6BC3D3C4C}" dt="2022-08-18T06:56:43.230" v="22"/>
          <ac:spMkLst>
            <pc:docMk/>
            <pc:sldMk cId="3801609580" sldId="258"/>
            <ac:spMk id="2" creationId="{FB8B1B59-2195-0D90-A996-ACBBCD744F62}"/>
          </ac:spMkLst>
        </pc:spChg>
        <pc:spChg chg="mod">
          <ac:chgData name="Mohammed Masood Ansari" userId="075677fd3482852b" providerId="Windows Live" clId="Web-{2E0B84DE-BAB7-4CD5-BDD0-B3B6BC3D3C4C}" dt="2022-08-18T06:56:43.262" v="23"/>
          <ac:spMkLst>
            <pc:docMk/>
            <pc:sldMk cId="3801609580" sldId="258"/>
            <ac:spMk id="3" creationId="{6098E629-921D-1F6E-E4FE-8D5ADBC0E33D}"/>
          </ac:spMkLst>
        </pc:spChg>
      </pc:sldChg>
      <pc:sldChg chg="delSp modSp new">
        <pc:chgData name="Mohammed Masood Ansari" userId="075677fd3482852b" providerId="Windows Live" clId="Web-{2E0B84DE-BAB7-4CD5-BDD0-B3B6BC3D3C4C}" dt="2022-08-18T06:49:41.788" v="21" actId="14100"/>
        <pc:sldMkLst>
          <pc:docMk/>
          <pc:sldMk cId="3310103703" sldId="311"/>
        </pc:sldMkLst>
        <pc:spChg chg="mod">
          <ac:chgData name="Mohammed Masood Ansari" userId="075677fd3482852b" providerId="Windows Live" clId="Web-{2E0B84DE-BAB7-4CD5-BDD0-B3B6BC3D3C4C}" dt="2022-08-18T06:49:41.788" v="21" actId="14100"/>
          <ac:spMkLst>
            <pc:docMk/>
            <pc:sldMk cId="3310103703" sldId="311"/>
            <ac:spMk id="2" creationId="{EB9570D8-71B6-DDD1-8DE0-BC988BBBAD84}"/>
          </ac:spMkLst>
        </pc:spChg>
        <pc:spChg chg="del">
          <ac:chgData name="Mohammed Masood Ansari" userId="075677fd3482852b" providerId="Windows Live" clId="Web-{2E0B84DE-BAB7-4CD5-BDD0-B3B6BC3D3C4C}" dt="2022-08-18T06:48:45.550" v="16"/>
          <ac:spMkLst>
            <pc:docMk/>
            <pc:sldMk cId="3310103703" sldId="311"/>
            <ac:spMk id="3" creationId="{5BF3294B-88A3-E515-5F6E-192DF9C9BFFF}"/>
          </ac:spMkLst>
        </pc:spChg>
      </pc:sldChg>
      <pc:sldChg chg="new del">
        <pc:chgData name="Mohammed Masood Ansari" userId="075677fd3482852b" providerId="Windows Live" clId="Web-{2E0B84DE-BAB7-4CD5-BDD0-B3B6BC3D3C4C}" dt="2022-08-18T06:48:32.675" v="14"/>
        <pc:sldMkLst>
          <pc:docMk/>
          <pc:sldMk cId="1065470189" sldId="312"/>
        </pc:sldMkLst>
      </pc:sldChg>
    </pc:docChg>
  </pc:docChgLst>
  <pc:docChgLst>
    <pc:chgData name="Mohammed Masood Ansari" userId="075677fd3482852b" providerId="Windows Live" clId="Web-{A5D2C242-1C6A-49BB-9976-D8E7CC2C106C}"/>
    <pc:docChg chg="addSld modSld sldOrd">
      <pc:chgData name="Mohammed Masood Ansari" userId="075677fd3482852b" providerId="Windows Live" clId="Web-{A5D2C242-1C6A-49BB-9976-D8E7CC2C106C}" dt="2022-11-19T09:58:59.669" v="891" actId="20577"/>
      <pc:docMkLst>
        <pc:docMk/>
      </pc:docMkLst>
      <pc:sldChg chg="ord">
        <pc:chgData name="Mohammed Masood Ansari" userId="075677fd3482852b" providerId="Windows Live" clId="Web-{A5D2C242-1C6A-49BB-9976-D8E7CC2C106C}" dt="2022-11-19T07:54:16.963" v="500"/>
        <pc:sldMkLst>
          <pc:docMk/>
          <pc:sldMk cId="1250722357" sldId="257"/>
        </pc:sldMkLst>
      </pc:sldChg>
      <pc:sldChg chg="modSp">
        <pc:chgData name="Mohammed Masood Ansari" userId="075677fd3482852b" providerId="Windows Live" clId="Web-{A5D2C242-1C6A-49BB-9976-D8E7CC2C106C}" dt="2022-11-19T08:21:30.350" v="727" actId="14100"/>
        <pc:sldMkLst>
          <pc:docMk/>
          <pc:sldMk cId="808749509" sldId="260"/>
        </pc:sldMkLst>
        <pc:spChg chg="mod">
          <ac:chgData name="Mohammed Masood Ansari" userId="075677fd3482852b" providerId="Windows Live" clId="Web-{A5D2C242-1C6A-49BB-9976-D8E7CC2C106C}" dt="2022-11-19T08:21:25.256" v="726" actId="14100"/>
          <ac:spMkLst>
            <pc:docMk/>
            <pc:sldMk cId="808749509" sldId="260"/>
            <ac:spMk id="2" creationId="{4FE005A5-63EE-EF1F-9191-032378837B9D}"/>
          </ac:spMkLst>
        </pc:spChg>
        <pc:spChg chg="mod">
          <ac:chgData name="Mohammed Masood Ansari" userId="075677fd3482852b" providerId="Windows Live" clId="Web-{A5D2C242-1C6A-49BB-9976-D8E7CC2C106C}" dt="2022-11-19T08:21:30.350" v="727" actId="14100"/>
          <ac:spMkLst>
            <pc:docMk/>
            <pc:sldMk cId="808749509" sldId="260"/>
            <ac:spMk id="3" creationId="{7F87B375-3EED-620F-7575-3E1FFBCF158E}"/>
          </ac:spMkLst>
        </pc:spChg>
      </pc:sldChg>
      <pc:sldChg chg="ord">
        <pc:chgData name="Mohammed Masood Ansari" userId="075677fd3482852b" providerId="Windows Live" clId="Web-{A5D2C242-1C6A-49BB-9976-D8E7CC2C106C}" dt="2022-11-19T08:02:56.763" v="501"/>
        <pc:sldMkLst>
          <pc:docMk/>
          <pc:sldMk cId="3913015251" sldId="261"/>
        </pc:sldMkLst>
      </pc:sldChg>
      <pc:sldChg chg="modSp">
        <pc:chgData name="Mohammed Masood Ansari" userId="075677fd3482852b" providerId="Windows Live" clId="Web-{A5D2C242-1C6A-49BB-9976-D8E7CC2C106C}" dt="2022-11-19T08:58:29.402" v="728" actId="20577"/>
        <pc:sldMkLst>
          <pc:docMk/>
          <pc:sldMk cId="3552477376" sldId="309"/>
        </pc:sldMkLst>
        <pc:spChg chg="mod">
          <ac:chgData name="Mohammed Masood Ansari" userId="075677fd3482852b" providerId="Windows Live" clId="Web-{A5D2C242-1C6A-49BB-9976-D8E7CC2C106C}" dt="2022-11-19T08:58:29.402" v="728" actId="20577"/>
          <ac:spMkLst>
            <pc:docMk/>
            <pc:sldMk cId="3552477376" sldId="309"/>
            <ac:spMk id="4" creationId="{0370FB05-8018-75D7-0B0B-EA5CC0509235}"/>
          </ac:spMkLst>
        </pc:spChg>
      </pc:sldChg>
      <pc:sldChg chg="modSp new ord">
        <pc:chgData name="Mohammed Masood Ansari" userId="075677fd3482852b" providerId="Windows Live" clId="Web-{A5D2C242-1C6A-49BB-9976-D8E7CC2C106C}" dt="2022-11-19T07:54:03.650" v="498"/>
        <pc:sldMkLst>
          <pc:docMk/>
          <pc:sldMk cId="2617692285" sldId="312"/>
        </pc:sldMkLst>
        <pc:spChg chg="mod">
          <ac:chgData name="Mohammed Masood Ansari" userId="075677fd3482852b" providerId="Windows Live" clId="Web-{A5D2C242-1C6A-49BB-9976-D8E7CC2C106C}" dt="2022-11-19T06:56:03.946" v="14" actId="20577"/>
          <ac:spMkLst>
            <pc:docMk/>
            <pc:sldMk cId="2617692285" sldId="312"/>
            <ac:spMk id="2" creationId="{28CC3359-AC43-7E82-59FD-6038D40F56AC}"/>
          </ac:spMkLst>
        </pc:spChg>
        <pc:spChg chg="mod">
          <ac:chgData name="Mohammed Masood Ansari" userId="075677fd3482852b" providerId="Windows Live" clId="Web-{A5D2C242-1C6A-49BB-9976-D8E7CC2C106C}" dt="2022-11-19T07:23:12.283" v="497" actId="20577"/>
          <ac:spMkLst>
            <pc:docMk/>
            <pc:sldMk cId="2617692285" sldId="312"/>
            <ac:spMk id="3" creationId="{6C23474A-19EA-290F-FFD8-554E98DC88AC}"/>
          </ac:spMkLst>
        </pc:spChg>
      </pc:sldChg>
      <pc:sldChg chg="addSp delSp modSp new">
        <pc:chgData name="Mohammed Masood Ansari" userId="075677fd3482852b" providerId="Windows Live" clId="Web-{A5D2C242-1C6A-49BB-9976-D8E7CC2C106C}" dt="2022-11-19T08:10:12.075" v="519" actId="14100"/>
        <pc:sldMkLst>
          <pc:docMk/>
          <pc:sldMk cId="4140389251" sldId="313"/>
        </pc:sldMkLst>
        <pc:spChg chg="mod">
          <ac:chgData name="Mohammed Masood Ansari" userId="075677fd3482852b" providerId="Windows Live" clId="Web-{A5D2C242-1C6A-49BB-9976-D8E7CC2C106C}" dt="2022-11-19T08:06:19.942" v="511" actId="14100"/>
          <ac:spMkLst>
            <pc:docMk/>
            <pc:sldMk cId="4140389251" sldId="313"/>
            <ac:spMk id="2" creationId="{870A6B84-E33B-6FF3-74CE-1EEAF26919CB}"/>
          </ac:spMkLst>
        </pc:spChg>
        <pc:spChg chg="del mod">
          <ac:chgData name="Mohammed Masood Ansari" userId="075677fd3482852b" providerId="Windows Live" clId="Web-{A5D2C242-1C6A-49BB-9976-D8E7CC2C106C}" dt="2022-11-19T08:09:56.950" v="515"/>
          <ac:spMkLst>
            <pc:docMk/>
            <pc:sldMk cId="4140389251" sldId="313"/>
            <ac:spMk id="3" creationId="{E5762709-F2E2-424A-F497-EE1BB019B5D5}"/>
          </ac:spMkLst>
        </pc:spChg>
        <pc:picChg chg="add mod ord">
          <ac:chgData name="Mohammed Masood Ansari" userId="075677fd3482852b" providerId="Windows Live" clId="Web-{A5D2C242-1C6A-49BB-9976-D8E7CC2C106C}" dt="2022-11-19T08:10:12.075" v="519" actId="14100"/>
          <ac:picMkLst>
            <pc:docMk/>
            <pc:sldMk cId="4140389251" sldId="313"/>
            <ac:picMk id="4" creationId="{D6D3F55C-E5BF-9336-B36F-A3EB32361EC4}"/>
          </ac:picMkLst>
        </pc:picChg>
      </pc:sldChg>
      <pc:sldChg chg="modSp new">
        <pc:chgData name="Mohammed Masood Ansari" userId="075677fd3482852b" providerId="Windows Live" clId="Web-{A5D2C242-1C6A-49BB-9976-D8E7CC2C106C}" dt="2022-11-19T09:58:59.669" v="891" actId="20577"/>
        <pc:sldMkLst>
          <pc:docMk/>
          <pc:sldMk cId="975647031" sldId="314"/>
        </pc:sldMkLst>
        <pc:spChg chg="mod">
          <ac:chgData name="Mohammed Masood Ansari" userId="075677fd3482852b" providerId="Windows Live" clId="Web-{A5D2C242-1C6A-49BB-9976-D8E7CC2C106C}" dt="2022-11-19T09:46:05.567" v="752" actId="20577"/>
          <ac:spMkLst>
            <pc:docMk/>
            <pc:sldMk cId="975647031" sldId="314"/>
            <ac:spMk id="2" creationId="{277379DE-BDF6-DA3B-16DF-44862B9440BB}"/>
          </ac:spMkLst>
        </pc:spChg>
        <pc:spChg chg="mod">
          <ac:chgData name="Mohammed Masood Ansari" userId="075677fd3482852b" providerId="Windows Live" clId="Web-{A5D2C242-1C6A-49BB-9976-D8E7CC2C106C}" dt="2022-11-19T09:58:59.669" v="891" actId="20577"/>
          <ac:spMkLst>
            <pc:docMk/>
            <pc:sldMk cId="975647031" sldId="314"/>
            <ac:spMk id="3" creationId="{C309B602-F784-30D9-C9B6-D0218A90820E}"/>
          </ac:spMkLst>
        </pc:spChg>
      </pc:sldChg>
    </pc:docChg>
  </pc:docChgLst>
  <pc:docChgLst>
    <pc:chgData name="Mohammed Masood Ansari" userId="075677fd3482852b" providerId="Windows Live" clId="Web-{3B382B05-A503-4ED1-9426-83495A2C2304}"/>
    <pc:docChg chg="modSld">
      <pc:chgData name="Mohammed Masood Ansari" userId="075677fd3482852b" providerId="Windows Live" clId="Web-{3B382B05-A503-4ED1-9426-83495A2C2304}" dt="2022-12-12T08:20:56.601" v="1" actId="20577"/>
      <pc:docMkLst>
        <pc:docMk/>
      </pc:docMkLst>
      <pc:sldChg chg="modSp">
        <pc:chgData name="Mohammed Masood Ansari" userId="075677fd3482852b" providerId="Windows Live" clId="Web-{3B382B05-A503-4ED1-9426-83495A2C2304}" dt="2022-12-12T08:20:56.601" v="1" actId="20577"/>
        <pc:sldMkLst>
          <pc:docMk/>
          <pc:sldMk cId="3798715504" sldId="262"/>
        </pc:sldMkLst>
        <pc:spChg chg="mod">
          <ac:chgData name="Mohammed Masood Ansari" userId="075677fd3482852b" providerId="Windows Live" clId="Web-{3B382B05-A503-4ED1-9426-83495A2C2304}" dt="2022-12-12T08:20:56.601" v="1" actId="20577"/>
          <ac:spMkLst>
            <pc:docMk/>
            <pc:sldMk cId="3798715504" sldId="262"/>
            <ac:spMk id="3" creationId="{FEF0D522-CD94-D1C3-962F-6808209C78C3}"/>
          </ac:spMkLst>
        </pc:spChg>
      </pc:sldChg>
    </pc:docChg>
  </pc:docChgLst>
  <pc:docChgLst>
    <pc:chgData name="Mohammed Masood Ansari" userId="075677fd3482852b" providerId="Windows Live" clId="Web-{3CF711EF-3FB9-4B98-8E65-85D488BD897A}"/>
    <pc:docChg chg="modSld">
      <pc:chgData name="Mohammed Masood Ansari" userId="075677fd3482852b" providerId="Windows Live" clId="Web-{3CF711EF-3FB9-4B98-8E65-85D488BD897A}" dt="2023-01-16T03:16:08.193" v="13" actId="20577"/>
      <pc:docMkLst>
        <pc:docMk/>
      </pc:docMkLst>
      <pc:sldChg chg="modSp">
        <pc:chgData name="Mohammed Masood Ansari" userId="075677fd3482852b" providerId="Windows Live" clId="Web-{3CF711EF-3FB9-4B98-8E65-85D488BD897A}" dt="2023-01-16T03:02:24.621" v="1" actId="20577"/>
        <pc:sldMkLst>
          <pc:docMk/>
          <pc:sldMk cId="3798715504" sldId="262"/>
        </pc:sldMkLst>
        <pc:spChg chg="mod">
          <ac:chgData name="Mohammed Masood Ansari" userId="075677fd3482852b" providerId="Windows Live" clId="Web-{3CF711EF-3FB9-4B98-8E65-85D488BD897A}" dt="2023-01-16T03:02:24.621" v="1" actId="20577"/>
          <ac:spMkLst>
            <pc:docMk/>
            <pc:sldMk cId="3798715504" sldId="262"/>
            <ac:spMk id="3" creationId="{FEF0D522-CD94-D1C3-962F-6808209C78C3}"/>
          </ac:spMkLst>
        </pc:spChg>
      </pc:sldChg>
      <pc:sldChg chg="modSp">
        <pc:chgData name="Mohammed Masood Ansari" userId="075677fd3482852b" providerId="Windows Live" clId="Web-{3CF711EF-3FB9-4B98-8E65-85D488BD897A}" dt="2023-01-16T03:16:08.193" v="13" actId="20577"/>
        <pc:sldMkLst>
          <pc:docMk/>
          <pc:sldMk cId="1755729549" sldId="265"/>
        </pc:sldMkLst>
        <pc:spChg chg="mod">
          <ac:chgData name="Mohammed Masood Ansari" userId="075677fd3482852b" providerId="Windows Live" clId="Web-{3CF711EF-3FB9-4B98-8E65-85D488BD897A}" dt="2023-01-16T03:16:08.193" v="13" actId="20577"/>
          <ac:spMkLst>
            <pc:docMk/>
            <pc:sldMk cId="1755729549" sldId="265"/>
            <ac:spMk id="3" creationId="{DAAAD433-2142-325B-4127-71376DC7750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8EA960-B51C-4353-B390-901878847BBE}" type="datetimeFigureOut">
              <a:rPr lang="en-IN" smtClean="0"/>
              <a:t>15-01-2023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31E2BD08-E212-493B-A01A-80C20C54B056}"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9687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8EA960-B51C-4353-B390-901878847BBE}" type="datetimeFigureOut">
              <a:rPr lang="en-IN" smtClean="0"/>
              <a:t>15-01-2023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E2BD08-E212-493B-A01A-80C20C54B056}"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7726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8EA960-B51C-4353-B390-901878847BBE}" type="datetimeFigureOut">
              <a:rPr lang="en-IN" smtClean="0"/>
              <a:t>15-01-2023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E2BD08-E212-493B-A01A-80C20C54B056}"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0211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8EA960-B51C-4353-B390-901878847BBE}" type="datetimeFigureOut">
              <a:rPr lang="en-IN" smtClean="0"/>
              <a:t>15-01-2023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E2BD08-E212-493B-A01A-80C20C54B056}"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2678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8EA960-B51C-4353-B390-901878847BBE}" type="datetimeFigureOut">
              <a:rPr lang="en-IN" smtClean="0"/>
              <a:t>15-01-2023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E2BD08-E212-493B-A01A-80C20C54B056}"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9139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8EA960-B51C-4353-B390-901878847BBE}" type="datetimeFigureOut">
              <a:rPr lang="en-IN" smtClean="0"/>
              <a:t>15-01-2023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E2BD08-E212-493B-A01A-80C20C54B056}"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7931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8EA960-B51C-4353-B390-901878847BBE}" type="datetimeFigureOut">
              <a:rPr lang="en-IN" smtClean="0"/>
              <a:t>15-01-2023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E2BD08-E212-493B-A01A-80C20C54B056}"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6931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8EA960-B51C-4353-B390-901878847BBE}" type="datetimeFigureOut">
              <a:rPr lang="en-IN" smtClean="0"/>
              <a:t>15-01-2023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E2BD08-E212-493B-A01A-80C20C54B056}"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317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8EA960-B51C-4353-B390-901878847BBE}" type="datetimeFigureOut">
              <a:rPr lang="en-IN" smtClean="0"/>
              <a:t>15-01-2023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E2BD08-E212-493B-A01A-80C20C54B056}" type="slidenum">
              <a:rPr lang="en-IN" smtClean="0"/>
              <a:t>‹#›</a:t>
            </a:fld>
            <a:endParaRPr lang="en-IN"/>
          </a:p>
        </p:txBody>
      </p:sp>
    </p:spTree>
    <p:extLst>
      <p:ext uri="{BB962C8B-B14F-4D97-AF65-F5344CB8AC3E}">
        <p14:creationId xmlns:p14="http://schemas.microsoft.com/office/powerpoint/2010/main" val="4256573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8EA960-B51C-4353-B390-901878847BBE}" type="datetimeFigureOut">
              <a:rPr lang="en-IN" smtClean="0"/>
              <a:t>15-01-2023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E2BD08-E212-493B-A01A-80C20C54B056}"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4935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98EA960-B51C-4353-B390-901878847BBE}" type="datetimeFigureOut">
              <a:rPr lang="en-IN" smtClean="0"/>
              <a:t>15-01-2023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31E2BD08-E212-493B-A01A-80C20C54B056}"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5482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98EA960-B51C-4353-B390-901878847BBE}" type="datetimeFigureOut">
              <a:rPr lang="en-IN" smtClean="0"/>
              <a:t>15-01-2023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1E2BD08-E212-493B-A01A-80C20C54B056}"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318608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baeldung.com/jpa-join-column"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570D8-71B6-DDD1-8DE0-BC988BBBAD84}"/>
              </a:ext>
            </a:extLst>
          </p:cNvPr>
          <p:cNvSpPr>
            <a:spLocks noGrp="1"/>
          </p:cNvSpPr>
          <p:nvPr>
            <p:ph type="title"/>
          </p:nvPr>
        </p:nvSpPr>
        <p:spPr>
          <a:xfrm>
            <a:off x="228369" y="92651"/>
            <a:ext cx="10826485" cy="728393"/>
          </a:xfrm>
        </p:spPr>
        <p:txBody>
          <a:bodyPr>
            <a:normAutofit/>
          </a:bodyPr>
          <a:lstStyle/>
          <a:p>
            <a:r>
              <a:rPr lang="en-US" b="1" dirty="0"/>
              <a:t>HIBERNATE with JPA</a:t>
            </a:r>
          </a:p>
        </p:txBody>
      </p:sp>
    </p:spTree>
    <p:extLst>
      <p:ext uri="{BB962C8B-B14F-4D97-AF65-F5344CB8AC3E}">
        <p14:creationId xmlns:p14="http://schemas.microsoft.com/office/powerpoint/2010/main" val="3310103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81D29-C2B0-5DC1-E7DA-24854A945186}"/>
              </a:ext>
            </a:extLst>
          </p:cNvPr>
          <p:cNvSpPr>
            <a:spLocks noGrp="1"/>
          </p:cNvSpPr>
          <p:nvPr>
            <p:ph type="title"/>
          </p:nvPr>
        </p:nvSpPr>
        <p:spPr/>
        <p:txBody>
          <a:bodyPr/>
          <a:lstStyle/>
          <a:p>
            <a:r>
              <a:rPr lang="en-IN" dirty="0"/>
              <a:t>ENTITY MANAGER FACTORY</a:t>
            </a:r>
          </a:p>
        </p:txBody>
      </p:sp>
      <p:sp>
        <p:nvSpPr>
          <p:cNvPr id="3" name="Content Placeholder 2">
            <a:extLst>
              <a:ext uri="{FF2B5EF4-FFF2-40B4-BE49-F238E27FC236}">
                <a16:creationId xmlns:a16="http://schemas.microsoft.com/office/drawing/2014/main" id="{FEF0D522-CD94-D1C3-962F-6808209C78C3}"/>
              </a:ext>
            </a:extLst>
          </p:cNvPr>
          <p:cNvSpPr>
            <a:spLocks noGrp="1"/>
          </p:cNvSpPr>
          <p:nvPr>
            <p:ph idx="1"/>
          </p:nvPr>
        </p:nvSpPr>
        <p:spPr/>
        <p:txBody>
          <a:bodyPr>
            <a:normAutofit fontScale="92500" lnSpcReduction="10000"/>
          </a:bodyPr>
          <a:lstStyle/>
          <a:p>
            <a:r>
              <a:rPr lang="en-IN" sz="1800" b="1" dirty="0" err="1">
                <a:effectLst/>
                <a:latin typeface="Calibri"/>
                <a:ea typeface="Times New Roman" panose="02020603050405020304" pitchFamily="18" charset="0"/>
                <a:cs typeface="Calibri"/>
              </a:rPr>
              <a:t>EntityManagerFactory</a:t>
            </a:r>
            <a:r>
              <a:rPr lang="en-IN" sz="1800" dirty="0">
                <a:effectLst/>
                <a:latin typeface="Calibri"/>
                <a:ea typeface="Times New Roman" panose="02020603050405020304" pitchFamily="18" charset="0"/>
                <a:cs typeface="Calibri"/>
              </a:rPr>
              <a:t> provides instances of </a:t>
            </a:r>
            <a:r>
              <a:rPr lang="en-IN" sz="1800" b="1" dirty="0" err="1">
                <a:effectLst/>
                <a:latin typeface="Calibri"/>
                <a:ea typeface="Times New Roman" panose="02020603050405020304" pitchFamily="18" charset="0"/>
                <a:cs typeface="Calibri"/>
              </a:rPr>
              <a:t>EntityManager</a:t>
            </a:r>
            <a:r>
              <a:rPr lang="en-IN" sz="1800" b="1" dirty="0">
                <a:effectLst/>
                <a:latin typeface="Calibri"/>
                <a:ea typeface="Times New Roman" panose="02020603050405020304" pitchFamily="18" charset="0"/>
                <a:cs typeface="Calibri"/>
              </a:rPr>
              <a:t> </a:t>
            </a:r>
            <a:r>
              <a:rPr lang="en-IN" sz="1800" dirty="0">
                <a:effectLst/>
                <a:latin typeface="Calibri"/>
                <a:ea typeface="Times New Roman" panose="02020603050405020304" pitchFamily="18" charset="0"/>
                <a:cs typeface="Calibri"/>
              </a:rPr>
              <a:t>for connecting to same database. All the instances are configured to use the same setting as defined by the default implementation. Several entity manager factories can be prepared for connecting to different data base.</a:t>
            </a:r>
          </a:p>
          <a:p>
            <a:r>
              <a:rPr lang="en-IN" sz="1800" dirty="0">
                <a:solidFill>
                  <a:srgbClr val="333333"/>
                </a:solidFill>
                <a:effectLst/>
                <a:latin typeface="Calibri"/>
                <a:ea typeface="Times New Roman" panose="02020603050405020304" pitchFamily="18" charset="0"/>
                <a:cs typeface="Calibri"/>
              </a:rPr>
              <a:t>The </a:t>
            </a:r>
            <a:r>
              <a:rPr lang="en-IN" sz="1800" b="1" dirty="0" err="1">
                <a:solidFill>
                  <a:srgbClr val="333333"/>
                </a:solidFill>
                <a:effectLst/>
                <a:latin typeface="Calibri"/>
                <a:ea typeface="Times New Roman" panose="02020603050405020304" pitchFamily="18" charset="0"/>
                <a:cs typeface="Calibri"/>
              </a:rPr>
              <a:t>EntityManagerFactory</a:t>
            </a:r>
            <a:r>
              <a:rPr lang="en-IN" sz="1800" dirty="0">
                <a:solidFill>
                  <a:srgbClr val="333333"/>
                </a:solidFill>
                <a:effectLst/>
                <a:latin typeface="Calibri"/>
                <a:ea typeface="Times New Roman" panose="02020603050405020304" pitchFamily="18" charset="0"/>
                <a:cs typeface="Calibri"/>
              </a:rPr>
              <a:t> interface present in </a:t>
            </a:r>
            <a:r>
              <a:rPr lang="en-IN" sz="1800" b="1" dirty="0" err="1">
                <a:solidFill>
                  <a:srgbClr val="333333"/>
                </a:solidFill>
                <a:latin typeface="Calibri"/>
                <a:ea typeface="Times New Roman" panose="02020603050405020304" pitchFamily="18" charset="0"/>
                <a:cs typeface="Calibri"/>
              </a:rPr>
              <a:t>javax</a:t>
            </a:r>
            <a:r>
              <a:rPr lang="en-IN" sz="1800" b="1" dirty="0" err="1">
                <a:solidFill>
                  <a:srgbClr val="333333"/>
                </a:solidFill>
                <a:effectLst/>
                <a:latin typeface="Calibri"/>
                <a:ea typeface="Times New Roman" panose="02020603050405020304" pitchFamily="18" charset="0"/>
                <a:cs typeface="Calibri"/>
              </a:rPr>
              <a:t>.persistence</a:t>
            </a:r>
            <a:r>
              <a:rPr lang="en-IN" sz="1800" dirty="0">
                <a:solidFill>
                  <a:srgbClr val="333333"/>
                </a:solidFill>
                <a:effectLst/>
                <a:latin typeface="Calibri"/>
                <a:ea typeface="Times New Roman" panose="02020603050405020304" pitchFamily="18" charset="0"/>
                <a:cs typeface="Calibri"/>
              </a:rPr>
              <a:t> package is used to provide an entity manager.</a:t>
            </a:r>
            <a:endParaRPr lang="en-IN" sz="1800" dirty="0">
              <a:effectLst/>
              <a:latin typeface="Times New Roman"/>
              <a:ea typeface="Calibri" panose="020F0502020204030204" pitchFamily="34" charset="0"/>
              <a:cs typeface="Calibri"/>
            </a:endParaRPr>
          </a:p>
          <a:p>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Persistence -</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The Persistence is a bootstrap class which is used to obtain an </a:t>
            </a:r>
            <a:r>
              <a:rPr lang="en-IN"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EntityManagerFactory</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interface.</a:t>
            </a:r>
          </a:p>
          <a:p>
            <a:pPr marL="0" indent="0">
              <a:buNone/>
            </a:pPr>
            <a:r>
              <a:rPr lang="en-IN" sz="1800" b="1" dirty="0">
                <a:solidFill>
                  <a:srgbClr val="000000"/>
                </a:solidFill>
                <a:latin typeface="Calibri" panose="020F0502020204030204" pitchFamily="34" charset="0"/>
                <a:ea typeface="Calibri" panose="020F0502020204030204" pitchFamily="34" charset="0"/>
                <a:cs typeface="Calibri" panose="020F0502020204030204" pitchFamily="34" charset="0"/>
              </a:rPr>
              <a:t>Syntax :</a:t>
            </a:r>
          </a:p>
          <a:p>
            <a:pPr marL="0" indent="0">
              <a:buNone/>
            </a:pP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EntityManagerFactory</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emf = </a:t>
            </a: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Persistence.createEntityManagerFactory</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(“String”);</a:t>
            </a:r>
            <a:r>
              <a:rPr lang="en-IN" sz="18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//string = persistence unit name.</a:t>
            </a:r>
          </a:p>
          <a:p>
            <a:endParaRPr lang="en-IN" dirty="0"/>
          </a:p>
        </p:txBody>
      </p:sp>
    </p:spTree>
    <p:extLst>
      <p:ext uri="{BB962C8B-B14F-4D97-AF65-F5344CB8AC3E}">
        <p14:creationId xmlns:p14="http://schemas.microsoft.com/office/powerpoint/2010/main" val="3798715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9ADAD-3FC5-1AE5-F985-DF1F203E6C72}"/>
              </a:ext>
            </a:extLst>
          </p:cNvPr>
          <p:cNvSpPr>
            <a:spLocks noGrp="1"/>
          </p:cNvSpPr>
          <p:nvPr>
            <p:ph type="title"/>
          </p:nvPr>
        </p:nvSpPr>
        <p:spPr/>
        <p:txBody>
          <a:bodyPr/>
          <a:lstStyle/>
          <a:p>
            <a:r>
              <a:rPr lang="en-IN" dirty="0"/>
              <a:t>ENTITY MANAGER</a:t>
            </a:r>
          </a:p>
        </p:txBody>
      </p:sp>
      <p:sp>
        <p:nvSpPr>
          <p:cNvPr id="3" name="Content Placeholder 2">
            <a:extLst>
              <a:ext uri="{FF2B5EF4-FFF2-40B4-BE49-F238E27FC236}">
                <a16:creationId xmlns:a16="http://schemas.microsoft.com/office/drawing/2014/main" id="{DABB1C7B-C186-8D80-129F-C61E9F2AB56C}"/>
              </a:ext>
            </a:extLst>
          </p:cNvPr>
          <p:cNvSpPr>
            <a:spLocks noGrp="1"/>
          </p:cNvSpPr>
          <p:nvPr>
            <p:ph idx="1"/>
          </p:nvPr>
        </p:nvSpPr>
        <p:spPr/>
        <p:txBody>
          <a:bodyPr>
            <a:normAutofit fontScale="92500" lnSpcReduction="20000"/>
          </a:bodyPr>
          <a:lstStyle/>
          <a:p>
            <a:r>
              <a:rPr lang="en-IN" sz="1800" dirty="0">
                <a:solidFill>
                  <a:srgbClr val="000000"/>
                </a:solidFill>
                <a:effectLst/>
                <a:latin typeface="Roboto" panose="02000000000000000000" pitchFamily="2" charset="0"/>
                <a:ea typeface="Calibri" panose="020F0502020204030204" pitchFamily="34" charset="0"/>
                <a:cs typeface="Times New Roman" panose="02020603050405020304" pitchFamily="18" charset="0"/>
              </a:rPr>
              <a:t>JPA </a:t>
            </a:r>
            <a:r>
              <a:rPr lang="en-IN" sz="1800" dirty="0" err="1">
                <a:solidFill>
                  <a:srgbClr val="000000"/>
                </a:solidFill>
                <a:effectLst/>
                <a:latin typeface="Roboto" panose="02000000000000000000" pitchFamily="2" charset="0"/>
                <a:ea typeface="Calibri" panose="020F0502020204030204" pitchFamily="34" charset="0"/>
                <a:cs typeface="Times New Roman" panose="02020603050405020304" pitchFamily="18" charset="0"/>
              </a:rPr>
              <a:t>EntityManager</a:t>
            </a:r>
            <a:r>
              <a:rPr lang="en-IN" sz="1800" dirty="0">
                <a:solidFill>
                  <a:srgbClr val="000000"/>
                </a:solidFill>
                <a:effectLst/>
                <a:latin typeface="Roboto" panose="02000000000000000000" pitchFamily="2" charset="0"/>
                <a:ea typeface="Calibri" panose="020F0502020204030204" pitchFamily="34" charset="0"/>
                <a:cs typeface="Times New Roman" panose="02020603050405020304" pitchFamily="18" charset="0"/>
              </a:rPr>
              <a:t> is used to access a database in a particular application. It is used to manage persistent entity instances, to find entities by their primary key identity, and to query over all entities.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dirty="0"/>
              <a:t>IMPORTANT METHODS :</a:t>
            </a:r>
          </a:p>
          <a:p>
            <a:pPr marL="342900" lvl="0" indent="-342900">
              <a:lnSpc>
                <a:spcPct val="107000"/>
              </a:lnSpc>
              <a:spcAft>
                <a:spcPts val="800"/>
              </a:spcAft>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persist – Make an instance managed and persistent.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merge – Merge the state of the given entity into the current persistence context.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remove – Remove the entity instance.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find – Find by primary key. Search for an entity of the specified class and primary key. If the entity instance is contained in the persistence context, it is returned from there.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82360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02F768-8758-8E91-AC9B-739D2CC53B40}"/>
              </a:ext>
            </a:extLst>
          </p:cNvPr>
          <p:cNvSpPr>
            <a:spLocks noGrp="1"/>
          </p:cNvSpPr>
          <p:nvPr>
            <p:ph idx="1"/>
          </p:nvPr>
        </p:nvSpPr>
        <p:spPr>
          <a:xfrm>
            <a:off x="1451579" y="1926454"/>
            <a:ext cx="9603275" cy="3539891"/>
          </a:xfrm>
        </p:spPr>
        <p:txBody>
          <a:bodyPr/>
          <a:lstStyle/>
          <a:p>
            <a:pPr marL="0" indent="0">
              <a:buNone/>
            </a:pPr>
            <a:r>
              <a:rPr lang="en-IN" sz="2000" b="1" dirty="0">
                <a:solidFill>
                  <a:srgbClr val="000000"/>
                </a:solidFill>
                <a:latin typeface="Calibri" panose="020F0502020204030204" pitchFamily="34" charset="0"/>
                <a:ea typeface="Calibri" panose="020F0502020204030204" pitchFamily="34" charset="0"/>
                <a:cs typeface="Calibri" panose="020F0502020204030204" pitchFamily="34" charset="0"/>
              </a:rPr>
              <a:t>Syntax :</a:t>
            </a:r>
          </a:p>
          <a:p>
            <a:pPr marL="0" indent="0">
              <a:buNone/>
            </a:pPr>
            <a:r>
              <a:rPr lang="en-IN"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EntityManagerFactory</a:t>
            </a:r>
            <a:r>
              <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emf = </a:t>
            </a:r>
            <a:r>
              <a:rPr lang="en-IN"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Persistence.createEntityManagerFactory</a:t>
            </a:r>
            <a:r>
              <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(“String”);</a:t>
            </a:r>
            <a:r>
              <a:rPr lang="en-IN" sz="20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//string = persistence unit name</a:t>
            </a:r>
            <a:endParaRPr lang="en-IN" sz="2000"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EntityManager</a:t>
            </a:r>
            <a:r>
              <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em1 = </a:t>
            </a:r>
            <a:r>
              <a:rPr lang="en-IN"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EntityManagerFactory.createEntityManager</a:t>
            </a:r>
            <a:r>
              <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r>
              <a:rPr lang="en-IN"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EntityManager</a:t>
            </a:r>
            <a:r>
              <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em2 = </a:t>
            </a:r>
            <a:r>
              <a:rPr lang="en-IN"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EntityManagerFactory.createEntityManager</a:t>
            </a:r>
            <a:r>
              <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IN" dirty="0"/>
          </a:p>
          <a:p>
            <a:pPr marL="0" indent="0">
              <a:buNone/>
            </a:pPr>
            <a:r>
              <a:rPr lang="en-IN"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EntityManager</a:t>
            </a:r>
            <a:r>
              <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em3 = </a:t>
            </a:r>
            <a:r>
              <a:rPr lang="en-IN"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EntityManagerFactory.createEntityManager</a:t>
            </a:r>
            <a:r>
              <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IN" dirty="0"/>
          </a:p>
          <a:p>
            <a:pPr marL="0" indent="0">
              <a:buNone/>
            </a:pPr>
            <a:r>
              <a:rPr lang="en-IN" dirty="0">
                <a:solidFill>
                  <a:srgbClr val="FF0000"/>
                </a:solidFill>
                <a:latin typeface="Calibri" panose="020F0502020204030204" pitchFamily="34" charset="0"/>
                <a:cs typeface="Times New Roman" panose="02020603050405020304" pitchFamily="18" charset="0"/>
              </a:rPr>
              <a:t>NOTE : </a:t>
            </a:r>
            <a:r>
              <a:rPr lang="en-IN" dirty="0">
                <a:solidFill>
                  <a:srgbClr val="000000"/>
                </a:solidFill>
                <a:latin typeface="Calibri" panose="020F0502020204030204" pitchFamily="34" charset="0"/>
                <a:cs typeface="Times New Roman" panose="02020603050405020304" pitchFamily="18" charset="0"/>
              </a:rPr>
              <a:t>we can create multiple entity managers for one entity manager factory.</a:t>
            </a:r>
          </a:p>
        </p:txBody>
      </p:sp>
    </p:spTree>
    <p:extLst>
      <p:ext uri="{BB962C8B-B14F-4D97-AF65-F5344CB8AC3E}">
        <p14:creationId xmlns:p14="http://schemas.microsoft.com/office/powerpoint/2010/main" val="2055463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5BA8F-A625-656A-A890-5A8E6B84F3FB}"/>
              </a:ext>
            </a:extLst>
          </p:cNvPr>
          <p:cNvSpPr>
            <a:spLocks noGrp="1"/>
          </p:cNvSpPr>
          <p:nvPr>
            <p:ph type="title"/>
          </p:nvPr>
        </p:nvSpPr>
        <p:spPr/>
        <p:txBody>
          <a:bodyPr/>
          <a:lstStyle/>
          <a:p>
            <a:r>
              <a:rPr lang="en-IN" dirty="0" err="1"/>
              <a:t>eNTITY</a:t>
            </a:r>
            <a:r>
              <a:rPr lang="en-IN" dirty="0"/>
              <a:t> TRANSACTION</a:t>
            </a:r>
          </a:p>
        </p:txBody>
      </p:sp>
      <p:sp>
        <p:nvSpPr>
          <p:cNvPr id="3" name="Content Placeholder 2">
            <a:extLst>
              <a:ext uri="{FF2B5EF4-FFF2-40B4-BE49-F238E27FC236}">
                <a16:creationId xmlns:a16="http://schemas.microsoft.com/office/drawing/2014/main" id="{DAAAD433-2142-325B-4127-71376DC7750C}"/>
              </a:ext>
            </a:extLst>
          </p:cNvPr>
          <p:cNvSpPr>
            <a:spLocks noGrp="1"/>
          </p:cNvSpPr>
          <p:nvPr>
            <p:ph idx="1"/>
          </p:nvPr>
        </p:nvSpPr>
        <p:spPr/>
        <p:txBody>
          <a:bodyPr>
            <a:normAutofit fontScale="85000" lnSpcReduction="10000"/>
          </a:bodyPr>
          <a:lstStyle/>
          <a:p>
            <a:r>
              <a:rPr lang="en-IN" sz="1800" dirty="0">
                <a:solidFill>
                  <a:srgbClr val="474747"/>
                </a:solidFill>
                <a:effectLst/>
                <a:latin typeface="Calibri"/>
                <a:ea typeface="Calibri" panose="020F0502020204030204" pitchFamily="34" charset="0"/>
                <a:cs typeface="Calibri"/>
              </a:rPr>
              <a:t>Interface used to control transactions on resource-local entity managers.</a:t>
            </a:r>
            <a:r>
              <a:rPr lang="en-IN" sz="1800" dirty="0">
                <a:solidFill>
                  <a:srgbClr val="474747"/>
                </a:solidFill>
                <a:latin typeface="Calibri"/>
                <a:ea typeface="Calibri" panose="020F0502020204030204" pitchFamily="34" charset="0"/>
                <a:cs typeface="Calibri"/>
              </a:rPr>
              <a:t> </a:t>
            </a:r>
            <a:endParaRPr lang="en-IN" sz="1800" dirty="0">
              <a:solidFill>
                <a:srgbClr val="474747"/>
              </a:solidFill>
              <a:effectLst/>
              <a:latin typeface="Calibri" panose="020F0502020204030204" pitchFamily="34" charset="0"/>
              <a:ea typeface="Calibri" panose="020F0502020204030204" pitchFamily="34" charset="0"/>
            </a:endParaRPr>
          </a:p>
          <a:p>
            <a:r>
              <a:rPr lang="en-IN" dirty="0"/>
              <a:t>IMPORTANT METHODS  :</a:t>
            </a:r>
          </a:p>
          <a:p>
            <a:r>
              <a:rPr lang="en-IN" sz="1800" b="1" dirty="0">
                <a:solidFill>
                  <a:srgbClr val="000000"/>
                </a:solidFill>
                <a:effectLst/>
                <a:latin typeface="Calibri"/>
                <a:ea typeface="Times New Roman" panose="02020603050405020304" pitchFamily="18" charset="0"/>
                <a:cs typeface="Calibri"/>
              </a:rPr>
              <a:t>begin() method -</a:t>
            </a:r>
            <a:r>
              <a:rPr lang="en-IN" sz="1800" dirty="0">
                <a:solidFill>
                  <a:srgbClr val="000000"/>
                </a:solidFill>
                <a:effectLst/>
                <a:latin typeface="Calibri"/>
                <a:ea typeface="Times New Roman" panose="02020603050405020304" pitchFamily="18" charset="0"/>
                <a:cs typeface="Calibri"/>
              </a:rPr>
              <a:t> This method is used to start the transaction.</a:t>
            </a:r>
            <a:endParaRPr lang="en-IN" sz="1800" dirty="0">
              <a:solidFill>
                <a:srgbClr val="000000"/>
              </a:solidFill>
              <a:effectLst/>
              <a:latin typeface="Calibri"/>
              <a:ea typeface="Calibri" panose="020F0502020204030204" pitchFamily="34" charset="0"/>
              <a:cs typeface="Calibri"/>
            </a:endParaRPr>
          </a:p>
          <a:p>
            <a:r>
              <a:rPr lang="en-IN" sz="1800" b="1" dirty="0">
                <a:solidFill>
                  <a:srgbClr val="000000"/>
                </a:solidFill>
                <a:effectLst/>
                <a:latin typeface="Calibri"/>
                <a:ea typeface="Times New Roman" panose="02020603050405020304" pitchFamily="18" charset="0"/>
                <a:cs typeface="Calibri"/>
              </a:rPr>
              <a:t>commit() method -</a:t>
            </a:r>
            <a:r>
              <a:rPr lang="en-IN" sz="1800" dirty="0">
                <a:solidFill>
                  <a:srgbClr val="000000"/>
                </a:solidFill>
                <a:effectLst/>
                <a:latin typeface="Calibri"/>
                <a:ea typeface="Times New Roman" panose="02020603050405020304" pitchFamily="18" charset="0"/>
                <a:cs typeface="Calibri"/>
              </a:rPr>
              <a:t> This method is used to commit the transaction.</a:t>
            </a:r>
            <a:endParaRPr lang="en-IN" sz="1800" dirty="0">
              <a:solidFill>
                <a:srgbClr val="000000"/>
              </a:solidFill>
              <a:effectLst/>
              <a:latin typeface="Calibri"/>
              <a:ea typeface="Calibri" panose="020F0502020204030204" pitchFamily="34" charset="0"/>
              <a:cs typeface="Calibri"/>
            </a:endParaRPr>
          </a:p>
          <a:p>
            <a:pPr marL="0" indent="0">
              <a:buNone/>
            </a:pPr>
            <a:r>
              <a:rPr lang="en-IN" sz="2000" b="1" dirty="0">
                <a:solidFill>
                  <a:srgbClr val="000000"/>
                </a:solidFill>
                <a:latin typeface="Calibri" panose="020F0502020204030204" pitchFamily="34" charset="0"/>
                <a:ea typeface="Calibri" panose="020F0502020204030204" pitchFamily="34" charset="0"/>
                <a:cs typeface="Calibri" panose="020F0502020204030204" pitchFamily="34" charset="0"/>
              </a:rPr>
              <a:t>Syntax :</a:t>
            </a:r>
          </a:p>
          <a:p>
            <a:pPr marL="0" indent="0">
              <a:buNone/>
            </a:pPr>
            <a:r>
              <a:rPr lang="en-IN"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EntityManagerFactory</a:t>
            </a:r>
            <a:r>
              <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emf = </a:t>
            </a:r>
            <a:r>
              <a:rPr lang="en-IN"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Persistence.createEntityManagerFactory</a:t>
            </a:r>
            <a:r>
              <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(“String”);</a:t>
            </a:r>
            <a:r>
              <a:rPr lang="en-IN" sz="20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//string = persistence unit name</a:t>
            </a:r>
            <a:endParaRPr lang="en-IN" sz="2000"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2000" dirty="0" err="1">
                <a:solidFill>
                  <a:srgbClr val="000000"/>
                </a:solidFill>
                <a:effectLst/>
                <a:latin typeface="Calibri"/>
                <a:ea typeface="Calibri" panose="020F0502020204030204" pitchFamily="34" charset="0"/>
                <a:cs typeface="Times New Roman"/>
              </a:rPr>
              <a:t>EntityManager</a:t>
            </a:r>
            <a:r>
              <a:rPr lang="en-IN" sz="2000" dirty="0">
                <a:solidFill>
                  <a:srgbClr val="000000"/>
                </a:solidFill>
                <a:effectLst/>
                <a:latin typeface="Calibri"/>
                <a:ea typeface="Calibri" panose="020F0502020204030204" pitchFamily="34" charset="0"/>
                <a:cs typeface="Times New Roman"/>
              </a:rPr>
              <a:t> em1 = </a:t>
            </a:r>
            <a:r>
              <a:rPr lang="en-IN" dirty="0" err="1">
                <a:solidFill>
                  <a:srgbClr val="000000"/>
                </a:solidFill>
                <a:latin typeface="Calibri"/>
                <a:ea typeface="Calibri" panose="020F0502020204030204" pitchFamily="34" charset="0"/>
                <a:cs typeface="Times New Roman"/>
              </a:rPr>
              <a:t>emf</a:t>
            </a:r>
            <a:r>
              <a:rPr lang="en-IN" sz="2000" dirty="0" err="1">
                <a:solidFill>
                  <a:srgbClr val="000000"/>
                </a:solidFill>
                <a:effectLst/>
                <a:latin typeface="Calibri"/>
                <a:ea typeface="Calibri" panose="020F0502020204030204" pitchFamily="34" charset="0"/>
                <a:cs typeface="Times New Roman"/>
              </a:rPr>
              <a:t>.createEntityManager</a:t>
            </a:r>
            <a:r>
              <a:rPr lang="en-IN" sz="2000" dirty="0">
                <a:solidFill>
                  <a:srgbClr val="000000"/>
                </a:solidFill>
                <a:effectLst/>
                <a:latin typeface="Calibri"/>
                <a:ea typeface="Calibri" panose="020F0502020204030204" pitchFamily="34" charset="0"/>
                <a:cs typeface="Times New Roman"/>
              </a:rPr>
              <a:t>();</a:t>
            </a:r>
          </a:p>
          <a:p>
            <a:pPr marL="0" indent="0">
              <a:buNone/>
            </a:pPr>
            <a:r>
              <a:rPr lang="en-IN" sz="2000" dirty="0" err="1">
                <a:solidFill>
                  <a:srgbClr val="000000"/>
                </a:solidFill>
                <a:effectLst/>
                <a:latin typeface="Calibri"/>
                <a:ea typeface="Calibri" panose="020F0502020204030204" pitchFamily="34" charset="0"/>
                <a:cs typeface="Times New Roman"/>
              </a:rPr>
              <a:t>EntityTransaction</a:t>
            </a:r>
            <a:r>
              <a:rPr lang="en-IN" sz="2000" dirty="0">
                <a:solidFill>
                  <a:srgbClr val="000000"/>
                </a:solidFill>
                <a:effectLst/>
                <a:latin typeface="Calibri"/>
                <a:ea typeface="Calibri" panose="020F0502020204030204" pitchFamily="34" charset="0"/>
                <a:cs typeface="Times New Roman"/>
              </a:rPr>
              <a:t> et = </a:t>
            </a:r>
            <a:r>
              <a:rPr lang="en-IN" dirty="0">
                <a:solidFill>
                  <a:srgbClr val="000000"/>
                </a:solidFill>
                <a:latin typeface="Calibri"/>
                <a:ea typeface="Calibri" panose="020F0502020204030204" pitchFamily="34" charset="0"/>
                <a:cs typeface="Times New Roman"/>
              </a:rPr>
              <a:t>em1</a:t>
            </a:r>
            <a:r>
              <a:rPr lang="en-IN" sz="2000" dirty="0">
                <a:solidFill>
                  <a:srgbClr val="000000"/>
                </a:solidFill>
                <a:effectLst/>
                <a:latin typeface="Calibri"/>
                <a:ea typeface="Calibri" panose="020F0502020204030204" pitchFamily="34" charset="0"/>
                <a:cs typeface="Times New Roman"/>
              </a:rPr>
              <a:t>.getTransaction();</a:t>
            </a:r>
            <a:endParaRPr lang="en-IN" dirty="0">
              <a:latin typeface="Calibri"/>
              <a:cs typeface="Times New Roman"/>
            </a:endParaRPr>
          </a:p>
        </p:txBody>
      </p:sp>
    </p:spTree>
    <p:extLst>
      <p:ext uri="{BB962C8B-B14F-4D97-AF65-F5344CB8AC3E}">
        <p14:creationId xmlns:p14="http://schemas.microsoft.com/office/powerpoint/2010/main" val="1755729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B7416-DC2D-5652-F433-991E30850901}"/>
              </a:ext>
            </a:extLst>
          </p:cNvPr>
          <p:cNvSpPr>
            <a:spLocks noGrp="1"/>
          </p:cNvSpPr>
          <p:nvPr>
            <p:ph type="title"/>
          </p:nvPr>
        </p:nvSpPr>
        <p:spPr/>
        <p:txBody>
          <a:bodyPr/>
          <a:lstStyle/>
          <a:p>
            <a:r>
              <a:rPr lang="en-IN" dirty="0"/>
              <a:t>Difference between persist and merge</a:t>
            </a:r>
          </a:p>
        </p:txBody>
      </p:sp>
      <p:sp>
        <p:nvSpPr>
          <p:cNvPr id="3" name="Content Placeholder 2">
            <a:extLst>
              <a:ext uri="{FF2B5EF4-FFF2-40B4-BE49-F238E27FC236}">
                <a16:creationId xmlns:a16="http://schemas.microsoft.com/office/drawing/2014/main" id="{13EA44AB-88BA-3A90-84B6-464A7FA5E4BC}"/>
              </a:ext>
            </a:extLst>
          </p:cNvPr>
          <p:cNvSpPr>
            <a:spLocks noGrp="1"/>
          </p:cNvSpPr>
          <p:nvPr>
            <p:ph sz="half" idx="1"/>
          </p:nvPr>
        </p:nvSpPr>
        <p:spPr/>
        <p:txBody>
          <a:bodyPr/>
          <a:lstStyle/>
          <a:p>
            <a:r>
              <a:rPr lang="en-IN" sz="2000" dirty="0">
                <a:solidFill>
                  <a:srgbClr val="232629"/>
                </a:solidFill>
                <a:effectLst/>
                <a:latin typeface="inherit"/>
                <a:ea typeface="Times New Roman" panose="02020603050405020304" pitchFamily="18" charset="0"/>
                <a:cs typeface="Segoe UI" panose="020B0502040204020203" pitchFamily="34" charset="0"/>
              </a:rPr>
              <a:t>Persist should be called only on new entities.</a:t>
            </a:r>
          </a:p>
          <a:p>
            <a:pPr>
              <a:lnSpc>
                <a:spcPct val="107000"/>
              </a:lnSpc>
              <a:spcAft>
                <a:spcPts val="800"/>
              </a:spcAft>
            </a:pPr>
            <a:r>
              <a:rPr lang="en-US" sz="2000" dirty="0">
                <a:effectLst/>
                <a:latin typeface="Calibri" panose="020F0502020204030204" pitchFamily="34" charset="0"/>
                <a:ea typeface="Calibri" panose="020F0502020204030204" pitchFamily="34" charset="0"/>
                <a:cs typeface="Calibri" panose="020F0502020204030204" pitchFamily="34" charset="0"/>
              </a:rPr>
              <a:t>It will persist the entity object in database.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Calibri" panose="020F0502020204030204" pitchFamily="34" charset="0"/>
              </a:rPr>
              <a:t>If you pass the object with duplicate primary key it will throw exception.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Content Placeholder 3">
            <a:extLst>
              <a:ext uri="{FF2B5EF4-FFF2-40B4-BE49-F238E27FC236}">
                <a16:creationId xmlns:a16="http://schemas.microsoft.com/office/drawing/2014/main" id="{4F86E019-6547-B120-B01F-07997598251D}"/>
              </a:ext>
            </a:extLst>
          </p:cNvPr>
          <p:cNvSpPr>
            <a:spLocks noGrp="1"/>
          </p:cNvSpPr>
          <p:nvPr>
            <p:ph sz="half" idx="2"/>
          </p:nvPr>
        </p:nvSpPr>
        <p:spPr/>
        <p:txBody>
          <a:bodyPr/>
          <a:lstStyle/>
          <a:p>
            <a:r>
              <a:rPr lang="en-IN" sz="2000" dirty="0">
                <a:solidFill>
                  <a:srgbClr val="232629"/>
                </a:solidFill>
                <a:effectLst/>
                <a:latin typeface="var(--ff-mono)"/>
                <a:ea typeface="Times New Roman" panose="02020603050405020304" pitchFamily="18" charset="0"/>
                <a:cs typeface="Courier New" panose="02070309020205020404" pitchFamily="49" charset="0"/>
              </a:rPr>
              <a:t>merge</a:t>
            </a:r>
            <a:r>
              <a:rPr lang="en-IN" sz="2000" dirty="0">
                <a:solidFill>
                  <a:srgbClr val="232629"/>
                </a:solidFill>
                <a:effectLst/>
                <a:latin typeface="inherit"/>
                <a:ea typeface="Times New Roman" panose="02020603050405020304" pitchFamily="18" charset="0"/>
                <a:cs typeface="Segoe UI" panose="020B0502040204020203" pitchFamily="34" charset="0"/>
              </a:rPr>
              <a:t> is meant to reattach detached entities.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Calibri" panose="020F0502020204030204" pitchFamily="34" charset="0"/>
              </a:rPr>
              <a:t>It will update the object in the database for duplicate key.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Calibri" panose="020F0502020204030204" pitchFamily="34" charset="0"/>
              </a:rPr>
              <a:t>If the primary key is not matched it will insert the object as new record in table.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58736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174B-FB98-C27F-27B0-588A477298FF}"/>
              </a:ext>
            </a:extLst>
          </p:cNvPr>
          <p:cNvSpPr>
            <a:spLocks noGrp="1"/>
          </p:cNvSpPr>
          <p:nvPr>
            <p:ph type="title"/>
          </p:nvPr>
        </p:nvSpPr>
        <p:spPr/>
        <p:txBody>
          <a:bodyPr/>
          <a:lstStyle/>
          <a:p>
            <a:r>
              <a:rPr lang="en-IN" dirty="0"/>
              <a:t>Mapping in hibernate</a:t>
            </a:r>
          </a:p>
        </p:txBody>
      </p:sp>
      <p:sp>
        <p:nvSpPr>
          <p:cNvPr id="3" name="Content Placeholder 2">
            <a:extLst>
              <a:ext uri="{FF2B5EF4-FFF2-40B4-BE49-F238E27FC236}">
                <a16:creationId xmlns:a16="http://schemas.microsoft.com/office/drawing/2014/main" id="{221076FC-01AB-3772-A1EC-FDBCADA28CF5}"/>
              </a:ext>
            </a:extLst>
          </p:cNvPr>
          <p:cNvSpPr>
            <a:spLocks noGrp="1"/>
          </p:cNvSpPr>
          <p:nvPr>
            <p:ph idx="1"/>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The </a:t>
            </a:r>
            <a:r>
              <a:rPr lang="en-IN" sz="1800" b="1" i="1" dirty="0">
                <a:effectLst/>
                <a:latin typeface="Calibri" panose="020F0502020204030204" pitchFamily="34" charset="0"/>
                <a:ea typeface="Calibri" panose="020F0502020204030204" pitchFamily="34" charset="0"/>
                <a:cs typeface="Times New Roman" panose="02020603050405020304" pitchFamily="18" charset="0"/>
              </a:rPr>
              <a:t>mapping</a:t>
            </a:r>
            <a:r>
              <a:rPr lang="en-IN" sz="1800" dirty="0">
                <a:effectLst/>
                <a:latin typeface="Calibri" panose="020F0502020204030204" pitchFamily="34" charset="0"/>
                <a:ea typeface="Calibri" panose="020F0502020204030204" pitchFamily="34" charset="0"/>
                <a:cs typeface="Calibri" panose="020F0502020204030204" pitchFamily="34" charset="0"/>
              </a:rPr>
              <a:t> of associations between entity classes and the relationships between tables is the soul of ORM.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375"/>
              </a:spcBef>
              <a:spcAft>
                <a:spcPts val="1125"/>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hibernate mappings are one of the key features of </a:t>
            </a:r>
            <a:r>
              <a:rPr lang="en-IN" sz="1800" u="sng" dirty="0">
                <a:effectLst/>
                <a:latin typeface="Calibri" panose="020F0502020204030204" pitchFamily="34" charset="0"/>
                <a:ea typeface="Times New Roman" panose="02020603050405020304" pitchFamily="18" charset="0"/>
                <a:cs typeface="Calibri" panose="020F0502020204030204" pitchFamily="34" charset="0"/>
              </a:rPr>
              <a:t>hibernate</a:t>
            </a:r>
            <a:r>
              <a:rPr lang="en-IN" sz="1800" dirty="0">
                <a:effectLst/>
                <a:latin typeface="Calibri" panose="020F0502020204030204" pitchFamily="34" charset="0"/>
                <a:ea typeface="Times New Roman" panose="02020603050405020304" pitchFamily="18" charset="0"/>
                <a:cs typeface="Calibri" panose="020F0502020204030204" pitchFamily="34" charset="0"/>
              </a:rPr>
              <a:t>. they establish the relationship between two database tables as attributes in your model. that allows you to easily navigate the associations in your model and criteria queries.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375"/>
              </a:spcBef>
              <a:spcAft>
                <a:spcPts val="1125"/>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you can establish either unidirectional or bidirectional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i.e</a:t>
            </a:r>
            <a:r>
              <a:rPr lang="en-IN" sz="1800" dirty="0">
                <a:effectLst/>
                <a:latin typeface="Calibri" panose="020F0502020204030204" pitchFamily="34" charset="0"/>
                <a:ea typeface="Times New Roman" panose="02020603050405020304" pitchFamily="18" charset="0"/>
                <a:cs typeface="Calibri" panose="020F0502020204030204" pitchFamily="34" charset="0"/>
              </a:rPr>
              <a:t> you can either model them as an attribute on only one of the associated entities or on both. it will not impact your database mapping tables, but it defines in which direction you can use the relationship in your model and criteria queries.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35261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3696B-1D25-2F1B-7729-5C7B3C4D3BB6}"/>
              </a:ext>
            </a:extLst>
          </p:cNvPr>
          <p:cNvSpPr>
            <a:spLocks noGrp="1"/>
          </p:cNvSpPr>
          <p:nvPr>
            <p:ph type="title"/>
          </p:nvPr>
        </p:nvSpPr>
        <p:spPr/>
        <p:txBody>
          <a:bodyPr/>
          <a:lstStyle/>
          <a:p>
            <a:r>
              <a:rPr lang="en-IN" dirty="0"/>
              <a:t>Different mapping annotations are :</a:t>
            </a:r>
          </a:p>
        </p:txBody>
      </p:sp>
      <p:sp>
        <p:nvSpPr>
          <p:cNvPr id="3" name="Content Placeholder 2">
            <a:extLst>
              <a:ext uri="{FF2B5EF4-FFF2-40B4-BE49-F238E27FC236}">
                <a16:creationId xmlns:a16="http://schemas.microsoft.com/office/drawing/2014/main" id="{D1E11B67-4098-15BF-F2C2-930B724A4CFC}"/>
              </a:ext>
            </a:extLst>
          </p:cNvPr>
          <p:cNvSpPr>
            <a:spLocks noGrp="1"/>
          </p:cNvSpPr>
          <p:nvPr>
            <p:ph idx="1"/>
          </p:nvPr>
        </p:nvSpPr>
        <p:spPr/>
        <p:txBody>
          <a:bodyPr/>
          <a:lstStyle/>
          <a:p>
            <a:r>
              <a:rPr lang="en-IN" dirty="0"/>
              <a:t>@OneToOne(uni-direction)</a:t>
            </a:r>
          </a:p>
          <a:p>
            <a:r>
              <a:rPr lang="en-IN" dirty="0"/>
              <a:t>@OneToMany(uni-direction)</a:t>
            </a:r>
          </a:p>
          <a:p>
            <a:r>
              <a:rPr lang="en-IN" dirty="0"/>
              <a:t>@ManyToOne(uni-direction)</a:t>
            </a:r>
          </a:p>
          <a:p>
            <a:r>
              <a:rPr lang="en-IN" dirty="0"/>
              <a:t>@ManyToMany(uni-direction)</a:t>
            </a:r>
          </a:p>
          <a:p>
            <a:r>
              <a:rPr lang="en-IN" dirty="0"/>
              <a:t>@OneToOne(bi-direction)</a:t>
            </a:r>
          </a:p>
          <a:p>
            <a:r>
              <a:rPr lang="en-IN" dirty="0"/>
              <a:t>@OneToMany(bi-direction)</a:t>
            </a:r>
          </a:p>
          <a:p>
            <a:r>
              <a:rPr lang="en-IN" dirty="0"/>
              <a:t>@ManyToMany(bi-direction)</a:t>
            </a:r>
          </a:p>
          <a:p>
            <a:endParaRPr lang="en-IN" dirty="0"/>
          </a:p>
        </p:txBody>
      </p:sp>
    </p:spTree>
    <p:extLst>
      <p:ext uri="{BB962C8B-B14F-4D97-AF65-F5344CB8AC3E}">
        <p14:creationId xmlns:p14="http://schemas.microsoft.com/office/powerpoint/2010/main" val="4016893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0C05-650D-9D62-120B-3180B103782F}"/>
              </a:ext>
            </a:extLst>
          </p:cNvPr>
          <p:cNvSpPr>
            <a:spLocks noGrp="1"/>
          </p:cNvSpPr>
          <p:nvPr>
            <p:ph type="title"/>
          </p:nvPr>
        </p:nvSpPr>
        <p:spPr/>
        <p:txBody>
          <a:bodyPr/>
          <a:lstStyle/>
          <a:p>
            <a:r>
              <a:rPr lang="en-IN" dirty="0"/>
              <a:t>One-To-One MAPPING(</a:t>
            </a:r>
            <a:r>
              <a:rPr lang="en-IN" dirty="0" err="1"/>
              <a:t>uni</a:t>
            </a:r>
            <a:r>
              <a:rPr lang="en-IN" dirty="0"/>
              <a:t>-direction)</a:t>
            </a:r>
            <a:br>
              <a:rPr lang="en-IN" dirty="0"/>
            </a:br>
            <a:endParaRPr lang="en-IN" dirty="0"/>
          </a:p>
        </p:txBody>
      </p:sp>
      <p:sp>
        <p:nvSpPr>
          <p:cNvPr id="3" name="Content Placeholder 2">
            <a:extLst>
              <a:ext uri="{FF2B5EF4-FFF2-40B4-BE49-F238E27FC236}">
                <a16:creationId xmlns:a16="http://schemas.microsoft.com/office/drawing/2014/main" id="{10012170-0514-2BB6-7C6C-838B86928528}"/>
              </a:ext>
            </a:extLst>
          </p:cNvPr>
          <p:cNvSpPr>
            <a:spLocks noGrp="1"/>
          </p:cNvSpPr>
          <p:nvPr>
            <p:ph idx="1"/>
          </p:nvPr>
        </p:nvSpPr>
        <p:spPr>
          <a:xfrm>
            <a:off x="1451579" y="2015732"/>
            <a:ext cx="9603275" cy="4037749"/>
          </a:xfrm>
        </p:spPr>
        <p:txBody>
          <a:bodyPr/>
          <a:lstStyle/>
          <a:p>
            <a:pPr algn="l" fontAlgn="base"/>
            <a:r>
              <a:rPr lang="en-US" sz="1400" b="0" i="0" dirty="0">
                <a:solidFill>
                  <a:srgbClr val="273239"/>
                </a:solidFill>
                <a:effectLst/>
                <a:latin typeface="urw-din"/>
              </a:rPr>
              <a:t>One to one represents that a single entity is associated with a single instance of the other entity. An instance of a source entity can be at most mapped to one instance of the target entity.</a:t>
            </a:r>
          </a:p>
          <a:p>
            <a:pPr algn="l" fontAlgn="base"/>
            <a:r>
              <a:rPr lang="en-US" sz="1400" b="0" i="0" dirty="0">
                <a:solidFill>
                  <a:srgbClr val="273239"/>
                </a:solidFill>
                <a:effectLst/>
                <a:latin typeface="urw-din"/>
              </a:rPr>
              <a:t>In this type of mapping one entity has a property or a column that references to a property or a column in the target entity.</a:t>
            </a:r>
          </a:p>
          <a:p>
            <a:pPr algn="l" fontAlgn="base"/>
            <a:r>
              <a:rPr lang="en-US" sz="1400" dirty="0">
                <a:solidFill>
                  <a:srgbClr val="273239"/>
                </a:solidFill>
                <a:latin typeface="urw-din"/>
              </a:rPr>
              <a:t>Here you can </a:t>
            </a:r>
            <a:r>
              <a:rPr lang="en-US" sz="1400" dirty="0" err="1">
                <a:solidFill>
                  <a:srgbClr val="273239"/>
                </a:solidFill>
                <a:latin typeface="urw-din"/>
              </a:rPr>
              <a:t>retrive</a:t>
            </a:r>
            <a:r>
              <a:rPr lang="en-US" sz="1400" dirty="0">
                <a:solidFill>
                  <a:srgbClr val="273239"/>
                </a:solidFill>
                <a:latin typeface="urw-din"/>
              </a:rPr>
              <a:t> the data in one direction only </a:t>
            </a:r>
            <a:r>
              <a:rPr lang="en-US" sz="1400" dirty="0" err="1">
                <a:solidFill>
                  <a:srgbClr val="273239"/>
                </a:solidFill>
                <a:latin typeface="urw-din"/>
              </a:rPr>
              <a:t>i.e</a:t>
            </a:r>
            <a:r>
              <a:rPr lang="en-US" sz="1400" dirty="0">
                <a:solidFill>
                  <a:srgbClr val="273239"/>
                </a:solidFill>
                <a:latin typeface="urw-din"/>
              </a:rPr>
              <a:t> if you have person id you can get pan details also but you cannot get person details with pan id.</a:t>
            </a:r>
            <a:endParaRPr lang="en-US" sz="1400" b="0" i="0" dirty="0">
              <a:solidFill>
                <a:srgbClr val="273239"/>
              </a:solidFill>
              <a:effectLst/>
              <a:latin typeface="urw-din"/>
            </a:endParaRPr>
          </a:p>
          <a:p>
            <a:pPr marL="0" indent="0" algn="l" fontAlgn="base">
              <a:buNone/>
            </a:pPr>
            <a:r>
              <a:rPr lang="en-US" sz="1400" b="0" i="0" dirty="0">
                <a:solidFill>
                  <a:srgbClr val="273239"/>
                </a:solidFill>
                <a:effectLst/>
                <a:latin typeface="urw-din"/>
              </a:rPr>
              <a:t>Ex : One person has one pan, a pan is associated with a single person.</a:t>
            </a:r>
          </a:p>
          <a:p>
            <a:pPr marL="0" indent="0">
              <a:buNone/>
            </a:pPr>
            <a:endParaRPr lang="en-IN" dirty="0"/>
          </a:p>
        </p:txBody>
      </p:sp>
      <p:sp>
        <p:nvSpPr>
          <p:cNvPr id="4" name="Rectangle 3">
            <a:extLst>
              <a:ext uri="{FF2B5EF4-FFF2-40B4-BE49-F238E27FC236}">
                <a16:creationId xmlns:a16="http://schemas.microsoft.com/office/drawing/2014/main" id="{FE41C4A8-CFF8-6239-5AC4-4FECD8155AA0}"/>
              </a:ext>
            </a:extLst>
          </p:cNvPr>
          <p:cNvSpPr/>
          <p:nvPr/>
        </p:nvSpPr>
        <p:spPr>
          <a:xfrm>
            <a:off x="2136707" y="4107180"/>
            <a:ext cx="3027286" cy="18240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0251726-72D9-51FE-C49B-18CF8A735DC4}"/>
              </a:ext>
            </a:extLst>
          </p:cNvPr>
          <p:cNvSpPr txBox="1"/>
          <p:nvPr/>
        </p:nvSpPr>
        <p:spPr>
          <a:xfrm>
            <a:off x="2184262" y="4167957"/>
            <a:ext cx="2932176" cy="1754326"/>
          </a:xfrm>
          <a:prstGeom prst="rect">
            <a:avLst/>
          </a:prstGeom>
          <a:noFill/>
        </p:spPr>
        <p:txBody>
          <a:bodyPr wrap="square" rtlCol="0">
            <a:spAutoFit/>
          </a:bodyPr>
          <a:lstStyle/>
          <a:p>
            <a:pPr algn="l"/>
            <a:r>
              <a:rPr lang="en-IN" sz="1200" dirty="0">
                <a:solidFill>
                  <a:srgbClr val="646464"/>
                </a:solidFill>
                <a:latin typeface="Consolas" panose="020B0609020204030204" pitchFamily="49" charset="0"/>
              </a:rPr>
              <a:t>@Entity</a:t>
            </a:r>
          </a:p>
          <a:p>
            <a:pPr algn="l"/>
            <a:r>
              <a:rPr lang="en-IN" sz="1200" b="1" dirty="0">
                <a:solidFill>
                  <a:srgbClr val="7F0055"/>
                </a:solidFill>
                <a:latin typeface="Consolas" panose="020B0609020204030204" pitchFamily="49" charset="0"/>
              </a:rPr>
              <a:t>public</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class</a:t>
            </a:r>
            <a:r>
              <a:rPr lang="en-IN" sz="1200" b="1" dirty="0">
                <a:solidFill>
                  <a:srgbClr val="000000"/>
                </a:solidFill>
                <a:latin typeface="Consolas" panose="020B0609020204030204" pitchFamily="49" charset="0"/>
              </a:rPr>
              <a:t> Pan {</a:t>
            </a:r>
          </a:p>
          <a:p>
            <a:pPr algn="l"/>
            <a:endParaRPr lang="en-IN" sz="1200" dirty="0">
              <a:latin typeface="Consolas" panose="020B0609020204030204" pitchFamily="49" charset="0"/>
            </a:endParaRPr>
          </a:p>
          <a:p>
            <a:pPr algn="l"/>
            <a:r>
              <a:rPr lang="en-IN" sz="1200" dirty="0">
                <a:solidFill>
                  <a:srgbClr val="646464"/>
                </a:solidFill>
                <a:latin typeface="Consolas" panose="020B0609020204030204" pitchFamily="49" charset="0"/>
              </a:rPr>
              <a:t>@Id</a:t>
            </a:r>
          </a:p>
          <a:p>
            <a:pPr algn="l"/>
            <a:r>
              <a:rPr lang="en-IN" sz="1200" dirty="0">
                <a:solidFill>
                  <a:srgbClr val="646464"/>
                </a:solidFill>
                <a:latin typeface="Consolas" panose="020B0609020204030204" pitchFamily="49" charset="0"/>
              </a:rPr>
              <a:t>@GeneratedValue</a:t>
            </a:r>
            <a:r>
              <a:rPr lang="en-IN" sz="1200" dirty="0">
                <a:solidFill>
                  <a:srgbClr val="000000"/>
                </a:solidFill>
                <a:latin typeface="Consolas" panose="020B0609020204030204" pitchFamily="49" charset="0"/>
              </a:rPr>
              <a:t>(strategy = </a:t>
            </a:r>
            <a:r>
              <a:rPr lang="en-IN" sz="1200" dirty="0" err="1">
                <a:solidFill>
                  <a:srgbClr val="000000"/>
                </a:solidFill>
                <a:latin typeface="Consolas" panose="020B0609020204030204" pitchFamily="49" charset="0"/>
              </a:rPr>
              <a:t>GenerationType.</a:t>
            </a:r>
            <a:r>
              <a:rPr lang="en-IN" sz="1200" b="1" i="1" dirty="0" err="1">
                <a:solidFill>
                  <a:srgbClr val="0000C0"/>
                </a:solidFill>
                <a:latin typeface="Consolas" panose="020B0609020204030204" pitchFamily="49" charset="0"/>
              </a:rPr>
              <a:t>IDENTITY</a:t>
            </a:r>
            <a:r>
              <a:rPr lang="en-IN" sz="1200" b="1" i="1" dirty="0">
                <a:solidFill>
                  <a:srgbClr val="000000"/>
                </a:solidFill>
                <a:latin typeface="Consolas" panose="020B0609020204030204" pitchFamily="49" charset="0"/>
              </a:rPr>
              <a:t>)</a:t>
            </a:r>
          </a:p>
          <a:p>
            <a:pPr algn="l"/>
            <a:r>
              <a:rPr lang="en-IN" sz="1200" b="1" dirty="0">
                <a:solidFill>
                  <a:srgbClr val="7F0055"/>
                </a:solidFill>
                <a:latin typeface="Consolas" panose="020B0609020204030204" pitchFamily="49" charset="0"/>
              </a:rPr>
              <a:t>private</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int</a:t>
            </a:r>
            <a:r>
              <a:rPr lang="en-IN" sz="1200" b="1" dirty="0">
                <a:solidFill>
                  <a:srgbClr val="000000"/>
                </a:solidFill>
                <a:latin typeface="Consolas" panose="020B0609020204030204" pitchFamily="49" charset="0"/>
              </a:rPr>
              <a:t> </a:t>
            </a:r>
            <a:r>
              <a:rPr lang="en-IN" sz="1200" b="1" dirty="0">
                <a:solidFill>
                  <a:srgbClr val="0000C0"/>
                </a:solidFill>
                <a:latin typeface="Consolas" panose="020B0609020204030204" pitchFamily="49" charset="0"/>
              </a:rPr>
              <a:t>id</a:t>
            </a:r>
            <a:r>
              <a:rPr lang="en-IN" sz="1200" b="1" dirty="0">
                <a:solidFill>
                  <a:srgbClr val="000000"/>
                </a:solidFill>
                <a:latin typeface="Consolas" panose="020B0609020204030204" pitchFamily="49" charset="0"/>
              </a:rPr>
              <a:t>;</a:t>
            </a:r>
          </a:p>
          <a:p>
            <a:pPr algn="l"/>
            <a:r>
              <a:rPr lang="en-IN" sz="1200" b="1" dirty="0">
                <a:solidFill>
                  <a:srgbClr val="7F0055"/>
                </a:solidFill>
                <a:latin typeface="Consolas" panose="020B0609020204030204" pitchFamily="49" charset="0"/>
              </a:rPr>
              <a:t>private</a:t>
            </a:r>
            <a:r>
              <a:rPr lang="en-IN" sz="1200" b="1" dirty="0">
                <a:solidFill>
                  <a:srgbClr val="000000"/>
                </a:solidFill>
                <a:latin typeface="Consolas" panose="020B0609020204030204" pitchFamily="49" charset="0"/>
              </a:rPr>
              <a:t> String </a:t>
            </a:r>
            <a:r>
              <a:rPr lang="en-IN" sz="1200" b="1" dirty="0">
                <a:solidFill>
                  <a:srgbClr val="0000C0"/>
                </a:solidFill>
                <a:latin typeface="Consolas" panose="020B0609020204030204" pitchFamily="49" charset="0"/>
              </a:rPr>
              <a:t>address</a:t>
            </a:r>
            <a:r>
              <a:rPr lang="en-IN" sz="1200" b="1" dirty="0">
                <a:solidFill>
                  <a:srgbClr val="000000"/>
                </a:solidFill>
                <a:latin typeface="Consolas" panose="020B0609020204030204" pitchFamily="49" charset="0"/>
              </a:rPr>
              <a:t>;</a:t>
            </a:r>
          </a:p>
          <a:p>
            <a:pPr algn="l"/>
            <a:r>
              <a:rPr lang="en-IN" sz="1200" b="1" dirty="0">
                <a:solidFill>
                  <a:srgbClr val="7F0055"/>
                </a:solidFill>
                <a:latin typeface="Consolas" panose="020B0609020204030204" pitchFamily="49" charset="0"/>
              </a:rPr>
              <a:t>private</a:t>
            </a:r>
            <a:r>
              <a:rPr lang="en-IN" sz="1200" b="1" dirty="0">
                <a:solidFill>
                  <a:srgbClr val="000000"/>
                </a:solidFill>
                <a:latin typeface="Consolas" panose="020B0609020204030204" pitchFamily="49" charset="0"/>
              </a:rPr>
              <a:t> String </a:t>
            </a:r>
            <a:r>
              <a:rPr lang="en-IN" sz="1200" b="1" dirty="0" err="1">
                <a:solidFill>
                  <a:srgbClr val="0000C0"/>
                </a:solidFill>
                <a:latin typeface="Consolas" panose="020B0609020204030204" pitchFamily="49" charset="0"/>
              </a:rPr>
              <a:t>panNumber</a:t>
            </a:r>
            <a:r>
              <a:rPr lang="en-IN" sz="1200" b="1" dirty="0">
                <a:solidFill>
                  <a:srgbClr val="000000"/>
                </a:solidFill>
                <a:latin typeface="Consolas" panose="020B0609020204030204" pitchFamily="49" charset="0"/>
              </a:rPr>
              <a:t>;</a:t>
            </a:r>
            <a:endParaRPr lang="en-IN" sz="1200" dirty="0"/>
          </a:p>
        </p:txBody>
      </p:sp>
      <p:sp>
        <p:nvSpPr>
          <p:cNvPr id="6" name="Rectangle 5">
            <a:extLst>
              <a:ext uri="{FF2B5EF4-FFF2-40B4-BE49-F238E27FC236}">
                <a16:creationId xmlns:a16="http://schemas.microsoft.com/office/drawing/2014/main" id="{043241E2-2373-5DCB-25F3-2956F9B21294}"/>
              </a:ext>
            </a:extLst>
          </p:cNvPr>
          <p:cNvSpPr/>
          <p:nvPr/>
        </p:nvSpPr>
        <p:spPr>
          <a:xfrm>
            <a:off x="6253216" y="4107687"/>
            <a:ext cx="3063240" cy="18145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900" dirty="0">
                <a:solidFill>
                  <a:srgbClr val="646464"/>
                </a:solidFill>
                <a:latin typeface="Consolas" panose="020B0609020204030204" pitchFamily="49" charset="0"/>
              </a:rPr>
              <a:t>@Entity</a:t>
            </a:r>
          </a:p>
          <a:p>
            <a:pPr algn="l"/>
            <a:r>
              <a:rPr lang="en-IN" sz="900" b="1" dirty="0">
                <a:solidFill>
                  <a:srgbClr val="7F0055"/>
                </a:solidFill>
                <a:latin typeface="Consolas" panose="020B0609020204030204" pitchFamily="49" charset="0"/>
              </a:rPr>
              <a:t>public</a:t>
            </a:r>
            <a:r>
              <a:rPr lang="en-IN" sz="900" b="1" dirty="0">
                <a:solidFill>
                  <a:srgbClr val="000000"/>
                </a:solidFill>
                <a:latin typeface="Consolas" panose="020B0609020204030204" pitchFamily="49" charset="0"/>
              </a:rPr>
              <a:t> </a:t>
            </a:r>
            <a:r>
              <a:rPr lang="en-IN" sz="900" b="1" dirty="0">
                <a:solidFill>
                  <a:srgbClr val="7F0055"/>
                </a:solidFill>
                <a:latin typeface="Consolas" panose="020B0609020204030204" pitchFamily="49" charset="0"/>
              </a:rPr>
              <a:t>class</a:t>
            </a:r>
            <a:r>
              <a:rPr lang="en-IN" sz="900" b="1" dirty="0">
                <a:solidFill>
                  <a:srgbClr val="000000"/>
                </a:solidFill>
                <a:latin typeface="Consolas" panose="020B0609020204030204" pitchFamily="49" charset="0"/>
              </a:rPr>
              <a:t> Person {</a:t>
            </a:r>
          </a:p>
          <a:p>
            <a:pPr algn="l"/>
            <a:endParaRPr lang="en-IN" sz="900" dirty="0">
              <a:latin typeface="Consolas" panose="020B0609020204030204" pitchFamily="49" charset="0"/>
            </a:endParaRPr>
          </a:p>
          <a:p>
            <a:pPr algn="l"/>
            <a:r>
              <a:rPr lang="en-IN" sz="900" dirty="0">
                <a:solidFill>
                  <a:srgbClr val="646464"/>
                </a:solidFill>
                <a:latin typeface="Consolas" panose="020B0609020204030204" pitchFamily="49" charset="0"/>
              </a:rPr>
              <a:t>@Id</a:t>
            </a:r>
          </a:p>
          <a:p>
            <a:pPr algn="l"/>
            <a:r>
              <a:rPr lang="en-IN" sz="900" dirty="0">
                <a:solidFill>
                  <a:srgbClr val="646464"/>
                </a:solidFill>
                <a:latin typeface="Consolas" panose="020B0609020204030204" pitchFamily="49" charset="0"/>
              </a:rPr>
              <a:t>@GeneratedValue</a:t>
            </a:r>
            <a:r>
              <a:rPr lang="en-IN" sz="900" dirty="0">
                <a:solidFill>
                  <a:srgbClr val="000000"/>
                </a:solidFill>
                <a:latin typeface="Consolas" panose="020B0609020204030204" pitchFamily="49" charset="0"/>
              </a:rPr>
              <a:t>(strategy = </a:t>
            </a:r>
            <a:r>
              <a:rPr lang="en-IN" sz="900" dirty="0" err="1">
                <a:solidFill>
                  <a:srgbClr val="000000"/>
                </a:solidFill>
                <a:latin typeface="Consolas" panose="020B0609020204030204" pitchFamily="49" charset="0"/>
              </a:rPr>
              <a:t>GenerationType.</a:t>
            </a:r>
            <a:r>
              <a:rPr lang="en-IN" sz="900" b="1" i="1" dirty="0" err="1">
                <a:solidFill>
                  <a:srgbClr val="0000C0"/>
                </a:solidFill>
                <a:latin typeface="Consolas" panose="020B0609020204030204" pitchFamily="49" charset="0"/>
              </a:rPr>
              <a:t>IDENTITY</a:t>
            </a:r>
            <a:r>
              <a:rPr lang="en-IN" sz="900" b="1" i="1" dirty="0">
                <a:solidFill>
                  <a:srgbClr val="000000"/>
                </a:solidFill>
                <a:latin typeface="Consolas" panose="020B0609020204030204" pitchFamily="49" charset="0"/>
              </a:rPr>
              <a:t>)</a:t>
            </a:r>
          </a:p>
          <a:p>
            <a:pPr algn="l"/>
            <a:r>
              <a:rPr lang="en-IN" sz="900" b="1" dirty="0">
                <a:solidFill>
                  <a:srgbClr val="7F0055"/>
                </a:solidFill>
                <a:latin typeface="Consolas" panose="020B0609020204030204" pitchFamily="49" charset="0"/>
              </a:rPr>
              <a:t>private</a:t>
            </a:r>
            <a:r>
              <a:rPr lang="en-IN" sz="900" b="1" dirty="0">
                <a:solidFill>
                  <a:srgbClr val="000000"/>
                </a:solidFill>
                <a:latin typeface="Consolas" panose="020B0609020204030204" pitchFamily="49" charset="0"/>
              </a:rPr>
              <a:t> </a:t>
            </a:r>
            <a:r>
              <a:rPr lang="en-IN" sz="900" b="1" dirty="0">
                <a:solidFill>
                  <a:srgbClr val="7F0055"/>
                </a:solidFill>
                <a:latin typeface="Consolas" panose="020B0609020204030204" pitchFamily="49" charset="0"/>
              </a:rPr>
              <a:t>int</a:t>
            </a:r>
            <a:r>
              <a:rPr lang="en-IN" sz="900" b="1" dirty="0">
                <a:solidFill>
                  <a:srgbClr val="000000"/>
                </a:solidFill>
                <a:latin typeface="Consolas" panose="020B0609020204030204" pitchFamily="49" charset="0"/>
              </a:rPr>
              <a:t> </a:t>
            </a:r>
            <a:r>
              <a:rPr lang="en-IN" sz="900" b="1" dirty="0">
                <a:solidFill>
                  <a:srgbClr val="0000C0"/>
                </a:solidFill>
                <a:latin typeface="Consolas" panose="020B0609020204030204" pitchFamily="49" charset="0"/>
              </a:rPr>
              <a:t>id</a:t>
            </a:r>
            <a:r>
              <a:rPr lang="en-IN" sz="900" b="1" dirty="0">
                <a:solidFill>
                  <a:srgbClr val="000000"/>
                </a:solidFill>
                <a:latin typeface="Consolas" panose="020B0609020204030204" pitchFamily="49" charset="0"/>
              </a:rPr>
              <a:t>;</a:t>
            </a:r>
          </a:p>
          <a:p>
            <a:pPr algn="l"/>
            <a:r>
              <a:rPr lang="en-IN" sz="900" b="1" dirty="0">
                <a:solidFill>
                  <a:srgbClr val="7F0055"/>
                </a:solidFill>
                <a:latin typeface="Consolas" panose="020B0609020204030204" pitchFamily="49" charset="0"/>
              </a:rPr>
              <a:t>private</a:t>
            </a:r>
            <a:r>
              <a:rPr lang="en-IN" sz="900" b="1" dirty="0">
                <a:solidFill>
                  <a:srgbClr val="000000"/>
                </a:solidFill>
                <a:latin typeface="Consolas" panose="020B0609020204030204" pitchFamily="49" charset="0"/>
              </a:rPr>
              <a:t> String </a:t>
            </a:r>
            <a:r>
              <a:rPr lang="en-IN" sz="900" b="1" dirty="0">
                <a:solidFill>
                  <a:srgbClr val="0000C0"/>
                </a:solidFill>
                <a:latin typeface="Consolas" panose="020B0609020204030204" pitchFamily="49" charset="0"/>
              </a:rPr>
              <a:t>name</a:t>
            </a:r>
            <a:r>
              <a:rPr lang="en-IN" sz="900" b="1" dirty="0">
                <a:solidFill>
                  <a:srgbClr val="000000"/>
                </a:solidFill>
                <a:latin typeface="Consolas" panose="020B0609020204030204" pitchFamily="49" charset="0"/>
              </a:rPr>
              <a:t>;</a:t>
            </a:r>
          </a:p>
          <a:p>
            <a:pPr algn="l"/>
            <a:r>
              <a:rPr lang="en-IN" sz="900" b="1" dirty="0">
                <a:solidFill>
                  <a:srgbClr val="7F0055"/>
                </a:solidFill>
                <a:latin typeface="Consolas" panose="020B0609020204030204" pitchFamily="49" charset="0"/>
              </a:rPr>
              <a:t>private</a:t>
            </a:r>
            <a:r>
              <a:rPr lang="en-IN" sz="900" b="1" dirty="0">
                <a:solidFill>
                  <a:srgbClr val="000000"/>
                </a:solidFill>
                <a:latin typeface="Consolas" panose="020B0609020204030204" pitchFamily="49" charset="0"/>
              </a:rPr>
              <a:t> String </a:t>
            </a:r>
            <a:r>
              <a:rPr lang="en-IN" sz="900" b="1" dirty="0">
                <a:solidFill>
                  <a:srgbClr val="0000C0"/>
                </a:solidFill>
                <a:latin typeface="Consolas" panose="020B0609020204030204" pitchFamily="49" charset="0"/>
              </a:rPr>
              <a:t>email</a:t>
            </a:r>
            <a:r>
              <a:rPr lang="en-IN" sz="900" b="1" dirty="0">
                <a:solidFill>
                  <a:srgbClr val="000000"/>
                </a:solidFill>
                <a:latin typeface="Consolas" panose="020B0609020204030204" pitchFamily="49" charset="0"/>
              </a:rPr>
              <a:t>;</a:t>
            </a:r>
          </a:p>
          <a:p>
            <a:pPr algn="l"/>
            <a:r>
              <a:rPr lang="en-IN" sz="900" b="1" dirty="0">
                <a:solidFill>
                  <a:srgbClr val="7F0055"/>
                </a:solidFill>
                <a:latin typeface="Consolas" panose="020B0609020204030204" pitchFamily="49" charset="0"/>
              </a:rPr>
              <a:t>private</a:t>
            </a:r>
            <a:r>
              <a:rPr lang="en-IN" sz="900" b="1" dirty="0">
                <a:solidFill>
                  <a:srgbClr val="000000"/>
                </a:solidFill>
                <a:latin typeface="Consolas" panose="020B0609020204030204" pitchFamily="49" charset="0"/>
              </a:rPr>
              <a:t> </a:t>
            </a:r>
            <a:r>
              <a:rPr lang="en-IN" sz="900" b="1" dirty="0">
                <a:solidFill>
                  <a:srgbClr val="7F0055"/>
                </a:solidFill>
                <a:latin typeface="Consolas" panose="020B0609020204030204" pitchFamily="49" charset="0"/>
              </a:rPr>
              <a:t>long</a:t>
            </a:r>
            <a:r>
              <a:rPr lang="en-IN" sz="900" b="1" dirty="0">
                <a:solidFill>
                  <a:srgbClr val="000000"/>
                </a:solidFill>
                <a:latin typeface="Consolas" panose="020B0609020204030204" pitchFamily="49" charset="0"/>
              </a:rPr>
              <a:t> </a:t>
            </a:r>
            <a:r>
              <a:rPr lang="en-IN" sz="900" b="1" dirty="0">
                <a:solidFill>
                  <a:srgbClr val="0000C0"/>
                </a:solidFill>
                <a:latin typeface="Consolas" panose="020B0609020204030204" pitchFamily="49" charset="0"/>
              </a:rPr>
              <a:t>phone</a:t>
            </a:r>
            <a:r>
              <a:rPr lang="en-IN" sz="900" b="1" dirty="0">
                <a:solidFill>
                  <a:srgbClr val="000000"/>
                </a:solidFill>
                <a:latin typeface="Consolas" panose="020B0609020204030204" pitchFamily="49" charset="0"/>
              </a:rPr>
              <a:t>;</a:t>
            </a:r>
          </a:p>
          <a:p>
            <a:pPr algn="l"/>
            <a:r>
              <a:rPr lang="en-IN" sz="900" dirty="0">
                <a:solidFill>
                  <a:srgbClr val="646464"/>
                </a:solidFill>
                <a:highlight>
                  <a:srgbClr val="FFFF00"/>
                </a:highlight>
                <a:latin typeface="Consolas" panose="020B0609020204030204" pitchFamily="49" charset="0"/>
              </a:rPr>
              <a:t>@OneToOne</a:t>
            </a:r>
          </a:p>
          <a:p>
            <a:pPr algn="l"/>
            <a:r>
              <a:rPr lang="en-IN" sz="900" b="1" dirty="0">
                <a:solidFill>
                  <a:srgbClr val="7F0055"/>
                </a:solidFill>
                <a:latin typeface="Consolas" panose="020B0609020204030204" pitchFamily="49" charset="0"/>
              </a:rPr>
              <a:t>private</a:t>
            </a:r>
            <a:r>
              <a:rPr lang="en-IN" sz="900" b="1" dirty="0">
                <a:solidFill>
                  <a:srgbClr val="000000"/>
                </a:solidFill>
                <a:latin typeface="Consolas" panose="020B0609020204030204" pitchFamily="49" charset="0"/>
              </a:rPr>
              <a:t> Pan </a:t>
            </a:r>
            <a:r>
              <a:rPr lang="en-IN" sz="900" b="1" dirty="0" err="1">
                <a:solidFill>
                  <a:srgbClr val="0000C0"/>
                </a:solidFill>
                <a:latin typeface="Consolas" panose="020B0609020204030204" pitchFamily="49" charset="0"/>
              </a:rPr>
              <a:t>pan</a:t>
            </a:r>
            <a:r>
              <a:rPr lang="en-IN" sz="900" b="1" dirty="0">
                <a:solidFill>
                  <a:srgbClr val="000000"/>
                </a:solidFill>
                <a:latin typeface="Consolas" panose="020B0609020204030204" pitchFamily="49" charset="0"/>
              </a:rPr>
              <a:t>;</a:t>
            </a:r>
            <a:endParaRPr lang="en-IN" sz="900" dirty="0"/>
          </a:p>
        </p:txBody>
      </p:sp>
    </p:spTree>
    <p:extLst>
      <p:ext uri="{BB962C8B-B14F-4D97-AF65-F5344CB8AC3E}">
        <p14:creationId xmlns:p14="http://schemas.microsoft.com/office/powerpoint/2010/main" val="2889285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0C05-650D-9D62-120B-3180B103782F}"/>
              </a:ext>
            </a:extLst>
          </p:cNvPr>
          <p:cNvSpPr>
            <a:spLocks noGrp="1"/>
          </p:cNvSpPr>
          <p:nvPr>
            <p:ph type="title"/>
          </p:nvPr>
        </p:nvSpPr>
        <p:spPr/>
        <p:txBody>
          <a:bodyPr/>
          <a:lstStyle/>
          <a:p>
            <a:r>
              <a:rPr lang="en-IN" dirty="0"/>
              <a:t>One-To-One MAPPING(BI-direction)</a:t>
            </a:r>
            <a:br>
              <a:rPr lang="en-IN" dirty="0"/>
            </a:br>
            <a:endParaRPr lang="en-IN" dirty="0"/>
          </a:p>
        </p:txBody>
      </p:sp>
      <p:sp>
        <p:nvSpPr>
          <p:cNvPr id="3" name="Content Placeholder 2">
            <a:extLst>
              <a:ext uri="{FF2B5EF4-FFF2-40B4-BE49-F238E27FC236}">
                <a16:creationId xmlns:a16="http://schemas.microsoft.com/office/drawing/2014/main" id="{10012170-0514-2BB6-7C6C-838B86928528}"/>
              </a:ext>
            </a:extLst>
          </p:cNvPr>
          <p:cNvSpPr>
            <a:spLocks noGrp="1"/>
          </p:cNvSpPr>
          <p:nvPr>
            <p:ph idx="1"/>
          </p:nvPr>
        </p:nvSpPr>
        <p:spPr>
          <a:xfrm>
            <a:off x="1451579" y="1958340"/>
            <a:ext cx="9603275" cy="4095141"/>
          </a:xfrm>
        </p:spPr>
        <p:txBody>
          <a:bodyPr/>
          <a:lstStyle/>
          <a:p>
            <a:pPr algn="l" fontAlgn="base"/>
            <a:r>
              <a:rPr lang="en-US" sz="1400" i="0" dirty="0">
                <a:solidFill>
                  <a:srgbClr val="202124"/>
                </a:solidFill>
                <a:effectLst/>
                <a:latin typeface="urw-din"/>
              </a:rPr>
              <a:t>Bidirectional association allows us to fetch details of dependent object from both side. In such case, we have the reference of two classes in each other. Let's take an example of </a:t>
            </a:r>
            <a:r>
              <a:rPr lang="en-US" sz="1400" dirty="0">
                <a:solidFill>
                  <a:srgbClr val="202124"/>
                </a:solidFill>
                <a:latin typeface="urw-din"/>
              </a:rPr>
              <a:t>same Person </a:t>
            </a:r>
            <a:r>
              <a:rPr lang="en-US" sz="1400" i="0" dirty="0">
                <a:solidFill>
                  <a:srgbClr val="202124"/>
                </a:solidFill>
                <a:effectLst/>
                <a:latin typeface="urw-din"/>
              </a:rPr>
              <a:t>and Pan, </a:t>
            </a:r>
            <a:r>
              <a:rPr lang="en-US" sz="1400" dirty="0">
                <a:solidFill>
                  <a:srgbClr val="202124"/>
                </a:solidFill>
                <a:latin typeface="urw-din"/>
              </a:rPr>
              <a:t>now</a:t>
            </a:r>
            <a:r>
              <a:rPr lang="en-US" sz="1400" i="0" dirty="0">
                <a:solidFill>
                  <a:srgbClr val="202124"/>
                </a:solidFill>
                <a:effectLst/>
                <a:latin typeface="urw-din"/>
              </a:rPr>
              <a:t> </a:t>
            </a:r>
            <a:r>
              <a:rPr lang="en-US" sz="1400" dirty="0">
                <a:solidFill>
                  <a:srgbClr val="202124"/>
                </a:solidFill>
                <a:latin typeface="urw-din"/>
              </a:rPr>
              <a:t>Person</a:t>
            </a:r>
            <a:r>
              <a:rPr lang="en-US" sz="1400" i="0" dirty="0">
                <a:solidFill>
                  <a:srgbClr val="202124"/>
                </a:solidFill>
                <a:effectLst/>
                <a:latin typeface="urw-din"/>
              </a:rPr>
              <a:t> class has-a reference of Pan and Pan has a reference of </a:t>
            </a:r>
            <a:r>
              <a:rPr lang="en-US" sz="1400" dirty="0">
                <a:solidFill>
                  <a:srgbClr val="202124"/>
                </a:solidFill>
                <a:latin typeface="urw-din"/>
              </a:rPr>
              <a:t>Person</a:t>
            </a:r>
            <a:r>
              <a:rPr lang="en-US" sz="1400" i="0" dirty="0">
                <a:solidFill>
                  <a:srgbClr val="202124"/>
                </a:solidFill>
                <a:effectLst/>
                <a:latin typeface="urw-din"/>
              </a:rPr>
              <a:t>.</a:t>
            </a:r>
          </a:p>
          <a:p>
            <a:pPr algn="l" fontAlgn="base"/>
            <a:r>
              <a:rPr lang="en-US" sz="1400" dirty="0">
                <a:solidFill>
                  <a:srgbClr val="273239"/>
                </a:solidFill>
                <a:latin typeface="urw-din"/>
              </a:rPr>
              <a:t>Here you can </a:t>
            </a:r>
            <a:r>
              <a:rPr lang="en-US" sz="1400" dirty="0" err="1">
                <a:solidFill>
                  <a:srgbClr val="273239"/>
                </a:solidFill>
                <a:latin typeface="urw-din"/>
              </a:rPr>
              <a:t>retrive</a:t>
            </a:r>
            <a:r>
              <a:rPr lang="en-US" sz="1400" dirty="0">
                <a:solidFill>
                  <a:srgbClr val="273239"/>
                </a:solidFill>
                <a:latin typeface="urw-din"/>
              </a:rPr>
              <a:t> the data in bi-direction .If you have person id you can get pan details and also you can get person details with pan id.</a:t>
            </a:r>
            <a:endParaRPr lang="en-US" sz="1400" b="0" i="0" dirty="0">
              <a:solidFill>
                <a:srgbClr val="273239"/>
              </a:solidFill>
              <a:effectLst/>
              <a:latin typeface="urw-din"/>
            </a:endParaRPr>
          </a:p>
          <a:p>
            <a:pPr marL="0" indent="0" algn="l" fontAlgn="base">
              <a:buNone/>
            </a:pPr>
            <a:r>
              <a:rPr lang="en-US" sz="1400" b="0" i="0" dirty="0">
                <a:solidFill>
                  <a:srgbClr val="273239"/>
                </a:solidFill>
                <a:effectLst/>
                <a:latin typeface="urw-din"/>
              </a:rPr>
              <a:t>Ex : One person has one pan, a pan is associated with a single person.</a:t>
            </a:r>
          </a:p>
          <a:p>
            <a:pPr marL="0" indent="0">
              <a:buNone/>
            </a:pPr>
            <a:endParaRPr lang="en-IN" dirty="0"/>
          </a:p>
        </p:txBody>
      </p:sp>
      <p:sp>
        <p:nvSpPr>
          <p:cNvPr id="4" name="Rectangle 3">
            <a:extLst>
              <a:ext uri="{FF2B5EF4-FFF2-40B4-BE49-F238E27FC236}">
                <a16:creationId xmlns:a16="http://schemas.microsoft.com/office/drawing/2014/main" id="{FE41C4A8-CFF8-6239-5AC4-4FECD8155AA0}"/>
              </a:ext>
            </a:extLst>
          </p:cNvPr>
          <p:cNvSpPr/>
          <p:nvPr/>
        </p:nvSpPr>
        <p:spPr>
          <a:xfrm>
            <a:off x="2132865" y="3918039"/>
            <a:ext cx="3027286" cy="19974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0251726-72D9-51FE-C49B-18CF8A735DC4}"/>
              </a:ext>
            </a:extLst>
          </p:cNvPr>
          <p:cNvSpPr txBox="1"/>
          <p:nvPr/>
        </p:nvSpPr>
        <p:spPr>
          <a:xfrm>
            <a:off x="2132865" y="3918039"/>
            <a:ext cx="2932176" cy="1954381"/>
          </a:xfrm>
          <a:prstGeom prst="rect">
            <a:avLst/>
          </a:prstGeom>
          <a:noFill/>
        </p:spPr>
        <p:txBody>
          <a:bodyPr wrap="square" rtlCol="0">
            <a:spAutoFit/>
          </a:bodyPr>
          <a:lstStyle/>
          <a:p>
            <a:pPr algn="l"/>
            <a:r>
              <a:rPr lang="en-IN" sz="1100" dirty="0">
                <a:solidFill>
                  <a:srgbClr val="646464"/>
                </a:solidFill>
                <a:latin typeface="Consolas" panose="020B0609020204030204" pitchFamily="49" charset="0"/>
              </a:rPr>
              <a:t>@Entity</a:t>
            </a:r>
          </a:p>
          <a:p>
            <a:pPr algn="l"/>
            <a:r>
              <a:rPr lang="en-IN" sz="1100" b="1" dirty="0">
                <a:solidFill>
                  <a:srgbClr val="7F0055"/>
                </a:solidFill>
                <a:latin typeface="Consolas" panose="020B0609020204030204" pitchFamily="49" charset="0"/>
              </a:rPr>
              <a:t>public</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class</a:t>
            </a:r>
            <a:r>
              <a:rPr lang="en-IN" sz="1100" b="1" dirty="0">
                <a:solidFill>
                  <a:srgbClr val="000000"/>
                </a:solidFill>
                <a:latin typeface="Consolas" panose="020B0609020204030204" pitchFamily="49" charset="0"/>
              </a:rPr>
              <a:t> Pan {</a:t>
            </a:r>
          </a:p>
          <a:p>
            <a:pPr algn="l"/>
            <a:endParaRPr lang="en-IN" sz="1100" dirty="0">
              <a:latin typeface="Consolas" panose="020B0609020204030204" pitchFamily="49" charset="0"/>
            </a:endParaRPr>
          </a:p>
          <a:p>
            <a:pPr algn="l"/>
            <a:r>
              <a:rPr lang="en-IN" sz="1100" dirty="0">
                <a:solidFill>
                  <a:srgbClr val="646464"/>
                </a:solidFill>
                <a:latin typeface="Consolas" panose="020B0609020204030204" pitchFamily="49" charset="0"/>
              </a:rPr>
              <a:t>@Id</a:t>
            </a:r>
          </a:p>
          <a:p>
            <a:pPr algn="l"/>
            <a:r>
              <a:rPr lang="en-IN" sz="1100" dirty="0">
                <a:solidFill>
                  <a:srgbClr val="646464"/>
                </a:solidFill>
                <a:latin typeface="Consolas" panose="020B0609020204030204" pitchFamily="49" charset="0"/>
              </a:rPr>
              <a:t>@GeneratedValue</a:t>
            </a:r>
            <a:r>
              <a:rPr lang="en-IN" sz="1100" dirty="0">
                <a:solidFill>
                  <a:srgbClr val="000000"/>
                </a:solidFill>
                <a:latin typeface="Consolas" panose="020B0609020204030204" pitchFamily="49" charset="0"/>
              </a:rPr>
              <a:t>(strategy = </a:t>
            </a:r>
            <a:r>
              <a:rPr lang="en-IN" sz="1100" dirty="0" err="1">
                <a:solidFill>
                  <a:srgbClr val="000000"/>
                </a:solidFill>
                <a:latin typeface="Consolas" panose="020B0609020204030204" pitchFamily="49" charset="0"/>
              </a:rPr>
              <a:t>GenerationType.</a:t>
            </a:r>
            <a:r>
              <a:rPr lang="en-IN" sz="1100" b="1" i="1" dirty="0" err="1">
                <a:solidFill>
                  <a:srgbClr val="0000C0"/>
                </a:solidFill>
                <a:latin typeface="Consolas" panose="020B0609020204030204" pitchFamily="49" charset="0"/>
              </a:rPr>
              <a:t>IDENTITY</a:t>
            </a:r>
            <a:r>
              <a:rPr lang="en-IN" sz="1100" b="1" i="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int</a:t>
            </a:r>
            <a:r>
              <a:rPr lang="en-IN" sz="1100" b="1" dirty="0">
                <a:solidFill>
                  <a:srgbClr val="000000"/>
                </a:solidFill>
                <a:latin typeface="Consolas" panose="020B0609020204030204" pitchFamily="49" charset="0"/>
              </a:rPr>
              <a:t> </a:t>
            </a:r>
            <a:r>
              <a:rPr lang="en-IN" sz="1100" b="1" dirty="0">
                <a:solidFill>
                  <a:srgbClr val="0000C0"/>
                </a:solidFill>
                <a:latin typeface="Consolas" panose="020B0609020204030204" pitchFamily="49" charset="0"/>
              </a:rPr>
              <a:t>id</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String </a:t>
            </a:r>
            <a:r>
              <a:rPr lang="en-IN" sz="1100" b="1" dirty="0">
                <a:solidFill>
                  <a:srgbClr val="0000C0"/>
                </a:solidFill>
                <a:latin typeface="Consolas" panose="020B0609020204030204" pitchFamily="49" charset="0"/>
              </a:rPr>
              <a:t>address</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String </a:t>
            </a:r>
            <a:r>
              <a:rPr lang="en-IN" sz="1100" b="1" dirty="0" err="1">
                <a:solidFill>
                  <a:srgbClr val="0000C0"/>
                </a:solidFill>
                <a:latin typeface="Consolas" panose="020B0609020204030204" pitchFamily="49" charset="0"/>
              </a:rPr>
              <a:t>panNumber</a:t>
            </a:r>
            <a:r>
              <a:rPr lang="en-IN" sz="1100" b="1" dirty="0">
                <a:solidFill>
                  <a:srgbClr val="000000"/>
                </a:solidFill>
                <a:latin typeface="Consolas" panose="020B0609020204030204" pitchFamily="49" charset="0"/>
              </a:rPr>
              <a:t>;</a:t>
            </a:r>
          </a:p>
          <a:p>
            <a:pPr algn="l"/>
            <a:r>
              <a:rPr lang="en-IN" sz="1100" dirty="0">
                <a:solidFill>
                  <a:srgbClr val="646464"/>
                </a:solidFill>
                <a:highlight>
                  <a:srgbClr val="FFFF00"/>
                </a:highlight>
                <a:latin typeface="Consolas" panose="020B0609020204030204" pitchFamily="49" charset="0"/>
              </a:rPr>
              <a:t>@OneToOne</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Person </a:t>
            </a:r>
            <a:r>
              <a:rPr lang="en-IN" sz="1100" b="1" dirty="0" err="1">
                <a:solidFill>
                  <a:srgbClr val="0000C0"/>
                </a:solidFill>
                <a:latin typeface="Consolas" panose="020B0609020204030204" pitchFamily="49" charset="0"/>
              </a:rPr>
              <a:t>person</a:t>
            </a:r>
            <a:r>
              <a:rPr lang="en-IN" sz="1100" b="1" dirty="0">
                <a:solidFill>
                  <a:srgbClr val="000000"/>
                </a:solidFill>
                <a:latin typeface="Consolas" panose="020B0609020204030204" pitchFamily="49" charset="0"/>
              </a:rPr>
              <a:t>;</a:t>
            </a:r>
            <a:endParaRPr lang="en-IN" sz="1100" dirty="0"/>
          </a:p>
        </p:txBody>
      </p:sp>
      <p:sp>
        <p:nvSpPr>
          <p:cNvPr id="6" name="Rectangle 5">
            <a:extLst>
              <a:ext uri="{FF2B5EF4-FFF2-40B4-BE49-F238E27FC236}">
                <a16:creationId xmlns:a16="http://schemas.microsoft.com/office/drawing/2014/main" id="{043241E2-2373-5DCB-25F3-2956F9B21294}"/>
              </a:ext>
            </a:extLst>
          </p:cNvPr>
          <p:cNvSpPr/>
          <p:nvPr/>
        </p:nvSpPr>
        <p:spPr>
          <a:xfrm>
            <a:off x="6253216" y="3924807"/>
            <a:ext cx="3063240" cy="19974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900" dirty="0">
                <a:solidFill>
                  <a:srgbClr val="646464"/>
                </a:solidFill>
                <a:latin typeface="Consolas" panose="020B0609020204030204" pitchFamily="49" charset="0"/>
              </a:rPr>
              <a:t>@Entity</a:t>
            </a:r>
          </a:p>
          <a:p>
            <a:pPr algn="l"/>
            <a:r>
              <a:rPr lang="en-IN" sz="900" b="1" dirty="0">
                <a:solidFill>
                  <a:srgbClr val="7F0055"/>
                </a:solidFill>
                <a:latin typeface="Consolas" panose="020B0609020204030204" pitchFamily="49" charset="0"/>
              </a:rPr>
              <a:t>public</a:t>
            </a:r>
            <a:r>
              <a:rPr lang="en-IN" sz="900" b="1" dirty="0">
                <a:solidFill>
                  <a:srgbClr val="000000"/>
                </a:solidFill>
                <a:latin typeface="Consolas" panose="020B0609020204030204" pitchFamily="49" charset="0"/>
              </a:rPr>
              <a:t> </a:t>
            </a:r>
            <a:r>
              <a:rPr lang="en-IN" sz="900" b="1" dirty="0">
                <a:solidFill>
                  <a:srgbClr val="7F0055"/>
                </a:solidFill>
                <a:latin typeface="Consolas" panose="020B0609020204030204" pitchFamily="49" charset="0"/>
              </a:rPr>
              <a:t>class</a:t>
            </a:r>
            <a:r>
              <a:rPr lang="en-IN" sz="900" b="1" dirty="0">
                <a:solidFill>
                  <a:srgbClr val="000000"/>
                </a:solidFill>
                <a:latin typeface="Consolas" panose="020B0609020204030204" pitchFamily="49" charset="0"/>
              </a:rPr>
              <a:t> Person {</a:t>
            </a:r>
          </a:p>
          <a:p>
            <a:pPr algn="l"/>
            <a:endParaRPr lang="en-IN" sz="900" dirty="0">
              <a:latin typeface="Consolas" panose="020B0609020204030204" pitchFamily="49" charset="0"/>
            </a:endParaRPr>
          </a:p>
          <a:p>
            <a:pPr algn="l"/>
            <a:r>
              <a:rPr lang="en-IN" sz="900" dirty="0">
                <a:solidFill>
                  <a:srgbClr val="646464"/>
                </a:solidFill>
                <a:latin typeface="Consolas" panose="020B0609020204030204" pitchFamily="49" charset="0"/>
              </a:rPr>
              <a:t>@Id</a:t>
            </a:r>
          </a:p>
          <a:p>
            <a:pPr algn="l"/>
            <a:r>
              <a:rPr lang="en-IN" sz="900" dirty="0">
                <a:solidFill>
                  <a:srgbClr val="646464"/>
                </a:solidFill>
                <a:latin typeface="Consolas" panose="020B0609020204030204" pitchFamily="49" charset="0"/>
              </a:rPr>
              <a:t>@GeneratedValue</a:t>
            </a:r>
            <a:r>
              <a:rPr lang="en-IN" sz="900" dirty="0">
                <a:solidFill>
                  <a:srgbClr val="000000"/>
                </a:solidFill>
                <a:latin typeface="Consolas" panose="020B0609020204030204" pitchFamily="49" charset="0"/>
              </a:rPr>
              <a:t>(strategy = </a:t>
            </a:r>
            <a:r>
              <a:rPr lang="en-IN" sz="900" dirty="0" err="1">
                <a:solidFill>
                  <a:srgbClr val="000000"/>
                </a:solidFill>
                <a:latin typeface="Consolas" panose="020B0609020204030204" pitchFamily="49" charset="0"/>
              </a:rPr>
              <a:t>GenerationType.</a:t>
            </a:r>
            <a:r>
              <a:rPr lang="en-IN" sz="900" b="1" i="1" dirty="0" err="1">
                <a:solidFill>
                  <a:srgbClr val="0000C0"/>
                </a:solidFill>
                <a:latin typeface="Consolas" panose="020B0609020204030204" pitchFamily="49" charset="0"/>
              </a:rPr>
              <a:t>IDENTITY</a:t>
            </a:r>
            <a:r>
              <a:rPr lang="en-IN" sz="900" b="1" i="1" dirty="0">
                <a:solidFill>
                  <a:srgbClr val="000000"/>
                </a:solidFill>
                <a:latin typeface="Consolas" panose="020B0609020204030204" pitchFamily="49" charset="0"/>
              </a:rPr>
              <a:t>)</a:t>
            </a:r>
          </a:p>
          <a:p>
            <a:pPr algn="l"/>
            <a:r>
              <a:rPr lang="en-IN" sz="900" b="1" dirty="0">
                <a:solidFill>
                  <a:srgbClr val="7F0055"/>
                </a:solidFill>
                <a:latin typeface="Consolas" panose="020B0609020204030204" pitchFamily="49" charset="0"/>
              </a:rPr>
              <a:t>private</a:t>
            </a:r>
            <a:r>
              <a:rPr lang="en-IN" sz="900" b="1" dirty="0">
                <a:solidFill>
                  <a:srgbClr val="000000"/>
                </a:solidFill>
                <a:latin typeface="Consolas" panose="020B0609020204030204" pitchFamily="49" charset="0"/>
              </a:rPr>
              <a:t> </a:t>
            </a:r>
            <a:r>
              <a:rPr lang="en-IN" sz="900" b="1" dirty="0">
                <a:solidFill>
                  <a:srgbClr val="7F0055"/>
                </a:solidFill>
                <a:latin typeface="Consolas" panose="020B0609020204030204" pitchFamily="49" charset="0"/>
              </a:rPr>
              <a:t>int</a:t>
            </a:r>
            <a:r>
              <a:rPr lang="en-IN" sz="900" b="1" dirty="0">
                <a:solidFill>
                  <a:srgbClr val="000000"/>
                </a:solidFill>
                <a:latin typeface="Consolas" panose="020B0609020204030204" pitchFamily="49" charset="0"/>
              </a:rPr>
              <a:t> </a:t>
            </a:r>
            <a:r>
              <a:rPr lang="en-IN" sz="900" b="1" dirty="0">
                <a:solidFill>
                  <a:srgbClr val="0000C0"/>
                </a:solidFill>
                <a:latin typeface="Consolas" panose="020B0609020204030204" pitchFamily="49" charset="0"/>
              </a:rPr>
              <a:t>id</a:t>
            </a:r>
            <a:r>
              <a:rPr lang="en-IN" sz="900" b="1" dirty="0">
                <a:solidFill>
                  <a:srgbClr val="000000"/>
                </a:solidFill>
                <a:latin typeface="Consolas" panose="020B0609020204030204" pitchFamily="49" charset="0"/>
              </a:rPr>
              <a:t>;</a:t>
            </a:r>
          </a:p>
          <a:p>
            <a:pPr algn="l"/>
            <a:r>
              <a:rPr lang="en-IN" sz="900" b="1" dirty="0">
                <a:solidFill>
                  <a:srgbClr val="7F0055"/>
                </a:solidFill>
                <a:latin typeface="Consolas" panose="020B0609020204030204" pitchFamily="49" charset="0"/>
              </a:rPr>
              <a:t>private</a:t>
            </a:r>
            <a:r>
              <a:rPr lang="en-IN" sz="900" b="1" dirty="0">
                <a:solidFill>
                  <a:srgbClr val="000000"/>
                </a:solidFill>
                <a:latin typeface="Consolas" panose="020B0609020204030204" pitchFamily="49" charset="0"/>
              </a:rPr>
              <a:t> String </a:t>
            </a:r>
            <a:r>
              <a:rPr lang="en-IN" sz="900" b="1" dirty="0">
                <a:solidFill>
                  <a:srgbClr val="0000C0"/>
                </a:solidFill>
                <a:latin typeface="Consolas" panose="020B0609020204030204" pitchFamily="49" charset="0"/>
              </a:rPr>
              <a:t>name</a:t>
            </a:r>
            <a:r>
              <a:rPr lang="en-IN" sz="900" b="1" dirty="0">
                <a:solidFill>
                  <a:srgbClr val="000000"/>
                </a:solidFill>
                <a:latin typeface="Consolas" panose="020B0609020204030204" pitchFamily="49" charset="0"/>
              </a:rPr>
              <a:t>;</a:t>
            </a:r>
          </a:p>
          <a:p>
            <a:pPr algn="l"/>
            <a:r>
              <a:rPr lang="en-IN" sz="900" b="1" dirty="0">
                <a:solidFill>
                  <a:srgbClr val="7F0055"/>
                </a:solidFill>
                <a:latin typeface="Consolas" panose="020B0609020204030204" pitchFamily="49" charset="0"/>
              </a:rPr>
              <a:t>private</a:t>
            </a:r>
            <a:r>
              <a:rPr lang="en-IN" sz="900" b="1" dirty="0">
                <a:solidFill>
                  <a:srgbClr val="000000"/>
                </a:solidFill>
                <a:latin typeface="Consolas" panose="020B0609020204030204" pitchFamily="49" charset="0"/>
              </a:rPr>
              <a:t> String </a:t>
            </a:r>
            <a:r>
              <a:rPr lang="en-IN" sz="900" b="1" dirty="0">
                <a:solidFill>
                  <a:srgbClr val="0000C0"/>
                </a:solidFill>
                <a:latin typeface="Consolas" panose="020B0609020204030204" pitchFamily="49" charset="0"/>
              </a:rPr>
              <a:t>email</a:t>
            </a:r>
            <a:r>
              <a:rPr lang="en-IN" sz="900" b="1" dirty="0">
                <a:solidFill>
                  <a:srgbClr val="000000"/>
                </a:solidFill>
                <a:latin typeface="Consolas" panose="020B0609020204030204" pitchFamily="49" charset="0"/>
              </a:rPr>
              <a:t>;</a:t>
            </a:r>
          </a:p>
          <a:p>
            <a:pPr algn="l"/>
            <a:r>
              <a:rPr lang="en-IN" sz="900" b="1" dirty="0">
                <a:solidFill>
                  <a:srgbClr val="7F0055"/>
                </a:solidFill>
                <a:latin typeface="Consolas" panose="020B0609020204030204" pitchFamily="49" charset="0"/>
              </a:rPr>
              <a:t>private</a:t>
            </a:r>
            <a:r>
              <a:rPr lang="en-IN" sz="900" b="1" dirty="0">
                <a:solidFill>
                  <a:srgbClr val="000000"/>
                </a:solidFill>
                <a:latin typeface="Consolas" panose="020B0609020204030204" pitchFamily="49" charset="0"/>
              </a:rPr>
              <a:t> </a:t>
            </a:r>
            <a:r>
              <a:rPr lang="en-IN" sz="900" b="1" dirty="0">
                <a:solidFill>
                  <a:srgbClr val="7F0055"/>
                </a:solidFill>
                <a:latin typeface="Consolas" panose="020B0609020204030204" pitchFamily="49" charset="0"/>
              </a:rPr>
              <a:t>long</a:t>
            </a:r>
            <a:r>
              <a:rPr lang="en-IN" sz="900" b="1" dirty="0">
                <a:solidFill>
                  <a:srgbClr val="000000"/>
                </a:solidFill>
                <a:latin typeface="Consolas" panose="020B0609020204030204" pitchFamily="49" charset="0"/>
              </a:rPr>
              <a:t> </a:t>
            </a:r>
            <a:r>
              <a:rPr lang="en-IN" sz="900" b="1" dirty="0">
                <a:solidFill>
                  <a:srgbClr val="0000C0"/>
                </a:solidFill>
                <a:latin typeface="Consolas" panose="020B0609020204030204" pitchFamily="49" charset="0"/>
              </a:rPr>
              <a:t>phone</a:t>
            </a:r>
            <a:r>
              <a:rPr lang="en-IN" sz="900" b="1" dirty="0">
                <a:solidFill>
                  <a:srgbClr val="000000"/>
                </a:solidFill>
                <a:latin typeface="Consolas" panose="020B0609020204030204" pitchFamily="49" charset="0"/>
              </a:rPr>
              <a:t>;</a:t>
            </a:r>
          </a:p>
          <a:p>
            <a:pPr algn="l"/>
            <a:r>
              <a:rPr lang="en-IN" sz="900" dirty="0">
                <a:solidFill>
                  <a:srgbClr val="646464"/>
                </a:solidFill>
                <a:highlight>
                  <a:srgbClr val="FFFF00"/>
                </a:highlight>
                <a:latin typeface="Consolas" panose="020B0609020204030204" pitchFamily="49" charset="0"/>
              </a:rPr>
              <a:t>@OneToOne</a:t>
            </a:r>
          </a:p>
          <a:p>
            <a:pPr algn="l"/>
            <a:r>
              <a:rPr lang="en-IN" sz="900" b="1" dirty="0">
                <a:solidFill>
                  <a:srgbClr val="7F0055"/>
                </a:solidFill>
                <a:latin typeface="Consolas" panose="020B0609020204030204" pitchFamily="49" charset="0"/>
              </a:rPr>
              <a:t>private</a:t>
            </a:r>
            <a:r>
              <a:rPr lang="en-IN" sz="900" b="1" dirty="0">
                <a:solidFill>
                  <a:srgbClr val="000000"/>
                </a:solidFill>
                <a:latin typeface="Consolas" panose="020B0609020204030204" pitchFamily="49" charset="0"/>
              </a:rPr>
              <a:t> Pan </a:t>
            </a:r>
            <a:r>
              <a:rPr lang="en-IN" sz="900" b="1" dirty="0" err="1">
                <a:solidFill>
                  <a:srgbClr val="0000C0"/>
                </a:solidFill>
                <a:latin typeface="Consolas" panose="020B0609020204030204" pitchFamily="49" charset="0"/>
              </a:rPr>
              <a:t>pan</a:t>
            </a:r>
            <a:r>
              <a:rPr lang="en-IN" sz="900" b="1" dirty="0">
                <a:solidFill>
                  <a:srgbClr val="000000"/>
                </a:solidFill>
                <a:latin typeface="Consolas" panose="020B0609020204030204" pitchFamily="49" charset="0"/>
              </a:rPr>
              <a:t>;</a:t>
            </a:r>
            <a:endParaRPr lang="en-IN" sz="900" dirty="0"/>
          </a:p>
        </p:txBody>
      </p:sp>
    </p:spTree>
    <p:extLst>
      <p:ext uri="{BB962C8B-B14F-4D97-AF65-F5344CB8AC3E}">
        <p14:creationId xmlns:p14="http://schemas.microsoft.com/office/powerpoint/2010/main" val="608852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0C05-650D-9D62-120B-3180B103782F}"/>
              </a:ext>
            </a:extLst>
          </p:cNvPr>
          <p:cNvSpPr>
            <a:spLocks noGrp="1"/>
          </p:cNvSpPr>
          <p:nvPr>
            <p:ph type="title"/>
          </p:nvPr>
        </p:nvSpPr>
        <p:spPr/>
        <p:txBody>
          <a:bodyPr/>
          <a:lstStyle/>
          <a:p>
            <a:r>
              <a:rPr lang="en-IN" dirty="0"/>
              <a:t>One-To-many MAPPING(</a:t>
            </a:r>
            <a:r>
              <a:rPr lang="en-IN" dirty="0" err="1"/>
              <a:t>unI</a:t>
            </a:r>
            <a:r>
              <a:rPr lang="en-IN" dirty="0"/>
              <a:t>-direction)</a:t>
            </a:r>
            <a:br>
              <a:rPr lang="en-IN" dirty="0"/>
            </a:br>
            <a:endParaRPr lang="en-IN" dirty="0"/>
          </a:p>
        </p:txBody>
      </p:sp>
      <p:sp>
        <p:nvSpPr>
          <p:cNvPr id="3" name="Content Placeholder 2">
            <a:extLst>
              <a:ext uri="{FF2B5EF4-FFF2-40B4-BE49-F238E27FC236}">
                <a16:creationId xmlns:a16="http://schemas.microsoft.com/office/drawing/2014/main" id="{10012170-0514-2BB6-7C6C-838B86928528}"/>
              </a:ext>
            </a:extLst>
          </p:cNvPr>
          <p:cNvSpPr>
            <a:spLocks noGrp="1"/>
          </p:cNvSpPr>
          <p:nvPr>
            <p:ph idx="1"/>
          </p:nvPr>
        </p:nvSpPr>
        <p:spPr>
          <a:xfrm>
            <a:off x="1451579" y="1958340"/>
            <a:ext cx="9603275" cy="4095141"/>
          </a:xfrm>
        </p:spPr>
        <p:txBody>
          <a:bodyPr/>
          <a:lstStyle/>
          <a:p>
            <a:pPr algn="l" fontAlgn="base"/>
            <a:r>
              <a:rPr lang="en-US" sz="1400" dirty="0">
                <a:solidFill>
                  <a:srgbClr val="273239"/>
                </a:solidFill>
                <a:latin typeface="urw-din"/>
              </a:rPr>
              <a:t>In one-to-many mapping one entity is associated with many instances of other entity. for example one person has many bank accounts.</a:t>
            </a:r>
          </a:p>
          <a:p>
            <a:pPr algn="l" fontAlgn="base"/>
            <a:r>
              <a:rPr lang="en-US" sz="1400" dirty="0">
                <a:solidFill>
                  <a:srgbClr val="273239"/>
                </a:solidFill>
                <a:latin typeface="urw-din"/>
              </a:rPr>
              <a:t>Here you can </a:t>
            </a:r>
            <a:r>
              <a:rPr lang="en-US" sz="1400" dirty="0" err="1">
                <a:solidFill>
                  <a:srgbClr val="273239"/>
                </a:solidFill>
                <a:latin typeface="urw-din"/>
              </a:rPr>
              <a:t>retrive</a:t>
            </a:r>
            <a:r>
              <a:rPr lang="en-US" sz="1400" dirty="0">
                <a:solidFill>
                  <a:srgbClr val="273239"/>
                </a:solidFill>
                <a:latin typeface="urw-din"/>
              </a:rPr>
              <a:t> the data in </a:t>
            </a:r>
            <a:r>
              <a:rPr lang="en-US" sz="1400" dirty="0" err="1">
                <a:solidFill>
                  <a:srgbClr val="273239"/>
                </a:solidFill>
                <a:latin typeface="urw-din"/>
              </a:rPr>
              <a:t>uni</a:t>
            </a:r>
            <a:r>
              <a:rPr lang="en-US" sz="1400" dirty="0">
                <a:solidFill>
                  <a:srgbClr val="273239"/>
                </a:solidFill>
                <a:latin typeface="urw-din"/>
              </a:rPr>
              <a:t>-direction .If you have person id you can get all the account details and you cannot get person details with account id.</a:t>
            </a:r>
            <a:endParaRPr lang="en-US" sz="1400" b="0" i="0" dirty="0">
              <a:solidFill>
                <a:srgbClr val="273239"/>
              </a:solidFill>
              <a:effectLst/>
              <a:latin typeface="urw-din"/>
            </a:endParaRPr>
          </a:p>
          <a:p>
            <a:pPr marL="0" indent="0" algn="l" fontAlgn="base">
              <a:buNone/>
            </a:pPr>
            <a:r>
              <a:rPr lang="en-US" sz="1400" b="0" i="0" dirty="0">
                <a:solidFill>
                  <a:srgbClr val="273239"/>
                </a:solidFill>
                <a:effectLst/>
                <a:latin typeface="urw-din"/>
              </a:rPr>
              <a:t>Ex : One person has many accounts, many accounts </a:t>
            </a:r>
            <a:r>
              <a:rPr lang="en-US" sz="1400" dirty="0">
                <a:solidFill>
                  <a:srgbClr val="273239"/>
                </a:solidFill>
                <a:latin typeface="urw-din"/>
              </a:rPr>
              <a:t>are</a:t>
            </a:r>
            <a:r>
              <a:rPr lang="en-US" sz="1400" b="0" i="0" dirty="0">
                <a:solidFill>
                  <a:srgbClr val="273239"/>
                </a:solidFill>
                <a:effectLst/>
                <a:latin typeface="urw-din"/>
              </a:rPr>
              <a:t> associated with a single person.</a:t>
            </a:r>
          </a:p>
          <a:p>
            <a:pPr marL="0" indent="0">
              <a:buNone/>
            </a:pPr>
            <a:endParaRPr lang="en-IN" dirty="0"/>
          </a:p>
        </p:txBody>
      </p:sp>
      <p:sp>
        <p:nvSpPr>
          <p:cNvPr id="4" name="Rectangle 3">
            <a:extLst>
              <a:ext uri="{FF2B5EF4-FFF2-40B4-BE49-F238E27FC236}">
                <a16:creationId xmlns:a16="http://schemas.microsoft.com/office/drawing/2014/main" id="{FE41C4A8-CFF8-6239-5AC4-4FECD8155AA0}"/>
              </a:ext>
            </a:extLst>
          </p:cNvPr>
          <p:cNvSpPr/>
          <p:nvPr/>
        </p:nvSpPr>
        <p:spPr>
          <a:xfrm>
            <a:off x="2132865" y="3918039"/>
            <a:ext cx="3027286" cy="19974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0251726-72D9-51FE-C49B-18CF8A735DC4}"/>
              </a:ext>
            </a:extLst>
          </p:cNvPr>
          <p:cNvSpPr txBox="1"/>
          <p:nvPr/>
        </p:nvSpPr>
        <p:spPr>
          <a:xfrm>
            <a:off x="2132865" y="3918039"/>
            <a:ext cx="2932176" cy="1954381"/>
          </a:xfrm>
          <a:prstGeom prst="rect">
            <a:avLst/>
          </a:prstGeom>
          <a:noFill/>
        </p:spPr>
        <p:txBody>
          <a:bodyPr wrap="square" rtlCol="0">
            <a:spAutoFit/>
          </a:bodyPr>
          <a:lstStyle/>
          <a:p>
            <a:pPr algn="l"/>
            <a:r>
              <a:rPr lang="en-IN" sz="1100" dirty="0">
                <a:solidFill>
                  <a:srgbClr val="646464"/>
                </a:solidFill>
                <a:latin typeface="Consolas" panose="020B0609020204030204" pitchFamily="49" charset="0"/>
              </a:rPr>
              <a:t>@Entity</a:t>
            </a:r>
          </a:p>
          <a:p>
            <a:pPr algn="l"/>
            <a:r>
              <a:rPr lang="en-IN" sz="1100" b="1" dirty="0">
                <a:solidFill>
                  <a:srgbClr val="7F0055"/>
                </a:solidFill>
                <a:latin typeface="Consolas" panose="020B0609020204030204" pitchFamily="49" charset="0"/>
              </a:rPr>
              <a:t>public</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class</a:t>
            </a:r>
            <a:r>
              <a:rPr lang="en-IN" sz="1100" b="1" dirty="0">
                <a:solidFill>
                  <a:srgbClr val="000000"/>
                </a:solidFill>
                <a:latin typeface="Consolas" panose="020B0609020204030204" pitchFamily="49" charset="0"/>
              </a:rPr>
              <a:t> account{</a:t>
            </a:r>
          </a:p>
          <a:p>
            <a:pPr algn="l"/>
            <a:endParaRPr lang="en-IN" sz="1100" dirty="0">
              <a:latin typeface="Consolas" panose="020B0609020204030204" pitchFamily="49" charset="0"/>
            </a:endParaRPr>
          </a:p>
          <a:p>
            <a:pPr algn="l"/>
            <a:r>
              <a:rPr lang="en-IN" sz="1100" dirty="0">
                <a:solidFill>
                  <a:srgbClr val="646464"/>
                </a:solidFill>
                <a:latin typeface="Consolas" panose="020B0609020204030204" pitchFamily="49" charset="0"/>
              </a:rPr>
              <a:t>@Id</a:t>
            </a:r>
          </a:p>
          <a:p>
            <a:pPr algn="l"/>
            <a:r>
              <a:rPr lang="en-IN" sz="1100" dirty="0">
                <a:solidFill>
                  <a:srgbClr val="646464"/>
                </a:solidFill>
                <a:latin typeface="Consolas" panose="020B0609020204030204" pitchFamily="49" charset="0"/>
              </a:rPr>
              <a:t>@GeneratedValue</a:t>
            </a:r>
            <a:r>
              <a:rPr lang="en-IN" sz="1100" dirty="0">
                <a:solidFill>
                  <a:srgbClr val="000000"/>
                </a:solidFill>
                <a:latin typeface="Consolas" panose="020B0609020204030204" pitchFamily="49" charset="0"/>
              </a:rPr>
              <a:t>(strategy = </a:t>
            </a:r>
            <a:r>
              <a:rPr lang="en-IN" sz="1100" dirty="0" err="1">
                <a:solidFill>
                  <a:srgbClr val="000000"/>
                </a:solidFill>
                <a:latin typeface="Consolas" panose="020B0609020204030204" pitchFamily="49" charset="0"/>
              </a:rPr>
              <a:t>GenerationType.</a:t>
            </a:r>
            <a:r>
              <a:rPr lang="en-IN" sz="1100" b="1" i="1" dirty="0" err="1">
                <a:solidFill>
                  <a:srgbClr val="0000C0"/>
                </a:solidFill>
                <a:latin typeface="Consolas" panose="020B0609020204030204" pitchFamily="49" charset="0"/>
              </a:rPr>
              <a:t>IDENTITY</a:t>
            </a:r>
            <a:r>
              <a:rPr lang="en-IN" sz="1100" b="1" i="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int</a:t>
            </a:r>
            <a:r>
              <a:rPr lang="en-IN" sz="1100" b="1" dirty="0">
                <a:solidFill>
                  <a:srgbClr val="000000"/>
                </a:solidFill>
                <a:latin typeface="Consolas" panose="020B0609020204030204" pitchFamily="49" charset="0"/>
              </a:rPr>
              <a:t> </a:t>
            </a:r>
            <a:r>
              <a:rPr lang="en-IN" sz="1100" b="1" dirty="0">
                <a:solidFill>
                  <a:srgbClr val="0000C0"/>
                </a:solidFill>
                <a:latin typeface="Consolas" panose="020B0609020204030204" pitchFamily="49" charset="0"/>
              </a:rPr>
              <a:t>id</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long </a:t>
            </a:r>
            <a:r>
              <a:rPr lang="en-IN" sz="1100" b="1" dirty="0" err="1">
                <a:solidFill>
                  <a:srgbClr val="0000C0"/>
                </a:solidFill>
                <a:latin typeface="Consolas" panose="020B0609020204030204" pitchFamily="49" charset="0"/>
              </a:rPr>
              <a:t>accNo</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String </a:t>
            </a:r>
            <a:r>
              <a:rPr lang="en-IN" sz="1100" b="1" dirty="0" err="1">
                <a:solidFill>
                  <a:srgbClr val="0000C0"/>
                </a:solidFill>
                <a:latin typeface="Consolas" panose="020B0609020204030204" pitchFamily="49" charset="0"/>
              </a:rPr>
              <a:t>ifscCode</a:t>
            </a:r>
            <a:r>
              <a:rPr lang="en-IN" sz="1100" b="1" dirty="0">
                <a:solidFill>
                  <a:srgbClr val="000000"/>
                </a:solidFill>
                <a:latin typeface="Consolas" panose="020B0609020204030204" pitchFamily="49" charset="0"/>
              </a:rPr>
              <a:t>;</a:t>
            </a:r>
          </a:p>
          <a:p>
            <a:pPr algn="l"/>
            <a:endParaRPr lang="en-IN" sz="1100" dirty="0">
              <a:solidFill>
                <a:srgbClr val="646464"/>
              </a:solidFill>
              <a:highlight>
                <a:srgbClr val="FFFF00"/>
              </a:highlight>
              <a:latin typeface="Consolas" panose="020B0609020204030204" pitchFamily="49" charset="0"/>
            </a:endParaRP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Person </a:t>
            </a:r>
            <a:r>
              <a:rPr lang="en-IN" sz="1100" b="1" dirty="0" err="1">
                <a:solidFill>
                  <a:srgbClr val="0000C0"/>
                </a:solidFill>
                <a:latin typeface="Consolas" panose="020B0609020204030204" pitchFamily="49" charset="0"/>
              </a:rPr>
              <a:t>person</a:t>
            </a:r>
            <a:r>
              <a:rPr lang="en-IN" sz="1100" b="1" dirty="0">
                <a:solidFill>
                  <a:srgbClr val="000000"/>
                </a:solidFill>
                <a:latin typeface="Consolas" panose="020B0609020204030204" pitchFamily="49" charset="0"/>
              </a:rPr>
              <a:t>;</a:t>
            </a:r>
            <a:endParaRPr lang="en-IN" sz="1100" dirty="0"/>
          </a:p>
        </p:txBody>
      </p:sp>
      <p:sp>
        <p:nvSpPr>
          <p:cNvPr id="6" name="Rectangle 5">
            <a:extLst>
              <a:ext uri="{FF2B5EF4-FFF2-40B4-BE49-F238E27FC236}">
                <a16:creationId xmlns:a16="http://schemas.microsoft.com/office/drawing/2014/main" id="{043241E2-2373-5DCB-25F3-2956F9B21294}"/>
              </a:ext>
            </a:extLst>
          </p:cNvPr>
          <p:cNvSpPr/>
          <p:nvPr/>
        </p:nvSpPr>
        <p:spPr>
          <a:xfrm>
            <a:off x="6253216" y="3924807"/>
            <a:ext cx="3063240" cy="19974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900" dirty="0">
                <a:solidFill>
                  <a:srgbClr val="646464"/>
                </a:solidFill>
                <a:latin typeface="Consolas" panose="020B0609020204030204" pitchFamily="49" charset="0"/>
              </a:rPr>
              <a:t>@Entity</a:t>
            </a:r>
          </a:p>
          <a:p>
            <a:pPr algn="l"/>
            <a:r>
              <a:rPr lang="en-IN" sz="900" b="1" dirty="0">
                <a:solidFill>
                  <a:srgbClr val="7F0055"/>
                </a:solidFill>
                <a:latin typeface="Consolas" panose="020B0609020204030204" pitchFamily="49" charset="0"/>
              </a:rPr>
              <a:t>public</a:t>
            </a:r>
            <a:r>
              <a:rPr lang="en-IN" sz="900" b="1" dirty="0">
                <a:solidFill>
                  <a:srgbClr val="000000"/>
                </a:solidFill>
                <a:latin typeface="Consolas" panose="020B0609020204030204" pitchFamily="49" charset="0"/>
              </a:rPr>
              <a:t> </a:t>
            </a:r>
            <a:r>
              <a:rPr lang="en-IN" sz="900" b="1" dirty="0">
                <a:solidFill>
                  <a:srgbClr val="7F0055"/>
                </a:solidFill>
                <a:latin typeface="Consolas" panose="020B0609020204030204" pitchFamily="49" charset="0"/>
              </a:rPr>
              <a:t>class</a:t>
            </a:r>
            <a:r>
              <a:rPr lang="en-IN" sz="900" b="1" dirty="0">
                <a:solidFill>
                  <a:srgbClr val="000000"/>
                </a:solidFill>
                <a:latin typeface="Consolas" panose="020B0609020204030204" pitchFamily="49" charset="0"/>
              </a:rPr>
              <a:t> Person {</a:t>
            </a:r>
          </a:p>
          <a:p>
            <a:pPr algn="l"/>
            <a:endParaRPr lang="en-IN" sz="900" dirty="0">
              <a:latin typeface="Consolas" panose="020B0609020204030204" pitchFamily="49" charset="0"/>
            </a:endParaRPr>
          </a:p>
          <a:p>
            <a:pPr algn="l"/>
            <a:r>
              <a:rPr lang="en-IN" sz="900" dirty="0">
                <a:solidFill>
                  <a:srgbClr val="646464"/>
                </a:solidFill>
                <a:latin typeface="Consolas" panose="020B0609020204030204" pitchFamily="49" charset="0"/>
              </a:rPr>
              <a:t>@Id</a:t>
            </a:r>
          </a:p>
          <a:p>
            <a:pPr algn="l"/>
            <a:r>
              <a:rPr lang="en-IN" sz="900" dirty="0">
                <a:solidFill>
                  <a:srgbClr val="646464"/>
                </a:solidFill>
                <a:latin typeface="Consolas" panose="020B0609020204030204" pitchFamily="49" charset="0"/>
              </a:rPr>
              <a:t>@GeneratedValue</a:t>
            </a:r>
            <a:r>
              <a:rPr lang="en-IN" sz="900" dirty="0">
                <a:solidFill>
                  <a:srgbClr val="000000"/>
                </a:solidFill>
                <a:latin typeface="Consolas" panose="020B0609020204030204" pitchFamily="49" charset="0"/>
              </a:rPr>
              <a:t>(strategy = </a:t>
            </a:r>
            <a:r>
              <a:rPr lang="en-IN" sz="900" dirty="0" err="1">
                <a:solidFill>
                  <a:srgbClr val="000000"/>
                </a:solidFill>
                <a:latin typeface="Consolas" panose="020B0609020204030204" pitchFamily="49" charset="0"/>
              </a:rPr>
              <a:t>GenerationType.</a:t>
            </a:r>
            <a:r>
              <a:rPr lang="en-IN" sz="900" b="1" i="1" dirty="0" err="1">
                <a:solidFill>
                  <a:srgbClr val="0000C0"/>
                </a:solidFill>
                <a:latin typeface="Consolas" panose="020B0609020204030204" pitchFamily="49" charset="0"/>
              </a:rPr>
              <a:t>IDENTITY</a:t>
            </a:r>
            <a:r>
              <a:rPr lang="en-IN" sz="900" b="1" i="1" dirty="0">
                <a:solidFill>
                  <a:srgbClr val="000000"/>
                </a:solidFill>
                <a:latin typeface="Consolas" panose="020B0609020204030204" pitchFamily="49" charset="0"/>
              </a:rPr>
              <a:t>)</a:t>
            </a:r>
          </a:p>
          <a:p>
            <a:pPr algn="l"/>
            <a:r>
              <a:rPr lang="en-IN" sz="900" b="1" dirty="0">
                <a:solidFill>
                  <a:srgbClr val="7F0055"/>
                </a:solidFill>
                <a:latin typeface="Consolas" panose="020B0609020204030204" pitchFamily="49" charset="0"/>
              </a:rPr>
              <a:t>private</a:t>
            </a:r>
            <a:r>
              <a:rPr lang="en-IN" sz="900" b="1" dirty="0">
                <a:solidFill>
                  <a:srgbClr val="000000"/>
                </a:solidFill>
                <a:latin typeface="Consolas" panose="020B0609020204030204" pitchFamily="49" charset="0"/>
              </a:rPr>
              <a:t> </a:t>
            </a:r>
            <a:r>
              <a:rPr lang="en-IN" sz="900" b="1" dirty="0">
                <a:solidFill>
                  <a:srgbClr val="7F0055"/>
                </a:solidFill>
                <a:latin typeface="Consolas" panose="020B0609020204030204" pitchFamily="49" charset="0"/>
              </a:rPr>
              <a:t>int</a:t>
            </a:r>
            <a:r>
              <a:rPr lang="en-IN" sz="900" b="1" dirty="0">
                <a:solidFill>
                  <a:srgbClr val="000000"/>
                </a:solidFill>
                <a:latin typeface="Consolas" panose="020B0609020204030204" pitchFamily="49" charset="0"/>
              </a:rPr>
              <a:t> </a:t>
            </a:r>
            <a:r>
              <a:rPr lang="en-IN" sz="900" b="1" dirty="0">
                <a:solidFill>
                  <a:srgbClr val="0000C0"/>
                </a:solidFill>
                <a:latin typeface="Consolas" panose="020B0609020204030204" pitchFamily="49" charset="0"/>
              </a:rPr>
              <a:t>id</a:t>
            </a:r>
            <a:r>
              <a:rPr lang="en-IN" sz="900" b="1" dirty="0">
                <a:solidFill>
                  <a:srgbClr val="000000"/>
                </a:solidFill>
                <a:latin typeface="Consolas" panose="020B0609020204030204" pitchFamily="49" charset="0"/>
              </a:rPr>
              <a:t>;</a:t>
            </a:r>
          </a:p>
          <a:p>
            <a:pPr algn="l"/>
            <a:r>
              <a:rPr lang="en-IN" sz="900" b="1" dirty="0">
                <a:solidFill>
                  <a:srgbClr val="7F0055"/>
                </a:solidFill>
                <a:latin typeface="Consolas" panose="020B0609020204030204" pitchFamily="49" charset="0"/>
              </a:rPr>
              <a:t>private</a:t>
            </a:r>
            <a:r>
              <a:rPr lang="en-IN" sz="900" b="1" dirty="0">
                <a:solidFill>
                  <a:srgbClr val="000000"/>
                </a:solidFill>
                <a:latin typeface="Consolas" panose="020B0609020204030204" pitchFamily="49" charset="0"/>
              </a:rPr>
              <a:t> String </a:t>
            </a:r>
            <a:r>
              <a:rPr lang="en-IN" sz="900" b="1" dirty="0">
                <a:solidFill>
                  <a:srgbClr val="0000C0"/>
                </a:solidFill>
                <a:latin typeface="Consolas" panose="020B0609020204030204" pitchFamily="49" charset="0"/>
              </a:rPr>
              <a:t>name</a:t>
            </a:r>
            <a:r>
              <a:rPr lang="en-IN" sz="900" b="1" dirty="0">
                <a:solidFill>
                  <a:srgbClr val="000000"/>
                </a:solidFill>
                <a:latin typeface="Consolas" panose="020B0609020204030204" pitchFamily="49" charset="0"/>
              </a:rPr>
              <a:t>;</a:t>
            </a:r>
          </a:p>
          <a:p>
            <a:pPr algn="l"/>
            <a:r>
              <a:rPr lang="en-IN" sz="900" b="1" dirty="0">
                <a:solidFill>
                  <a:srgbClr val="7F0055"/>
                </a:solidFill>
                <a:latin typeface="Consolas" panose="020B0609020204030204" pitchFamily="49" charset="0"/>
              </a:rPr>
              <a:t>private</a:t>
            </a:r>
            <a:r>
              <a:rPr lang="en-IN" sz="900" b="1" dirty="0">
                <a:solidFill>
                  <a:srgbClr val="000000"/>
                </a:solidFill>
                <a:latin typeface="Consolas" panose="020B0609020204030204" pitchFamily="49" charset="0"/>
              </a:rPr>
              <a:t> String </a:t>
            </a:r>
            <a:r>
              <a:rPr lang="en-IN" sz="900" b="1" dirty="0">
                <a:solidFill>
                  <a:srgbClr val="0000C0"/>
                </a:solidFill>
                <a:latin typeface="Consolas" panose="020B0609020204030204" pitchFamily="49" charset="0"/>
              </a:rPr>
              <a:t>email</a:t>
            </a:r>
            <a:r>
              <a:rPr lang="en-IN" sz="900" b="1" dirty="0">
                <a:solidFill>
                  <a:srgbClr val="000000"/>
                </a:solidFill>
                <a:latin typeface="Consolas" panose="020B0609020204030204" pitchFamily="49" charset="0"/>
              </a:rPr>
              <a:t>;</a:t>
            </a:r>
          </a:p>
          <a:p>
            <a:pPr algn="l"/>
            <a:r>
              <a:rPr lang="en-IN" sz="900" b="1" dirty="0">
                <a:solidFill>
                  <a:srgbClr val="7F0055"/>
                </a:solidFill>
                <a:latin typeface="Consolas" panose="020B0609020204030204" pitchFamily="49" charset="0"/>
              </a:rPr>
              <a:t>private</a:t>
            </a:r>
            <a:r>
              <a:rPr lang="en-IN" sz="900" b="1" dirty="0">
                <a:solidFill>
                  <a:srgbClr val="000000"/>
                </a:solidFill>
                <a:latin typeface="Consolas" panose="020B0609020204030204" pitchFamily="49" charset="0"/>
              </a:rPr>
              <a:t> </a:t>
            </a:r>
            <a:r>
              <a:rPr lang="en-IN" sz="900" b="1" dirty="0">
                <a:solidFill>
                  <a:srgbClr val="7F0055"/>
                </a:solidFill>
                <a:latin typeface="Consolas" panose="020B0609020204030204" pitchFamily="49" charset="0"/>
              </a:rPr>
              <a:t>long</a:t>
            </a:r>
            <a:r>
              <a:rPr lang="en-IN" sz="900" b="1" dirty="0">
                <a:solidFill>
                  <a:srgbClr val="000000"/>
                </a:solidFill>
                <a:latin typeface="Consolas" panose="020B0609020204030204" pitchFamily="49" charset="0"/>
              </a:rPr>
              <a:t> </a:t>
            </a:r>
            <a:r>
              <a:rPr lang="en-IN" sz="900" b="1" dirty="0">
                <a:solidFill>
                  <a:srgbClr val="0000C0"/>
                </a:solidFill>
                <a:latin typeface="Consolas" panose="020B0609020204030204" pitchFamily="49" charset="0"/>
              </a:rPr>
              <a:t>phone</a:t>
            </a:r>
            <a:r>
              <a:rPr lang="en-IN" sz="900" b="1" dirty="0">
                <a:solidFill>
                  <a:srgbClr val="000000"/>
                </a:solidFill>
                <a:latin typeface="Consolas" panose="020B0609020204030204" pitchFamily="49" charset="0"/>
              </a:rPr>
              <a:t>;</a:t>
            </a:r>
          </a:p>
          <a:p>
            <a:pPr algn="l"/>
            <a:r>
              <a:rPr lang="en-IN" sz="900" dirty="0">
                <a:solidFill>
                  <a:srgbClr val="646464"/>
                </a:solidFill>
                <a:highlight>
                  <a:srgbClr val="FFFF00"/>
                </a:highlight>
                <a:latin typeface="Consolas" panose="020B0609020204030204" pitchFamily="49" charset="0"/>
              </a:rPr>
              <a:t>@OneToMany</a:t>
            </a:r>
          </a:p>
          <a:p>
            <a:pPr algn="l"/>
            <a:r>
              <a:rPr lang="en-IN" sz="900" b="1" dirty="0">
                <a:solidFill>
                  <a:srgbClr val="7F0055"/>
                </a:solidFill>
                <a:latin typeface="Consolas" panose="020B0609020204030204" pitchFamily="49" charset="0"/>
              </a:rPr>
              <a:t>private</a:t>
            </a:r>
            <a:r>
              <a:rPr lang="en-IN" sz="900" b="1" dirty="0">
                <a:solidFill>
                  <a:srgbClr val="000000"/>
                </a:solidFill>
                <a:latin typeface="Consolas" panose="020B0609020204030204" pitchFamily="49" charset="0"/>
              </a:rPr>
              <a:t> List&lt;Account&gt; </a:t>
            </a:r>
            <a:r>
              <a:rPr lang="en-IN" sz="900" b="1" dirty="0">
                <a:solidFill>
                  <a:srgbClr val="0000C0"/>
                </a:solidFill>
                <a:latin typeface="Consolas" panose="020B0609020204030204" pitchFamily="49" charset="0"/>
              </a:rPr>
              <a:t>accounts</a:t>
            </a:r>
            <a:r>
              <a:rPr lang="en-IN" sz="900" b="1" dirty="0">
                <a:solidFill>
                  <a:srgbClr val="000000"/>
                </a:solidFill>
                <a:latin typeface="Consolas" panose="020B0609020204030204" pitchFamily="49" charset="0"/>
              </a:rPr>
              <a:t>;</a:t>
            </a:r>
            <a:endParaRPr lang="en-IN" sz="900" dirty="0"/>
          </a:p>
        </p:txBody>
      </p:sp>
    </p:spTree>
    <p:extLst>
      <p:ext uri="{BB962C8B-B14F-4D97-AF65-F5344CB8AC3E}">
        <p14:creationId xmlns:p14="http://schemas.microsoft.com/office/powerpoint/2010/main" val="3944888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4C24EF-5A24-5C12-BFC5-0D5E493A2CB4}"/>
              </a:ext>
            </a:extLst>
          </p:cNvPr>
          <p:cNvSpPr>
            <a:spLocks noGrp="1"/>
          </p:cNvSpPr>
          <p:nvPr>
            <p:ph type="title"/>
          </p:nvPr>
        </p:nvSpPr>
        <p:spPr/>
        <p:txBody>
          <a:bodyPr/>
          <a:lstStyle/>
          <a:p>
            <a:r>
              <a:rPr lang="en-IN" dirty="0"/>
              <a:t>HIBERNATE</a:t>
            </a:r>
          </a:p>
        </p:txBody>
      </p:sp>
      <p:sp>
        <p:nvSpPr>
          <p:cNvPr id="5" name="Content Placeholder 4">
            <a:extLst>
              <a:ext uri="{FF2B5EF4-FFF2-40B4-BE49-F238E27FC236}">
                <a16:creationId xmlns:a16="http://schemas.microsoft.com/office/drawing/2014/main" id="{4B76ADAE-2082-22E1-E865-E2586BD5AD8F}"/>
              </a:ext>
            </a:extLst>
          </p:cNvPr>
          <p:cNvSpPr>
            <a:spLocks noGrp="1"/>
          </p:cNvSpPr>
          <p:nvPr>
            <p:ph idx="1"/>
          </p:nvPr>
        </p:nvSpPr>
        <p:spPr/>
        <p:txBody>
          <a:bodyPr/>
          <a:lstStyle/>
          <a:p>
            <a:r>
              <a:rPr lang="en-IN" sz="2400" dirty="0">
                <a:solidFill>
                  <a:srgbClr val="333333"/>
                </a:solidFill>
                <a:effectLst/>
                <a:ea typeface="Calibri" panose="020F0502020204030204" pitchFamily="34" charset="0"/>
                <a:cs typeface="Calibri" panose="020F0502020204030204" pitchFamily="34" charset="0"/>
              </a:rPr>
              <a:t>Hibernate is a Java framework that simplifies the development of Java application to interact with the database. It is an open source, lightweight, ORM (Object Relational Mapping) tool. Hibernate implements the specifications of JPA (Java Persistence API) for data persistence.</a:t>
            </a:r>
            <a:endParaRPr lang="en-IN" sz="24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50722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0C05-650D-9D62-120B-3180B103782F}"/>
              </a:ext>
            </a:extLst>
          </p:cNvPr>
          <p:cNvSpPr>
            <a:spLocks noGrp="1"/>
          </p:cNvSpPr>
          <p:nvPr>
            <p:ph type="title"/>
          </p:nvPr>
        </p:nvSpPr>
        <p:spPr/>
        <p:txBody>
          <a:bodyPr/>
          <a:lstStyle/>
          <a:p>
            <a:r>
              <a:rPr lang="en-IN" dirty="0"/>
              <a:t>MANY-To-ONE MAPPING(</a:t>
            </a:r>
            <a:r>
              <a:rPr lang="en-IN" dirty="0" err="1"/>
              <a:t>unI</a:t>
            </a:r>
            <a:r>
              <a:rPr lang="en-IN" dirty="0"/>
              <a:t>-direction)</a:t>
            </a:r>
            <a:br>
              <a:rPr lang="en-IN" dirty="0"/>
            </a:br>
            <a:endParaRPr lang="en-IN" dirty="0"/>
          </a:p>
        </p:txBody>
      </p:sp>
      <p:sp>
        <p:nvSpPr>
          <p:cNvPr id="3" name="Content Placeholder 2">
            <a:extLst>
              <a:ext uri="{FF2B5EF4-FFF2-40B4-BE49-F238E27FC236}">
                <a16:creationId xmlns:a16="http://schemas.microsoft.com/office/drawing/2014/main" id="{10012170-0514-2BB6-7C6C-838B86928528}"/>
              </a:ext>
            </a:extLst>
          </p:cNvPr>
          <p:cNvSpPr>
            <a:spLocks noGrp="1"/>
          </p:cNvSpPr>
          <p:nvPr>
            <p:ph idx="1"/>
          </p:nvPr>
        </p:nvSpPr>
        <p:spPr>
          <a:xfrm>
            <a:off x="1451579" y="1958340"/>
            <a:ext cx="9603275" cy="4095141"/>
          </a:xfrm>
        </p:spPr>
        <p:txBody>
          <a:bodyPr/>
          <a:lstStyle/>
          <a:p>
            <a:pPr algn="l" fontAlgn="base"/>
            <a:r>
              <a:rPr lang="en-US" sz="1400" dirty="0">
                <a:solidFill>
                  <a:srgbClr val="273239"/>
                </a:solidFill>
                <a:latin typeface="urw-din"/>
              </a:rPr>
              <a:t>In many-to-one mapping many instances of entity is associated with one instance of other entity. for example many branches have one hospital.</a:t>
            </a:r>
          </a:p>
          <a:p>
            <a:pPr algn="l" fontAlgn="base"/>
            <a:r>
              <a:rPr lang="en-US" sz="1400" dirty="0">
                <a:solidFill>
                  <a:srgbClr val="273239"/>
                </a:solidFill>
                <a:latin typeface="urw-din"/>
              </a:rPr>
              <a:t>Here you can </a:t>
            </a:r>
            <a:r>
              <a:rPr lang="en-US" sz="1400" dirty="0" err="1">
                <a:solidFill>
                  <a:srgbClr val="273239"/>
                </a:solidFill>
                <a:latin typeface="urw-din"/>
              </a:rPr>
              <a:t>retrive</a:t>
            </a:r>
            <a:r>
              <a:rPr lang="en-US" sz="1400" dirty="0">
                <a:solidFill>
                  <a:srgbClr val="273239"/>
                </a:solidFill>
                <a:latin typeface="urw-din"/>
              </a:rPr>
              <a:t> the data in </a:t>
            </a:r>
            <a:r>
              <a:rPr lang="en-US" sz="1400" dirty="0" err="1">
                <a:solidFill>
                  <a:srgbClr val="273239"/>
                </a:solidFill>
                <a:latin typeface="urw-din"/>
              </a:rPr>
              <a:t>uni</a:t>
            </a:r>
            <a:r>
              <a:rPr lang="en-US" sz="1400" dirty="0">
                <a:solidFill>
                  <a:srgbClr val="273239"/>
                </a:solidFill>
                <a:latin typeface="urw-din"/>
              </a:rPr>
              <a:t>-direction .If you have branch id you can get the hospital details and you cannot get branch details with hospital id.</a:t>
            </a:r>
            <a:endParaRPr lang="en-US" sz="1400" b="0" i="0" dirty="0">
              <a:solidFill>
                <a:srgbClr val="273239"/>
              </a:solidFill>
              <a:effectLst/>
              <a:latin typeface="urw-din"/>
            </a:endParaRPr>
          </a:p>
          <a:p>
            <a:pPr marL="0" indent="0" algn="l" fontAlgn="base">
              <a:buNone/>
            </a:pPr>
            <a:r>
              <a:rPr lang="en-US" sz="1400" b="0" i="0" dirty="0">
                <a:solidFill>
                  <a:srgbClr val="273239"/>
                </a:solidFill>
                <a:effectLst/>
                <a:latin typeface="urw-din"/>
              </a:rPr>
              <a:t>Ex : Many branches are associated with one hospital.</a:t>
            </a:r>
          </a:p>
          <a:p>
            <a:pPr marL="0" indent="0">
              <a:buNone/>
            </a:pPr>
            <a:endParaRPr lang="en-IN" dirty="0"/>
          </a:p>
        </p:txBody>
      </p:sp>
      <p:sp>
        <p:nvSpPr>
          <p:cNvPr id="4" name="Rectangle 3">
            <a:extLst>
              <a:ext uri="{FF2B5EF4-FFF2-40B4-BE49-F238E27FC236}">
                <a16:creationId xmlns:a16="http://schemas.microsoft.com/office/drawing/2014/main" id="{FE41C4A8-CFF8-6239-5AC4-4FECD8155AA0}"/>
              </a:ext>
            </a:extLst>
          </p:cNvPr>
          <p:cNvSpPr/>
          <p:nvPr/>
        </p:nvSpPr>
        <p:spPr>
          <a:xfrm>
            <a:off x="2132865" y="3918039"/>
            <a:ext cx="3027286" cy="19974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0251726-72D9-51FE-C49B-18CF8A735DC4}"/>
              </a:ext>
            </a:extLst>
          </p:cNvPr>
          <p:cNvSpPr txBox="1"/>
          <p:nvPr/>
        </p:nvSpPr>
        <p:spPr>
          <a:xfrm>
            <a:off x="2132865" y="3918039"/>
            <a:ext cx="2932176" cy="1938992"/>
          </a:xfrm>
          <a:prstGeom prst="rect">
            <a:avLst/>
          </a:prstGeom>
          <a:noFill/>
        </p:spPr>
        <p:txBody>
          <a:bodyPr wrap="square" rtlCol="0">
            <a:spAutoFit/>
          </a:bodyPr>
          <a:lstStyle/>
          <a:p>
            <a:pPr algn="l"/>
            <a:r>
              <a:rPr lang="en-IN" sz="1000" dirty="0">
                <a:solidFill>
                  <a:srgbClr val="646464"/>
                </a:solidFill>
                <a:latin typeface="Consolas" panose="020B0609020204030204" pitchFamily="49" charset="0"/>
              </a:rPr>
              <a:t>@Entity</a:t>
            </a:r>
          </a:p>
          <a:p>
            <a:pPr algn="l"/>
            <a:r>
              <a:rPr lang="en-IN" sz="1000" b="1" dirty="0">
                <a:solidFill>
                  <a:srgbClr val="7F0055"/>
                </a:solidFill>
                <a:latin typeface="Consolas" panose="020B0609020204030204" pitchFamily="49" charset="0"/>
              </a:rPr>
              <a:t>public</a:t>
            </a:r>
            <a:r>
              <a:rPr lang="en-IN" sz="1000" b="1" dirty="0">
                <a:solidFill>
                  <a:srgbClr val="000000"/>
                </a:solidFill>
                <a:latin typeface="Consolas" panose="020B0609020204030204" pitchFamily="49" charset="0"/>
              </a:rPr>
              <a:t> </a:t>
            </a:r>
            <a:r>
              <a:rPr lang="en-IN" sz="1000" b="1" dirty="0">
                <a:solidFill>
                  <a:srgbClr val="7F0055"/>
                </a:solidFill>
                <a:latin typeface="Consolas" panose="020B0609020204030204" pitchFamily="49" charset="0"/>
              </a:rPr>
              <a:t>class</a:t>
            </a:r>
            <a:r>
              <a:rPr lang="en-IN" sz="1000" b="1" dirty="0">
                <a:solidFill>
                  <a:srgbClr val="000000"/>
                </a:solidFill>
                <a:latin typeface="Consolas" panose="020B0609020204030204" pitchFamily="49" charset="0"/>
              </a:rPr>
              <a:t> Branch {</a:t>
            </a:r>
          </a:p>
          <a:p>
            <a:pPr algn="l"/>
            <a:r>
              <a:rPr lang="en-IN" sz="1000" dirty="0">
                <a:solidFill>
                  <a:srgbClr val="646464"/>
                </a:solidFill>
                <a:latin typeface="Consolas" panose="020B0609020204030204" pitchFamily="49" charset="0"/>
              </a:rPr>
              <a:t>@Id</a:t>
            </a:r>
          </a:p>
          <a:p>
            <a:pPr algn="l"/>
            <a:r>
              <a:rPr lang="en-IN" sz="1000" dirty="0">
                <a:solidFill>
                  <a:srgbClr val="646464"/>
                </a:solidFill>
                <a:latin typeface="Consolas" panose="020B0609020204030204" pitchFamily="49" charset="0"/>
              </a:rPr>
              <a:t>@GeneratedValue</a:t>
            </a:r>
            <a:r>
              <a:rPr lang="en-IN" sz="1000" dirty="0">
                <a:solidFill>
                  <a:srgbClr val="000000"/>
                </a:solidFill>
                <a:latin typeface="Consolas" panose="020B0609020204030204" pitchFamily="49" charset="0"/>
              </a:rPr>
              <a:t>(strategy = </a:t>
            </a:r>
            <a:r>
              <a:rPr lang="en-IN" sz="1000" dirty="0" err="1">
                <a:solidFill>
                  <a:srgbClr val="000000"/>
                </a:solidFill>
                <a:latin typeface="Consolas" panose="020B0609020204030204" pitchFamily="49" charset="0"/>
              </a:rPr>
              <a:t>GenerationType.</a:t>
            </a:r>
            <a:r>
              <a:rPr lang="en-IN" sz="1000" b="1" i="1" dirty="0" err="1">
                <a:solidFill>
                  <a:srgbClr val="0000C0"/>
                </a:solidFill>
                <a:latin typeface="Consolas" panose="020B0609020204030204" pitchFamily="49" charset="0"/>
              </a:rPr>
              <a:t>IDENTITY</a:t>
            </a:r>
            <a:r>
              <a:rPr lang="en-IN" sz="1000" b="1" i="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a:t>
            </a:r>
            <a:r>
              <a:rPr lang="en-IN" sz="1000" b="1" dirty="0">
                <a:solidFill>
                  <a:srgbClr val="7F0055"/>
                </a:solidFill>
                <a:latin typeface="Consolas" panose="020B0609020204030204" pitchFamily="49" charset="0"/>
              </a:rPr>
              <a:t>int</a:t>
            </a:r>
            <a:r>
              <a:rPr lang="en-IN" sz="1000" b="1" dirty="0">
                <a:solidFill>
                  <a:srgbClr val="000000"/>
                </a:solidFill>
                <a:latin typeface="Consolas" panose="020B0609020204030204" pitchFamily="49" charset="0"/>
              </a:rPr>
              <a:t> </a:t>
            </a:r>
            <a:r>
              <a:rPr lang="en-IN" sz="1000" b="1" dirty="0">
                <a:solidFill>
                  <a:srgbClr val="0000C0"/>
                </a:solidFill>
                <a:latin typeface="Consolas" panose="020B0609020204030204" pitchFamily="49" charset="0"/>
              </a:rPr>
              <a:t>id</a:t>
            </a:r>
            <a:r>
              <a:rPr lang="en-IN" sz="1000" b="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String </a:t>
            </a:r>
            <a:r>
              <a:rPr lang="en-IN" sz="1000" b="1" dirty="0">
                <a:solidFill>
                  <a:srgbClr val="0000C0"/>
                </a:solidFill>
                <a:latin typeface="Consolas" panose="020B0609020204030204" pitchFamily="49" charset="0"/>
              </a:rPr>
              <a:t>name</a:t>
            </a:r>
            <a:r>
              <a:rPr lang="en-IN" sz="1000" b="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String </a:t>
            </a:r>
            <a:r>
              <a:rPr lang="en-IN" sz="1000" b="1" dirty="0">
                <a:solidFill>
                  <a:srgbClr val="0000C0"/>
                </a:solidFill>
                <a:latin typeface="Consolas" panose="020B0609020204030204" pitchFamily="49" charset="0"/>
              </a:rPr>
              <a:t>state</a:t>
            </a:r>
            <a:r>
              <a:rPr lang="en-IN" sz="1000" b="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String </a:t>
            </a:r>
            <a:r>
              <a:rPr lang="en-IN" sz="1000" b="1" dirty="0">
                <a:solidFill>
                  <a:srgbClr val="0000C0"/>
                </a:solidFill>
                <a:latin typeface="Consolas" panose="020B0609020204030204" pitchFamily="49" charset="0"/>
              </a:rPr>
              <a:t>country</a:t>
            </a:r>
            <a:r>
              <a:rPr lang="en-IN" sz="1000" b="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a:t>
            </a:r>
            <a:r>
              <a:rPr lang="en-IN" sz="1000" b="1" dirty="0">
                <a:solidFill>
                  <a:srgbClr val="7F0055"/>
                </a:solidFill>
                <a:latin typeface="Consolas" panose="020B0609020204030204" pitchFamily="49" charset="0"/>
              </a:rPr>
              <a:t>long</a:t>
            </a:r>
            <a:r>
              <a:rPr lang="en-IN" sz="1000" b="1" dirty="0">
                <a:solidFill>
                  <a:srgbClr val="000000"/>
                </a:solidFill>
                <a:latin typeface="Consolas" panose="020B0609020204030204" pitchFamily="49" charset="0"/>
              </a:rPr>
              <a:t> </a:t>
            </a:r>
            <a:r>
              <a:rPr lang="en-IN" sz="1000" b="1" dirty="0">
                <a:solidFill>
                  <a:srgbClr val="0000C0"/>
                </a:solidFill>
                <a:latin typeface="Consolas" panose="020B0609020204030204" pitchFamily="49" charset="0"/>
              </a:rPr>
              <a:t>phone</a:t>
            </a:r>
            <a:r>
              <a:rPr lang="en-IN" sz="1000" b="1" dirty="0">
                <a:solidFill>
                  <a:srgbClr val="000000"/>
                </a:solidFill>
                <a:latin typeface="Consolas" panose="020B0609020204030204" pitchFamily="49" charset="0"/>
              </a:rPr>
              <a:t>;</a:t>
            </a:r>
          </a:p>
          <a:p>
            <a:pPr algn="l"/>
            <a:r>
              <a:rPr lang="en-IN" sz="1000" dirty="0">
                <a:solidFill>
                  <a:srgbClr val="646464"/>
                </a:solidFill>
                <a:highlight>
                  <a:srgbClr val="FFFF00"/>
                </a:highlight>
                <a:latin typeface="Consolas" panose="020B0609020204030204" pitchFamily="49" charset="0"/>
              </a:rPr>
              <a:t>@ManyToOne</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Hospital </a:t>
            </a:r>
            <a:r>
              <a:rPr lang="en-IN" sz="1000" b="1" dirty="0" err="1">
                <a:solidFill>
                  <a:srgbClr val="0000C0"/>
                </a:solidFill>
                <a:latin typeface="Consolas" panose="020B0609020204030204" pitchFamily="49" charset="0"/>
              </a:rPr>
              <a:t>hospital</a:t>
            </a:r>
            <a:r>
              <a:rPr lang="en-IN" sz="1000" b="1" dirty="0">
                <a:solidFill>
                  <a:srgbClr val="000000"/>
                </a:solidFill>
                <a:latin typeface="Consolas" panose="020B0609020204030204" pitchFamily="49" charset="0"/>
              </a:rPr>
              <a:t>;</a:t>
            </a:r>
            <a:endParaRPr lang="en-IN" sz="1000" dirty="0"/>
          </a:p>
        </p:txBody>
      </p:sp>
      <p:sp>
        <p:nvSpPr>
          <p:cNvPr id="6" name="Rectangle 5">
            <a:extLst>
              <a:ext uri="{FF2B5EF4-FFF2-40B4-BE49-F238E27FC236}">
                <a16:creationId xmlns:a16="http://schemas.microsoft.com/office/drawing/2014/main" id="{043241E2-2373-5DCB-25F3-2956F9B21294}"/>
              </a:ext>
            </a:extLst>
          </p:cNvPr>
          <p:cNvSpPr/>
          <p:nvPr/>
        </p:nvSpPr>
        <p:spPr>
          <a:xfrm>
            <a:off x="6253216" y="3924807"/>
            <a:ext cx="3063240" cy="19974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1100" dirty="0">
                <a:solidFill>
                  <a:srgbClr val="646464"/>
                </a:solidFill>
                <a:latin typeface="Consolas" panose="020B0609020204030204" pitchFamily="49" charset="0"/>
              </a:rPr>
              <a:t>@Entity</a:t>
            </a:r>
          </a:p>
          <a:p>
            <a:pPr algn="l"/>
            <a:r>
              <a:rPr lang="en-IN" sz="1100" b="1" dirty="0">
                <a:solidFill>
                  <a:srgbClr val="7F0055"/>
                </a:solidFill>
                <a:latin typeface="Consolas" panose="020B0609020204030204" pitchFamily="49" charset="0"/>
              </a:rPr>
              <a:t>public</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class</a:t>
            </a:r>
            <a:r>
              <a:rPr lang="en-IN" sz="1100" b="1" dirty="0">
                <a:solidFill>
                  <a:srgbClr val="000000"/>
                </a:solidFill>
                <a:latin typeface="Consolas" panose="020B0609020204030204" pitchFamily="49" charset="0"/>
              </a:rPr>
              <a:t> Hospital {</a:t>
            </a:r>
          </a:p>
          <a:p>
            <a:pPr algn="l"/>
            <a:r>
              <a:rPr lang="en-IN" sz="1100" dirty="0">
                <a:solidFill>
                  <a:srgbClr val="646464"/>
                </a:solidFill>
                <a:latin typeface="Consolas" panose="020B0609020204030204" pitchFamily="49" charset="0"/>
              </a:rPr>
              <a:t>@Id</a:t>
            </a:r>
          </a:p>
          <a:p>
            <a:pPr algn="l"/>
            <a:r>
              <a:rPr lang="en-IN" sz="1100" dirty="0">
                <a:solidFill>
                  <a:srgbClr val="646464"/>
                </a:solidFill>
                <a:latin typeface="Consolas" panose="020B0609020204030204" pitchFamily="49" charset="0"/>
              </a:rPr>
              <a:t>@GeneratedValue</a:t>
            </a:r>
            <a:r>
              <a:rPr lang="en-IN" sz="1100" dirty="0">
                <a:solidFill>
                  <a:srgbClr val="000000"/>
                </a:solidFill>
                <a:latin typeface="Consolas" panose="020B0609020204030204" pitchFamily="49" charset="0"/>
              </a:rPr>
              <a:t>(strategy = </a:t>
            </a:r>
            <a:r>
              <a:rPr lang="en-IN" sz="1100" dirty="0" err="1">
                <a:solidFill>
                  <a:srgbClr val="000000"/>
                </a:solidFill>
                <a:latin typeface="Consolas" panose="020B0609020204030204" pitchFamily="49" charset="0"/>
              </a:rPr>
              <a:t>GenerationType.</a:t>
            </a:r>
            <a:r>
              <a:rPr lang="en-IN" sz="1100" b="1" i="1" dirty="0" err="1">
                <a:solidFill>
                  <a:srgbClr val="0000C0"/>
                </a:solidFill>
                <a:latin typeface="Consolas" panose="020B0609020204030204" pitchFamily="49" charset="0"/>
              </a:rPr>
              <a:t>IDENTITY</a:t>
            </a:r>
            <a:r>
              <a:rPr lang="en-IN" sz="1100" b="1" i="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int</a:t>
            </a:r>
            <a:r>
              <a:rPr lang="en-IN" sz="1100" b="1" dirty="0">
                <a:solidFill>
                  <a:srgbClr val="000000"/>
                </a:solidFill>
                <a:latin typeface="Consolas" panose="020B0609020204030204" pitchFamily="49" charset="0"/>
              </a:rPr>
              <a:t> </a:t>
            </a:r>
            <a:r>
              <a:rPr lang="en-IN" sz="1100" b="1" dirty="0">
                <a:solidFill>
                  <a:srgbClr val="0000C0"/>
                </a:solidFill>
                <a:latin typeface="Consolas" panose="020B0609020204030204" pitchFamily="49" charset="0"/>
              </a:rPr>
              <a:t>id</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String </a:t>
            </a:r>
            <a:r>
              <a:rPr lang="en-IN" sz="1100" b="1" dirty="0">
                <a:solidFill>
                  <a:srgbClr val="0000C0"/>
                </a:solidFill>
                <a:latin typeface="Consolas" panose="020B0609020204030204" pitchFamily="49" charset="0"/>
              </a:rPr>
              <a:t>name</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String </a:t>
            </a:r>
            <a:r>
              <a:rPr lang="en-IN" sz="1100" b="1" dirty="0">
                <a:solidFill>
                  <a:srgbClr val="0000C0"/>
                </a:solidFill>
                <a:latin typeface="Consolas" panose="020B0609020204030204" pitchFamily="49" charset="0"/>
              </a:rPr>
              <a:t>web</a:t>
            </a:r>
            <a:r>
              <a:rPr lang="en-IN" sz="1100" b="1" dirty="0">
                <a:solidFill>
                  <a:srgbClr val="000000"/>
                </a:solidFill>
                <a:latin typeface="Consolas" panose="020B0609020204030204" pitchFamily="49" charset="0"/>
              </a:rPr>
              <a:t>;</a:t>
            </a:r>
            <a:endParaRPr lang="en-IN" sz="1100" dirty="0"/>
          </a:p>
        </p:txBody>
      </p:sp>
    </p:spTree>
    <p:extLst>
      <p:ext uri="{BB962C8B-B14F-4D97-AF65-F5344CB8AC3E}">
        <p14:creationId xmlns:p14="http://schemas.microsoft.com/office/powerpoint/2010/main" val="101397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0C05-650D-9D62-120B-3180B103782F}"/>
              </a:ext>
            </a:extLst>
          </p:cNvPr>
          <p:cNvSpPr>
            <a:spLocks noGrp="1"/>
          </p:cNvSpPr>
          <p:nvPr>
            <p:ph type="title"/>
          </p:nvPr>
        </p:nvSpPr>
        <p:spPr/>
        <p:txBody>
          <a:bodyPr>
            <a:normAutofit/>
          </a:bodyPr>
          <a:lstStyle/>
          <a:p>
            <a:r>
              <a:rPr lang="en-IN" dirty="0"/>
              <a:t>MANY-To-ONE or one-to-many(</a:t>
            </a:r>
            <a:r>
              <a:rPr lang="en-IN" dirty="0" err="1"/>
              <a:t>bI</a:t>
            </a:r>
            <a:r>
              <a:rPr lang="en-IN" dirty="0"/>
              <a:t>-direction)</a:t>
            </a:r>
            <a:br>
              <a:rPr lang="en-IN" dirty="0"/>
            </a:br>
            <a:endParaRPr lang="en-IN" dirty="0"/>
          </a:p>
        </p:txBody>
      </p:sp>
      <p:sp>
        <p:nvSpPr>
          <p:cNvPr id="3" name="Content Placeholder 2">
            <a:extLst>
              <a:ext uri="{FF2B5EF4-FFF2-40B4-BE49-F238E27FC236}">
                <a16:creationId xmlns:a16="http://schemas.microsoft.com/office/drawing/2014/main" id="{10012170-0514-2BB6-7C6C-838B86928528}"/>
              </a:ext>
            </a:extLst>
          </p:cNvPr>
          <p:cNvSpPr>
            <a:spLocks noGrp="1"/>
          </p:cNvSpPr>
          <p:nvPr>
            <p:ph idx="1"/>
          </p:nvPr>
        </p:nvSpPr>
        <p:spPr>
          <a:xfrm>
            <a:off x="1451579" y="1958340"/>
            <a:ext cx="9603275" cy="4095141"/>
          </a:xfrm>
        </p:spPr>
        <p:txBody>
          <a:bodyPr/>
          <a:lstStyle/>
          <a:p>
            <a:pPr algn="l" fontAlgn="base"/>
            <a:r>
              <a:rPr lang="en-US" sz="1400" dirty="0">
                <a:solidFill>
                  <a:srgbClr val="273239"/>
                </a:solidFill>
                <a:latin typeface="urw-din"/>
              </a:rPr>
              <a:t>In bi-direction, in many-to-one mapping many instances of entity is associated with one instance of other entity. for example many branches have one hospital . In one-to-many mapping one instance of entity is associated with many instance of other entity. for example one hospital have many branches.</a:t>
            </a:r>
          </a:p>
          <a:p>
            <a:pPr algn="l" fontAlgn="base"/>
            <a:r>
              <a:rPr lang="en-US" sz="1400" dirty="0">
                <a:solidFill>
                  <a:srgbClr val="273239"/>
                </a:solidFill>
                <a:latin typeface="urw-din"/>
              </a:rPr>
              <a:t>Here you can </a:t>
            </a:r>
            <a:r>
              <a:rPr lang="en-US" sz="1400" dirty="0" err="1">
                <a:solidFill>
                  <a:srgbClr val="273239"/>
                </a:solidFill>
                <a:latin typeface="urw-din"/>
              </a:rPr>
              <a:t>retrive</a:t>
            </a:r>
            <a:r>
              <a:rPr lang="en-US" sz="1400" dirty="0">
                <a:solidFill>
                  <a:srgbClr val="273239"/>
                </a:solidFill>
                <a:latin typeface="urw-din"/>
              </a:rPr>
              <a:t> the data in bi-direction .If you have branch id you can get the hospital details and you can get branch details with hospital id.</a:t>
            </a:r>
            <a:endParaRPr lang="en-US" sz="1400" b="0" i="0" dirty="0">
              <a:solidFill>
                <a:srgbClr val="273239"/>
              </a:solidFill>
              <a:effectLst/>
              <a:latin typeface="urw-din"/>
            </a:endParaRPr>
          </a:p>
          <a:p>
            <a:pPr marL="0" indent="0" algn="l" fontAlgn="base">
              <a:buNone/>
            </a:pPr>
            <a:r>
              <a:rPr lang="en-US" sz="1400" b="0" i="0" dirty="0">
                <a:solidFill>
                  <a:srgbClr val="273239"/>
                </a:solidFill>
                <a:effectLst/>
                <a:latin typeface="urw-din"/>
              </a:rPr>
              <a:t>Ex : Many branches are associated with one hospital.</a:t>
            </a:r>
          </a:p>
          <a:p>
            <a:pPr marL="0" indent="0">
              <a:buNone/>
            </a:pPr>
            <a:endParaRPr lang="en-IN" dirty="0"/>
          </a:p>
        </p:txBody>
      </p:sp>
      <p:sp>
        <p:nvSpPr>
          <p:cNvPr id="4" name="Rectangle 3">
            <a:extLst>
              <a:ext uri="{FF2B5EF4-FFF2-40B4-BE49-F238E27FC236}">
                <a16:creationId xmlns:a16="http://schemas.microsoft.com/office/drawing/2014/main" id="{FE41C4A8-CFF8-6239-5AC4-4FECD8155AA0}"/>
              </a:ext>
            </a:extLst>
          </p:cNvPr>
          <p:cNvSpPr/>
          <p:nvPr/>
        </p:nvSpPr>
        <p:spPr>
          <a:xfrm>
            <a:off x="2132865" y="3918039"/>
            <a:ext cx="3027286" cy="19974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0251726-72D9-51FE-C49B-18CF8A735DC4}"/>
              </a:ext>
            </a:extLst>
          </p:cNvPr>
          <p:cNvSpPr txBox="1"/>
          <p:nvPr/>
        </p:nvSpPr>
        <p:spPr>
          <a:xfrm>
            <a:off x="2132865" y="3918039"/>
            <a:ext cx="2932176" cy="1938992"/>
          </a:xfrm>
          <a:prstGeom prst="rect">
            <a:avLst/>
          </a:prstGeom>
          <a:noFill/>
        </p:spPr>
        <p:txBody>
          <a:bodyPr wrap="square" rtlCol="0">
            <a:spAutoFit/>
          </a:bodyPr>
          <a:lstStyle/>
          <a:p>
            <a:pPr algn="l"/>
            <a:r>
              <a:rPr lang="en-IN" sz="1000" dirty="0">
                <a:solidFill>
                  <a:srgbClr val="646464"/>
                </a:solidFill>
                <a:latin typeface="Consolas" panose="020B0609020204030204" pitchFamily="49" charset="0"/>
              </a:rPr>
              <a:t>@Entity</a:t>
            </a:r>
          </a:p>
          <a:p>
            <a:pPr algn="l"/>
            <a:r>
              <a:rPr lang="en-IN" sz="1000" b="1" dirty="0">
                <a:solidFill>
                  <a:srgbClr val="7F0055"/>
                </a:solidFill>
                <a:latin typeface="Consolas" panose="020B0609020204030204" pitchFamily="49" charset="0"/>
              </a:rPr>
              <a:t>public</a:t>
            </a:r>
            <a:r>
              <a:rPr lang="en-IN" sz="1000" b="1" dirty="0">
                <a:solidFill>
                  <a:srgbClr val="000000"/>
                </a:solidFill>
                <a:latin typeface="Consolas" panose="020B0609020204030204" pitchFamily="49" charset="0"/>
              </a:rPr>
              <a:t> </a:t>
            </a:r>
            <a:r>
              <a:rPr lang="en-IN" sz="1000" b="1" dirty="0">
                <a:solidFill>
                  <a:srgbClr val="7F0055"/>
                </a:solidFill>
                <a:latin typeface="Consolas" panose="020B0609020204030204" pitchFamily="49" charset="0"/>
              </a:rPr>
              <a:t>class</a:t>
            </a:r>
            <a:r>
              <a:rPr lang="en-IN" sz="1000" b="1" dirty="0">
                <a:solidFill>
                  <a:srgbClr val="000000"/>
                </a:solidFill>
                <a:latin typeface="Consolas" panose="020B0609020204030204" pitchFamily="49" charset="0"/>
              </a:rPr>
              <a:t> Branch {</a:t>
            </a:r>
          </a:p>
          <a:p>
            <a:pPr algn="l"/>
            <a:r>
              <a:rPr lang="en-IN" sz="1000" dirty="0">
                <a:solidFill>
                  <a:srgbClr val="646464"/>
                </a:solidFill>
                <a:latin typeface="Consolas" panose="020B0609020204030204" pitchFamily="49" charset="0"/>
              </a:rPr>
              <a:t>@Id</a:t>
            </a:r>
          </a:p>
          <a:p>
            <a:pPr algn="l"/>
            <a:r>
              <a:rPr lang="en-IN" sz="1000" dirty="0">
                <a:solidFill>
                  <a:srgbClr val="646464"/>
                </a:solidFill>
                <a:latin typeface="Consolas" panose="020B0609020204030204" pitchFamily="49" charset="0"/>
              </a:rPr>
              <a:t>@GeneratedValue</a:t>
            </a:r>
            <a:r>
              <a:rPr lang="en-IN" sz="1000" dirty="0">
                <a:solidFill>
                  <a:srgbClr val="000000"/>
                </a:solidFill>
                <a:latin typeface="Consolas" panose="020B0609020204030204" pitchFamily="49" charset="0"/>
              </a:rPr>
              <a:t>(strategy = </a:t>
            </a:r>
            <a:r>
              <a:rPr lang="en-IN" sz="1000" dirty="0" err="1">
                <a:solidFill>
                  <a:srgbClr val="000000"/>
                </a:solidFill>
                <a:latin typeface="Consolas" panose="020B0609020204030204" pitchFamily="49" charset="0"/>
              </a:rPr>
              <a:t>GenerationType.</a:t>
            </a:r>
            <a:r>
              <a:rPr lang="en-IN" sz="1000" b="1" i="1" dirty="0" err="1">
                <a:solidFill>
                  <a:srgbClr val="0000C0"/>
                </a:solidFill>
                <a:latin typeface="Consolas" panose="020B0609020204030204" pitchFamily="49" charset="0"/>
              </a:rPr>
              <a:t>IDENTITY</a:t>
            </a:r>
            <a:r>
              <a:rPr lang="en-IN" sz="1000" b="1" i="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a:t>
            </a:r>
            <a:r>
              <a:rPr lang="en-IN" sz="1000" b="1" dirty="0">
                <a:solidFill>
                  <a:srgbClr val="7F0055"/>
                </a:solidFill>
                <a:latin typeface="Consolas" panose="020B0609020204030204" pitchFamily="49" charset="0"/>
              </a:rPr>
              <a:t>int</a:t>
            </a:r>
            <a:r>
              <a:rPr lang="en-IN" sz="1000" b="1" dirty="0">
                <a:solidFill>
                  <a:srgbClr val="000000"/>
                </a:solidFill>
                <a:latin typeface="Consolas" panose="020B0609020204030204" pitchFamily="49" charset="0"/>
              </a:rPr>
              <a:t> </a:t>
            </a:r>
            <a:r>
              <a:rPr lang="en-IN" sz="1000" b="1" dirty="0">
                <a:solidFill>
                  <a:srgbClr val="0000C0"/>
                </a:solidFill>
                <a:latin typeface="Consolas" panose="020B0609020204030204" pitchFamily="49" charset="0"/>
              </a:rPr>
              <a:t>id</a:t>
            </a:r>
            <a:r>
              <a:rPr lang="en-IN" sz="1000" b="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String </a:t>
            </a:r>
            <a:r>
              <a:rPr lang="en-IN" sz="1000" b="1" dirty="0">
                <a:solidFill>
                  <a:srgbClr val="0000C0"/>
                </a:solidFill>
                <a:latin typeface="Consolas" panose="020B0609020204030204" pitchFamily="49" charset="0"/>
              </a:rPr>
              <a:t>name</a:t>
            </a:r>
            <a:r>
              <a:rPr lang="en-IN" sz="1000" b="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String </a:t>
            </a:r>
            <a:r>
              <a:rPr lang="en-IN" sz="1000" b="1" dirty="0">
                <a:solidFill>
                  <a:srgbClr val="0000C0"/>
                </a:solidFill>
                <a:latin typeface="Consolas" panose="020B0609020204030204" pitchFamily="49" charset="0"/>
              </a:rPr>
              <a:t>state</a:t>
            </a:r>
            <a:r>
              <a:rPr lang="en-IN" sz="1000" b="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String </a:t>
            </a:r>
            <a:r>
              <a:rPr lang="en-IN" sz="1000" b="1" dirty="0">
                <a:solidFill>
                  <a:srgbClr val="0000C0"/>
                </a:solidFill>
                <a:latin typeface="Consolas" panose="020B0609020204030204" pitchFamily="49" charset="0"/>
              </a:rPr>
              <a:t>country</a:t>
            </a:r>
            <a:r>
              <a:rPr lang="en-IN" sz="1000" b="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a:t>
            </a:r>
            <a:r>
              <a:rPr lang="en-IN" sz="1000" b="1" dirty="0">
                <a:solidFill>
                  <a:srgbClr val="7F0055"/>
                </a:solidFill>
                <a:latin typeface="Consolas" panose="020B0609020204030204" pitchFamily="49" charset="0"/>
              </a:rPr>
              <a:t>long</a:t>
            </a:r>
            <a:r>
              <a:rPr lang="en-IN" sz="1000" b="1" dirty="0">
                <a:solidFill>
                  <a:srgbClr val="000000"/>
                </a:solidFill>
                <a:latin typeface="Consolas" panose="020B0609020204030204" pitchFamily="49" charset="0"/>
              </a:rPr>
              <a:t> </a:t>
            </a:r>
            <a:r>
              <a:rPr lang="en-IN" sz="1000" b="1" dirty="0">
                <a:solidFill>
                  <a:srgbClr val="0000C0"/>
                </a:solidFill>
                <a:latin typeface="Consolas" panose="020B0609020204030204" pitchFamily="49" charset="0"/>
              </a:rPr>
              <a:t>phone</a:t>
            </a:r>
            <a:r>
              <a:rPr lang="en-IN" sz="1000" b="1" dirty="0">
                <a:solidFill>
                  <a:srgbClr val="000000"/>
                </a:solidFill>
                <a:latin typeface="Consolas" panose="020B0609020204030204" pitchFamily="49" charset="0"/>
              </a:rPr>
              <a:t>;</a:t>
            </a:r>
          </a:p>
          <a:p>
            <a:pPr algn="l"/>
            <a:r>
              <a:rPr lang="en-IN" sz="1000" dirty="0">
                <a:solidFill>
                  <a:srgbClr val="646464"/>
                </a:solidFill>
                <a:highlight>
                  <a:srgbClr val="FFFF00"/>
                </a:highlight>
                <a:latin typeface="Consolas" panose="020B0609020204030204" pitchFamily="49" charset="0"/>
              </a:rPr>
              <a:t>@ManyToOne</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Hospital </a:t>
            </a:r>
            <a:r>
              <a:rPr lang="en-IN" sz="1000" b="1" dirty="0" err="1">
                <a:solidFill>
                  <a:srgbClr val="0000C0"/>
                </a:solidFill>
                <a:latin typeface="Consolas" panose="020B0609020204030204" pitchFamily="49" charset="0"/>
              </a:rPr>
              <a:t>hospital</a:t>
            </a:r>
            <a:r>
              <a:rPr lang="en-IN" sz="1000" b="1" dirty="0">
                <a:solidFill>
                  <a:srgbClr val="000000"/>
                </a:solidFill>
                <a:latin typeface="Consolas" panose="020B0609020204030204" pitchFamily="49" charset="0"/>
              </a:rPr>
              <a:t>;</a:t>
            </a:r>
            <a:endParaRPr lang="en-IN" sz="1000" dirty="0"/>
          </a:p>
        </p:txBody>
      </p:sp>
      <p:sp>
        <p:nvSpPr>
          <p:cNvPr id="6" name="Rectangle 5">
            <a:extLst>
              <a:ext uri="{FF2B5EF4-FFF2-40B4-BE49-F238E27FC236}">
                <a16:creationId xmlns:a16="http://schemas.microsoft.com/office/drawing/2014/main" id="{043241E2-2373-5DCB-25F3-2956F9B21294}"/>
              </a:ext>
            </a:extLst>
          </p:cNvPr>
          <p:cNvSpPr/>
          <p:nvPr/>
        </p:nvSpPr>
        <p:spPr>
          <a:xfrm>
            <a:off x="6253216" y="3924807"/>
            <a:ext cx="3063240" cy="19974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1100" dirty="0">
                <a:solidFill>
                  <a:srgbClr val="646464"/>
                </a:solidFill>
                <a:latin typeface="Consolas" panose="020B0609020204030204" pitchFamily="49" charset="0"/>
              </a:rPr>
              <a:t>@Entity</a:t>
            </a:r>
          </a:p>
          <a:p>
            <a:pPr algn="l"/>
            <a:r>
              <a:rPr lang="en-IN" sz="1100" b="1" dirty="0">
                <a:solidFill>
                  <a:srgbClr val="7F0055"/>
                </a:solidFill>
                <a:latin typeface="Consolas" panose="020B0609020204030204" pitchFamily="49" charset="0"/>
              </a:rPr>
              <a:t>public</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class</a:t>
            </a:r>
            <a:r>
              <a:rPr lang="en-IN" sz="1100" b="1" dirty="0">
                <a:solidFill>
                  <a:srgbClr val="000000"/>
                </a:solidFill>
                <a:latin typeface="Consolas" panose="020B0609020204030204" pitchFamily="49" charset="0"/>
              </a:rPr>
              <a:t> Hospital {</a:t>
            </a:r>
          </a:p>
          <a:p>
            <a:pPr algn="l"/>
            <a:r>
              <a:rPr lang="en-IN" sz="1100" dirty="0">
                <a:solidFill>
                  <a:srgbClr val="646464"/>
                </a:solidFill>
                <a:latin typeface="Consolas" panose="020B0609020204030204" pitchFamily="49" charset="0"/>
              </a:rPr>
              <a:t>@Id</a:t>
            </a:r>
          </a:p>
          <a:p>
            <a:pPr algn="l"/>
            <a:r>
              <a:rPr lang="en-IN" sz="1100" dirty="0">
                <a:solidFill>
                  <a:srgbClr val="646464"/>
                </a:solidFill>
                <a:latin typeface="Consolas" panose="020B0609020204030204" pitchFamily="49" charset="0"/>
              </a:rPr>
              <a:t>@GeneratedValue</a:t>
            </a:r>
            <a:r>
              <a:rPr lang="en-IN" sz="1100" dirty="0">
                <a:solidFill>
                  <a:srgbClr val="000000"/>
                </a:solidFill>
                <a:latin typeface="Consolas" panose="020B0609020204030204" pitchFamily="49" charset="0"/>
              </a:rPr>
              <a:t>(strategy = </a:t>
            </a:r>
            <a:r>
              <a:rPr lang="en-IN" sz="1100" dirty="0" err="1">
                <a:solidFill>
                  <a:srgbClr val="000000"/>
                </a:solidFill>
                <a:latin typeface="Consolas" panose="020B0609020204030204" pitchFamily="49" charset="0"/>
              </a:rPr>
              <a:t>GenerationType.</a:t>
            </a:r>
            <a:r>
              <a:rPr lang="en-IN" sz="1100" b="1" i="1" dirty="0" err="1">
                <a:solidFill>
                  <a:srgbClr val="0000C0"/>
                </a:solidFill>
                <a:latin typeface="Consolas" panose="020B0609020204030204" pitchFamily="49" charset="0"/>
              </a:rPr>
              <a:t>IDENTITY</a:t>
            </a:r>
            <a:r>
              <a:rPr lang="en-IN" sz="1100" b="1" i="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int</a:t>
            </a:r>
            <a:r>
              <a:rPr lang="en-IN" sz="1100" b="1" dirty="0">
                <a:solidFill>
                  <a:srgbClr val="000000"/>
                </a:solidFill>
                <a:latin typeface="Consolas" panose="020B0609020204030204" pitchFamily="49" charset="0"/>
              </a:rPr>
              <a:t> </a:t>
            </a:r>
            <a:r>
              <a:rPr lang="en-IN" sz="1100" b="1" dirty="0">
                <a:solidFill>
                  <a:srgbClr val="0000C0"/>
                </a:solidFill>
                <a:latin typeface="Consolas" panose="020B0609020204030204" pitchFamily="49" charset="0"/>
              </a:rPr>
              <a:t>id</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String </a:t>
            </a:r>
            <a:r>
              <a:rPr lang="en-IN" sz="1100" b="1" dirty="0">
                <a:solidFill>
                  <a:srgbClr val="0000C0"/>
                </a:solidFill>
                <a:latin typeface="Consolas" panose="020B0609020204030204" pitchFamily="49" charset="0"/>
              </a:rPr>
              <a:t>name</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String </a:t>
            </a:r>
            <a:r>
              <a:rPr lang="en-IN" sz="1100" b="1" dirty="0">
                <a:solidFill>
                  <a:srgbClr val="0000C0"/>
                </a:solidFill>
                <a:latin typeface="Consolas" panose="020B0609020204030204" pitchFamily="49" charset="0"/>
              </a:rPr>
              <a:t>web</a:t>
            </a:r>
            <a:r>
              <a:rPr lang="en-IN" sz="1100" b="1" dirty="0">
                <a:solidFill>
                  <a:srgbClr val="000000"/>
                </a:solidFill>
                <a:latin typeface="Consolas" panose="020B0609020204030204" pitchFamily="49" charset="0"/>
              </a:rPr>
              <a:t>;</a:t>
            </a:r>
          </a:p>
          <a:p>
            <a:pPr algn="l"/>
            <a:r>
              <a:rPr lang="en-IN" sz="1100" dirty="0">
                <a:solidFill>
                  <a:srgbClr val="646464"/>
                </a:solidFill>
                <a:highlight>
                  <a:srgbClr val="FFFF00"/>
                </a:highlight>
                <a:latin typeface="Consolas" panose="020B0609020204030204" pitchFamily="49" charset="0"/>
              </a:rPr>
              <a:t>@OneToMany</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List&lt;Branch&gt; </a:t>
            </a:r>
            <a:r>
              <a:rPr lang="en-IN" sz="1100" b="1" dirty="0">
                <a:solidFill>
                  <a:srgbClr val="0000C0"/>
                </a:solidFill>
                <a:latin typeface="Consolas" panose="020B0609020204030204" pitchFamily="49" charset="0"/>
              </a:rPr>
              <a:t>branches</a:t>
            </a:r>
            <a:r>
              <a:rPr lang="en-IN" sz="1100" b="1" dirty="0">
                <a:solidFill>
                  <a:srgbClr val="000000"/>
                </a:solidFill>
                <a:latin typeface="Consolas" panose="020B0609020204030204" pitchFamily="49" charset="0"/>
              </a:rPr>
              <a:t>;</a:t>
            </a:r>
            <a:endParaRPr lang="en-IN" sz="1100" dirty="0"/>
          </a:p>
          <a:p>
            <a:pPr algn="l"/>
            <a:endParaRPr lang="en-IN" sz="1100" dirty="0"/>
          </a:p>
        </p:txBody>
      </p:sp>
    </p:spTree>
    <p:extLst>
      <p:ext uri="{BB962C8B-B14F-4D97-AF65-F5344CB8AC3E}">
        <p14:creationId xmlns:p14="http://schemas.microsoft.com/office/powerpoint/2010/main" val="243471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0C05-650D-9D62-120B-3180B103782F}"/>
              </a:ext>
            </a:extLst>
          </p:cNvPr>
          <p:cNvSpPr>
            <a:spLocks noGrp="1"/>
          </p:cNvSpPr>
          <p:nvPr>
            <p:ph type="title"/>
          </p:nvPr>
        </p:nvSpPr>
        <p:spPr/>
        <p:txBody>
          <a:bodyPr>
            <a:normAutofit/>
          </a:bodyPr>
          <a:lstStyle/>
          <a:p>
            <a:r>
              <a:rPr lang="en-IN" dirty="0"/>
              <a:t>Many-to-many mapping (</a:t>
            </a:r>
            <a:r>
              <a:rPr lang="en-IN" dirty="0" err="1"/>
              <a:t>unI</a:t>
            </a:r>
            <a:r>
              <a:rPr lang="en-IN" dirty="0"/>
              <a:t>-direction)</a:t>
            </a:r>
            <a:br>
              <a:rPr lang="en-IN" dirty="0"/>
            </a:br>
            <a:endParaRPr lang="en-IN" dirty="0"/>
          </a:p>
        </p:txBody>
      </p:sp>
      <p:sp>
        <p:nvSpPr>
          <p:cNvPr id="3" name="Content Placeholder 2">
            <a:extLst>
              <a:ext uri="{FF2B5EF4-FFF2-40B4-BE49-F238E27FC236}">
                <a16:creationId xmlns:a16="http://schemas.microsoft.com/office/drawing/2014/main" id="{10012170-0514-2BB6-7C6C-838B86928528}"/>
              </a:ext>
            </a:extLst>
          </p:cNvPr>
          <p:cNvSpPr>
            <a:spLocks noGrp="1"/>
          </p:cNvSpPr>
          <p:nvPr>
            <p:ph idx="1"/>
          </p:nvPr>
        </p:nvSpPr>
        <p:spPr>
          <a:xfrm>
            <a:off x="1451579" y="1958340"/>
            <a:ext cx="9603275" cy="4095141"/>
          </a:xfrm>
        </p:spPr>
        <p:txBody>
          <a:bodyPr/>
          <a:lstStyle/>
          <a:p>
            <a:pPr algn="l" fontAlgn="base"/>
            <a:r>
              <a:rPr lang="en-US" sz="1400" dirty="0">
                <a:solidFill>
                  <a:srgbClr val="273239"/>
                </a:solidFill>
                <a:latin typeface="urw-din"/>
              </a:rPr>
              <a:t>In many-to-many mapping many instances of entity is associated with many instances of other entity. for example many students have many courses.</a:t>
            </a:r>
          </a:p>
          <a:p>
            <a:pPr algn="l" fontAlgn="base"/>
            <a:r>
              <a:rPr lang="en-US" sz="1400" dirty="0">
                <a:solidFill>
                  <a:srgbClr val="273239"/>
                </a:solidFill>
                <a:latin typeface="urw-din"/>
              </a:rPr>
              <a:t>Here you can </a:t>
            </a:r>
            <a:r>
              <a:rPr lang="en-US" sz="1400" dirty="0" err="1">
                <a:solidFill>
                  <a:srgbClr val="273239"/>
                </a:solidFill>
                <a:latin typeface="urw-din"/>
              </a:rPr>
              <a:t>retrive</a:t>
            </a:r>
            <a:r>
              <a:rPr lang="en-US" sz="1400" dirty="0">
                <a:solidFill>
                  <a:srgbClr val="273239"/>
                </a:solidFill>
                <a:latin typeface="urw-din"/>
              </a:rPr>
              <a:t> the data in </a:t>
            </a:r>
            <a:r>
              <a:rPr lang="en-US" sz="1400" dirty="0" err="1">
                <a:solidFill>
                  <a:srgbClr val="273239"/>
                </a:solidFill>
                <a:latin typeface="urw-din"/>
              </a:rPr>
              <a:t>uni</a:t>
            </a:r>
            <a:r>
              <a:rPr lang="en-US" sz="1400" dirty="0">
                <a:solidFill>
                  <a:srgbClr val="273239"/>
                </a:solidFill>
                <a:latin typeface="urw-din"/>
              </a:rPr>
              <a:t>-direction .If you have student id you can get the all the details of courses but you cannot get student details with course id.</a:t>
            </a:r>
            <a:endParaRPr lang="en-US" sz="1400" b="0" i="0" dirty="0">
              <a:solidFill>
                <a:srgbClr val="273239"/>
              </a:solidFill>
              <a:effectLst/>
              <a:latin typeface="urw-din"/>
            </a:endParaRPr>
          </a:p>
          <a:p>
            <a:pPr marL="0" indent="0" algn="l" fontAlgn="base">
              <a:buNone/>
            </a:pPr>
            <a:r>
              <a:rPr lang="en-US" sz="1400" b="0" i="0" dirty="0">
                <a:solidFill>
                  <a:srgbClr val="273239"/>
                </a:solidFill>
                <a:effectLst/>
                <a:latin typeface="urw-din"/>
              </a:rPr>
              <a:t>Ex : Many students are associated with many courses.</a:t>
            </a:r>
          </a:p>
          <a:p>
            <a:pPr marL="0" indent="0">
              <a:buNone/>
            </a:pPr>
            <a:endParaRPr lang="en-IN" dirty="0"/>
          </a:p>
        </p:txBody>
      </p:sp>
      <p:sp>
        <p:nvSpPr>
          <p:cNvPr id="4" name="Rectangle 3">
            <a:extLst>
              <a:ext uri="{FF2B5EF4-FFF2-40B4-BE49-F238E27FC236}">
                <a16:creationId xmlns:a16="http://schemas.microsoft.com/office/drawing/2014/main" id="{FE41C4A8-CFF8-6239-5AC4-4FECD8155AA0}"/>
              </a:ext>
            </a:extLst>
          </p:cNvPr>
          <p:cNvSpPr/>
          <p:nvPr/>
        </p:nvSpPr>
        <p:spPr>
          <a:xfrm>
            <a:off x="2132865" y="3918039"/>
            <a:ext cx="3027286" cy="19974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0251726-72D9-51FE-C49B-18CF8A735DC4}"/>
              </a:ext>
            </a:extLst>
          </p:cNvPr>
          <p:cNvSpPr txBox="1"/>
          <p:nvPr/>
        </p:nvSpPr>
        <p:spPr>
          <a:xfrm>
            <a:off x="2132865" y="3918039"/>
            <a:ext cx="2932176" cy="1785104"/>
          </a:xfrm>
          <a:prstGeom prst="rect">
            <a:avLst/>
          </a:prstGeom>
          <a:noFill/>
        </p:spPr>
        <p:txBody>
          <a:bodyPr wrap="square" rtlCol="0">
            <a:spAutoFit/>
          </a:bodyPr>
          <a:lstStyle/>
          <a:p>
            <a:pPr algn="l"/>
            <a:r>
              <a:rPr lang="en-IN" sz="1100" dirty="0">
                <a:solidFill>
                  <a:srgbClr val="646464"/>
                </a:solidFill>
                <a:latin typeface="Consolas" panose="020B0609020204030204" pitchFamily="49" charset="0"/>
              </a:rPr>
              <a:t>@Entity</a:t>
            </a:r>
          </a:p>
          <a:p>
            <a:pPr algn="l"/>
            <a:r>
              <a:rPr lang="en-IN" sz="1100" b="1" dirty="0">
                <a:solidFill>
                  <a:srgbClr val="7F0055"/>
                </a:solidFill>
                <a:latin typeface="Consolas" panose="020B0609020204030204" pitchFamily="49" charset="0"/>
              </a:rPr>
              <a:t>public</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class</a:t>
            </a:r>
            <a:r>
              <a:rPr lang="en-IN" sz="1100" b="1" dirty="0">
                <a:solidFill>
                  <a:srgbClr val="000000"/>
                </a:solidFill>
                <a:latin typeface="Consolas" panose="020B0609020204030204" pitchFamily="49" charset="0"/>
              </a:rPr>
              <a:t> Student {</a:t>
            </a:r>
          </a:p>
          <a:p>
            <a:pPr algn="l"/>
            <a:r>
              <a:rPr lang="en-IN" sz="1100" dirty="0">
                <a:solidFill>
                  <a:srgbClr val="646464"/>
                </a:solidFill>
                <a:latin typeface="Consolas" panose="020B0609020204030204" pitchFamily="49" charset="0"/>
              </a:rPr>
              <a:t>@Id</a:t>
            </a:r>
          </a:p>
          <a:p>
            <a:pPr algn="l"/>
            <a:r>
              <a:rPr lang="en-IN" sz="1100" dirty="0">
                <a:solidFill>
                  <a:srgbClr val="646464"/>
                </a:solidFill>
                <a:latin typeface="Consolas" panose="020B0609020204030204" pitchFamily="49" charset="0"/>
              </a:rPr>
              <a:t>@GeneratedValue</a:t>
            </a:r>
            <a:r>
              <a:rPr lang="en-IN" sz="1100" dirty="0">
                <a:solidFill>
                  <a:srgbClr val="000000"/>
                </a:solidFill>
                <a:latin typeface="Consolas" panose="020B0609020204030204" pitchFamily="49" charset="0"/>
              </a:rPr>
              <a:t>(strategy = </a:t>
            </a:r>
            <a:r>
              <a:rPr lang="en-IN" sz="1100" dirty="0" err="1">
                <a:solidFill>
                  <a:srgbClr val="000000"/>
                </a:solidFill>
                <a:latin typeface="Consolas" panose="020B0609020204030204" pitchFamily="49" charset="0"/>
              </a:rPr>
              <a:t>GenerationType.</a:t>
            </a:r>
            <a:r>
              <a:rPr lang="en-IN" sz="1100" b="1" i="1" dirty="0" err="1">
                <a:solidFill>
                  <a:srgbClr val="0000C0"/>
                </a:solidFill>
                <a:latin typeface="Consolas" panose="020B0609020204030204" pitchFamily="49" charset="0"/>
              </a:rPr>
              <a:t>IDENTITY</a:t>
            </a:r>
            <a:r>
              <a:rPr lang="en-IN" sz="1100" b="1" i="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int</a:t>
            </a:r>
            <a:r>
              <a:rPr lang="en-IN" sz="1100" b="1" dirty="0">
                <a:solidFill>
                  <a:srgbClr val="000000"/>
                </a:solidFill>
                <a:latin typeface="Consolas" panose="020B0609020204030204" pitchFamily="49" charset="0"/>
              </a:rPr>
              <a:t> </a:t>
            </a:r>
            <a:r>
              <a:rPr lang="en-IN" sz="1100" b="1" dirty="0">
                <a:solidFill>
                  <a:srgbClr val="0000C0"/>
                </a:solidFill>
                <a:latin typeface="Consolas" panose="020B0609020204030204" pitchFamily="49" charset="0"/>
              </a:rPr>
              <a:t>id</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String </a:t>
            </a:r>
            <a:r>
              <a:rPr lang="en-IN" sz="1100" b="1" dirty="0">
                <a:solidFill>
                  <a:srgbClr val="0000C0"/>
                </a:solidFill>
                <a:latin typeface="Consolas" panose="020B0609020204030204" pitchFamily="49" charset="0"/>
              </a:rPr>
              <a:t>name</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int</a:t>
            </a:r>
            <a:r>
              <a:rPr lang="en-IN" sz="1100" b="1" dirty="0">
                <a:solidFill>
                  <a:srgbClr val="000000"/>
                </a:solidFill>
                <a:latin typeface="Consolas" panose="020B0609020204030204" pitchFamily="49" charset="0"/>
              </a:rPr>
              <a:t> </a:t>
            </a:r>
            <a:r>
              <a:rPr lang="en-IN" sz="1100" b="1" dirty="0">
                <a:solidFill>
                  <a:srgbClr val="0000C0"/>
                </a:solidFill>
                <a:latin typeface="Consolas" panose="020B0609020204030204" pitchFamily="49" charset="0"/>
              </a:rPr>
              <a:t>age</a:t>
            </a:r>
            <a:r>
              <a:rPr lang="en-IN" sz="1100" b="1" dirty="0">
                <a:solidFill>
                  <a:srgbClr val="000000"/>
                </a:solidFill>
                <a:latin typeface="Consolas" panose="020B0609020204030204" pitchFamily="49" charset="0"/>
              </a:rPr>
              <a:t>;</a:t>
            </a:r>
          </a:p>
          <a:p>
            <a:pPr algn="l"/>
            <a:r>
              <a:rPr lang="en-IN" sz="1100" dirty="0">
                <a:solidFill>
                  <a:srgbClr val="646464"/>
                </a:solidFill>
                <a:latin typeface="Consolas" panose="020B0609020204030204" pitchFamily="49" charset="0"/>
              </a:rPr>
              <a:t>@</a:t>
            </a:r>
            <a:r>
              <a:rPr lang="en-IN" sz="1100" dirty="0">
                <a:solidFill>
                  <a:srgbClr val="646464"/>
                </a:solidFill>
                <a:highlight>
                  <a:srgbClr val="FFFF00"/>
                </a:highlight>
                <a:latin typeface="Consolas" panose="020B0609020204030204" pitchFamily="49" charset="0"/>
              </a:rPr>
              <a:t>ManyToMany</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List&lt;Course&gt; </a:t>
            </a:r>
            <a:r>
              <a:rPr lang="en-IN" sz="1100" b="1" dirty="0">
                <a:solidFill>
                  <a:srgbClr val="0000C0"/>
                </a:solidFill>
                <a:latin typeface="Consolas" panose="020B0609020204030204" pitchFamily="49" charset="0"/>
              </a:rPr>
              <a:t>courses</a:t>
            </a:r>
            <a:r>
              <a:rPr lang="en-IN" sz="1100" b="1" dirty="0">
                <a:solidFill>
                  <a:srgbClr val="000000"/>
                </a:solidFill>
                <a:latin typeface="Consolas" panose="020B0609020204030204" pitchFamily="49" charset="0"/>
              </a:rPr>
              <a:t>;</a:t>
            </a:r>
            <a:endParaRPr lang="en-IN" sz="1100" dirty="0"/>
          </a:p>
        </p:txBody>
      </p:sp>
      <p:sp>
        <p:nvSpPr>
          <p:cNvPr id="6" name="Rectangle 5">
            <a:extLst>
              <a:ext uri="{FF2B5EF4-FFF2-40B4-BE49-F238E27FC236}">
                <a16:creationId xmlns:a16="http://schemas.microsoft.com/office/drawing/2014/main" id="{043241E2-2373-5DCB-25F3-2956F9B21294}"/>
              </a:ext>
            </a:extLst>
          </p:cNvPr>
          <p:cNvSpPr/>
          <p:nvPr/>
        </p:nvSpPr>
        <p:spPr>
          <a:xfrm>
            <a:off x="6253216" y="3924807"/>
            <a:ext cx="3063240" cy="19974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1200" dirty="0">
                <a:solidFill>
                  <a:srgbClr val="646464"/>
                </a:solidFill>
                <a:latin typeface="Consolas" panose="020B0609020204030204" pitchFamily="49" charset="0"/>
              </a:rPr>
              <a:t>@Entity</a:t>
            </a:r>
          </a:p>
          <a:p>
            <a:pPr algn="l"/>
            <a:r>
              <a:rPr lang="en-IN" sz="1200" b="1" dirty="0">
                <a:solidFill>
                  <a:srgbClr val="7F0055"/>
                </a:solidFill>
                <a:latin typeface="Consolas" panose="020B0609020204030204" pitchFamily="49" charset="0"/>
              </a:rPr>
              <a:t>public</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class</a:t>
            </a:r>
            <a:r>
              <a:rPr lang="en-IN" sz="1200" b="1" dirty="0">
                <a:solidFill>
                  <a:srgbClr val="000000"/>
                </a:solidFill>
                <a:latin typeface="Consolas" panose="020B0609020204030204" pitchFamily="49" charset="0"/>
              </a:rPr>
              <a:t> Course {</a:t>
            </a:r>
          </a:p>
          <a:p>
            <a:pPr algn="l"/>
            <a:r>
              <a:rPr lang="en-IN" sz="1200" dirty="0">
                <a:solidFill>
                  <a:srgbClr val="646464"/>
                </a:solidFill>
                <a:latin typeface="Consolas" panose="020B0609020204030204" pitchFamily="49" charset="0"/>
              </a:rPr>
              <a:t>@Id</a:t>
            </a:r>
          </a:p>
          <a:p>
            <a:pPr algn="l"/>
            <a:r>
              <a:rPr lang="en-IN" sz="1200" dirty="0">
                <a:solidFill>
                  <a:srgbClr val="646464"/>
                </a:solidFill>
                <a:latin typeface="Consolas" panose="020B0609020204030204" pitchFamily="49" charset="0"/>
              </a:rPr>
              <a:t>@GeneratedValue</a:t>
            </a:r>
            <a:r>
              <a:rPr lang="en-IN" sz="1200" dirty="0">
                <a:solidFill>
                  <a:srgbClr val="000000"/>
                </a:solidFill>
                <a:latin typeface="Consolas" panose="020B0609020204030204" pitchFamily="49" charset="0"/>
              </a:rPr>
              <a:t>(strategy = </a:t>
            </a:r>
            <a:r>
              <a:rPr lang="en-IN" sz="1200" dirty="0" err="1">
                <a:solidFill>
                  <a:srgbClr val="000000"/>
                </a:solidFill>
                <a:latin typeface="Consolas" panose="020B0609020204030204" pitchFamily="49" charset="0"/>
              </a:rPr>
              <a:t>GenerationType.</a:t>
            </a:r>
            <a:r>
              <a:rPr lang="en-IN" sz="1200" b="1" i="1" dirty="0" err="1">
                <a:solidFill>
                  <a:srgbClr val="0000C0"/>
                </a:solidFill>
                <a:latin typeface="Consolas" panose="020B0609020204030204" pitchFamily="49" charset="0"/>
              </a:rPr>
              <a:t>IDENTITY</a:t>
            </a:r>
            <a:r>
              <a:rPr lang="en-IN" sz="1200" b="1" i="1" dirty="0">
                <a:solidFill>
                  <a:srgbClr val="000000"/>
                </a:solidFill>
                <a:latin typeface="Consolas" panose="020B0609020204030204" pitchFamily="49" charset="0"/>
              </a:rPr>
              <a:t>)</a:t>
            </a:r>
          </a:p>
          <a:p>
            <a:pPr algn="l"/>
            <a:r>
              <a:rPr lang="en-IN" sz="1200" b="1" dirty="0">
                <a:solidFill>
                  <a:srgbClr val="7F0055"/>
                </a:solidFill>
                <a:latin typeface="Consolas" panose="020B0609020204030204" pitchFamily="49" charset="0"/>
              </a:rPr>
              <a:t>private</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int</a:t>
            </a:r>
            <a:r>
              <a:rPr lang="en-IN" sz="1200" b="1" dirty="0">
                <a:solidFill>
                  <a:srgbClr val="000000"/>
                </a:solidFill>
                <a:latin typeface="Consolas" panose="020B0609020204030204" pitchFamily="49" charset="0"/>
              </a:rPr>
              <a:t> </a:t>
            </a:r>
            <a:r>
              <a:rPr lang="en-IN" sz="1200" b="1" dirty="0">
                <a:solidFill>
                  <a:srgbClr val="0000C0"/>
                </a:solidFill>
                <a:latin typeface="Consolas" panose="020B0609020204030204" pitchFamily="49" charset="0"/>
              </a:rPr>
              <a:t>id</a:t>
            </a:r>
            <a:r>
              <a:rPr lang="en-IN" sz="1200" b="1" dirty="0">
                <a:solidFill>
                  <a:srgbClr val="000000"/>
                </a:solidFill>
                <a:latin typeface="Consolas" panose="020B0609020204030204" pitchFamily="49" charset="0"/>
              </a:rPr>
              <a:t>;</a:t>
            </a:r>
          </a:p>
          <a:p>
            <a:pPr algn="l"/>
            <a:r>
              <a:rPr lang="en-IN" sz="1200" b="1" dirty="0">
                <a:solidFill>
                  <a:srgbClr val="7F0055"/>
                </a:solidFill>
                <a:latin typeface="Consolas" panose="020B0609020204030204" pitchFamily="49" charset="0"/>
              </a:rPr>
              <a:t>private</a:t>
            </a:r>
            <a:r>
              <a:rPr lang="en-IN" sz="1200" b="1" dirty="0">
                <a:solidFill>
                  <a:srgbClr val="000000"/>
                </a:solidFill>
                <a:latin typeface="Consolas" panose="020B0609020204030204" pitchFamily="49" charset="0"/>
              </a:rPr>
              <a:t> String </a:t>
            </a:r>
            <a:r>
              <a:rPr lang="en-IN" sz="1200" b="1" dirty="0">
                <a:solidFill>
                  <a:srgbClr val="0000C0"/>
                </a:solidFill>
                <a:latin typeface="Consolas" panose="020B0609020204030204" pitchFamily="49" charset="0"/>
              </a:rPr>
              <a:t>name</a:t>
            </a:r>
            <a:r>
              <a:rPr lang="en-IN" sz="1200" b="1" dirty="0">
                <a:solidFill>
                  <a:srgbClr val="000000"/>
                </a:solidFill>
                <a:latin typeface="Consolas" panose="020B0609020204030204" pitchFamily="49" charset="0"/>
              </a:rPr>
              <a:t>;</a:t>
            </a:r>
          </a:p>
          <a:p>
            <a:pPr algn="l"/>
            <a:r>
              <a:rPr lang="en-IN" sz="1200" b="1" dirty="0">
                <a:solidFill>
                  <a:srgbClr val="7F0055"/>
                </a:solidFill>
                <a:latin typeface="Consolas" panose="020B0609020204030204" pitchFamily="49" charset="0"/>
              </a:rPr>
              <a:t>private</a:t>
            </a:r>
            <a:r>
              <a:rPr lang="en-IN" sz="1200" b="1" dirty="0">
                <a:solidFill>
                  <a:srgbClr val="000000"/>
                </a:solidFill>
                <a:latin typeface="Consolas" panose="020B0609020204030204" pitchFamily="49" charset="0"/>
              </a:rPr>
              <a:t> String </a:t>
            </a:r>
            <a:r>
              <a:rPr lang="en-IN" sz="1200" b="1" dirty="0">
                <a:solidFill>
                  <a:srgbClr val="0000C0"/>
                </a:solidFill>
                <a:latin typeface="Consolas" panose="020B0609020204030204" pitchFamily="49" charset="0"/>
              </a:rPr>
              <a:t>duration</a:t>
            </a:r>
            <a:r>
              <a:rPr lang="en-IN" sz="1200" b="1" dirty="0">
                <a:solidFill>
                  <a:srgbClr val="000000"/>
                </a:solidFill>
                <a:latin typeface="Consolas" panose="020B0609020204030204" pitchFamily="49" charset="0"/>
              </a:rPr>
              <a:t>;</a:t>
            </a:r>
            <a:endParaRPr lang="en-IN" sz="1200" dirty="0"/>
          </a:p>
        </p:txBody>
      </p:sp>
    </p:spTree>
    <p:extLst>
      <p:ext uri="{BB962C8B-B14F-4D97-AF65-F5344CB8AC3E}">
        <p14:creationId xmlns:p14="http://schemas.microsoft.com/office/powerpoint/2010/main" val="3237420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0C05-650D-9D62-120B-3180B103782F}"/>
              </a:ext>
            </a:extLst>
          </p:cNvPr>
          <p:cNvSpPr>
            <a:spLocks noGrp="1"/>
          </p:cNvSpPr>
          <p:nvPr>
            <p:ph type="title"/>
          </p:nvPr>
        </p:nvSpPr>
        <p:spPr/>
        <p:txBody>
          <a:bodyPr>
            <a:normAutofit/>
          </a:bodyPr>
          <a:lstStyle/>
          <a:p>
            <a:r>
              <a:rPr lang="en-IN" dirty="0"/>
              <a:t>Many-to-many mapping (</a:t>
            </a:r>
            <a:r>
              <a:rPr lang="en-IN" dirty="0" err="1"/>
              <a:t>bI</a:t>
            </a:r>
            <a:r>
              <a:rPr lang="en-IN" dirty="0"/>
              <a:t>-direction)</a:t>
            </a:r>
            <a:br>
              <a:rPr lang="en-IN" dirty="0"/>
            </a:br>
            <a:endParaRPr lang="en-IN" dirty="0"/>
          </a:p>
        </p:txBody>
      </p:sp>
      <p:sp>
        <p:nvSpPr>
          <p:cNvPr id="3" name="Content Placeholder 2">
            <a:extLst>
              <a:ext uri="{FF2B5EF4-FFF2-40B4-BE49-F238E27FC236}">
                <a16:creationId xmlns:a16="http://schemas.microsoft.com/office/drawing/2014/main" id="{10012170-0514-2BB6-7C6C-838B86928528}"/>
              </a:ext>
            </a:extLst>
          </p:cNvPr>
          <p:cNvSpPr>
            <a:spLocks noGrp="1"/>
          </p:cNvSpPr>
          <p:nvPr>
            <p:ph idx="1"/>
          </p:nvPr>
        </p:nvSpPr>
        <p:spPr>
          <a:xfrm>
            <a:off x="1451579" y="1958340"/>
            <a:ext cx="9603275" cy="4095141"/>
          </a:xfrm>
        </p:spPr>
        <p:txBody>
          <a:bodyPr/>
          <a:lstStyle/>
          <a:p>
            <a:pPr algn="l" fontAlgn="base"/>
            <a:r>
              <a:rPr lang="en-US" sz="1400" dirty="0">
                <a:solidFill>
                  <a:srgbClr val="273239"/>
                </a:solidFill>
                <a:latin typeface="urw-din"/>
              </a:rPr>
              <a:t>In many-to-many mapping many instances of entity is associated with many instances of other entity. for example many students have many courses and many courses have many students.</a:t>
            </a:r>
          </a:p>
          <a:p>
            <a:pPr algn="l" fontAlgn="base"/>
            <a:r>
              <a:rPr lang="en-US" sz="1400" dirty="0">
                <a:solidFill>
                  <a:srgbClr val="273239"/>
                </a:solidFill>
                <a:latin typeface="urw-din"/>
              </a:rPr>
              <a:t>Here you can </a:t>
            </a:r>
            <a:r>
              <a:rPr lang="en-US" sz="1400" dirty="0" err="1">
                <a:solidFill>
                  <a:srgbClr val="273239"/>
                </a:solidFill>
                <a:latin typeface="urw-din"/>
              </a:rPr>
              <a:t>retrive</a:t>
            </a:r>
            <a:r>
              <a:rPr lang="en-US" sz="1400" dirty="0">
                <a:solidFill>
                  <a:srgbClr val="273239"/>
                </a:solidFill>
                <a:latin typeface="urw-din"/>
              </a:rPr>
              <a:t> the data in bi-direction .If you have student id you can get the all the details of courses and you can get all student details with course id.</a:t>
            </a:r>
            <a:endParaRPr lang="en-US" sz="1400" b="0" i="0" dirty="0">
              <a:solidFill>
                <a:srgbClr val="273239"/>
              </a:solidFill>
              <a:effectLst/>
              <a:latin typeface="urw-din"/>
            </a:endParaRPr>
          </a:p>
          <a:p>
            <a:pPr marL="0" indent="0" algn="l" fontAlgn="base">
              <a:buNone/>
            </a:pPr>
            <a:r>
              <a:rPr lang="en-US" sz="1400" b="0" i="0" dirty="0">
                <a:solidFill>
                  <a:srgbClr val="273239"/>
                </a:solidFill>
                <a:effectLst/>
                <a:latin typeface="urw-din"/>
              </a:rPr>
              <a:t>Ex : Many students are associated with many courses.</a:t>
            </a:r>
          </a:p>
          <a:p>
            <a:pPr marL="0" indent="0">
              <a:buNone/>
            </a:pPr>
            <a:endParaRPr lang="en-IN" dirty="0"/>
          </a:p>
        </p:txBody>
      </p:sp>
      <p:sp>
        <p:nvSpPr>
          <p:cNvPr id="4" name="Rectangle 3">
            <a:extLst>
              <a:ext uri="{FF2B5EF4-FFF2-40B4-BE49-F238E27FC236}">
                <a16:creationId xmlns:a16="http://schemas.microsoft.com/office/drawing/2014/main" id="{FE41C4A8-CFF8-6239-5AC4-4FECD8155AA0}"/>
              </a:ext>
            </a:extLst>
          </p:cNvPr>
          <p:cNvSpPr/>
          <p:nvPr/>
        </p:nvSpPr>
        <p:spPr>
          <a:xfrm>
            <a:off x="2132865" y="3918039"/>
            <a:ext cx="3027286" cy="19974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0251726-72D9-51FE-C49B-18CF8A735DC4}"/>
              </a:ext>
            </a:extLst>
          </p:cNvPr>
          <p:cNvSpPr txBox="1"/>
          <p:nvPr/>
        </p:nvSpPr>
        <p:spPr>
          <a:xfrm>
            <a:off x="2132865" y="3918039"/>
            <a:ext cx="2932176" cy="1785104"/>
          </a:xfrm>
          <a:prstGeom prst="rect">
            <a:avLst/>
          </a:prstGeom>
          <a:noFill/>
        </p:spPr>
        <p:txBody>
          <a:bodyPr wrap="square" rtlCol="0">
            <a:spAutoFit/>
          </a:bodyPr>
          <a:lstStyle/>
          <a:p>
            <a:pPr algn="l"/>
            <a:r>
              <a:rPr lang="en-IN" sz="1100" dirty="0">
                <a:solidFill>
                  <a:srgbClr val="646464"/>
                </a:solidFill>
                <a:latin typeface="Consolas" panose="020B0609020204030204" pitchFamily="49" charset="0"/>
              </a:rPr>
              <a:t>@Entity</a:t>
            </a:r>
          </a:p>
          <a:p>
            <a:pPr algn="l"/>
            <a:r>
              <a:rPr lang="en-IN" sz="1100" b="1" dirty="0">
                <a:solidFill>
                  <a:srgbClr val="7F0055"/>
                </a:solidFill>
                <a:latin typeface="Consolas" panose="020B0609020204030204" pitchFamily="49" charset="0"/>
              </a:rPr>
              <a:t>public</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class</a:t>
            </a:r>
            <a:r>
              <a:rPr lang="en-IN" sz="1100" b="1" dirty="0">
                <a:solidFill>
                  <a:srgbClr val="000000"/>
                </a:solidFill>
                <a:latin typeface="Consolas" panose="020B0609020204030204" pitchFamily="49" charset="0"/>
              </a:rPr>
              <a:t> Student {</a:t>
            </a:r>
          </a:p>
          <a:p>
            <a:pPr algn="l"/>
            <a:r>
              <a:rPr lang="en-IN" sz="1100" dirty="0">
                <a:solidFill>
                  <a:srgbClr val="646464"/>
                </a:solidFill>
                <a:latin typeface="Consolas" panose="020B0609020204030204" pitchFamily="49" charset="0"/>
              </a:rPr>
              <a:t>@Id</a:t>
            </a:r>
          </a:p>
          <a:p>
            <a:pPr algn="l"/>
            <a:r>
              <a:rPr lang="en-IN" sz="1100" dirty="0">
                <a:solidFill>
                  <a:srgbClr val="646464"/>
                </a:solidFill>
                <a:latin typeface="Consolas" panose="020B0609020204030204" pitchFamily="49" charset="0"/>
              </a:rPr>
              <a:t>@GeneratedValue</a:t>
            </a:r>
            <a:r>
              <a:rPr lang="en-IN" sz="1100" dirty="0">
                <a:solidFill>
                  <a:srgbClr val="000000"/>
                </a:solidFill>
                <a:latin typeface="Consolas" panose="020B0609020204030204" pitchFamily="49" charset="0"/>
              </a:rPr>
              <a:t>(strategy = </a:t>
            </a:r>
            <a:r>
              <a:rPr lang="en-IN" sz="1100" dirty="0" err="1">
                <a:solidFill>
                  <a:srgbClr val="000000"/>
                </a:solidFill>
                <a:latin typeface="Consolas" panose="020B0609020204030204" pitchFamily="49" charset="0"/>
              </a:rPr>
              <a:t>GenerationType.</a:t>
            </a:r>
            <a:r>
              <a:rPr lang="en-IN" sz="1100" b="1" i="1" dirty="0" err="1">
                <a:solidFill>
                  <a:srgbClr val="0000C0"/>
                </a:solidFill>
                <a:latin typeface="Consolas" panose="020B0609020204030204" pitchFamily="49" charset="0"/>
              </a:rPr>
              <a:t>IDENTITY</a:t>
            </a:r>
            <a:r>
              <a:rPr lang="en-IN" sz="1100" b="1" i="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int</a:t>
            </a:r>
            <a:r>
              <a:rPr lang="en-IN" sz="1100" b="1" dirty="0">
                <a:solidFill>
                  <a:srgbClr val="000000"/>
                </a:solidFill>
                <a:latin typeface="Consolas" panose="020B0609020204030204" pitchFamily="49" charset="0"/>
              </a:rPr>
              <a:t> </a:t>
            </a:r>
            <a:r>
              <a:rPr lang="en-IN" sz="1100" b="1" dirty="0">
                <a:solidFill>
                  <a:srgbClr val="0000C0"/>
                </a:solidFill>
                <a:latin typeface="Consolas" panose="020B0609020204030204" pitchFamily="49" charset="0"/>
              </a:rPr>
              <a:t>id</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String </a:t>
            </a:r>
            <a:r>
              <a:rPr lang="en-IN" sz="1100" b="1" dirty="0">
                <a:solidFill>
                  <a:srgbClr val="0000C0"/>
                </a:solidFill>
                <a:latin typeface="Consolas" panose="020B0609020204030204" pitchFamily="49" charset="0"/>
              </a:rPr>
              <a:t>name</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int</a:t>
            </a:r>
            <a:r>
              <a:rPr lang="en-IN" sz="1100" b="1" dirty="0">
                <a:solidFill>
                  <a:srgbClr val="000000"/>
                </a:solidFill>
                <a:latin typeface="Consolas" panose="020B0609020204030204" pitchFamily="49" charset="0"/>
              </a:rPr>
              <a:t> </a:t>
            </a:r>
            <a:r>
              <a:rPr lang="en-IN" sz="1100" b="1" dirty="0">
                <a:solidFill>
                  <a:srgbClr val="0000C0"/>
                </a:solidFill>
                <a:latin typeface="Consolas" panose="020B0609020204030204" pitchFamily="49" charset="0"/>
              </a:rPr>
              <a:t>age</a:t>
            </a:r>
            <a:r>
              <a:rPr lang="en-IN" sz="1100" b="1" dirty="0">
                <a:solidFill>
                  <a:srgbClr val="000000"/>
                </a:solidFill>
                <a:latin typeface="Consolas" panose="020B0609020204030204" pitchFamily="49" charset="0"/>
              </a:rPr>
              <a:t>;</a:t>
            </a:r>
          </a:p>
          <a:p>
            <a:pPr algn="l"/>
            <a:r>
              <a:rPr lang="en-IN" sz="1100" dirty="0">
                <a:solidFill>
                  <a:srgbClr val="646464"/>
                </a:solidFill>
                <a:latin typeface="Consolas" panose="020B0609020204030204" pitchFamily="49" charset="0"/>
              </a:rPr>
              <a:t>@</a:t>
            </a:r>
            <a:r>
              <a:rPr lang="en-IN" sz="1100" dirty="0">
                <a:solidFill>
                  <a:srgbClr val="646464"/>
                </a:solidFill>
                <a:highlight>
                  <a:srgbClr val="FFFF00"/>
                </a:highlight>
                <a:latin typeface="Consolas" panose="020B0609020204030204" pitchFamily="49" charset="0"/>
              </a:rPr>
              <a:t>ManyToMany</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List&lt;Course&gt; </a:t>
            </a:r>
            <a:r>
              <a:rPr lang="en-IN" sz="1100" b="1" dirty="0">
                <a:solidFill>
                  <a:srgbClr val="0000C0"/>
                </a:solidFill>
                <a:latin typeface="Consolas" panose="020B0609020204030204" pitchFamily="49" charset="0"/>
              </a:rPr>
              <a:t>courses</a:t>
            </a:r>
            <a:r>
              <a:rPr lang="en-IN" sz="1100" b="1" dirty="0">
                <a:solidFill>
                  <a:srgbClr val="000000"/>
                </a:solidFill>
                <a:latin typeface="Consolas" panose="020B0609020204030204" pitchFamily="49" charset="0"/>
              </a:rPr>
              <a:t>;</a:t>
            </a:r>
            <a:endParaRPr lang="en-IN" sz="1100" dirty="0"/>
          </a:p>
        </p:txBody>
      </p:sp>
      <p:sp>
        <p:nvSpPr>
          <p:cNvPr id="6" name="Rectangle 5">
            <a:extLst>
              <a:ext uri="{FF2B5EF4-FFF2-40B4-BE49-F238E27FC236}">
                <a16:creationId xmlns:a16="http://schemas.microsoft.com/office/drawing/2014/main" id="{043241E2-2373-5DCB-25F3-2956F9B21294}"/>
              </a:ext>
            </a:extLst>
          </p:cNvPr>
          <p:cNvSpPr/>
          <p:nvPr/>
        </p:nvSpPr>
        <p:spPr>
          <a:xfrm>
            <a:off x="6253216" y="3924807"/>
            <a:ext cx="3063240" cy="19974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1200" dirty="0">
                <a:solidFill>
                  <a:srgbClr val="646464"/>
                </a:solidFill>
                <a:latin typeface="Consolas" panose="020B0609020204030204" pitchFamily="49" charset="0"/>
              </a:rPr>
              <a:t>@Entity</a:t>
            </a:r>
          </a:p>
          <a:p>
            <a:pPr algn="l"/>
            <a:r>
              <a:rPr lang="en-IN" sz="1200" b="1" dirty="0">
                <a:solidFill>
                  <a:srgbClr val="7F0055"/>
                </a:solidFill>
                <a:latin typeface="Consolas" panose="020B0609020204030204" pitchFamily="49" charset="0"/>
              </a:rPr>
              <a:t>public</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class</a:t>
            </a:r>
            <a:r>
              <a:rPr lang="en-IN" sz="1200" b="1" dirty="0">
                <a:solidFill>
                  <a:srgbClr val="000000"/>
                </a:solidFill>
                <a:latin typeface="Consolas" panose="020B0609020204030204" pitchFamily="49" charset="0"/>
              </a:rPr>
              <a:t> Course {</a:t>
            </a:r>
          </a:p>
          <a:p>
            <a:pPr algn="l"/>
            <a:r>
              <a:rPr lang="en-IN" sz="1200" dirty="0">
                <a:solidFill>
                  <a:srgbClr val="646464"/>
                </a:solidFill>
                <a:latin typeface="Consolas" panose="020B0609020204030204" pitchFamily="49" charset="0"/>
              </a:rPr>
              <a:t>@Id</a:t>
            </a:r>
          </a:p>
          <a:p>
            <a:pPr algn="l"/>
            <a:r>
              <a:rPr lang="en-IN" sz="1200" dirty="0">
                <a:solidFill>
                  <a:srgbClr val="646464"/>
                </a:solidFill>
                <a:latin typeface="Consolas" panose="020B0609020204030204" pitchFamily="49" charset="0"/>
              </a:rPr>
              <a:t>@GeneratedValue</a:t>
            </a:r>
            <a:r>
              <a:rPr lang="en-IN" sz="1200" dirty="0">
                <a:solidFill>
                  <a:srgbClr val="000000"/>
                </a:solidFill>
                <a:latin typeface="Consolas" panose="020B0609020204030204" pitchFamily="49" charset="0"/>
              </a:rPr>
              <a:t>(strategy = </a:t>
            </a:r>
            <a:r>
              <a:rPr lang="en-IN" sz="1200" dirty="0" err="1">
                <a:solidFill>
                  <a:srgbClr val="000000"/>
                </a:solidFill>
                <a:latin typeface="Consolas" panose="020B0609020204030204" pitchFamily="49" charset="0"/>
              </a:rPr>
              <a:t>GenerationType.</a:t>
            </a:r>
            <a:r>
              <a:rPr lang="en-IN" sz="1200" b="1" i="1" dirty="0" err="1">
                <a:solidFill>
                  <a:srgbClr val="0000C0"/>
                </a:solidFill>
                <a:latin typeface="Consolas" panose="020B0609020204030204" pitchFamily="49" charset="0"/>
              </a:rPr>
              <a:t>IDENTITY</a:t>
            </a:r>
            <a:r>
              <a:rPr lang="en-IN" sz="1200" b="1" i="1" dirty="0">
                <a:solidFill>
                  <a:srgbClr val="000000"/>
                </a:solidFill>
                <a:latin typeface="Consolas" panose="020B0609020204030204" pitchFamily="49" charset="0"/>
              </a:rPr>
              <a:t>)</a:t>
            </a:r>
          </a:p>
          <a:p>
            <a:pPr algn="l"/>
            <a:r>
              <a:rPr lang="en-IN" sz="1200" b="1" dirty="0">
                <a:solidFill>
                  <a:srgbClr val="7F0055"/>
                </a:solidFill>
                <a:latin typeface="Consolas" panose="020B0609020204030204" pitchFamily="49" charset="0"/>
              </a:rPr>
              <a:t>private</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int</a:t>
            </a:r>
            <a:r>
              <a:rPr lang="en-IN" sz="1200" b="1" dirty="0">
                <a:solidFill>
                  <a:srgbClr val="000000"/>
                </a:solidFill>
                <a:latin typeface="Consolas" panose="020B0609020204030204" pitchFamily="49" charset="0"/>
              </a:rPr>
              <a:t> </a:t>
            </a:r>
            <a:r>
              <a:rPr lang="en-IN" sz="1200" b="1" dirty="0">
                <a:solidFill>
                  <a:srgbClr val="0000C0"/>
                </a:solidFill>
                <a:latin typeface="Consolas" panose="020B0609020204030204" pitchFamily="49" charset="0"/>
              </a:rPr>
              <a:t>id</a:t>
            </a:r>
            <a:r>
              <a:rPr lang="en-IN" sz="1200" b="1" dirty="0">
                <a:solidFill>
                  <a:srgbClr val="000000"/>
                </a:solidFill>
                <a:latin typeface="Consolas" panose="020B0609020204030204" pitchFamily="49" charset="0"/>
              </a:rPr>
              <a:t>;</a:t>
            </a:r>
          </a:p>
          <a:p>
            <a:pPr algn="l"/>
            <a:r>
              <a:rPr lang="en-IN" sz="1200" b="1" dirty="0">
                <a:solidFill>
                  <a:srgbClr val="7F0055"/>
                </a:solidFill>
                <a:latin typeface="Consolas" panose="020B0609020204030204" pitchFamily="49" charset="0"/>
              </a:rPr>
              <a:t>private</a:t>
            </a:r>
            <a:r>
              <a:rPr lang="en-IN" sz="1200" b="1" dirty="0">
                <a:solidFill>
                  <a:srgbClr val="000000"/>
                </a:solidFill>
                <a:latin typeface="Consolas" panose="020B0609020204030204" pitchFamily="49" charset="0"/>
              </a:rPr>
              <a:t> String </a:t>
            </a:r>
            <a:r>
              <a:rPr lang="en-IN" sz="1200" b="1" dirty="0">
                <a:solidFill>
                  <a:srgbClr val="0000C0"/>
                </a:solidFill>
                <a:latin typeface="Consolas" panose="020B0609020204030204" pitchFamily="49" charset="0"/>
              </a:rPr>
              <a:t>name</a:t>
            </a:r>
            <a:r>
              <a:rPr lang="en-IN" sz="1200" b="1" dirty="0">
                <a:solidFill>
                  <a:srgbClr val="000000"/>
                </a:solidFill>
                <a:latin typeface="Consolas" panose="020B0609020204030204" pitchFamily="49" charset="0"/>
              </a:rPr>
              <a:t>;</a:t>
            </a:r>
          </a:p>
          <a:p>
            <a:pPr algn="l"/>
            <a:r>
              <a:rPr lang="en-IN" sz="1200" b="1" dirty="0">
                <a:solidFill>
                  <a:srgbClr val="7F0055"/>
                </a:solidFill>
                <a:latin typeface="Consolas" panose="020B0609020204030204" pitchFamily="49" charset="0"/>
              </a:rPr>
              <a:t>private</a:t>
            </a:r>
            <a:r>
              <a:rPr lang="en-IN" sz="1200" b="1" dirty="0">
                <a:solidFill>
                  <a:srgbClr val="000000"/>
                </a:solidFill>
                <a:latin typeface="Consolas" panose="020B0609020204030204" pitchFamily="49" charset="0"/>
              </a:rPr>
              <a:t> String </a:t>
            </a:r>
            <a:r>
              <a:rPr lang="en-IN" sz="1200" b="1" dirty="0">
                <a:solidFill>
                  <a:srgbClr val="0000C0"/>
                </a:solidFill>
                <a:latin typeface="Consolas" panose="020B0609020204030204" pitchFamily="49" charset="0"/>
              </a:rPr>
              <a:t>duration</a:t>
            </a:r>
            <a:r>
              <a:rPr lang="en-IN" sz="1200" b="1" dirty="0">
                <a:solidFill>
                  <a:srgbClr val="000000"/>
                </a:solidFill>
                <a:latin typeface="Consolas" panose="020B0609020204030204" pitchFamily="49" charset="0"/>
              </a:rPr>
              <a:t>;</a:t>
            </a:r>
          </a:p>
          <a:p>
            <a:pPr algn="l"/>
            <a:r>
              <a:rPr lang="en-IN" sz="1200" dirty="0">
                <a:solidFill>
                  <a:srgbClr val="646464"/>
                </a:solidFill>
                <a:latin typeface="Consolas" panose="020B0609020204030204" pitchFamily="49" charset="0"/>
              </a:rPr>
              <a:t>@</a:t>
            </a:r>
            <a:r>
              <a:rPr lang="en-IN" sz="1200" dirty="0">
                <a:solidFill>
                  <a:srgbClr val="646464"/>
                </a:solidFill>
                <a:highlight>
                  <a:srgbClr val="FFFF00"/>
                </a:highlight>
                <a:latin typeface="Consolas" panose="020B0609020204030204" pitchFamily="49" charset="0"/>
              </a:rPr>
              <a:t>ManyToMany</a:t>
            </a:r>
          </a:p>
          <a:p>
            <a:pPr algn="l"/>
            <a:r>
              <a:rPr lang="en-IN" sz="1200" b="1" dirty="0">
                <a:solidFill>
                  <a:srgbClr val="7F0055"/>
                </a:solidFill>
                <a:latin typeface="Consolas" panose="020B0609020204030204" pitchFamily="49" charset="0"/>
              </a:rPr>
              <a:t>private</a:t>
            </a:r>
            <a:r>
              <a:rPr lang="en-IN" sz="1200" b="1" dirty="0">
                <a:solidFill>
                  <a:srgbClr val="000000"/>
                </a:solidFill>
                <a:latin typeface="Consolas" panose="020B0609020204030204" pitchFamily="49" charset="0"/>
              </a:rPr>
              <a:t> List&lt;student&gt; </a:t>
            </a:r>
            <a:r>
              <a:rPr lang="en-IN" sz="1200" b="1" dirty="0">
                <a:solidFill>
                  <a:srgbClr val="0000C0"/>
                </a:solidFill>
                <a:latin typeface="Consolas" panose="020B0609020204030204" pitchFamily="49" charset="0"/>
              </a:rPr>
              <a:t>students</a:t>
            </a:r>
            <a:r>
              <a:rPr lang="en-IN" sz="1200" b="1" dirty="0">
                <a:solidFill>
                  <a:srgbClr val="000000"/>
                </a:solidFill>
                <a:latin typeface="Consolas" panose="020B0609020204030204" pitchFamily="49" charset="0"/>
              </a:rPr>
              <a:t>;</a:t>
            </a:r>
            <a:endParaRPr lang="en-IN" sz="1200" dirty="0"/>
          </a:p>
          <a:p>
            <a:pPr algn="l"/>
            <a:endParaRPr lang="en-IN" sz="1200" dirty="0"/>
          </a:p>
        </p:txBody>
      </p:sp>
    </p:spTree>
    <p:extLst>
      <p:ext uri="{BB962C8B-B14F-4D97-AF65-F5344CB8AC3E}">
        <p14:creationId xmlns:p14="http://schemas.microsoft.com/office/powerpoint/2010/main" val="649786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ABF5D-236A-5F81-5202-47A9126D060A}"/>
              </a:ext>
            </a:extLst>
          </p:cNvPr>
          <p:cNvSpPr>
            <a:spLocks noGrp="1"/>
          </p:cNvSpPr>
          <p:nvPr>
            <p:ph type="title"/>
          </p:nvPr>
        </p:nvSpPr>
        <p:spPr/>
        <p:txBody>
          <a:bodyPr/>
          <a:lstStyle/>
          <a:p>
            <a:r>
              <a:rPr lang="en-IN" dirty="0" err="1"/>
              <a:t>jpql</a:t>
            </a:r>
            <a:endParaRPr lang="en-IN" dirty="0"/>
          </a:p>
        </p:txBody>
      </p:sp>
      <p:sp>
        <p:nvSpPr>
          <p:cNvPr id="3" name="Content Placeholder 2">
            <a:extLst>
              <a:ext uri="{FF2B5EF4-FFF2-40B4-BE49-F238E27FC236}">
                <a16:creationId xmlns:a16="http://schemas.microsoft.com/office/drawing/2014/main" id="{4B85ABB9-D74C-05B7-B23C-207176201068}"/>
              </a:ext>
            </a:extLst>
          </p:cNvPr>
          <p:cNvSpPr>
            <a:spLocks noGrp="1"/>
          </p:cNvSpPr>
          <p:nvPr>
            <p:ph idx="1"/>
          </p:nvPr>
        </p:nvSpPr>
        <p:spPr/>
        <p:txBody>
          <a:bodyPr/>
          <a:lstStyle/>
          <a:p>
            <a:r>
              <a:rPr lang="en-IN" sz="1800" i="1" dirty="0">
                <a:solidFill>
                  <a:srgbClr val="000000"/>
                </a:solidFill>
                <a:effectLst/>
                <a:latin typeface="Calibri" panose="020F0502020204030204" pitchFamily="34" charset="0"/>
                <a:ea typeface="Times New Roman" panose="02020603050405020304" pitchFamily="18" charset="0"/>
              </a:rPr>
              <a:t>Java Persistence Query Language (JPQL)</a:t>
            </a:r>
            <a:r>
              <a:rPr lang="en-IN" sz="1800" dirty="0">
                <a:solidFill>
                  <a:srgbClr val="000000"/>
                </a:solidFill>
                <a:effectLst/>
                <a:latin typeface="Calibri" panose="020F0502020204030204" pitchFamily="34" charset="0"/>
                <a:ea typeface="Times New Roman" panose="02020603050405020304" pitchFamily="18" charset="0"/>
              </a:rPr>
              <a:t> is a platform-independent object-oriented query language defined as part of the Java Persistence API (JPA) specification. JPQL is used to make queries against entities stored in a relational database. JPQL is inspired by SQL.</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rPr>
              <a:t>JPQL is object-oriented. In JPQL we work with entities and collection of entities, while in SQL we work with columns and rows.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000006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F7C95-1746-FACC-8C5C-E8AA554FB58A}"/>
              </a:ext>
            </a:extLst>
          </p:cNvPr>
          <p:cNvSpPr>
            <a:spLocks noGrp="1"/>
          </p:cNvSpPr>
          <p:nvPr>
            <p:ph type="title"/>
          </p:nvPr>
        </p:nvSpPr>
        <p:spPr/>
        <p:txBody>
          <a:bodyPr/>
          <a:lstStyle/>
          <a:p>
            <a:r>
              <a:rPr lang="en-IN" dirty="0"/>
              <a:t>Types of query parameters</a:t>
            </a:r>
          </a:p>
        </p:txBody>
      </p:sp>
      <p:sp>
        <p:nvSpPr>
          <p:cNvPr id="3" name="Content Placeholder 2">
            <a:extLst>
              <a:ext uri="{FF2B5EF4-FFF2-40B4-BE49-F238E27FC236}">
                <a16:creationId xmlns:a16="http://schemas.microsoft.com/office/drawing/2014/main" id="{D4B8EF48-E66E-F550-1797-F943633E0414}"/>
              </a:ext>
            </a:extLst>
          </p:cNvPr>
          <p:cNvSpPr>
            <a:spLocks noGrp="1"/>
          </p:cNvSpPr>
          <p:nvPr>
            <p:ph idx="1"/>
          </p:nvPr>
        </p:nvSpPr>
        <p:spPr/>
        <p:txBody>
          <a:bodyPr/>
          <a:lstStyle/>
          <a:p>
            <a:pPr>
              <a:spcAft>
                <a:spcPts val="750"/>
              </a:spcAft>
            </a:pPr>
            <a:r>
              <a:rPr lang="en-IN" sz="1800" dirty="0">
                <a:solidFill>
                  <a:srgbClr val="000000"/>
                </a:solidFill>
                <a:effectLst/>
                <a:latin typeface="Calibri" panose="020F0502020204030204" pitchFamily="34" charset="0"/>
                <a:ea typeface="Times New Roman" panose="02020603050405020304" pitchFamily="18" charset="0"/>
              </a:rPr>
              <a:t>Similar to JDBC prepared statement parameters, JPA specifies two different ways to write parameterized queries by using:</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Positional parameters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Named parameters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10424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D7BDA-7BB3-1D1A-C0F4-4B7C057BD4A0}"/>
              </a:ext>
            </a:extLst>
          </p:cNvPr>
          <p:cNvSpPr>
            <a:spLocks noGrp="1"/>
          </p:cNvSpPr>
          <p:nvPr>
            <p:ph type="title"/>
          </p:nvPr>
        </p:nvSpPr>
        <p:spPr/>
        <p:txBody>
          <a:bodyPr/>
          <a:lstStyle/>
          <a:p>
            <a:r>
              <a:rPr lang="en-IN" dirty="0" err="1"/>
              <a:t>Mappedby</a:t>
            </a:r>
            <a:r>
              <a:rPr lang="en-IN" dirty="0"/>
              <a:t> and @joincolumn</a:t>
            </a:r>
          </a:p>
        </p:txBody>
      </p:sp>
      <p:sp>
        <p:nvSpPr>
          <p:cNvPr id="3" name="Content Placeholder 2">
            <a:extLst>
              <a:ext uri="{FF2B5EF4-FFF2-40B4-BE49-F238E27FC236}">
                <a16:creationId xmlns:a16="http://schemas.microsoft.com/office/drawing/2014/main" id="{AD96AFBC-0E70-D48B-0D21-C57E840B3716}"/>
              </a:ext>
            </a:extLst>
          </p:cNvPr>
          <p:cNvSpPr>
            <a:spLocks noGrp="1"/>
          </p:cNvSpPr>
          <p:nvPr>
            <p:ph idx="1"/>
          </p:nvPr>
        </p:nvSpPr>
        <p:spPr/>
        <p:txBody>
          <a:bodyPr>
            <a:normAutofit fontScale="77500" lnSpcReduction="20000"/>
          </a:bodyPr>
          <a:lstStyle/>
          <a:p>
            <a:pPr>
              <a:spcAft>
                <a:spcPts val="750"/>
              </a:spcAft>
            </a:pPr>
            <a:r>
              <a:rPr lang="en-IN" sz="1800" dirty="0">
                <a:solidFill>
                  <a:srgbClr val="000000"/>
                </a:solidFill>
                <a:effectLst/>
                <a:latin typeface="Calibri" panose="020F0502020204030204" pitchFamily="34" charset="0"/>
                <a:ea typeface="Times New Roman" panose="02020603050405020304" pitchFamily="18" charset="0"/>
              </a:rPr>
              <a:t>JPA Relationships can be either unidirectional or bidirectional. It simply means we can model them as an attribute on exactly one of the associated entities or both.</a:t>
            </a:r>
            <a:endParaRPr lang="en-IN" sz="1800" dirty="0">
              <a:effectLst/>
              <a:latin typeface="Times New Roman" panose="02020603050405020304" pitchFamily="18" charset="0"/>
              <a:ea typeface="Times New Roman" panose="02020603050405020304" pitchFamily="18" charset="0"/>
            </a:endParaRPr>
          </a:p>
          <a:p>
            <a:pPr>
              <a:spcAft>
                <a:spcPts val="750"/>
              </a:spcAft>
            </a:pPr>
            <a:r>
              <a:rPr lang="en-IN" sz="1800" dirty="0">
                <a:solidFill>
                  <a:srgbClr val="000000"/>
                </a:solidFill>
                <a:effectLst/>
                <a:latin typeface="Calibri" panose="020F0502020204030204" pitchFamily="34" charset="0"/>
                <a:ea typeface="Times New Roman" panose="02020603050405020304" pitchFamily="18" charset="0"/>
              </a:rPr>
              <a:t>Defining the direction of the relationship between entities has no impact on the database mapping. It only defines the directions in which we use that relationship in our domain model.</a:t>
            </a:r>
            <a:endParaRPr lang="en-IN" sz="1800" dirty="0">
              <a:effectLst/>
              <a:latin typeface="Times New Roman" panose="02020603050405020304" pitchFamily="18" charset="0"/>
              <a:ea typeface="Times New Roman" panose="02020603050405020304" pitchFamily="18" charset="0"/>
            </a:endParaRPr>
          </a:p>
          <a:p>
            <a:pPr>
              <a:spcAft>
                <a:spcPts val="750"/>
              </a:spcAft>
            </a:pPr>
            <a:r>
              <a:rPr lang="en-IN" sz="1800" dirty="0">
                <a:solidFill>
                  <a:srgbClr val="000000"/>
                </a:solidFill>
                <a:effectLst/>
                <a:latin typeface="Calibri" panose="020F0502020204030204" pitchFamily="34" charset="0"/>
                <a:ea typeface="Times New Roman" panose="02020603050405020304" pitchFamily="18" charset="0"/>
              </a:rPr>
              <a:t>For a bidirectional relationship, we usually define:</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owning side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inverse or the referencing side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750"/>
              </a:spcAft>
            </a:pPr>
            <a:r>
              <a:rPr lang="en-IN" sz="1800" dirty="0">
                <a:solidFill>
                  <a:srgbClr val="000000"/>
                </a:solidFill>
                <a:effectLst/>
                <a:latin typeface="Calibri" panose="020F0502020204030204" pitchFamily="34" charset="0"/>
                <a:ea typeface="Times New Roman" panose="02020603050405020304" pitchFamily="18" charset="0"/>
              </a:rPr>
              <a:t>The </a:t>
            </a:r>
            <a:r>
              <a:rPr lang="en-IN" sz="1800" i="1" u="none" strike="noStrike" dirty="0">
                <a:solidFill>
                  <a:srgbClr val="267438"/>
                </a:solidFill>
                <a:effectLst/>
                <a:latin typeface="Calibri" panose="020F0502020204030204" pitchFamily="34" charset="0"/>
                <a:ea typeface="Times New Roman" panose="02020603050405020304" pitchFamily="18" charset="0"/>
                <a:hlinkClick r:id="rId2"/>
              </a:rPr>
              <a:t>@JoinColumn</a:t>
            </a:r>
            <a:r>
              <a:rPr lang="en-IN" sz="1800" dirty="0">
                <a:solidFill>
                  <a:srgbClr val="000000"/>
                </a:solidFill>
                <a:effectLst/>
                <a:latin typeface="Calibri" panose="020F0502020204030204" pitchFamily="34" charset="0"/>
                <a:ea typeface="Times New Roman" panose="02020603050405020304" pitchFamily="18" charset="0"/>
              </a:rPr>
              <a:t> annotation helps us specify the column we'll use for joining an entity association or element collection. On the other hand, the </a:t>
            </a:r>
            <a:r>
              <a:rPr lang="en-IN" sz="1800" i="1" dirty="0" err="1">
                <a:solidFill>
                  <a:srgbClr val="000000"/>
                </a:solidFill>
                <a:effectLst/>
                <a:latin typeface="Calibri" panose="020F0502020204030204" pitchFamily="34" charset="0"/>
                <a:ea typeface="Times New Roman" panose="02020603050405020304" pitchFamily="18" charset="0"/>
              </a:rPr>
              <a:t>mappedBy</a:t>
            </a:r>
            <a:r>
              <a:rPr lang="en-IN" sz="1800" dirty="0">
                <a:solidFill>
                  <a:srgbClr val="000000"/>
                </a:solidFill>
                <a:effectLst/>
                <a:latin typeface="Calibri" panose="020F0502020204030204" pitchFamily="34" charset="0"/>
                <a:ea typeface="Times New Roman" panose="02020603050405020304" pitchFamily="18" charset="0"/>
              </a:rPr>
              <a:t> attribute is used to define the referencing side (non-owning side) of the relationship.</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020542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FF1EFA-79F1-442A-A8D7-B31A035F4C98}"/>
              </a:ext>
            </a:extLst>
          </p:cNvPr>
          <p:cNvSpPr txBox="1"/>
          <p:nvPr/>
        </p:nvSpPr>
        <p:spPr>
          <a:xfrm>
            <a:off x="1165859" y="655320"/>
            <a:ext cx="5740967" cy="369332"/>
          </a:xfrm>
          <a:prstGeom prst="rect">
            <a:avLst/>
          </a:prstGeom>
          <a:noFill/>
        </p:spPr>
        <p:txBody>
          <a:bodyPr wrap="square" rtlCol="0">
            <a:spAutoFit/>
          </a:bodyPr>
          <a:lstStyle/>
          <a:p>
            <a:r>
              <a:rPr lang="en-IN" dirty="0">
                <a:highlight>
                  <a:srgbClr val="00FFFF"/>
                </a:highlight>
              </a:rPr>
              <a:t>BEFORE USING @JOINCOLUMN AND MAPPEDBY</a:t>
            </a:r>
          </a:p>
        </p:txBody>
      </p:sp>
      <p:sp>
        <p:nvSpPr>
          <p:cNvPr id="6" name="Rectangle 5">
            <a:extLst>
              <a:ext uri="{FF2B5EF4-FFF2-40B4-BE49-F238E27FC236}">
                <a16:creationId xmlns:a16="http://schemas.microsoft.com/office/drawing/2014/main" id="{2BECB6F2-0E72-76DA-1C1C-34447AC40ABF}"/>
              </a:ext>
            </a:extLst>
          </p:cNvPr>
          <p:cNvSpPr/>
          <p:nvPr/>
        </p:nvSpPr>
        <p:spPr>
          <a:xfrm>
            <a:off x="1996440" y="1287780"/>
            <a:ext cx="2644140" cy="20116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1100" dirty="0">
                <a:solidFill>
                  <a:srgbClr val="646464"/>
                </a:solidFill>
                <a:latin typeface="Consolas" panose="020B0609020204030204" pitchFamily="49" charset="0"/>
              </a:rPr>
              <a:t>@Entity</a:t>
            </a:r>
          </a:p>
          <a:p>
            <a:pPr algn="l"/>
            <a:r>
              <a:rPr lang="en-IN" sz="1100" b="1" dirty="0">
                <a:solidFill>
                  <a:srgbClr val="7F0055"/>
                </a:solidFill>
                <a:latin typeface="Consolas" panose="020B0609020204030204" pitchFamily="49" charset="0"/>
              </a:rPr>
              <a:t>public</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class</a:t>
            </a:r>
            <a:r>
              <a:rPr lang="en-IN" sz="1100" b="1" dirty="0">
                <a:solidFill>
                  <a:srgbClr val="000000"/>
                </a:solidFill>
                <a:latin typeface="Consolas" panose="020B0609020204030204" pitchFamily="49" charset="0"/>
              </a:rPr>
              <a:t> </a:t>
            </a:r>
            <a:r>
              <a:rPr lang="en-IN" sz="1100" b="1" dirty="0" err="1">
                <a:solidFill>
                  <a:srgbClr val="000000"/>
                </a:solidFill>
                <a:latin typeface="Consolas" panose="020B0609020204030204" pitchFamily="49" charset="0"/>
              </a:rPr>
              <a:t>Charcy</a:t>
            </a:r>
            <a:r>
              <a:rPr lang="en-IN" sz="1100" b="1" dirty="0">
                <a:solidFill>
                  <a:srgbClr val="000000"/>
                </a:solidFill>
                <a:latin typeface="Consolas" panose="020B0609020204030204" pitchFamily="49" charset="0"/>
              </a:rPr>
              <a:t> {</a:t>
            </a:r>
          </a:p>
          <a:p>
            <a:pPr algn="l"/>
            <a:r>
              <a:rPr lang="en-IN" sz="1100" dirty="0">
                <a:solidFill>
                  <a:srgbClr val="646464"/>
                </a:solidFill>
                <a:latin typeface="Consolas" panose="020B0609020204030204" pitchFamily="49" charset="0"/>
              </a:rPr>
              <a:t>@Id</a:t>
            </a:r>
          </a:p>
          <a:p>
            <a:pPr algn="l"/>
            <a:r>
              <a:rPr lang="en-IN" sz="1100" dirty="0">
                <a:solidFill>
                  <a:srgbClr val="646464"/>
                </a:solidFill>
                <a:latin typeface="Consolas" panose="020B0609020204030204" pitchFamily="49" charset="0"/>
              </a:rPr>
              <a:t>@GeneratedValue</a:t>
            </a:r>
            <a:r>
              <a:rPr lang="en-IN" sz="1100" dirty="0">
                <a:solidFill>
                  <a:srgbClr val="000000"/>
                </a:solidFill>
                <a:latin typeface="Consolas" panose="020B0609020204030204" pitchFamily="49" charset="0"/>
              </a:rPr>
              <a:t>(strategy = </a:t>
            </a:r>
            <a:r>
              <a:rPr lang="en-IN" sz="1100" dirty="0" err="1">
                <a:solidFill>
                  <a:srgbClr val="000000"/>
                </a:solidFill>
                <a:latin typeface="Consolas" panose="020B0609020204030204" pitchFamily="49" charset="0"/>
              </a:rPr>
              <a:t>GenerationType.</a:t>
            </a:r>
            <a:r>
              <a:rPr lang="en-IN" sz="1100" b="1" i="1" dirty="0" err="1">
                <a:solidFill>
                  <a:srgbClr val="0000C0"/>
                </a:solidFill>
                <a:latin typeface="Consolas" panose="020B0609020204030204" pitchFamily="49" charset="0"/>
              </a:rPr>
              <a:t>IDENTITY</a:t>
            </a:r>
            <a:r>
              <a:rPr lang="en-IN" sz="1100" b="1" i="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int</a:t>
            </a:r>
            <a:r>
              <a:rPr lang="en-IN" sz="1100" b="1" dirty="0">
                <a:solidFill>
                  <a:srgbClr val="000000"/>
                </a:solidFill>
                <a:latin typeface="Consolas" panose="020B0609020204030204" pitchFamily="49" charset="0"/>
              </a:rPr>
              <a:t> </a:t>
            </a:r>
            <a:r>
              <a:rPr lang="en-IN" sz="1100" b="1" dirty="0">
                <a:solidFill>
                  <a:srgbClr val="0000C0"/>
                </a:solidFill>
                <a:latin typeface="Consolas" panose="020B0609020204030204" pitchFamily="49" charset="0"/>
              </a:rPr>
              <a:t>id</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String </a:t>
            </a:r>
            <a:r>
              <a:rPr lang="en-IN" sz="1100" b="1" dirty="0" err="1">
                <a:solidFill>
                  <a:srgbClr val="0000C0"/>
                </a:solidFill>
                <a:latin typeface="Consolas" panose="020B0609020204030204" pitchFamily="49" charset="0"/>
              </a:rPr>
              <a:t>cNo</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String </a:t>
            </a:r>
            <a:r>
              <a:rPr lang="en-IN" sz="1100" b="1" dirty="0">
                <a:solidFill>
                  <a:srgbClr val="0000C0"/>
                </a:solidFill>
                <a:latin typeface="Consolas" panose="020B0609020204030204" pitchFamily="49" charset="0"/>
              </a:rPr>
              <a:t>type</a:t>
            </a:r>
            <a:r>
              <a:rPr lang="en-IN" sz="1100" b="1" dirty="0">
                <a:solidFill>
                  <a:srgbClr val="000000"/>
                </a:solidFill>
                <a:latin typeface="Consolas" panose="020B0609020204030204" pitchFamily="49" charset="0"/>
              </a:rPr>
              <a:t>;</a:t>
            </a:r>
            <a:endParaRPr lang="en-IN" sz="1100" dirty="0">
              <a:latin typeface="Consolas" panose="020B0609020204030204" pitchFamily="49" charset="0"/>
            </a:endParaRPr>
          </a:p>
          <a:p>
            <a:pPr algn="l"/>
            <a:r>
              <a:rPr lang="en-IN" sz="1100" dirty="0">
                <a:solidFill>
                  <a:srgbClr val="646464"/>
                </a:solidFill>
                <a:latin typeface="Consolas" panose="020B0609020204030204" pitchFamily="49" charset="0"/>
              </a:rPr>
              <a:t>@OneToOne</a:t>
            </a:r>
            <a:endParaRPr lang="en-IN" sz="1100" dirty="0">
              <a:solidFill>
                <a:srgbClr val="000000"/>
              </a:solidFill>
              <a:latin typeface="Consolas" panose="020B0609020204030204" pitchFamily="49" charset="0"/>
            </a:endParaRP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Vehicle </a:t>
            </a:r>
            <a:r>
              <a:rPr lang="en-IN" sz="1100" b="1" dirty="0" err="1">
                <a:solidFill>
                  <a:srgbClr val="0000C0"/>
                </a:solidFill>
                <a:latin typeface="Consolas" panose="020B0609020204030204" pitchFamily="49" charset="0"/>
              </a:rPr>
              <a:t>vehicle</a:t>
            </a:r>
            <a:r>
              <a:rPr lang="en-IN" sz="1100" b="1" dirty="0">
                <a:solidFill>
                  <a:srgbClr val="000000"/>
                </a:solidFill>
                <a:latin typeface="Consolas" panose="020B0609020204030204" pitchFamily="49" charset="0"/>
              </a:rPr>
              <a:t>;</a:t>
            </a:r>
            <a:endParaRPr lang="en-IN" sz="1100" dirty="0"/>
          </a:p>
        </p:txBody>
      </p:sp>
      <p:sp>
        <p:nvSpPr>
          <p:cNvPr id="7" name="Rectangle 6">
            <a:extLst>
              <a:ext uri="{FF2B5EF4-FFF2-40B4-BE49-F238E27FC236}">
                <a16:creationId xmlns:a16="http://schemas.microsoft.com/office/drawing/2014/main" id="{593063B7-0274-452C-C302-7C29593BB4C6}"/>
              </a:ext>
            </a:extLst>
          </p:cNvPr>
          <p:cNvSpPr/>
          <p:nvPr/>
        </p:nvSpPr>
        <p:spPr>
          <a:xfrm>
            <a:off x="6225540" y="1287780"/>
            <a:ext cx="2758440" cy="20116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1100" dirty="0">
                <a:solidFill>
                  <a:srgbClr val="646464"/>
                </a:solidFill>
                <a:latin typeface="Consolas" panose="020B0609020204030204" pitchFamily="49" charset="0"/>
              </a:rPr>
              <a:t>@Entity</a:t>
            </a:r>
          </a:p>
          <a:p>
            <a:pPr algn="l"/>
            <a:r>
              <a:rPr lang="en-IN" sz="1100" b="1" dirty="0">
                <a:solidFill>
                  <a:srgbClr val="7F0055"/>
                </a:solidFill>
                <a:latin typeface="Consolas" panose="020B0609020204030204" pitchFamily="49" charset="0"/>
              </a:rPr>
              <a:t>public</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class</a:t>
            </a:r>
            <a:r>
              <a:rPr lang="en-IN" sz="1100" b="1" dirty="0">
                <a:solidFill>
                  <a:srgbClr val="000000"/>
                </a:solidFill>
                <a:latin typeface="Consolas" panose="020B0609020204030204" pitchFamily="49" charset="0"/>
              </a:rPr>
              <a:t> Vehicle {</a:t>
            </a:r>
          </a:p>
          <a:p>
            <a:pPr algn="l"/>
            <a:r>
              <a:rPr lang="en-IN" sz="1100" dirty="0">
                <a:solidFill>
                  <a:srgbClr val="646464"/>
                </a:solidFill>
                <a:latin typeface="Consolas" panose="020B0609020204030204" pitchFamily="49" charset="0"/>
              </a:rPr>
              <a:t>@Id</a:t>
            </a:r>
          </a:p>
          <a:p>
            <a:pPr algn="l"/>
            <a:r>
              <a:rPr lang="en-IN" sz="1100" dirty="0">
                <a:solidFill>
                  <a:srgbClr val="646464"/>
                </a:solidFill>
                <a:latin typeface="Consolas" panose="020B0609020204030204" pitchFamily="49" charset="0"/>
              </a:rPr>
              <a:t>@GeneratedValue</a:t>
            </a:r>
            <a:r>
              <a:rPr lang="en-IN" sz="1100" dirty="0">
                <a:solidFill>
                  <a:srgbClr val="000000"/>
                </a:solidFill>
                <a:latin typeface="Consolas" panose="020B0609020204030204" pitchFamily="49" charset="0"/>
              </a:rPr>
              <a:t>(strategy = </a:t>
            </a:r>
            <a:r>
              <a:rPr lang="en-IN" sz="1100" dirty="0" err="1">
                <a:solidFill>
                  <a:srgbClr val="000000"/>
                </a:solidFill>
                <a:latin typeface="Consolas" panose="020B0609020204030204" pitchFamily="49" charset="0"/>
              </a:rPr>
              <a:t>GenerationType.</a:t>
            </a:r>
            <a:r>
              <a:rPr lang="en-IN" sz="1100" b="1" i="1" dirty="0" err="1">
                <a:solidFill>
                  <a:srgbClr val="0000C0"/>
                </a:solidFill>
                <a:latin typeface="Consolas" panose="020B0609020204030204" pitchFamily="49" charset="0"/>
              </a:rPr>
              <a:t>IDENTITY</a:t>
            </a:r>
            <a:r>
              <a:rPr lang="en-IN" sz="1100" b="1" i="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int</a:t>
            </a:r>
            <a:r>
              <a:rPr lang="en-IN" sz="1100" b="1" dirty="0">
                <a:solidFill>
                  <a:srgbClr val="000000"/>
                </a:solidFill>
                <a:latin typeface="Consolas" panose="020B0609020204030204" pitchFamily="49" charset="0"/>
              </a:rPr>
              <a:t> </a:t>
            </a:r>
            <a:r>
              <a:rPr lang="en-IN" sz="1100" b="1" dirty="0">
                <a:solidFill>
                  <a:srgbClr val="0000C0"/>
                </a:solidFill>
                <a:latin typeface="Consolas" panose="020B0609020204030204" pitchFamily="49" charset="0"/>
              </a:rPr>
              <a:t>id</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String </a:t>
            </a:r>
            <a:r>
              <a:rPr lang="en-IN" sz="1100" b="1" dirty="0">
                <a:solidFill>
                  <a:srgbClr val="0000C0"/>
                </a:solidFill>
                <a:latin typeface="Consolas" panose="020B0609020204030204" pitchFamily="49" charset="0"/>
              </a:rPr>
              <a:t>name</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double</a:t>
            </a:r>
            <a:r>
              <a:rPr lang="en-IN" sz="1100" b="1" dirty="0">
                <a:solidFill>
                  <a:srgbClr val="000000"/>
                </a:solidFill>
                <a:latin typeface="Consolas" panose="020B0609020204030204" pitchFamily="49" charset="0"/>
              </a:rPr>
              <a:t> </a:t>
            </a:r>
            <a:r>
              <a:rPr lang="en-IN" sz="1100" b="1" dirty="0">
                <a:solidFill>
                  <a:srgbClr val="0000C0"/>
                </a:solidFill>
                <a:latin typeface="Consolas" panose="020B0609020204030204" pitchFamily="49" charset="0"/>
              </a:rPr>
              <a:t>cost</a:t>
            </a:r>
            <a:r>
              <a:rPr lang="en-IN" sz="1100" b="1" dirty="0">
                <a:solidFill>
                  <a:srgbClr val="000000"/>
                </a:solidFill>
                <a:latin typeface="Consolas" panose="020B0609020204030204" pitchFamily="49" charset="0"/>
              </a:rPr>
              <a:t>;</a:t>
            </a:r>
            <a:endParaRPr lang="en-IN" sz="1100" dirty="0">
              <a:latin typeface="Consolas" panose="020B0609020204030204" pitchFamily="49" charset="0"/>
            </a:endParaRPr>
          </a:p>
          <a:p>
            <a:pPr algn="l"/>
            <a:r>
              <a:rPr lang="en-IN" sz="1100" dirty="0">
                <a:solidFill>
                  <a:srgbClr val="646464"/>
                </a:solidFill>
                <a:latin typeface="Consolas" panose="020B0609020204030204" pitchFamily="49" charset="0"/>
              </a:rPr>
              <a:t>@OneToOne</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a:t>
            </a:r>
            <a:r>
              <a:rPr lang="en-IN" sz="1100" b="1" dirty="0" err="1">
                <a:solidFill>
                  <a:srgbClr val="000000"/>
                </a:solidFill>
                <a:latin typeface="Consolas" panose="020B0609020204030204" pitchFamily="49" charset="0"/>
              </a:rPr>
              <a:t>Charcy</a:t>
            </a:r>
            <a:r>
              <a:rPr lang="en-IN" sz="1100" b="1" dirty="0">
                <a:solidFill>
                  <a:srgbClr val="000000"/>
                </a:solidFill>
                <a:latin typeface="Consolas" panose="020B0609020204030204" pitchFamily="49" charset="0"/>
              </a:rPr>
              <a:t> </a:t>
            </a:r>
            <a:r>
              <a:rPr lang="en-IN" sz="1100" b="1" dirty="0" err="1">
                <a:solidFill>
                  <a:srgbClr val="0000C0"/>
                </a:solidFill>
                <a:latin typeface="Consolas" panose="020B0609020204030204" pitchFamily="49" charset="0"/>
              </a:rPr>
              <a:t>charcy</a:t>
            </a:r>
            <a:r>
              <a:rPr lang="en-IN" sz="1100" b="1" dirty="0">
                <a:solidFill>
                  <a:srgbClr val="000000"/>
                </a:solidFill>
                <a:latin typeface="Consolas" panose="020B0609020204030204" pitchFamily="49" charset="0"/>
              </a:rPr>
              <a:t>;</a:t>
            </a:r>
            <a:endParaRPr lang="en-IN" sz="1100" dirty="0"/>
          </a:p>
        </p:txBody>
      </p:sp>
      <p:sp>
        <p:nvSpPr>
          <p:cNvPr id="9" name="TextBox 8">
            <a:extLst>
              <a:ext uri="{FF2B5EF4-FFF2-40B4-BE49-F238E27FC236}">
                <a16:creationId xmlns:a16="http://schemas.microsoft.com/office/drawing/2014/main" id="{266813F3-303B-D82D-E2C7-1528776B6B7D}"/>
              </a:ext>
            </a:extLst>
          </p:cNvPr>
          <p:cNvSpPr txBox="1"/>
          <p:nvPr/>
        </p:nvSpPr>
        <p:spPr>
          <a:xfrm>
            <a:off x="1325880" y="3429000"/>
            <a:ext cx="2400300" cy="369332"/>
          </a:xfrm>
          <a:prstGeom prst="rect">
            <a:avLst/>
          </a:prstGeom>
          <a:noFill/>
        </p:spPr>
        <p:txBody>
          <a:bodyPr wrap="square" rtlCol="0">
            <a:spAutoFit/>
          </a:bodyPr>
          <a:lstStyle/>
          <a:p>
            <a:r>
              <a:rPr lang="en-IN" dirty="0">
                <a:highlight>
                  <a:srgbClr val="00FFFF"/>
                </a:highlight>
              </a:rPr>
              <a:t>TABLES IN DATABASE</a:t>
            </a:r>
          </a:p>
        </p:txBody>
      </p:sp>
      <p:sp>
        <p:nvSpPr>
          <p:cNvPr id="11" name="Rectangle 10">
            <a:extLst>
              <a:ext uri="{FF2B5EF4-FFF2-40B4-BE49-F238E27FC236}">
                <a16:creationId xmlns:a16="http://schemas.microsoft.com/office/drawing/2014/main" id="{2DA93056-5179-6FCF-846C-B3B1061D2203}"/>
              </a:ext>
            </a:extLst>
          </p:cNvPr>
          <p:cNvSpPr/>
          <p:nvPr/>
        </p:nvSpPr>
        <p:spPr>
          <a:xfrm>
            <a:off x="6069328" y="4217432"/>
            <a:ext cx="4118611" cy="10972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issssid</a:t>
            </a:r>
            <a:endParaRPr lang="en-IN" dirty="0"/>
          </a:p>
        </p:txBody>
      </p:sp>
      <p:cxnSp>
        <p:nvCxnSpPr>
          <p:cNvPr id="13" name="Straight Connector 12">
            <a:extLst>
              <a:ext uri="{FF2B5EF4-FFF2-40B4-BE49-F238E27FC236}">
                <a16:creationId xmlns:a16="http://schemas.microsoft.com/office/drawing/2014/main" id="{29EC3C9C-F064-AFBD-62B8-2C49B837D43B}"/>
              </a:ext>
            </a:extLst>
          </p:cNvPr>
          <p:cNvCxnSpPr>
            <a:cxnSpLocks/>
            <a:stCxn id="11" idx="1"/>
            <a:endCxn id="11" idx="3"/>
          </p:cNvCxnSpPr>
          <p:nvPr/>
        </p:nvCxnSpPr>
        <p:spPr>
          <a:xfrm>
            <a:off x="6069328" y="4766072"/>
            <a:ext cx="4118611"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8D9AFB3-5389-CDF6-01E1-2CFDE4CDC1AC}"/>
              </a:ext>
            </a:extLst>
          </p:cNvPr>
          <p:cNvCxnSpPr/>
          <p:nvPr/>
        </p:nvCxnSpPr>
        <p:spPr>
          <a:xfrm>
            <a:off x="6686549" y="4217432"/>
            <a:ext cx="0" cy="109728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7F7C727-2E24-5B95-7DA8-E161A07B92B0}"/>
              </a:ext>
            </a:extLst>
          </p:cNvPr>
          <p:cNvCxnSpPr/>
          <p:nvPr/>
        </p:nvCxnSpPr>
        <p:spPr>
          <a:xfrm>
            <a:off x="7604760" y="4217432"/>
            <a:ext cx="0" cy="109728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D840FBFE-3299-D965-F347-E572485BF154}"/>
              </a:ext>
            </a:extLst>
          </p:cNvPr>
          <p:cNvCxnSpPr/>
          <p:nvPr/>
        </p:nvCxnSpPr>
        <p:spPr>
          <a:xfrm>
            <a:off x="8545829" y="4217432"/>
            <a:ext cx="0" cy="1097280"/>
          </a:xfrm>
          <a:prstGeom prst="line">
            <a:avLst/>
          </a:prstGeom>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B5F00797-DAE5-7EC5-542D-C946A6EC81DD}"/>
              </a:ext>
            </a:extLst>
          </p:cNvPr>
          <p:cNvSpPr txBox="1"/>
          <p:nvPr/>
        </p:nvSpPr>
        <p:spPr>
          <a:xfrm>
            <a:off x="1325880" y="3848100"/>
            <a:ext cx="922020" cy="369332"/>
          </a:xfrm>
          <a:prstGeom prst="rect">
            <a:avLst/>
          </a:prstGeom>
          <a:noFill/>
        </p:spPr>
        <p:txBody>
          <a:bodyPr wrap="square" rtlCol="0">
            <a:spAutoFit/>
          </a:bodyPr>
          <a:lstStyle/>
          <a:p>
            <a:r>
              <a:rPr lang="en-IN" dirty="0" err="1"/>
              <a:t>charcy</a:t>
            </a:r>
            <a:endParaRPr lang="en-IN" dirty="0"/>
          </a:p>
        </p:txBody>
      </p:sp>
      <p:sp>
        <p:nvSpPr>
          <p:cNvPr id="26" name="TextBox 25">
            <a:extLst>
              <a:ext uri="{FF2B5EF4-FFF2-40B4-BE49-F238E27FC236}">
                <a16:creationId xmlns:a16="http://schemas.microsoft.com/office/drawing/2014/main" id="{0001C4CE-0857-B652-AA7A-742C3B395E18}"/>
              </a:ext>
            </a:extLst>
          </p:cNvPr>
          <p:cNvSpPr txBox="1"/>
          <p:nvPr/>
        </p:nvSpPr>
        <p:spPr>
          <a:xfrm>
            <a:off x="6069329" y="4301252"/>
            <a:ext cx="487678" cy="369332"/>
          </a:xfrm>
          <a:prstGeom prst="rect">
            <a:avLst/>
          </a:prstGeom>
          <a:noFill/>
        </p:spPr>
        <p:txBody>
          <a:bodyPr wrap="square" rtlCol="0">
            <a:spAutoFit/>
          </a:bodyPr>
          <a:lstStyle/>
          <a:p>
            <a:r>
              <a:rPr lang="en-IN" dirty="0"/>
              <a:t>id</a:t>
            </a:r>
          </a:p>
        </p:txBody>
      </p:sp>
      <p:sp>
        <p:nvSpPr>
          <p:cNvPr id="28" name="TextBox 27">
            <a:extLst>
              <a:ext uri="{FF2B5EF4-FFF2-40B4-BE49-F238E27FC236}">
                <a16:creationId xmlns:a16="http://schemas.microsoft.com/office/drawing/2014/main" id="{FE3F459E-CDF1-3827-E2DF-8A0B83656E2A}"/>
              </a:ext>
            </a:extLst>
          </p:cNvPr>
          <p:cNvSpPr txBox="1"/>
          <p:nvPr/>
        </p:nvSpPr>
        <p:spPr>
          <a:xfrm>
            <a:off x="6762748" y="4301252"/>
            <a:ext cx="765809" cy="369332"/>
          </a:xfrm>
          <a:prstGeom prst="rect">
            <a:avLst/>
          </a:prstGeom>
          <a:noFill/>
        </p:spPr>
        <p:txBody>
          <a:bodyPr wrap="square" rtlCol="0">
            <a:spAutoFit/>
          </a:bodyPr>
          <a:lstStyle/>
          <a:p>
            <a:r>
              <a:rPr lang="en-IN" dirty="0"/>
              <a:t>name</a:t>
            </a:r>
          </a:p>
        </p:txBody>
      </p:sp>
      <p:sp>
        <p:nvSpPr>
          <p:cNvPr id="29" name="TextBox 28">
            <a:extLst>
              <a:ext uri="{FF2B5EF4-FFF2-40B4-BE49-F238E27FC236}">
                <a16:creationId xmlns:a16="http://schemas.microsoft.com/office/drawing/2014/main" id="{FF48C286-248E-972F-101F-73D7D611EA8C}"/>
              </a:ext>
            </a:extLst>
          </p:cNvPr>
          <p:cNvSpPr txBox="1"/>
          <p:nvPr/>
        </p:nvSpPr>
        <p:spPr>
          <a:xfrm>
            <a:off x="7623807" y="4301252"/>
            <a:ext cx="845822" cy="369332"/>
          </a:xfrm>
          <a:prstGeom prst="rect">
            <a:avLst/>
          </a:prstGeom>
          <a:noFill/>
        </p:spPr>
        <p:txBody>
          <a:bodyPr wrap="square" rtlCol="0">
            <a:spAutoFit/>
          </a:bodyPr>
          <a:lstStyle/>
          <a:p>
            <a:r>
              <a:rPr lang="en-IN" dirty="0"/>
              <a:t>cost</a:t>
            </a:r>
          </a:p>
        </p:txBody>
      </p:sp>
      <p:sp>
        <p:nvSpPr>
          <p:cNvPr id="31" name="TextBox 30">
            <a:extLst>
              <a:ext uri="{FF2B5EF4-FFF2-40B4-BE49-F238E27FC236}">
                <a16:creationId xmlns:a16="http://schemas.microsoft.com/office/drawing/2014/main" id="{126A3934-3076-E7EA-EC73-CA43CE836BE8}"/>
              </a:ext>
            </a:extLst>
          </p:cNvPr>
          <p:cNvSpPr txBox="1"/>
          <p:nvPr/>
        </p:nvSpPr>
        <p:spPr>
          <a:xfrm>
            <a:off x="8667748" y="4301252"/>
            <a:ext cx="1375405" cy="369332"/>
          </a:xfrm>
          <a:prstGeom prst="rect">
            <a:avLst/>
          </a:prstGeom>
          <a:noFill/>
        </p:spPr>
        <p:txBody>
          <a:bodyPr wrap="square" rtlCol="0">
            <a:spAutoFit/>
          </a:bodyPr>
          <a:lstStyle/>
          <a:p>
            <a:r>
              <a:rPr lang="en-IN" dirty="0" err="1"/>
              <a:t>charcy_id</a:t>
            </a:r>
            <a:endParaRPr lang="en-IN" dirty="0"/>
          </a:p>
        </p:txBody>
      </p:sp>
      <p:sp>
        <p:nvSpPr>
          <p:cNvPr id="50" name="Rectangle 49">
            <a:extLst>
              <a:ext uri="{FF2B5EF4-FFF2-40B4-BE49-F238E27FC236}">
                <a16:creationId xmlns:a16="http://schemas.microsoft.com/office/drawing/2014/main" id="{1F5DD200-F7C1-9326-1B10-3F12BDC93F7B}"/>
              </a:ext>
            </a:extLst>
          </p:cNvPr>
          <p:cNvSpPr/>
          <p:nvPr/>
        </p:nvSpPr>
        <p:spPr>
          <a:xfrm>
            <a:off x="1306830" y="4217432"/>
            <a:ext cx="4240530" cy="10972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issssid</a:t>
            </a:r>
            <a:endParaRPr lang="en-IN" dirty="0"/>
          </a:p>
        </p:txBody>
      </p:sp>
      <p:cxnSp>
        <p:nvCxnSpPr>
          <p:cNvPr id="51" name="Straight Connector 50">
            <a:extLst>
              <a:ext uri="{FF2B5EF4-FFF2-40B4-BE49-F238E27FC236}">
                <a16:creationId xmlns:a16="http://schemas.microsoft.com/office/drawing/2014/main" id="{104D0EF0-B4FE-1012-7F96-CD7315D76AAF}"/>
              </a:ext>
            </a:extLst>
          </p:cNvPr>
          <p:cNvCxnSpPr>
            <a:cxnSpLocks/>
            <a:stCxn id="50" idx="1"/>
            <a:endCxn id="50" idx="3"/>
          </p:cNvCxnSpPr>
          <p:nvPr/>
        </p:nvCxnSpPr>
        <p:spPr>
          <a:xfrm>
            <a:off x="1306830" y="4766072"/>
            <a:ext cx="4240530" cy="0"/>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7CEC6FBC-6C4B-47C5-9593-8FCC8DC49630}"/>
              </a:ext>
            </a:extLst>
          </p:cNvPr>
          <p:cNvCxnSpPr/>
          <p:nvPr/>
        </p:nvCxnSpPr>
        <p:spPr>
          <a:xfrm>
            <a:off x="2148839" y="4217432"/>
            <a:ext cx="0" cy="1097280"/>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F3592FA1-314B-1198-2C49-151C5C560C3E}"/>
              </a:ext>
            </a:extLst>
          </p:cNvPr>
          <p:cNvCxnSpPr/>
          <p:nvPr/>
        </p:nvCxnSpPr>
        <p:spPr>
          <a:xfrm>
            <a:off x="2941319" y="4217432"/>
            <a:ext cx="0" cy="1097280"/>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C78052FE-CB27-BACB-EA46-1E464D3DA9DA}"/>
              </a:ext>
            </a:extLst>
          </p:cNvPr>
          <p:cNvCxnSpPr/>
          <p:nvPr/>
        </p:nvCxnSpPr>
        <p:spPr>
          <a:xfrm>
            <a:off x="4008119" y="4217432"/>
            <a:ext cx="0" cy="1097280"/>
          </a:xfrm>
          <a:prstGeom prst="line">
            <a:avLst/>
          </a:prstGeom>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684E470B-28FE-4880-EDD6-121F906061DB}"/>
              </a:ext>
            </a:extLst>
          </p:cNvPr>
          <p:cNvSpPr txBox="1"/>
          <p:nvPr/>
        </p:nvSpPr>
        <p:spPr>
          <a:xfrm>
            <a:off x="1531619" y="4301252"/>
            <a:ext cx="487678" cy="369332"/>
          </a:xfrm>
          <a:prstGeom prst="rect">
            <a:avLst/>
          </a:prstGeom>
          <a:noFill/>
        </p:spPr>
        <p:txBody>
          <a:bodyPr wrap="square" rtlCol="0">
            <a:spAutoFit/>
          </a:bodyPr>
          <a:lstStyle/>
          <a:p>
            <a:r>
              <a:rPr lang="en-IN" dirty="0"/>
              <a:t>id</a:t>
            </a:r>
          </a:p>
        </p:txBody>
      </p:sp>
      <p:sp>
        <p:nvSpPr>
          <p:cNvPr id="56" name="TextBox 55">
            <a:extLst>
              <a:ext uri="{FF2B5EF4-FFF2-40B4-BE49-F238E27FC236}">
                <a16:creationId xmlns:a16="http://schemas.microsoft.com/office/drawing/2014/main" id="{40F81923-142D-A82A-B443-B0569087835E}"/>
              </a:ext>
            </a:extLst>
          </p:cNvPr>
          <p:cNvSpPr txBox="1"/>
          <p:nvPr/>
        </p:nvSpPr>
        <p:spPr>
          <a:xfrm>
            <a:off x="2225039" y="4301252"/>
            <a:ext cx="640078" cy="369332"/>
          </a:xfrm>
          <a:prstGeom prst="rect">
            <a:avLst/>
          </a:prstGeom>
          <a:noFill/>
        </p:spPr>
        <p:txBody>
          <a:bodyPr wrap="square" rtlCol="0">
            <a:spAutoFit/>
          </a:bodyPr>
          <a:lstStyle/>
          <a:p>
            <a:r>
              <a:rPr lang="en-IN" dirty="0" err="1"/>
              <a:t>cNo</a:t>
            </a:r>
            <a:endParaRPr lang="en-IN" dirty="0"/>
          </a:p>
        </p:txBody>
      </p:sp>
      <p:sp>
        <p:nvSpPr>
          <p:cNvPr id="57" name="TextBox 56">
            <a:extLst>
              <a:ext uri="{FF2B5EF4-FFF2-40B4-BE49-F238E27FC236}">
                <a16:creationId xmlns:a16="http://schemas.microsoft.com/office/drawing/2014/main" id="{E37BA0D2-E7D1-416A-ED59-274A8392CDE4}"/>
              </a:ext>
            </a:extLst>
          </p:cNvPr>
          <p:cNvSpPr txBox="1"/>
          <p:nvPr/>
        </p:nvSpPr>
        <p:spPr>
          <a:xfrm>
            <a:off x="3086097" y="4301252"/>
            <a:ext cx="845822" cy="369332"/>
          </a:xfrm>
          <a:prstGeom prst="rect">
            <a:avLst/>
          </a:prstGeom>
          <a:noFill/>
        </p:spPr>
        <p:txBody>
          <a:bodyPr wrap="square" rtlCol="0">
            <a:spAutoFit/>
          </a:bodyPr>
          <a:lstStyle/>
          <a:p>
            <a:r>
              <a:rPr lang="en-IN" dirty="0"/>
              <a:t>type</a:t>
            </a:r>
          </a:p>
        </p:txBody>
      </p:sp>
      <p:sp>
        <p:nvSpPr>
          <p:cNvPr id="58" name="TextBox 57">
            <a:extLst>
              <a:ext uri="{FF2B5EF4-FFF2-40B4-BE49-F238E27FC236}">
                <a16:creationId xmlns:a16="http://schemas.microsoft.com/office/drawing/2014/main" id="{AAAC75FB-8D4B-51C0-1FF9-7910FD6C636F}"/>
              </a:ext>
            </a:extLst>
          </p:cNvPr>
          <p:cNvSpPr txBox="1"/>
          <p:nvPr/>
        </p:nvSpPr>
        <p:spPr>
          <a:xfrm>
            <a:off x="4187192" y="4351824"/>
            <a:ext cx="1348737" cy="369332"/>
          </a:xfrm>
          <a:prstGeom prst="rect">
            <a:avLst/>
          </a:prstGeom>
          <a:noFill/>
        </p:spPr>
        <p:txBody>
          <a:bodyPr wrap="square" rtlCol="0">
            <a:spAutoFit/>
          </a:bodyPr>
          <a:lstStyle/>
          <a:p>
            <a:r>
              <a:rPr lang="en-IN" dirty="0" err="1"/>
              <a:t>Vehicle_id</a:t>
            </a:r>
            <a:endParaRPr lang="en-IN" dirty="0"/>
          </a:p>
        </p:txBody>
      </p:sp>
      <p:sp>
        <p:nvSpPr>
          <p:cNvPr id="59" name="TextBox 58">
            <a:extLst>
              <a:ext uri="{FF2B5EF4-FFF2-40B4-BE49-F238E27FC236}">
                <a16:creationId xmlns:a16="http://schemas.microsoft.com/office/drawing/2014/main" id="{A61A5E0C-445E-BA1E-2065-1C158F1EB7FC}"/>
              </a:ext>
            </a:extLst>
          </p:cNvPr>
          <p:cNvSpPr txBox="1"/>
          <p:nvPr/>
        </p:nvSpPr>
        <p:spPr>
          <a:xfrm>
            <a:off x="5844540" y="3794760"/>
            <a:ext cx="1181100" cy="369332"/>
          </a:xfrm>
          <a:prstGeom prst="rect">
            <a:avLst/>
          </a:prstGeom>
          <a:noFill/>
        </p:spPr>
        <p:txBody>
          <a:bodyPr wrap="square" rtlCol="0">
            <a:spAutoFit/>
          </a:bodyPr>
          <a:lstStyle/>
          <a:p>
            <a:r>
              <a:rPr lang="en-IN" dirty="0"/>
              <a:t>vehicle</a:t>
            </a:r>
          </a:p>
        </p:txBody>
      </p:sp>
    </p:spTree>
    <p:extLst>
      <p:ext uri="{BB962C8B-B14F-4D97-AF65-F5344CB8AC3E}">
        <p14:creationId xmlns:p14="http://schemas.microsoft.com/office/powerpoint/2010/main" val="236754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FF1EFA-79F1-442A-A8D7-B31A035F4C98}"/>
              </a:ext>
            </a:extLst>
          </p:cNvPr>
          <p:cNvSpPr txBox="1"/>
          <p:nvPr/>
        </p:nvSpPr>
        <p:spPr>
          <a:xfrm>
            <a:off x="1165860" y="655320"/>
            <a:ext cx="5059680" cy="369332"/>
          </a:xfrm>
          <a:prstGeom prst="rect">
            <a:avLst/>
          </a:prstGeom>
          <a:noFill/>
        </p:spPr>
        <p:txBody>
          <a:bodyPr wrap="square" rtlCol="0">
            <a:spAutoFit/>
          </a:bodyPr>
          <a:lstStyle/>
          <a:p>
            <a:r>
              <a:rPr lang="en-IN" dirty="0">
                <a:highlight>
                  <a:srgbClr val="00FFFF"/>
                </a:highlight>
              </a:rPr>
              <a:t>AFTER USING @JOINCOLUMN AND MAPPEDBY</a:t>
            </a:r>
          </a:p>
        </p:txBody>
      </p:sp>
      <p:sp>
        <p:nvSpPr>
          <p:cNvPr id="6" name="Rectangle 5">
            <a:extLst>
              <a:ext uri="{FF2B5EF4-FFF2-40B4-BE49-F238E27FC236}">
                <a16:creationId xmlns:a16="http://schemas.microsoft.com/office/drawing/2014/main" id="{2BECB6F2-0E72-76DA-1C1C-34447AC40ABF}"/>
              </a:ext>
            </a:extLst>
          </p:cNvPr>
          <p:cNvSpPr/>
          <p:nvPr/>
        </p:nvSpPr>
        <p:spPr>
          <a:xfrm>
            <a:off x="1996440" y="1287780"/>
            <a:ext cx="2644140" cy="20116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1100" dirty="0">
                <a:solidFill>
                  <a:srgbClr val="646464"/>
                </a:solidFill>
                <a:latin typeface="Consolas" panose="020B0609020204030204" pitchFamily="49" charset="0"/>
              </a:rPr>
              <a:t>@Entity</a:t>
            </a:r>
          </a:p>
          <a:p>
            <a:pPr algn="l"/>
            <a:r>
              <a:rPr lang="en-IN" sz="1100" b="1" dirty="0">
                <a:solidFill>
                  <a:srgbClr val="7F0055"/>
                </a:solidFill>
                <a:latin typeface="Consolas" panose="020B0609020204030204" pitchFamily="49" charset="0"/>
              </a:rPr>
              <a:t>public</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class</a:t>
            </a:r>
            <a:r>
              <a:rPr lang="en-IN" sz="1100" b="1" dirty="0">
                <a:solidFill>
                  <a:srgbClr val="000000"/>
                </a:solidFill>
                <a:latin typeface="Consolas" panose="020B0609020204030204" pitchFamily="49" charset="0"/>
              </a:rPr>
              <a:t> </a:t>
            </a:r>
            <a:r>
              <a:rPr lang="en-IN" sz="1100" b="1" dirty="0" err="1">
                <a:solidFill>
                  <a:srgbClr val="000000"/>
                </a:solidFill>
                <a:latin typeface="Consolas" panose="020B0609020204030204" pitchFamily="49" charset="0"/>
              </a:rPr>
              <a:t>Charcy</a:t>
            </a:r>
            <a:r>
              <a:rPr lang="en-IN" sz="1100" b="1" dirty="0">
                <a:solidFill>
                  <a:srgbClr val="000000"/>
                </a:solidFill>
                <a:latin typeface="Consolas" panose="020B0609020204030204" pitchFamily="49" charset="0"/>
              </a:rPr>
              <a:t> {</a:t>
            </a:r>
          </a:p>
          <a:p>
            <a:pPr algn="l"/>
            <a:r>
              <a:rPr lang="en-IN" sz="1100" dirty="0">
                <a:solidFill>
                  <a:srgbClr val="646464"/>
                </a:solidFill>
                <a:latin typeface="Consolas" panose="020B0609020204030204" pitchFamily="49" charset="0"/>
              </a:rPr>
              <a:t>@Id</a:t>
            </a:r>
          </a:p>
          <a:p>
            <a:pPr algn="l"/>
            <a:r>
              <a:rPr lang="en-IN" sz="1100" dirty="0">
                <a:solidFill>
                  <a:srgbClr val="646464"/>
                </a:solidFill>
                <a:latin typeface="Consolas" panose="020B0609020204030204" pitchFamily="49" charset="0"/>
              </a:rPr>
              <a:t>@GeneratedValue</a:t>
            </a:r>
            <a:r>
              <a:rPr lang="en-IN" sz="1100" dirty="0">
                <a:solidFill>
                  <a:srgbClr val="000000"/>
                </a:solidFill>
                <a:latin typeface="Consolas" panose="020B0609020204030204" pitchFamily="49" charset="0"/>
              </a:rPr>
              <a:t>(strategy = </a:t>
            </a:r>
            <a:r>
              <a:rPr lang="en-IN" sz="1100" dirty="0" err="1">
                <a:solidFill>
                  <a:srgbClr val="000000"/>
                </a:solidFill>
                <a:latin typeface="Consolas" panose="020B0609020204030204" pitchFamily="49" charset="0"/>
              </a:rPr>
              <a:t>GenerationType.</a:t>
            </a:r>
            <a:r>
              <a:rPr lang="en-IN" sz="1100" b="1" i="1" dirty="0" err="1">
                <a:solidFill>
                  <a:srgbClr val="0000C0"/>
                </a:solidFill>
                <a:latin typeface="Consolas" panose="020B0609020204030204" pitchFamily="49" charset="0"/>
              </a:rPr>
              <a:t>IDENTITY</a:t>
            </a:r>
            <a:r>
              <a:rPr lang="en-IN" sz="1100" b="1" i="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int</a:t>
            </a:r>
            <a:r>
              <a:rPr lang="en-IN" sz="1100" b="1" dirty="0">
                <a:solidFill>
                  <a:srgbClr val="000000"/>
                </a:solidFill>
                <a:latin typeface="Consolas" panose="020B0609020204030204" pitchFamily="49" charset="0"/>
              </a:rPr>
              <a:t> </a:t>
            </a:r>
            <a:r>
              <a:rPr lang="en-IN" sz="1100" b="1" dirty="0">
                <a:solidFill>
                  <a:srgbClr val="0000C0"/>
                </a:solidFill>
                <a:latin typeface="Consolas" panose="020B0609020204030204" pitchFamily="49" charset="0"/>
              </a:rPr>
              <a:t>id</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String </a:t>
            </a:r>
            <a:r>
              <a:rPr lang="en-IN" sz="1100" b="1" dirty="0" err="1">
                <a:solidFill>
                  <a:srgbClr val="0000C0"/>
                </a:solidFill>
                <a:latin typeface="Consolas" panose="020B0609020204030204" pitchFamily="49" charset="0"/>
              </a:rPr>
              <a:t>cNo</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String </a:t>
            </a:r>
            <a:r>
              <a:rPr lang="en-IN" sz="1100" b="1" dirty="0">
                <a:solidFill>
                  <a:srgbClr val="0000C0"/>
                </a:solidFill>
                <a:latin typeface="Consolas" panose="020B0609020204030204" pitchFamily="49" charset="0"/>
              </a:rPr>
              <a:t>type</a:t>
            </a:r>
            <a:r>
              <a:rPr lang="en-IN" sz="1100" b="1" dirty="0">
                <a:solidFill>
                  <a:srgbClr val="000000"/>
                </a:solidFill>
                <a:latin typeface="Consolas" panose="020B0609020204030204" pitchFamily="49" charset="0"/>
              </a:rPr>
              <a:t>;</a:t>
            </a:r>
            <a:endParaRPr lang="en-IN" sz="1100" dirty="0">
              <a:latin typeface="Consolas" panose="020B0609020204030204" pitchFamily="49" charset="0"/>
            </a:endParaRPr>
          </a:p>
          <a:p>
            <a:pPr algn="l"/>
            <a:r>
              <a:rPr lang="en-IN" sz="1100" dirty="0">
                <a:solidFill>
                  <a:srgbClr val="646464"/>
                </a:solidFill>
                <a:latin typeface="Consolas" panose="020B0609020204030204" pitchFamily="49" charset="0"/>
              </a:rPr>
              <a:t>@OneToOne(mappedBy=“charcy”)</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Vehicle </a:t>
            </a:r>
            <a:r>
              <a:rPr lang="en-IN" sz="1100" b="1" dirty="0" err="1">
                <a:solidFill>
                  <a:srgbClr val="0000C0"/>
                </a:solidFill>
                <a:latin typeface="Consolas" panose="020B0609020204030204" pitchFamily="49" charset="0"/>
              </a:rPr>
              <a:t>vehicle</a:t>
            </a:r>
            <a:r>
              <a:rPr lang="en-IN" sz="1100" b="1" dirty="0">
                <a:solidFill>
                  <a:srgbClr val="000000"/>
                </a:solidFill>
                <a:latin typeface="Consolas" panose="020B0609020204030204" pitchFamily="49" charset="0"/>
              </a:rPr>
              <a:t>;</a:t>
            </a:r>
            <a:endParaRPr lang="en-IN" sz="1100" dirty="0"/>
          </a:p>
        </p:txBody>
      </p:sp>
      <p:sp>
        <p:nvSpPr>
          <p:cNvPr id="7" name="Rectangle 6">
            <a:extLst>
              <a:ext uri="{FF2B5EF4-FFF2-40B4-BE49-F238E27FC236}">
                <a16:creationId xmlns:a16="http://schemas.microsoft.com/office/drawing/2014/main" id="{593063B7-0274-452C-C302-7C29593BB4C6}"/>
              </a:ext>
            </a:extLst>
          </p:cNvPr>
          <p:cNvSpPr/>
          <p:nvPr/>
        </p:nvSpPr>
        <p:spPr>
          <a:xfrm>
            <a:off x="6225540" y="1287780"/>
            <a:ext cx="2758440" cy="20116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1100" dirty="0">
                <a:solidFill>
                  <a:srgbClr val="646464"/>
                </a:solidFill>
                <a:latin typeface="Consolas" panose="020B0609020204030204" pitchFamily="49" charset="0"/>
              </a:rPr>
              <a:t>@Entity</a:t>
            </a:r>
          </a:p>
          <a:p>
            <a:pPr algn="l"/>
            <a:r>
              <a:rPr lang="en-IN" sz="1100" b="1" dirty="0">
                <a:solidFill>
                  <a:srgbClr val="7F0055"/>
                </a:solidFill>
                <a:latin typeface="Consolas" panose="020B0609020204030204" pitchFamily="49" charset="0"/>
              </a:rPr>
              <a:t>public</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class</a:t>
            </a:r>
            <a:r>
              <a:rPr lang="en-IN" sz="1100" b="1" dirty="0">
                <a:solidFill>
                  <a:srgbClr val="000000"/>
                </a:solidFill>
                <a:latin typeface="Consolas" panose="020B0609020204030204" pitchFamily="49" charset="0"/>
              </a:rPr>
              <a:t> Vehicle {</a:t>
            </a:r>
          </a:p>
          <a:p>
            <a:pPr algn="l"/>
            <a:r>
              <a:rPr lang="en-IN" sz="1100" dirty="0">
                <a:solidFill>
                  <a:srgbClr val="646464"/>
                </a:solidFill>
                <a:latin typeface="Consolas" panose="020B0609020204030204" pitchFamily="49" charset="0"/>
              </a:rPr>
              <a:t>@Id</a:t>
            </a:r>
          </a:p>
          <a:p>
            <a:pPr algn="l"/>
            <a:r>
              <a:rPr lang="en-IN" sz="1100" dirty="0">
                <a:solidFill>
                  <a:srgbClr val="646464"/>
                </a:solidFill>
                <a:latin typeface="Consolas" panose="020B0609020204030204" pitchFamily="49" charset="0"/>
              </a:rPr>
              <a:t>@GeneratedValue</a:t>
            </a:r>
            <a:r>
              <a:rPr lang="en-IN" sz="1100" dirty="0">
                <a:solidFill>
                  <a:srgbClr val="000000"/>
                </a:solidFill>
                <a:latin typeface="Consolas" panose="020B0609020204030204" pitchFamily="49" charset="0"/>
              </a:rPr>
              <a:t>(strategy = </a:t>
            </a:r>
            <a:r>
              <a:rPr lang="en-IN" sz="1100" dirty="0" err="1">
                <a:solidFill>
                  <a:srgbClr val="000000"/>
                </a:solidFill>
                <a:latin typeface="Consolas" panose="020B0609020204030204" pitchFamily="49" charset="0"/>
              </a:rPr>
              <a:t>GenerationType.</a:t>
            </a:r>
            <a:r>
              <a:rPr lang="en-IN" sz="1100" b="1" i="1" dirty="0" err="1">
                <a:solidFill>
                  <a:srgbClr val="0000C0"/>
                </a:solidFill>
                <a:latin typeface="Consolas" panose="020B0609020204030204" pitchFamily="49" charset="0"/>
              </a:rPr>
              <a:t>IDENTITY</a:t>
            </a:r>
            <a:r>
              <a:rPr lang="en-IN" sz="1100" b="1" i="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int</a:t>
            </a:r>
            <a:r>
              <a:rPr lang="en-IN" sz="1100" b="1" dirty="0">
                <a:solidFill>
                  <a:srgbClr val="000000"/>
                </a:solidFill>
                <a:latin typeface="Consolas" panose="020B0609020204030204" pitchFamily="49" charset="0"/>
              </a:rPr>
              <a:t> </a:t>
            </a:r>
            <a:r>
              <a:rPr lang="en-IN" sz="1100" b="1" dirty="0">
                <a:solidFill>
                  <a:srgbClr val="0000C0"/>
                </a:solidFill>
                <a:latin typeface="Consolas" panose="020B0609020204030204" pitchFamily="49" charset="0"/>
              </a:rPr>
              <a:t>id</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String </a:t>
            </a:r>
            <a:r>
              <a:rPr lang="en-IN" sz="1100" b="1" dirty="0">
                <a:solidFill>
                  <a:srgbClr val="0000C0"/>
                </a:solidFill>
                <a:latin typeface="Consolas" panose="020B0609020204030204" pitchFamily="49" charset="0"/>
              </a:rPr>
              <a:t>name</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double</a:t>
            </a:r>
            <a:r>
              <a:rPr lang="en-IN" sz="1100" b="1" dirty="0">
                <a:solidFill>
                  <a:srgbClr val="000000"/>
                </a:solidFill>
                <a:latin typeface="Consolas" panose="020B0609020204030204" pitchFamily="49" charset="0"/>
              </a:rPr>
              <a:t> </a:t>
            </a:r>
            <a:r>
              <a:rPr lang="en-IN" sz="1100" b="1" dirty="0">
                <a:solidFill>
                  <a:srgbClr val="0000C0"/>
                </a:solidFill>
                <a:latin typeface="Consolas" panose="020B0609020204030204" pitchFamily="49" charset="0"/>
              </a:rPr>
              <a:t>cost</a:t>
            </a:r>
            <a:r>
              <a:rPr lang="en-IN" sz="1100" b="1" dirty="0">
                <a:solidFill>
                  <a:srgbClr val="000000"/>
                </a:solidFill>
                <a:latin typeface="Consolas" panose="020B0609020204030204" pitchFamily="49" charset="0"/>
              </a:rPr>
              <a:t>;</a:t>
            </a:r>
            <a:endParaRPr lang="en-IN" sz="1100" dirty="0">
              <a:latin typeface="Consolas" panose="020B0609020204030204" pitchFamily="49" charset="0"/>
            </a:endParaRPr>
          </a:p>
          <a:p>
            <a:pPr algn="l"/>
            <a:r>
              <a:rPr lang="en-IN" sz="1100" dirty="0">
                <a:solidFill>
                  <a:srgbClr val="646464"/>
                </a:solidFill>
                <a:latin typeface="Consolas" panose="020B0609020204030204" pitchFamily="49" charset="0"/>
              </a:rPr>
              <a:t>@OneToOne</a:t>
            </a:r>
          </a:p>
          <a:p>
            <a:r>
              <a:rPr lang="en-IN" sz="1100" dirty="0">
                <a:solidFill>
                  <a:srgbClr val="646464"/>
                </a:solidFill>
                <a:latin typeface="Consolas" panose="020B0609020204030204" pitchFamily="49" charset="0"/>
              </a:rPr>
              <a:t>@JoinColumn</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a:t>
            </a:r>
            <a:r>
              <a:rPr lang="en-IN" sz="1100" b="1" dirty="0" err="1">
                <a:solidFill>
                  <a:srgbClr val="000000"/>
                </a:solidFill>
                <a:latin typeface="Consolas" panose="020B0609020204030204" pitchFamily="49" charset="0"/>
              </a:rPr>
              <a:t>Charcy</a:t>
            </a:r>
            <a:r>
              <a:rPr lang="en-IN" sz="1100" b="1" dirty="0">
                <a:solidFill>
                  <a:srgbClr val="000000"/>
                </a:solidFill>
                <a:latin typeface="Consolas" panose="020B0609020204030204" pitchFamily="49" charset="0"/>
              </a:rPr>
              <a:t> </a:t>
            </a:r>
            <a:r>
              <a:rPr lang="en-IN" sz="1100" b="1" dirty="0" err="1">
                <a:solidFill>
                  <a:srgbClr val="0000C0"/>
                </a:solidFill>
                <a:latin typeface="Consolas" panose="020B0609020204030204" pitchFamily="49" charset="0"/>
              </a:rPr>
              <a:t>charcy</a:t>
            </a:r>
            <a:r>
              <a:rPr lang="en-IN" sz="1100" b="1" dirty="0">
                <a:solidFill>
                  <a:srgbClr val="000000"/>
                </a:solidFill>
                <a:latin typeface="Consolas" panose="020B0609020204030204" pitchFamily="49" charset="0"/>
              </a:rPr>
              <a:t>;</a:t>
            </a:r>
            <a:endParaRPr lang="en-IN" sz="1100" dirty="0"/>
          </a:p>
        </p:txBody>
      </p:sp>
      <p:sp>
        <p:nvSpPr>
          <p:cNvPr id="9" name="TextBox 8">
            <a:extLst>
              <a:ext uri="{FF2B5EF4-FFF2-40B4-BE49-F238E27FC236}">
                <a16:creationId xmlns:a16="http://schemas.microsoft.com/office/drawing/2014/main" id="{266813F3-303B-D82D-E2C7-1528776B6B7D}"/>
              </a:ext>
            </a:extLst>
          </p:cNvPr>
          <p:cNvSpPr txBox="1"/>
          <p:nvPr/>
        </p:nvSpPr>
        <p:spPr>
          <a:xfrm>
            <a:off x="1325880" y="3429000"/>
            <a:ext cx="2400300" cy="369332"/>
          </a:xfrm>
          <a:prstGeom prst="rect">
            <a:avLst/>
          </a:prstGeom>
          <a:noFill/>
        </p:spPr>
        <p:txBody>
          <a:bodyPr wrap="square" rtlCol="0">
            <a:spAutoFit/>
          </a:bodyPr>
          <a:lstStyle/>
          <a:p>
            <a:r>
              <a:rPr lang="en-IN" dirty="0">
                <a:highlight>
                  <a:srgbClr val="00FFFF"/>
                </a:highlight>
              </a:rPr>
              <a:t>TABLES IN DATABASE</a:t>
            </a:r>
          </a:p>
        </p:txBody>
      </p:sp>
      <p:sp>
        <p:nvSpPr>
          <p:cNvPr id="11" name="Rectangle 10">
            <a:extLst>
              <a:ext uri="{FF2B5EF4-FFF2-40B4-BE49-F238E27FC236}">
                <a16:creationId xmlns:a16="http://schemas.microsoft.com/office/drawing/2014/main" id="{2DA93056-5179-6FCF-846C-B3B1061D2203}"/>
              </a:ext>
            </a:extLst>
          </p:cNvPr>
          <p:cNvSpPr/>
          <p:nvPr/>
        </p:nvSpPr>
        <p:spPr>
          <a:xfrm>
            <a:off x="6069328" y="4217432"/>
            <a:ext cx="4118611" cy="10972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issssid</a:t>
            </a:r>
            <a:endParaRPr lang="en-IN" dirty="0"/>
          </a:p>
        </p:txBody>
      </p:sp>
      <p:cxnSp>
        <p:nvCxnSpPr>
          <p:cNvPr id="13" name="Straight Connector 12">
            <a:extLst>
              <a:ext uri="{FF2B5EF4-FFF2-40B4-BE49-F238E27FC236}">
                <a16:creationId xmlns:a16="http://schemas.microsoft.com/office/drawing/2014/main" id="{29EC3C9C-F064-AFBD-62B8-2C49B837D43B}"/>
              </a:ext>
            </a:extLst>
          </p:cNvPr>
          <p:cNvCxnSpPr>
            <a:cxnSpLocks/>
            <a:stCxn id="11" idx="1"/>
            <a:endCxn id="11" idx="3"/>
          </p:cNvCxnSpPr>
          <p:nvPr/>
        </p:nvCxnSpPr>
        <p:spPr>
          <a:xfrm>
            <a:off x="6069328" y="4766072"/>
            <a:ext cx="4118611"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8D9AFB3-5389-CDF6-01E1-2CFDE4CDC1AC}"/>
              </a:ext>
            </a:extLst>
          </p:cNvPr>
          <p:cNvCxnSpPr/>
          <p:nvPr/>
        </p:nvCxnSpPr>
        <p:spPr>
          <a:xfrm>
            <a:off x="6686549" y="4217432"/>
            <a:ext cx="0" cy="109728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7F7C727-2E24-5B95-7DA8-E161A07B92B0}"/>
              </a:ext>
            </a:extLst>
          </p:cNvPr>
          <p:cNvCxnSpPr/>
          <p:nvPr/>
        </p:nvCxnSpPr>
        <p:spPr>
          <a:xfrm>
            <a:off x="7604760" y="4217432"/>
            <a:ext cx="0" cy="109728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D840FBFE-3299-D965-F347-E572485BF154}"/>
              </a:ext>
            </a:extLst>
          </p:cNvPr>
          <p:cNvCxnSpPr/>
          <p:nvPr/>
        </p:nvCxnSpPr>
        <p:spPr>
          <a:xfrm>
            <a:off x="8545829" y="4217432"/>
            <a:ext cx="0" cy="1097280"/>
          </a:xfrm>
          <a:prstGeom prst="line">
            <a:avLst/>
          </a:prstGeom>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B5F00797-DAE5-7EC5-542D-C946A6EC81DD}"/>
              </a:ext>
            </a:extLst>
          </p:cNvPr>
          <p:cNvSpPr txBox="1"/>
          <p:nvPr/>
        </p:nvSpPr>
        <p:spPr>
          <a:xfrm>
            <a:off x="1325880" y="3848100"/>
            <a:ext cx="922020" cy="369332"/>
          </a:xfrm>
          <a:prstGeom prst="rect">
            <a:avLst/>
          </a:prstGeom>
          <a:noFill/>
        </p:spPr>
        <p:txBody>
          <a:bodyPr wrap="square" rtlCol="0">
            <a:spAutoFit/>
          </a:bodyPr>
          <a:lstStyle/>
          <a:p>
            <a:r>
              <a:rPr lang="en-IN" dirty="0" err="1"/>
              <a:t>charcy</a:t>
            </a:r>
            <a:endParaRPr lang="en-IN" dirty="0"/>
          </a:p>
        </p:txBody>
      </p:sp>
      <p:sp>
        <p:nvSpPr>
          <p:cNvPr id="26" name="TextBox 25">
            <a:extLst>
              <a:ext uri="{FF2B5EF4-FFF2-40B4-BE49-F238E27FC236}">
                <a16:creationId xmlns:a16="http://schemas.microsoft.com/office/drawing/2014/main" id="{0001C4CE-0857-B652-AA7A-742C3B395E18}"/>
              </a:ext>
            </a:extLst>
          </p:cNvPr>
          <p:cNvSpPr txBox="1"/>
          <p:nvPr/>
        </p:nvSpPr>
        <p:spPr>
          <a:xfrm>
            <a:off x="6069329" y="4301252"/>
            <a:ext cx="487678" cy="369332"/>
          </a:xfrm>
          <a:prstGeom prst="rect">
            <a:avLst/>
          </a:prstGeom>
          <a:noFill/>
        </p:spPr>
        <p:txBody>
          <a:bodyPr wrap="square" rtlCol="0">
            <a:spAutoFit/>
          </a:bodyPr>
          <a:lstStyle/>
          <a:p>
            <a:r>
              <a:rPr lang="en-IN" dirty="0"/>
              <a:t>id</a:t>
            </a:r>
          </a:p>
        </p:txBody>
      </p:sp>
      <p:sp>
        <p:nvSpPr>
          <p:cNvPr id="28" name="TextBox 27">
            <a:extLst>
              <a:ext uri="{FF2B5EF4-FFF2-40B4-BE49-F238E27FC236}">
                <a16:creationId xmlns:a16="http://schemas.microsoft.com/office/drawing/2014/main" id="{FE3F459E-CDF1-3827-E2DF-8A0B83656E2A}"/>
              </a:ext>
            </a:extLst>
          </p:cNvPr>
          <p:cNvSpPr txBox="1"/>
          <p:nvPr/>
        </p:nvSpPr>
        <p:spPr>
          <a:xfrm>
            <a:off x="6762748" y="4301252"/>
            <a:ext cx="765809" cy="369332"/>
          </a:xfrm>
          <a:prstGeom prst="rect">
            <a:avLst/>
          </a:prstGeom>
          <a:noFill/>
        </p:spPr>
        <p:txBody>
          <a:bodyPr wrap="square" rtlCol="0">
            <a:spAutoFit/>
          </a:bodyPr>
          <a:lstStyle/>
          <a:p>
            <a:r>
              <a:rPr lang="en-IN" dirty="0"/>
              <a:t>name</a:t>
            </a:r>
          </a:p>
        </p:txBody>
      </p:sp>
      <p:sp>
        <p:nvSpPr>
          <p:cNvPr id="29" name="TextBox 28">
            <a:extLst>
              <a:ext uri="{FF2B5EF4-FFF2-40B4-BE49-F238E27FC236}">
                <a16:creationId xmlns:a16="http://schemas.microsoft.com/office/drawing/2014/main" id="{FF48C286-248E-972F-101F-73D7D611EA8C}"/>
              </a:ext>
            </a:extLst>
          </p:cNvPr>
          <p:cNvSpPr txBox="1"/>
          <p:nvPr/>
        </p:nvSpPr>
        <p:spPr>
          <a:xfrm>
            <a:off x="7623807" y="4301252"/>
            <a:ext cx="845822" cy="369332"/>
          </a:xfrm>
          <a:prstGeom prst="rect">
            <a:avLst/>
          </a:prstGeom>
          <a:noFill/>
        </p:spPr>
        <p:txBody>
          <a:bodyPr wrap="square" rtlCol="0">
            <a:spAutoFit/>
          </a:bodyPr>
          <a:lstStyle/>
          <a:p>
            <a:r>
              <a:rPr lang="en-IN" dirty="0"/>
              <a:t>cost</a:t>
            </a:r>
          </a:p>
        </p:txBody>
      </p:sp>
      <p:sp>
        <p:nvSpPr>
          <p:cNvPr id="31" name="TextBox 30">
            <a:extLst>
              <a:ext uri="{FF2B5EF4-FFF2-40B4-BE49-F238E27FC236}">
                <a16:creationId xmlns:a16="http://schemas.microsoft.com/office/drawing/2014/main" id="{126A3934-3076-E7EA-EC73-CA43CE836BE8}"/>
              </a:ext>
            </a:extLst>
          </p:cNvPr>
          <p:cNvSpPr txBox="1"/>
          <p:nvPr/>
        </p:nvSpPr>
        <p:spPr>
          <a:xfrm>
            <a:off x="8667748" y="4301252"/>
            <a:ext cx="1375405" cy="369332"/>
          </a:xfrm>
          <a:prstGeom prst="rect">
            <a:avLst/>
          </a:prstGeom>
          <a:noFill/>
        </p:spPr>
        <p:txBody>
          <a:bodyPr wrap="square" rtlCol="0">
            <a:spAutoFit/>
          </a:bodyPr>
          <a:lstStyle/>
          <a:p>
            <a:r>
              <a:rPr lang="en-IN" dirty="0" err="1"/>
              <a:t>charcy_id</a:t>
            </a:r>
            <a:endParaRPr lang="en-IN" dirty="0"/>
          </a:p>
        </p:txBody>
      </p:sp>
      <p:sp>
        <p:nvSpPr>
          <p:cNvPr id="50" name="Rectangle 49">
            <a:extLst>
              <a:ext uri="{FF2B5EF4-FFF2-40B4-BE49-F238E27FC236}">
                <a16:creationId xmlns:a16="http://schemas.microsoft.com/office/drawing/2014/main" id="{1F5DD200-F7C1-9326-1B10-3F12BDC93F7B}"/>
              </a:ext>
            </a:extLst>
          </p:cNvPr>
          <p:cNvSpPr/>
          <p:nvPr/>
        </p:nvSpPr>
        <p:spPr>
          <a:xfrm>
            <a:off x="1125859" y="4217432"/>
            <a:ext cx="2806060" cy="10972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issssid</a:t>
            </a:r>
            <a:endParaRPr lang="en-IN" dirty="0"/>
          </a:p>
        </p:txBody>
      </p:sp>
      <p:cxnSp>
        <p:nvCxnSpPr>
          <p:cNvPr id="51" name="Straight Connector 50">
            <a:extLst>
              <a:ext uri="{FF2B5EF4-FFF2-40B4-BE49-F238E27FC236}">
                <a16:creationId xmlns:a16="http://schemas.microsoft.com/office/drawing/2014/main" id="{104D0EF0-B4FE-1012-7F96-CD7315D76AAF}"/>
              </a:ext>
            </a:extLst>
          </p:cNvPr>
          <p:cNvCxnSpPr>
            <a:cxnSpLocks/>
            <a:stCxn id="50" idx="1"/>
            <a:endCxn id="50" idx="3"/>
          </p:cNvCxnSpPr>
          <p:nvPr/>
        </p:nvCxnSpPr>
        <p:spPr>
          <a:xfrm>
            <a:off x="1125859" y="4766072"/>
            <a:ext cx="2806060" cy="0"/>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7CEC6FBC-6C4B-47C5-9593-8FCC8DC49630}"/>
              </a:ext>
            </a:extLst>
          </p:cNvPr>
          <p:cNvCxnSpPr/>
          <p:nvPr/>
        </p:nvCxnSpPr>
        <p:spPr>
          <a:xfrm>
            <a:off x="2148839" y="4217432"/>
            <a:ext cx="0" cy="1097280"/>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F3592FA1-314B-1198-2C49-151C5C560C3E}"/>
              </a:ext>
            </a:extLst>
          </p:cNvPr>
          <p:cNvCxnSpPr/>
          <p:nvPr/>
        </p:nvCxnSpPr>
        <p:spPr>
          <a:xfrm>
            <a:off x="2941319" y="4217432"/>
            <a:ext cx="0" cy="1097280"/>
          </a:xfrm>
          <a:prstGeom prst="line">
            <a:avLst/>
          </a:prstGeom>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684E470B-28FE-4880-EDD6-121F906061DB}"/>
              </a:ext>
            </a:extLst>
          </p:cNvPr>
          <p:cNvSpPr txBox="1"/>
          <p:nvPr/>
        </p:nvSpPr>
        <p:spPr>
          <a:xfrm>
            <a:off x="1531619" y="4301252"/>
            <a:ext cx="487678" cy="369332"/>
          </a:xfrm>
          <a:prstGeom prst="rect">
            <a:avLst/>
          </a:prstGeom>
          <a:noFill/>
        </p:spPr>
        <p:txBody>
          <a:bodyPr wrap="square" rtlCol="0">
            <a:spAutoFit/>
          </a:bodyPr>
          <a:lstStyle/>
          <a:p>
            <a:r>
              <a:rPr lang="en-IN" dirty="0"/>
              <a:t>id</a:t>
            </a:r>
          </a:p>
        </p:txBody>
      </p:sp>
      <p:sp>
        <p:nvSpPr>
          <p:cNvPr id="56" name="TextBox 55">
            <a:extLst>
              <a:ext uri="{FF2B5EF4-FFF2-40B4-BE49-F238E27FC236}">
                <a16:creationId xmlns:a16="http://schemas.microsoft.com/office/drawing/2014/main" id="{40F81923-142D-A82A-B443-B0569087835E}"/>
              </a:ext>
            </a:extLst>
          </p:cNvPr>
          <p:cNvSpPr txBox="1"/>
          <p:nvPr/>
        </p:nvSpPr>
        <p:spPr>
          <a:xfrm>
            <a:off x="2225039" y="4301252"/>
            <a:ext cx="640078" cy="369332"/>
          </a:xfrm>
          <a:prstGeom prst="rect">
            <a:avLst/>
          </a:prstGeom>
          <a:noFill/>
        </p:spPr>
        <p:txBody>
          <a:bodyPr wrap="square" rtlCol="0">
            <a:spAutoFit/>
          </a:bodyPr>
          <a:lstStyle/>
          <a:p>
            <a:r>
              <a:rPr lang="en-IN" dirty="0" err="1"/>
              <a:t>cNo</a:t>
            </a:r>
            <a:endParaRPr lang="en-IN" dirty="0"/>
          </a:p>
        </p:txBody>
      </p:sp>
      <p:sp>
        <p:nvSpPr>
          <p:cNvPr id="57" name="TextBox 56">
            <a:extLst>
              <a:ext uri="{FF2B5EF4-FFF2-40B4-BE49-F238E27FC236}">
                <a16:creationId xmlns:a16="http://schemas.microsoft.com/office/drawing/2014/main" id="{E37BA0D2-E7D1-416A-ED59-274A8392CDE4}"/>
              </a:ext>
            </a:extLst>
          </p:cNvPr>
          <p:cNvSpPr txBox="1"/>
          <p:nvPr/>
        </p:nvSpPr>
        <p:spPr>
          <a:xfrm>
            <a:off x="3086097" y="4301252"/>
            <a:ext cx="845822" cy="369332"/>
          </a:xfrm>
          <a:prstGeom prst="rect">
            <a:avLst/>
          </a:prstGeom>
          <a:noFill/>
        </p:spPr>
        <p:txBody>
          <a:bodyPr wrap="square" rtlCol="0">
            <a:spAutoFit/>
          </a:bodyPr>
          <a:lstStyle/>
          <a:p>
            <a:r>
              <a:rPr lang="en-IN" dirty="0"/>
              <a:t>type</a:t>
            </a:r>
          </a:p>
        </p:txBody>
      </p:sp>
      <p:sp>
        <p:nvSpPr>
          <p:cNvPr id="59" name="TextBox 58">
            <a:extLst>
              <a:ext uri="{FF2B5EF4-FFF2-40B4-BE49-F238E27FC236}">
                <a16:creationId xmlns:a16="http://schemas.microsoft.com/office/drawing/2014/main" id="{A61A5E0C-445E-BA1E-2065-1C158F1EB7FC}"/>
              </a:ext>
            </a:extLst>
          </p:cNvPr>
          <p:cNvSpPr txBox="1"/>
          <p:nvPr/>
        </p:nvSpPr>
        <p:spPr>
          <a:xfrm>
            <a:off x="5844540" y="3794760"/>
            <a:ext cx="1181100" cy="369332"/>
          </a:xfrm>
          <a:prstGeom prst="rect">
            <a:avLst/>
          </a:prstGeom>
          <a:noFill/>
        </p:spPr>
        <p:txBody>
          <a:bodyPr wrap="square" rtlCol="0">
            <a:spAutoFit/>
          </a:bodyPr>
          <a:lstStyle/>
          <a:p>
            <a:r>
              <a:rPr lang="en-IN" dirty="0"/>
              <a:t>vehicle</a:t>
            </a:r>
          </a:p>
        </p:txBody>
      </p:sp>
    </p:spTree>
    <p:extLst>
      <p:ext uri="{BB962C8B-B14F-4D97-AF65-F5344CB8AC3E}">
        <p14:creationId xmlns:p14="http://schemas.microsoft.com/office/powerpoint/2010/main" val="4193649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150AF-17DB-223E-B51E-A39B98944D60}"/>
              </a:ext>
            </a:extLst>
          </p:cNvPr>
          <p:cNvSpPr>
            <a:spLocks noGrp="1"/>
          </p:cNvSpPr>
          <p:nvPr>
            <p:ph type="title"/>
          </p:nvPr>
        </p:nvSpPr>
        <p:spPr/>
        <p:txBody>
          <a:bodyPr/>
          <a:lstStyle/>
          <a:p>
            <a:r>
              <a:rPr lang="en-IN" dirty="0"/>
              <a:t>@jointable annotation</a:t>
            </a:r>
          </a:p>
        </p:txBody>
      </p:sp>
      <p:sp>
        <p:nvSpPr>
          <p:cNvPr id="3" name="Content Placeholder 2">
            <a:extLst>
              <a:ext uri="{FF2B5EF4-FFF2-40B4-BE49-F238E27FC236}">
                <a16:creationId xmlns:a16="http://schemas.microsoft.com/office/drawing/2014/main" id="{7E3A9920-F6A2-3727-E89B-3E7D117CE558}"/>
              </a:ext>
            </a:extLst>
          </p:cNvPr>
          <p:cNvSpPr>
            <a:spLocks noGrp="1"/>
          </p:cNvSpPr>
          <p:nvPr>
            <p:ph idx="1"/>
          </p:nvPr>
        </p:nvSpPr>
        <p:spPr/>
        <p:txBody>
          <a:bodyPr/>
          <a:lstStyle/>
          <a:p>
            <a:r>
              <a:rPr lang="en-IN" dirty="0"/>
              <a:t>When we use mapping in hibernate to build relationship between two </a:t>
            </a:r>
            <a:r>
              <a:rPr lang="en-IN" dirty="0" err="1"/>
              <a:t>entites</a:t>
            </a:r>
            <a:r>
              <a:rPr lang="en-IN" dirty="0"/>
              <a:t> , sometimes duplicate tables get created.</a:t>
            </a:r>
          </a:p>
          <a:p>
            <a:r>
              <a:rPr lang="en-IN" dirty="0"/>
              <a:t>To avoid this duplication in tables we use @JoinTable.</a:t>
            </a:r>
          </a:p>
          <a:p>
            <a:pPr marL="0" indent="0">
              <a:buNone/>
            </a:pPr>
            <a:r>
              <a:rPr lang="en-IN" dirty="0"/>
              <a:t>Ex :</a:t>
            </a:r>
          </a:p>
          <a:p>
            <a:pPr marL="0" indent="0">
              <a:lnSpc>
                <a:spcPct val="107000"/>
              </a:lnSpc>
              <a:spcAft>
                <a:spcPts val="800"/>
              </a:spcAft>
              <a:buNone/>
              <a:tabLst>
                <a:tab pos="2171700" algn="l"/>
              </a:tabLst>
            </a:pPr>
            <a:r>
              <a:rPr lang="en-IN" sz="1800" dirty="0">
                <a:solidFill>
                  <a:srgbClr val="1F7199"/>
                </a:solidFill>
                <a:effectLst/>
                <a:latin typeface="Calibri" panose="020F0502020204030204" pitchFamily="34" charset="0"/>
                <a:ea typeface="Calibri" panose="020F0502020204030204" pitchFamily="34" charset="0"/>
                <a:cs typeface="Calibri" panose="020F0502020204030204" pitchFamily="34" charset="0"/>
              </a:rPr>
              <a:t>@ManyToMany</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1F7199"/>
                </a:solidFill>
                <a:effectLst/>
                <a:latin typeface="Calibri" panose="020F0502020204030204" pitchFamily="34" charset="0"/>
                <a:ea typeface="Calibri" panose="020F0502020204030204" pitchFamily="34" charset="0"/>
                <a:cs typeface="Calibri" panose="020F0502020204030204" pitchFamily="34" charset="0"/>
              </a:rPr>
              <a:t>@JoinTable(joinColumns = @JoinColumn, </a:t>
            </a:r>
            <a:r>
              <a:rPr lang="en-IN" sz="1800" dirty="0" err="1">
                <a:solidFill>
                  <a:srgbClr val="1F7199"/>
                </a:solidFill>
                <a:effectLst/>
                <a:latin typeface="Calibri" panose="020F0502020204030204" pitchFamily="34" charset="0"/>
                <a:ea typeface="Calibri" panose="020F0502020204030204" pitchFamily="34" charset="0"/>
                <a:cs typeface="Calibri" panose="020F0502020204030204" pitchFamily="34" charset="0"/>
              </a:rPr>
              <a:t>inverseJoinColumns</a:t>
            </a:r>
            <a:r>
              <a:rPr lang="en-IN" sz="1800" dirty="0">
                <a:solidFill>
                  <a:srgbClr val="1F7199"/>
                </a:solidFill>
                <a:effectLst/>
                <a:latin typeface="Calibri" panose="020F0502020204030204" pitchFamily="34" charset="0"/>
                <a:ea typeface="Calibri" panose="020F0502020204030204" pitchFamily="34" charset="0"/>
                <a:cs typeface="Calibri" panose="020F0502020204030204" pitchFamily="34" charset="0"/>
              </a:rPr>
              <a:t> = @JoinColumn)</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171700"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a:p>
            <a:endParaRPr lang="en-IN" dirty="0"/>
          </a:p>
        </p:txBody>
      </p:sp>
    </p:spTree>
    <p:extLst>
      <p:ext uri="{BB962C8B-B14F-4D97-AF65-F5344CB8AC3E}">
        <p14:creationId xmlns:p14="http://schemas.microsoft.com/office/powerpoint/2010/main" val="3177569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7E2F9-F8BD-22F6-DC42-8E73C2A413D5}"/>
              </a:ext>
            </a:extLst>
          </p:cNvPr>
          <p:cNvSpPr>
            <a:spLocks noGrp="1"/>
          </p:cNvSpPr>
          <p:nvPr>
            <p:ph type="title"/>
          </p:nvPr>
        </p:nvSpPr>
        <p:spPr/>
        <p:txBody>
          <a:bodyPr/>
          <a:lstStyle/>
          <a:p>
            <a:r>
              <a:rPr lang="en-IN" dirty="0"/>
              <a:t>ADVANTAGES OF HIBERNATE</a:t>
            </a:r>
          </a:p>
        </p:txBody>
      </p:sp>
      <p:sp>
        <p:nvSpPr>
          <p:cNvPr id="3" name="Content Placeholder 2">
            <a:extLst>
              <a:ext uri="{FF2B5EF4-FFF2-40B4-BE49-F238E27FC236}">
                <a16:creationId xmlns:a16="http://schemas.microsoft.com/office/drawing/2014/main" id="{07702D51-EDEE-4F0C-231F-498316769832}"/>
              </a:ext>
            </a:extLst>
          </p:cNvPr>
          <p:cNvSpPr>
            <a:spLocks noGrp="1"/>
          </p:cNvSpPr>
          <p:nvPr>
            <p:ph idx="1"/>
          </p:nvPr>
        </p:nvSpPr>
        <p:spPr/>
        <p:txBody>
          <a:bodyPr/>
          <a:lstStyle/>
          <a:p>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Open Source and Lightweight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Fast Performance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Database Independent Query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Times New Roman" panose="02020603050405020304" pitchFamily="18" charset="0"/>
              </a:rPr>
              <a:t>Automatic Table Creation</a:t>
            </a:r>
          </a:p>
          <a:p>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Simplifies Complex Join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Provides Query Statistics and Database Status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13015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FF1EFA-79F1-442A-A8D7-B31A035F4C98}"/>
              </a:ext>
            </a:extLst>
          </p:cNvPr>
          <p:cNvSpPr txBox="1"/>
          <p:nvPr/>
        </p:nvSpPr>
        <p:spPr>
          <a:xfrm>
            <a:off x="1165860" y="655320"/>
            <a:ext cx="5596888" cy="369332"/>
          </a:xfrm>
          <a:prstGeom prst="rect">
            <a:avLst/>
          </a:prstGeom>
          <a:noFill/>
        </p:spPr>
        <p:txBody>
          <a:bodyPr wrap="square" rtlCol="0">
            <a:spAutoFit/>
          </a:bodyPr>
          <a:lstStyle/>
          <a:p>
            <a:r>
              <a:rPr lang="en-IN" dirty="0">
                <a:highlight>
                  <a:srgbClr val="00FFFF"/>
                </a:highlight>
              </a:rPr>
              <a:t>BEFORE USING @JOINTABLE</a:t>
            </a:r>
          </a:p>
        </p:txBody>
      </p:sp>
      <p:sp>
        <p:nvSpPr>
          <p:cNvPr id="6" name="Rectangle 5">
            <a:extLst>
              <a:ext uri="{FF2B5EF4-FFF2-40B4-BE49-F238E27FC236}">
                <a16:creationId xmlns:a16="http://schemas.microsoft.com/office/drawing/2014/main" id="{2BECB6F2-0E72-76DA-1C1C-34447AC40ABF}"/>
              </a:ext>
            </a:extLst>
          </p:cNvPr>
          <p:cNvSpPr/>
          <p:nvPr/>
        </p:nvSpPr>
        <p:spPr>
          <a:xfrm>
            <a:off x="1996440" y="1287780"/>
            <a:ext cx="2644140" cy="20116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1000" dirty="0">
                <a:solidFill>
                  <a:srgbClr val="646464"/>
                </a:solidFill>
                <a:latin typeface="Consolas" panose="020B0609020204030204" pitchFamily="49" charset="0"/>
              </a:rPr>
              <a:t>@Entity</a:t>
            </a:r>
          </a:p>
          <a:p>
            <a:pPr algn="l"/>
            <a:r>
              <a:rPr lang="en-IN" sz="1000" b="1" dirty="0">
                <a:solidFill>
                  <a:srgbClr val="7F0055"/>
                </a:solidFill>
                <a:latin typeface="Consolas" panose="020B0609020204030204" pitchFamily="49" charset="0"/>
              </a:rPr>
              <a:t>public</a:t>
            </a:r>
            <a:r>
              <a:rPr lang="en-IN" sz="1000" b="1" dirty="0">
                <a:solidFill>
                  <a:srgbClr val="000000"/>
                </a:solidFill>
                <a:latin typeface="Consolas" panose="020B0609020204030204" pitchFamily="49" charset="0"/>
              </a:rPr>
              <a:t> </a:t>
            </a:r>
            <a:r>
              <a:rPr lang="en-IN" sz="1000" b="1" dirty="0">
                <a:solidFill>
                  <a:srgbClr val="7F0055"/>
                </a:solidFill>
                <a:latin typeface="Consolas" panose="020B0609020204030204" pitchFamily="49" charset="0"/>
              </a:rPr>
              <a:t>class</a:t>
            </a:r>
            <a:r>
              <a:rPr lang="en-IN" sz="1000" b="1" dirty="0">
                <a:solidFill>
                  <a:srgbClr val="000000"/>
                </a:solidFill>
                <a:latin typeface="Consolas" panose="020B0609020204030204" pitchFamily="49" charset="0"/>
              </a:rPr>
              <a:t> Cab {</a:t>
            </a:r>
            <a:endParaRPr lang="en-IN" sz="1000" dirty="0">
              <a:latin typeface="Consolas" panose="020B0609020204030204" pitchFamily="49" charset="0"/>
            </a:endParaRPr>
          </a:p>
          <a:p>
            <a:pPr algn="l"/>
            <a:r>
              <a:rPr lang="en-IN" sz="1000" dirty="0">
                <a:solidFill>
                  <a:srgbClr val="646464"/>
                </a:solidFill>
                <a:latin typeface="Consolas" panose="020B0609020204030204" pitchFamily="49" charset="0"/>
              </a:rPr>
              <a:t>@Id</a:t>
            </a:r>
          </a:p>
          <a:p>
            <a:pPr algn="l"/>
            <a:r>
              <a:rPr lang="en-IN" sz="1000" dirty="0">
                <a:solidFill>
                  <a:srgbClr val="646464"/>
                </a:solidFill>
                <a:latin typeface="Consolas" panose="020B0609020204030204" pitchFamily="49" charset="0"/>
              </a:rPr>
              <a:t>@GeneratedValue</a:t>
            </a:r>
            <a:r>
              <a:rPr lang="en-IN" sz="1000" dirty="0">
                <a:solidFill>
                  <a:srgbClr val="000000"/>
                </a:solidFill>
                <a:latin typeface="Consolas" panose="020B0609020204030204" pitchFamily="49" charset="0"/>
              </a:rPr>
              <a:t>(strategy = </a:t>
            </a:r>
            <a:r>
              <a:rPr lang="en-IN" sz="1000" dirty="0" err="1">
                <a:solidFill>
                  <a:srgbClr val="000000"/>
                </a:solidFill>
                <a:latin typeface="Consolas" panose="020B0609020204030204" pitchFamily="49" charset="0"/>
              </a:rPr>
              <a:t>GenerationType.</a:t>
            </a:r>
            <a:r>
              <a:rPr lang="en-IN" sz="1000" b="1" i="1" dirty="0" err="1">
                <a:solidFill>
                  <a:srgbClr val="0000C0"/>
                </a:solidFill>
                <a:latin typeface="Consolas" panose="020B0609020204030204" pitchFamily="49" charset="0"/>
              </a:rPr>
              <a:t>IDENTITY</a:t>
            </a:r>
            <a:r>
              <a:rPr lang="en-IN" sz="1000" b="1" i="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a:t>
            </a:r>
            <a:r>
              <a:rPr lang="en-IN" sz="1000" b="1" dirty="0">
                <a:solidFill>
                  <a:srgbClr val="7F0055"/>
                </a:solidFill>
                <a:latin typeface="Consolas" panose="020B0609020204030204" pitchFamily="49" charset="0"/>
              </a:rPr>
              <a:t>int</a:t>
            </a:r>
            <a:r>
              <a:rPr lang="en-IN" sz="1000" b="1" dirty="0">
                <a:solidFill>
                  <a:srgbClr val="000000"/>
                </a:solidFill>
                <a:latin typeface="Consolas" panose="020B0609020204030204" pitchFamily="49" charset="0"/>
              </a:rPr>
              <a:t> </a:t>
            </a:r>
            <a:r>
              <a:rPr lang="en-IN" sz="1000" b="1" dirty="0">
                <a:solidFill>
                  <a:srgbClr val="0000C0"/>
                </a:solidFill>
                <a:latin typeface="Consolas" panose="020B0609020204030204" pitchFamily="49" charset="0"/>
              </a:rPr>
              <a:t>id</a:t>
            </a:r>
            <a:r>
              <a:rPr lang="en-IN" sz="1000" b="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String </a:t>
            </a:r>
            <a:r>
              <a:rPr lang="en-IN" sz="1000" b="1" dirty="0" err="1">
                <a:solidFill>
                  <a:srgbClr val="0000C0"/>
                </a:solidFill>
                <a:latin typeface="Consolas" panose="020B0609020204030204" pitchFamily="49" charset="0"/>
              </a:rPr>
              <a:t>driverName</a:t>
            </a:r>
            <a:r>
              <a:rPr lang="en-IN" sz="1000" b="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a:t>
            </a:r>
            <a:r>
              <a:rPr lang="en-IN" sz="1000" b="1" dirty="0">
                <a:solidFill>
                  <a:srgbClr val="7F0055"/>
                </a:solidFill>
                <a:latin typeface="Consolas" panose="020B0609020204030204" pitchFamily="49" charset="0"/>
              </a:rPr>
              <a:t>double</a:t>
            </a:r>
            <a:r>
              <a:rPr lang="en-IN" sz="1000" b="1" dirty="0">
                <a:solidFill>
                  <a:srgbClr val="000000"/>
                </a:solidFill>
                <a:latin typeface="Consolas" panose="020B0609020204030204" pitchFamily="49" charset="0"/>
              </a:rPr>
              <a:t> </a:t>
            </a:r>
            <a:r>
              <a:rPr lang="en-IN" sz="1000" b="1" dirty="0">
                <a:solidFill>
                  <a:srgbClr val="0000C0"/>
                </a:solidFill>
                <a:latin typeface="Consolas" panose="020B0609020204030204" pitchFamily="49" charset="0"/>
              </a:rPr>
              <a:t>cost</a:t>
            </a:r>
            <a:r>
              <a:rPr lang="en-IN" sz="1000" b="1" dirty="0">
                <a:solidFill>
                  <a:srgbClr val="000000"/>
                </a:solidFill>
                <a:latin typeface="Consolas" panose="020B0609020204030204" pitchFamily="49" charset="0"/>
              </a:rPr>
              <a:t>;</a:t>
            </a:r>
            <a:endParaRPr lang="en-IN" sz="1000" dirty="0">
              <a:latin typeface="Consolas" panose="020B0609020204030204" pitchFamily="49" charset="0"/>
            </a:endParaRPr>
          </a:p>
          <a:p>
            <a:pPr algn="l"/>
            <a:r>
              <a:rPr lang="en-IN" sz="1000" dirty="0">
                <a:solidFill>
                  <a:srgbClr val="646464"/>
                </a:solidFill>
                <a:latin typeface="Consolas" panose="020B0609020204030204" pitchFamily="49" charset="0"/>
              </a:rPr>
              <a:t>@ManyToMany</a:t>
            </a:r>
            <a:endParaRPr lang="en-IN" sz="1000" dirty="0">
              <a:solidFill>
                <a:srgbClr val="000000"/>
              </a:solidFill>
              <a:latin typeface="Consolas" panose="020B0609020204030204" pitchFamily="49" charset="0"/>
            </a:endParaRP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List&lt;Person&gt; </a:t>
            </a:r>
            <a:r>
              <a:rPr lang="en-IN" sz="1000" b="1" dirty="0">
                <a:solidFill>
                  <a:srgbClr val="0000C0"/>
                </a:solidFill>
                <a:latin typeface="Consolas" panose="020B0609020204030204" pitchFamily="49" charset="0"/>
              </a:rPr>
              <a:t>persons</a:t>
            </a:r>
            <a:r>
              <a:rPr lang="en-IN" sz="1000" b="1" dirty="0">
                <a:solidFill>
                  <a:srgbClr val="000000"/>
                </a:solidFill>
                <a:latin typeface="Consolas" panose="020B0609020204030204" pitchFamily="49" charset="0"/>
              </a:rPr>
              <a:t>;</a:t>
            </a:r>
            <a:endParaRPr lang="en-IN" sz="1000" dirty="0"/>
          </a:p>
        </p:txBody>
      </p:sp>
      <p:sp>
        <p:nvSpPr>
          <p:cNvPr id="7" name="Rectangle 6">
            <a:extLst>
              <a:ext uri="{FF2B5EF4-FFF2-40B4-BE49-F238E27FC236}">
                <a16:creationId xmlns:a16="http://schemas.microsoft.com/office/drawing/2014/main" id="{593063B7-0274-452C-C302-7C29593BB4C6}"/>
              </a:ext>
            </a:extLst>
          </p:cNvPr>
          <p:cNvSpPr/>
          <p:nvPr/>
        </p:nvSpPr>
        <p:spPr>
          <a:xfrm>
            <a:off x="6225540" y="1287780"/>
            <a:ext cx="2758440" cy="20116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1200" dirty="0">
                <a:solidFill>
                  <a:srgbClr val="646464"/>
                </a:solidFill>
                <a:latin typeface="Consolas" panose="020B0609020204030204" pitchFamily="49" charset="0"/>
              </a:rPr>
              <a:t>@Entity</a:t>
            </a:r>
          </a:p>
          <a:p>
            <a:pPr algn="l"/>
            <a:r>
              <a:rPr lang="en-IN" sz="1200" b="1" dirty="0">
                <a:solidFill>
                  <a:srgbClr val="7F0055"/>
                </a:solidFill>
                <a:latin typeface="Consolas" panose="020B0609020204030204" pitchFamily="49" charset="0"/>
              </a:rPr>
              <a:t>public</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class</a:t>
            </a:r>
            <a:r>
              <a:rPr lang="en-IN" sz="1200" b="1" dirty="0">
                <a:solidFill>
                  <a:srgbClr val="000000"/>
                </a:solidFill>
                <a:latin typeface="Consolas" panose="020B0609020204030204" pitchFamily="49" charset="0"/>
              </a:rPr>
              <a:t> Person {</a:t>
            </a:r>
            <a:endParaRPr lang="en-IN" sz="1200" dirty="0">
              <a:latin typeface="Consolas" panose="020B0609020204030204" pitchFamily="49" charset="0"/>
            </a:endParaRPr>
          </a:p>
          <a:p>
            <a:pPr algn="l"/>
            <a:r>
              <a:rPr lang="en-IN" sz="1200" dirty="0">
                <a:solidFill>
                  <a:srgbClr val="646464"/>
                </a:solidFill>
                <a:latin typeface="Consolas" panose="020B0609020204030204" pitchFamily="49" charset="0"/>
              </a:rPr>
              <a:t>@Id</a:t>
            </a:r>
          </a:p>
          <a:p>
            <a:pPr algn="l"/>
            <a:r>
              <a:rPr lang="en-IN" sz="1200" dirty="0">
                <a:solidFill>
                  <a:srgbClr val="646464"/>
                </a:solidFill>
                <a:latin typeface="Consolas" panose="020B0609020204030204" pitchFamily="49" charset="0"/>
              </a:rPr>
              <a:t>@GeneratedValue</a:t>
            </a:r>
            <a:r>
              <a:rPr lang="en-IN" sz="1200" dirty="0">
                <a:solidFill>
                  <a:srgbClr val="000000"/>
                </a:solidFill>
                <a:latin typeface="Consolas" panose="020B0609020204030204" pitchFamily="49" charset="0"/>
              </a:rPr>
              <a:t>(strategy = </a:t>
            </a:r>
            <a:r>
              <a:rPr lang="en-IN" sz="1200" dirty="0" err="1">
                <a:solidFill>
                  <a:srgbClr val="000000"/>
                </a:solidFill>
                <a:latin typeface="Consolas" panose="020B0609020204030204" pitchFamily="49" charset="0"/>
              </a:rPr>
              <a:t>GenerationType.</a:t>
            </a:r>
            <a:r>
              <a:rPr lang="en-IN" sz="1200" b="1" i="1" dirty="0" err="1">
                <a:solidFill>
                  <a:srgbClr val="0000C0"/>
                </a:solidFill>
                <a:latin typeface="Consolas" panose="020B0609020204030204" pitchFamily="49" charset="0"/>
              </a:rPr>
              <a:t>IDENTITY</a:t>
            </a:r>
            <a:r>
              <a:rPr lang="en-IN" sz="1200" b="1" i="1" dirty="0">
                <a:solidFill>
                  <a:srgbClr val="000000"/>
                </a:solidFill>
                <a:latin typeface="Consolas" panose="020B0609020204030204" pitchFamily="49" charset="0"/>
              </a:rPr>
              <a:t>)</a:t>
            </a:r>
          </a:p>
          <a:p>
            <a:pPr algn="l"/>
            <a:r>
              <a:rPr lang="en-IN" sz="1200" b="1" dirty="0">
                <a:solidFill>
                  <a:srgbClr val="7F0055"/>
                </a:solidFill>
                <a:latin typeface="Consolas" panose="020B0609020204030204" pitchFamily="49" charset="0"/>
              </a:rPr>
              <a:t>private</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int</a:t>
            </a:r>
            <a:r>
              <a:rPr lang="en-IN" sz="1200" b="1" dirty="0">
                <a:solidFill>
                  <a:srgbClr val="000000"/>
                </a:solidFill>
                <a:latin typeface="Consolas" panose="020B0609020204030204" pitchFamily="49" charset="0"/>
              </a:rPr>
              <a:t> </a:t>
            </a:r>
            <a:r>
              <a:rPr lang="en-IN" sz="1200" b="1" dirty="0">
                <a:solidFill>
                  <a:srgbClr val="0000C0"/>
                </a:solidFill>
                <a:latin typeface="Consolas" panose="020B0609020204030204" pitchFamily="49" charset="0"/>
              </a:rPr>
              <a:t>id</a:t>
            </a:r>
            <a:r>
              <a:rPr lang="en-IN" sz="1200" b="1" dirty="0">
                <a:solidFill>
                  <a:srgbClr val="000000"/>
                </a:solidFill>
                <a:latin typeface="Consolas" panose="020B0609020204030204" pitchFamily="49" charset="0"/>
              </a:rPr>
              <a:t>;</a:t>
            </a:r>
          </a:p>
          <a:p>
            <a:pPr algn="l"/>
            <a:r>
              <a:rPr lang="en-IN" sz="1200" b="1" dirty="0">
                <a:solidFill>
                  <a:srgbClr val="7F0055"/>
                </a:solidFill>
                <a:latin typeface="Consolas" panose="020B0609020204030204" pitchFamily="49" charset="0"/>
              </a:rPr>
              <a:t>private</a:t>
            </a:r>
            <a:r>
              <a:rPr lang="en-IN" sz="1200" b="1" dirty="0">
                <a:solidFill>
                  <a:srgbClr val="000000"/>
                </a:solidFill>
                <a:latin typeface="Consolas" panose="020B0609020204030204" pitchFamily="49" charset="0"/>
              </a:rPr>
              <a:t> String </a:t>
            </a:r>
            <a:r>
              <a:rPr lang="en-IN" sz="1200" b="1" dirty="0">
                <a:solidFill>
                  <a:srgbClr val="0000C0"/>
                </a:solidFill>
                <a:latin typeface="Consolas" panose="020B0609020204030204" pitchFamily="49" charset="0"/>
              </a:rPr>
              <a:t>name</a:t>
            </a:r>
            <a:r>
              <a:rPr lang="en-IN" sz="1200" b="1" dirty="0">
                <a:solidFill>
                  <a:srgbClr val="000000"/>
                </a:solidFill>
                <a:latin typeface="Consolas" panose="020B0609020204030204" pitchFamily="49" charset="0"/>
              </a:rPr>
              <a:t>;</a:t>
            </a:r>
            <a:endParaRPr lang="en-IN" sz="1200" dirty="0">
              <a:latin typeface="Consolas" panose="020B0609020204030204" pitchFamily="49" charset="0"/>
            </a:endParaRPr>
          </a:p>
          <a:p>
            <a:pPr algn="l"/>
            <a:r>
              <a:rPr lang="en-IN" sz="1200" dirty="0">
                <a:solidFill>
                  <a:srgbClr val="646464"/>
                </a:solidFill>
                <a:latin typeface="Consolas" panose="020B0609020204030204" pitchFamily="49" charset="0"/>
              </a:rPr>
              <a:t>@ManyToMany</a:t>
            </a:r>
            <a:endParaRPr lang="en-IN" sz="1200" dirty="0">
              <a:solidFill>
                <a:srgbClr val="000000"/>
              </a:solidFill>
              <a:latin typeface="Consolas" panose="020B0609020204030204" pitchFamily="49" charset="0"/>
            </a:endParaRPr>
          </a:p>
          <a:p>
            <a:pPr algn="l"/>
            <a:r>
              <a:rPr lang="en-IN" sz="1200" b="1" dirty="0">
                <a:solidFill>
                  <a:srgbClr val="7F0055"/>
                </a:solidFill>
                <a:latin typeface="Consolas" panose="020B0609020204030204" pitchFamily="49" charset="0"/>
              </a:rPr>
              <a:t>private</a:t>
            </a:r>
            <a:r>
              <a:rPr lang="en-IN" sz="1200" b="1" dirty="0">
                <a:solidFill>
                  <a:srgbClr val="000000"/>
                </a:solidFill>
                <a:latin typeface="Consolas" panose="020B0609020204030204" pitchFamily="49" charset="0"/>
              </a:rPr>
              <a:t> List&lt;Cab&gt; </a:t>
            </a:r>
            <a:r>
              <a:rPr lang="en-IN" sz="1200" b="1" dirty="0">
                <a:solidFill>
                  <a:srgbClr val="0000C0"/>
                </a:solidFill>
                <a:latin typeface="Consolas" panose="020B0609020204030204" pitchFamily="49" charset="0"/>
              </a:rPr>
              <a:t>cabs</a:t>
            </a:r>
            <a:r>
              <a:rPr lang="en-IN" sz="1200" b="1" dirty="0">
                <a:solidFill>
                  <a:srgbClr val="000000"/>
                </a:solidFill>
                <a:latin typeface="Consolas" panose="020B0609020204030204" pitchFamily="49" charset="0"/>
              </a:rPr>
              <a:t>;</a:t>
            </a:r>
            <a:endParaRPr lang="en-IN" sz="1200" dirty="0"/>
          </a:p>
        </p:txBody>
      </p:sp>
      <p:sp>
        <p:nvSpPr>
          <p:cNvPr id="9" name="TextBox 8">
            <a:extLst>
              <a:ext uri="{FF2B5EF4-FFF2-40B4-BE49-F238E27FC236}">
                <a16:creationId xmlns:a16="http://schemas.microsoft.com/office/drawing/2014/main" id="{266813F3-303B-D82D-E2C7-1528776B6B7D}"/>
              </a:ext>
            </a:extLst>
          </p:cNvPr>
          <p:cNvSpPr txBox="1"/>
          <p:nvPr/>
        </p:nvSpPr>
        <p:spPr>
          <a:xfrm>
            <a:off x="1325880" y="3429000"/>
            <a:ext cx="2400300" cy="369332"/>
          </a:xfrm>
          <a:prstGeom prst="rect">
            <a:avLst/>
          </a:prstGeom>
          <a:noFill/>
        </p:spPr>
        <p:txBody>
          <a:bodyPr wrap="square" rtlCol="0">
            <a:spAutoFit/>
          </a:bodyPr>
          <a:lstStyle/>
          <a:p>
            <a:r>
              <a:rPr lang="en-IN" dirty="0">
                <a:highlight>
                  <a:srgbClr val="00FFFF"/>
                </a:highlight>
              </a:rPr>
              <a:t>TABLES IN DATABASE</a:t>
            </a:r>
          </a:p>
        </p:txBody>
      </p:sp>
      <p:sp>
        <p:nvSpPr>
          <p:cNvPr id="11" name="Rectangle 10">
            <a:extLst>
              <a:ext uri="{FF2B5EF4-FFF2-40B4-BE49-F238E27FC236}">
                <a16:creationId xmlns:a16="http://schemas.microsoft.com/office/drawing/2014/main" id="{2DA93056-5179-6FCF-846C-B3B1061D2203}"/>
              </a:ext>
            </a:extLst>
          </p:cNvPr>
          <p:cNvSpPr/>
          <p:nvPr/>
        </p:nvSpPr>
        <p:spPr>
          <a:xfrm>
            <a:off x="3710048" y="4297204"/>
            <a:ext cx="1918330" cy="10972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issssid</a:t>
            </a:r>
            <a:endParaRPr lang="en-IN" dirty="0"/>
          </a:p>
        </p:txBody>
      </p:sp>
      <p:cxnSp>
        <p:nvCxnSpPr>
          <p:cNvPr id="13" name="Straight Connector 12">
            <a:extLst>
              <a:ext uri="{FF2B5EF4-FFF2-40B4-BE49-F238E27FC236}">
                <a16:creationId xmlns:a16="http://schemas.microsoft.com/office/drawing/2014/main" id="{29EC3C9C-F064-AFBD-62B8-2C49B837D43B}"/>
              </a:ext>
            </a:extLst>
          </p:cNvPr>
          <p:cNvCxnSpPr>
            <a:cxnSpLocks/>
            <a:stCxn id="11" idx="1"/>
            <a:endCxn id="11" idx="3"/>
          </p:cNvCxnSpPr>
          <p:nvPr/>
        </p:nvCxnSpPr>
        <p:spPr>
          <a:xfrm>
            <a:off x="3710048" y="4845844"/>
            <a:ext cx="191833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8D9AFB3-5389-CDF6-01E1-2CFDE4CDC1AC}"/>
              </a:ext>
            </a:extLst>
          </p:cNvPr>
          <p:cNvCxnSpPr/>
          <p:nvPr/>
        </p:nvCxnSpPr>
        <p:spPr>
          <a:xfrm>
            <a:off x="4604830" y="4297204"/>
            <a:ext cx="0" cy="1097280"/>
          </a:xfrm>
          <a:prstGeom prst="line">
            <a:avLst/>
          </a:prstGeom>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B5F00797-DAE5-7EC5-542D-C946A6EC81DD}"/>
              </a:ext>
            </a:extLst>
          </p:cNvPr>
          <p:cNvSpPr txBox="1"/>
          <p:nvPr/>
        </p:nvSpPr>
        <p:spPr>
          <a:xfrm>
            <a:off x="202949" y="3927872"/>
            <a:ext cx="922020" cy="369332"/>
          </a:xfrm>
          <a:prstGeom prst="rect">
            <a:avLst/>
          </a:prstGeom>
          <a:noFill/>
        </p:spPr>
        <p:txBody>
          <a:bodyPr wrap="square" rtlCol="0">
            <a:spAutoFit/>
          </a:bodyPr>
          <a:lstStyle/>
          <a:p>
            <a:r>
              <a:rPr lang="en-IN" dirty="0"/>
              <a:t>cab</a:t>
            </a:r>
          </a:p>
        </p:txBody>
      </p:sp>
      <p:sp>
        <p:nvSpPr>
          <p:cNvPr id="26" name="TextBox 25">
            <a:extLst>
              <a:ext uri="{FF2B5EF4-FFF2-40B4-BE49-F238E27FC236}">
                <a16:creationId xmlns:a16="http://schemas.microsoft.com/office/drawing/2014/main" id="{0001C4CE-0857-B652-AA7A-742C3B395E18}"/>
              </a:ext>
            </a:extLst>
          </p:cNvPr>
          <p:cNvSpPr txBox="1"/>
          <p:nvPr/>
        </p:nvSpPr>
        <p:spPr>
          <a:xfrm>
            <a:off x="3979004" y="4381024"/>
            <a:ext cx="487678" cy="369332"/>
          </a:xfrm>
          <a:prstGeom prst="rect">
            <a:avLst/>
          </a:prstGeom>
          <a:noFill/>
        </p:spPr>
        <p:txBody>
          <a:bodyPr wrap="square" rtlCol="0">
            <a:spAutoFit/>
          </a:bodyPr>
          <a:lstStyle/>
          <a:p>
            <a:r>
              <a:rPr lang="en-IN" dirty="0"/>
              <a:t>id</a:t>
            </a:r>
          </a:p>
        </p:txBody>
      </p:sp>
      <p:sp>
        <p:nvSpPr>
          <p:cNvPr id="28" name="TextBox 27">
            <a:extLst>
              <a:ext uri="{FF2B5EF4-FFF2-40B4-BE49-F238E27FC236}">
                <a16:creationId xmlns:a16="http://schemas.microsoft.com/office/drawing/2014/main" id="{FE3F459E-CDF1-3827-E2DF-8A0B83656E2A}"/>
              </a:ext>
            </a:extLst>
          </p:cNvPr>
          <p:cNvSpPr txBox="1"/>
          <p:nvPr/>
        </p:nvSpPr>
        <p:spPr>
          <a:xfrm>
            <a:off x="4721609" y="4381024"/>
            <a:ext cx="765809" cy="369332"/>
          </a:xfrm>
          <a:prstGeom prst="rect">
            <a:avLst/>
          </a:prstGeom>
          <a:noFill/>
        </p:spPr>
        <p:txBody>
          <a:bodyPr wrap="square" rtlCol="0">
            <a:spAutoFit/>
          </a:bodyPr>
          <a:lstStyle/>
          <a:p>
            <a:r>
              <a:rPr lang="en-IN" dirty="0"/>
              <a:t>name</a:t>
            </a:r>
          </a:p>
        </p:txBody>
      </p:sp>
      <p:sp>
        <p:nvSpPr>
          <p:cNvPr id="50" name="Rectangle 49">
            <a:extLst>
              <a:ext uri="{FF2B5EF4-FFF2-40B4-BE49-F238E27FC236}">
                <a16:creationId xmlns:a16="http://schemas.microsoft.com/office/drawing/2014/main" id="{1F5DD200-F7C1-9326-1B10-3F12BDC93F7B}"/>
              </a:ext>
            </a:extLst>
          </p:cNvPr>
          <p:cNvSpPr/>
          <p:nvPr/>
        </p:nvSpPr>
        <p:spPr>
          <a:xfrm>
            <a:off x="91506" y="4297204"/>
            <a:ext cx="3301360" cy="10972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issssid</a:t>
            </a:r>
            <a:endParaRPr lang="en-IN" dirty="0"/>
          </a:p>
        </p:txBody>
      </p:sp>
      <p:cxnSp>
        <p:nvCxnSpPr>
          <p:cNvPr id="51" name="Straight Connector 50">
            <a:extLst>
              <a:ext uri="{FF2B5EF4-FFF2-40B4-BE49-F238E27FC236}">
                <a16:creationId xmlns:a16="http://schemas.microsoft.com/office/drawing/2014/main" id="{104D0EF0-B4FE-1012-7F96-CD7315D76AAF}"/>
              </a:ext>
            </a:extLst>
          </p:cNvPr>
          <p:cNvCxnSpPr>
            <a:cxnSpLocks/>
            <a:stCxn id="50" idx="1"/>
            <a:endCxn id="50" idx="3"/>
          </p:cNvCxnSpPr>
          <p:nvPr/>
        </p:nvCxnSpPr>
        <p:spPr>
          <a:xfrm>
            <a:off x="91506" y="4845844"/>
            <a:ext cx="3301360" cy="0"/>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7CEC6FBC-6C4B-47C5-9593-8FCC8DC49630}"/>
              </a:ext>
            </a:extLst>
          </p:cNvPr>
          <p:cNvCxnSpPr/>
          <p:nvPr/>
        </p:nvCxnSpPr>
        <p:spPr>
          <a:xfrm>
            <a:off x="1025908" y="4297204"/>
            <a:ext cx="0" cy="1097280"/>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F3592FA1-314B-1198-2C49-151C5C560C3E}"/>
              </a:ext>
            </a:extLst>
          </p:cNvPr>
          <p:cNvCxnSpPr/>
          <p:nvPr/>
        </p:nvCxnSpPr>
        <p:spPr>
          <a:xfrm>
            <a:off x="1818388" y="4297204"/>
            <a:ext cx="0" cy="1097280"/>
          </a:xfrm>
          <a:prstGeom prst="line">
            <a:avLst/>
          </a:prstGeom>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684E470B-28FE-4880-EDD6-121F906061DB}"/>
              </a:ext>
            </a:extLst>
          </p:cNvPr>
          <p:cNvSpPr txBox="1"/>
          <p:nvPr/>
        </p:nvSpPr>
        <p:spPr>
          <a:xfrm>
            <a:off x="408688" y="4381024"/>
            <a:ext cx="487678" cy="369332"/>
          </a:xfrm>
          <a:prstGeom prst="rect">
            <a:avLst/>
          </a:prstGeom>
          <a:noFill/>
        </p:spPr>
        <p:txBody>
          <a:bodyPr wrap="square" rtlCol="0">
            <a:spAutoFit/>
          </a:bodyPr>
          <a:lstStyle/>
          <a:p>
            <a:r>
              <a:rPr lang="en-IN" dirty="0"/>
              <a:t>id</a:t>
            </a:r>
          </a:p>
        </p:txBody>
      </p:sp>
      <p:sp>
        <p:nvSpPr>
          <p:cNvPr id="56" name="TextBox 55">
            <a:extLst>
              <a:ext uri="{FF2B5EF4-FFF2-40B4-BE49-F238E27FC236}">
                <a16:creationId xmlns:a16="http://schemas.microsoft.com/office/drawing/2014/main" id="{40F81923-142D-A82A-B443-B0569087835E}"/>
              </a:ext>
            </a:extLst>
          </p:cNvPr>
          <p:cNvSpPr txBox="1"/>
          <p:nvPr/>
        </p:nvSpPr>
        <p:spPr>
          <a:xfrm>
            <a:off x="1102108" y="4381024"/>
            <a:ext cx="640078" cy="369332"/>
          </a:xfrm>
          <a:prstGeom prst="rect">
            <a:avLst/>
          </a:prstGeom>
          <a:noFill/>
        </p:spPr>
        <p:txBody>
          <a:bodyPr wrap="square" rtlCol="0">
            <a:spAutoFit/>
          </a:bodyPr>
          <a:lstStyle/>
          <a:p>
            <a:r>
              <a:rPr lang="en-IN" dirty="0"/>
              <a:t>cost</a:t>
            </a:r>
          </a:p>
        </p:txBody>
      </p:sp>
      <p:sp>
        <p:nvSpPr>
          <p:cNvPr id="57" name="TextBox 56">
            <a:extLst>
              <a:ext uri="{FF2B5EF4-FFF2-40B4-BE49-F238E27FC236}">
                <a16:creationId xmlns:a16="http://schemas.microsoft.com/office/drawing/2014/main" id="{E37BA0D2-E7D1-416A-ED59-274A8392CDE4}"/>
              </a:ext>
            </a:extLst>
          </p:cNvPr>
          <p:cNvSpPr txBox="1"/>
          <p:nvPr/>
        </p:nvSpPr>
        <p:spPr>
          <a:xfrm>
            <a:off x="1963165" y="4381024"/>
            <a:ext cx="1341121" cy="369332"/>
          </a:xfrm>
          <a:prstGeom prst="rect">
            <a:avLst/>
          </a:prstGeom>
          <a:noFill/>
        </p:spPr>
        <p:txBody>
          <a:bodyPr wrap="square" rtlCol="0">
            <a:spAutoFit/>
          </a:bodyPr>
          <a:lstStyle/>
          <a:p>
            <a:r>
              <a:rPr lang="en-IN" dirty="0" err="1"/>
              <a:t>driverName</a:t>
            </a:r>
            <a:endParaRPr lang="en-IN" dirty="0"/>
          </a:p>
        </p:txBody>
      </p:sp>
      <p:sp>
        <p:nvSpPr>
          <p:cNvPr id="59" name="TextBox 58">
            <a:extLst>
              <a:ext uri="{FF2B5EF4-FFF2-40B4-BE49-F238E27FC236}">
                <a16:creationId xmlns:a16="http://schemas.microsoft.com/office/drawing/2014/main" id="{A61A5E0C-445E-BA1E-2065-1C158F1EB7FC}"/>
              </a:ext>
            </a:extLst>
          </p:cNvPr>
          <p:cNvSpPr txBox="1"/>
          <p:nvPr/>
        </p:nvSpPr>
        <p:spPr>
          <a:xfrm>
            <a:off x="3604260" y="3963948"/>
            <a:ext cx="1181100" cy="369332"/>
          </a:xfrm>
          <a:prstGeom prst="rect">
            <a:avLst/>
          </a:prstGeom>
          <a:noFill/>
        </p:spPr>
        <p:txBody>
          <a:bodyPr wrap="square" rtlCol="0">
            <a:spAutoFit/>
          </a:bodyPr>
          <a:lstStyle/>
          <a:p>
            <a:r>
              <a:rPr lang="en-IN" dirty="0"/>
              <a:t>person</a:t>
            </a:r>
          </a:p>
        </p:txBody>
      </p:sp>
      <p:sp>
        <p:nvSpPr>
          <p:cNvPr id="32" name="Rectangle 31">
            <a:extLst>
              <a:ext uri="{FF2B5EF4-FFF2-40B4-BE49-F238E27FC236}">
                <a16:creationId xmlns:a16="http://schemas.microsoft.com/office/drawing/2014/main" id="{035A19B3-EFE1-75A7-8B3F-48255F4380C9}"/>
              </a:ext>
            </a:extLst>
          </p:cNvPr>
          <p:cNvSpPr/>
          <p:nvPr/>
        </p:nvSpPr>
        <p:spPr>
          <a:xfrm>
            <a:off x="5986176" y="4297204"/>
            <a:ext cx="2651795" cy="10972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issssid</a:t>
            </a:r>
            <a:endParaRPr lang="en-IN" dirty="0"/>
          </a:p>
        </p:txBody>
      </p:sp>
      <p:cxnSp>
        <p:nvCxnSpPr>
          <p:cNvPr id="33" name="Straight Connector 32">
            <a:extLst>
              <a:ext uri="{FF2B5EF4-FFF2-40B4-BE49-F238E27FC236}">
                <a16:creationId xmlns:a16="http://schemas.microsoft.com/office/drawing/2014/main" id="{A920A05C-2068-D1AD-DFB6-65606C1A1B70}"/>
              </a:ext>
            </a:extLst>
          </p:cNvPr>
          <p:cNvCxnSpPr>
            <a:cxnSpLocks/>
            <a:stCxn id="32" idx="1"/>
            <a:endCxn id="32" idx="3"/>
          </p:cNvCxnSpPr>
          <p:nvPr/>
        </p:nvCxnSpPr>
        <p:spPr>
          <a:xfrm>
            <a:off x="5986176" y="4845844"/>
            <a:ext cx="2651795" cy="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B9AC7968-E904-81BD-686C-9C0E8A7A8DC1}"/>
              </a:ext>
            </a:extLst>
          </p:cNvPr>
          <p:cNvCxnSpPr/>
          <p:nvPr/>
        </p:nvCxnSpPr>
        <p:spPr>
          <a:xfrm>
            <a:off x="7244943" y="4297204"/>
            <a:ext cx="0" cy="1097280"/>
          </a:xfrm>
          <a:prstGeom prst="line">
            <a:avLst/>
          </a:prstGeom>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1FAAB47D-5DB9-B58F-C194-AE97F70B62DF}"/>
              </a:ext>
            </a:extLst>
          </p:cNvPr>
          <p:cNvSpPr txBox="1"/>
          <p:nvPr/>
        </p:nvSpPr>
        <p:spPr>
          <a:xfrm>
            <a:off x="6078553" y="4381024"/>
            <a:ext cx="1076951" cy="338554"/>
          </a:xfrm>
          <a:prstGeom prst="rect">
            <a:avLst/>
          </a:prstGeom>
          <a:noFill/>
        </p:spPr>
        <p:txBody>
          <a:bodyPr wrap="square" rtlCol="0">
            <a:spAutoFit/>
          </a:bodyPr>
          <a:lstStyle/>
          <a:p>
            <a:r>
              <a:rPr lang="en-IN" sz="1600" dirty="0" err="1"/>
              <a:t>cab_id</a:t>
            </a:r>
            <a:endParaRPr lang="en-IN" sz="1600" dirty="0"/>
          </a:p>
        </p:txBody>
      </p:sp>
      <p:sp>
        <p:nvSpPr>
          <p:cNvPr id="36" name="TextBox 35">
            <a:extLst>
              <a:ext uri="{FF2B5EF4-FFF2-40B4-BE49-F238E27FC236}">
                <a16:creationId xmlns:a16="http://schemas.microsoft.com/office/drawing/2014/main" id="{C6BF1375-C274-B1F1-B072-11936C5F5487}"/>
              </a:ext>
            </a:extLst>
          </p:cNvPr>
          <p:cNvSpPr txBox="1"/>
          <p:nvPr/>
        </p:nvSpPr>
        <p:spPr>
          <a:xfrm>
            <a:off x="7334378" y="4334857"/>
            <a:ext cx="1169328" cy="369332"/>
          </a:xfrm>
          <a:prstGeom prst="rect">
            <a:avLst/>
          </a:prstGeom>
          <a:noFill/>
        </p:spPr>
        <p:txBody>
          <a:bodyPr wrap="square" rtlCol="0">
            <a:spAutoFit/>
          </a:bodyPr>
          <a:lstStyle/>
          <a:p>
            <a:r>
              <a:rPr lang="en-IN" dirty="0" err="1"/>
              <a:t>person_id</a:t>
            </a:r>
            <a:endParaRPr lang="en-IN" dirty="0"/>
          </a:p>
        </p:txBody>
      </p:sp>
      <p:sp>
        <p:nvSpPr>
          <p:cNvPr id="16" name="TextBox 15">
            <a:extLst>
              <a:ext uri="{FF2B5EF4-FFF2-40B4-BE49-F238E27FC236}">
                <a16:creationId xmlns:a16="http://schemas.microsoft.com/office/drawing/2014/main" id="{17C91E69-FE67-4458-C11E-F771E459A7FB}"/>
              </a:ext>
            </a:extLst>
          </p:cNvPr>
          <p:cNvSpPr txBox="1"/>
          <p:nvPr/>
        </p:nvSpPr>
        <p:spPr>
          <a:xfrm>
            <a:off x="5947125" y="3874532"/>
            <a:ext cx="1957382" cy="369332"/>
          </a:xfrm>
          <a:prstGeom prst="rect">
            <a:avLst/>
          </a:prstGeom>
          <a:noFill/>
        </p:spPr>
        <p:txBody>
          <a:bodyPr wrap="square" rtlCol="0">
            <a:spAutoFit/>
          </a:bodyPr>
          <a:lstStyle/>
          <a:p>
            <a:r>
              <a:rPr lang="en-IN" dirty="0" err="1"/>
              <a:t>cab_person</a:t>
            </a:r>
            <a:endParaRPr lang="en-IN" dirty="0"/>
          </a:p>
        </p:txBody>
      </p:sp>
      <p:sp>
        <p:nvSpPr>
          <p:cNvPr id="39" name="Rectangle 38">
            <a:extLst>
              <a:ext uri="{FF2B5EF4-FFF2-40B4-BE49-F238E27FC236}">
                <a16:creationId xmlns:a16="http://schemas.microsoft.com/office/drawing/2014/main" id="{6FEE4DB6-0132-45F4-B2A9-406BA2B3F1CB}"/>
              </a:ext>
            </a:extLst>
          </p:cNvPr>
          <p:cNvSpPr/>
          <p:nvPr/>
        </p:nvSpPr>
        <p:spPr>
          <a:xfrm>
            <a:off x="9288837" y="4297204"/>
            <a:ext cx="2811651" cy="10972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issssid</a:t>
            </a:r>
            <a:endParaRPr lang="en-IN" dirty="0"/>
          </a:p>
        </p:txBody>
      </p:sp>
      <p:cxnSp>
        <p:nvCxnSpPr>
          <p:cNvPr id="40" name="Straight Connector 39">
            <a:extLst>
              <a:ext uri="{FF2B5EF4-FFF2-40B4-BE49-F238E27FC236}">
                <a16:creationId xmlns:a16="http://schemas.microsoft.com/office/drawing/2014/main" id="{34E5C11A-9F83-D693-DCAC-1C8154F205C5}"/>
              </a:ext>
            </a:extLst>
          </p:cNvPr>
          <p:cNvCxnSpPr>
            <a:cxnSpLocks/>
            <a:stCxn id="39" idx="1"/>
            <a:endCxn id="39" idx="3"/>
          </p:cNvCxnSpPr>
          <p:nvPr/>
        </p:nvCxnSpPr>
        <p:spPr>
          <a:xfrm>
            <a:off x="9288837" y="4845844"/>
            <a:ext cx="2811651" cy="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E8863D23-BBC0-EEE7-8B8A-DB8CEC1047BE}"/>
              </a:ext>
            </a:extLst>
          </p:cNvPr>
          <p:cNvCxnSpPr/>
          <p:nvPr/>
        </p:nvCxnSpPr>
        <p:spPr>
          <a:xfrm>
            <a:off x="10603895" y="4297204"/>
            <a:ext cx="0" cy="1097280"/>
          </a:xfrm>
          <a:prstGeom prst="line">
            <a:avLst/>
          </a:prstGeom>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id="{9D446C82-D1DE-00FF-8391-41B068A6FF4B}"/>
              </a:ext>
            </a:extLst>
          </p:cNvPr>
          <p:cNvSpPr txBox="1"/>
          <p:nvPr/>
        </p:nvSpPr>
        <p:spPr>
          <a:xfrm>
            <a:off x="9288837" y="3839323"/>
            <a:ext cx="1957382" cy="369332"/>
          </a:xfrm>
          <a:prstGeom prst="rect">
            <a:avLst/>
          </a:prstGeom>
          <a:noFill/>
        </p:spPr>
        <p:txBody>
          <a:bodyPr wrap="square" rtlCol="0">
            <a:spAutoFit/>
          </a:bodyPr>
          <a:lstStyle/>
          <a:p>
            <a:r>
              <a:rPr lang="en-IN" dirty="0" err="1"/>
              <a:t>person_cab</a:t>
            </a:r>
            <a:endParaRPr lang="en-IN" dirty="0"/>
          </a:p>
        </p:txBody>
      </p:sp>
      <p:sp>
        <p:nvSpPr>
          <p:cNvPr id="54" name="TextBox 53">
            <a:extLst>
              <a:ext uri="{FF2B5EF4-FFF2-40B4-BE49-F238E27FC236}">
                <a16:creationId xmlns:a16="http://schemas.microsoft.com/office/drawing/2014/main" id="{3DB8FFC8-9A6F-41DF-6918-8802AA413B89}"/>
              </a:ext>
            </a:extLst>
          </p:cNvPr>
          <p:cNvSpPr txBox="1"/>
          <p:nvPr/>
        </p:nvSpPr>
        <p:spPr>
          <a:xfrm>
            <a:off x="9312074" y="4365635"/>
            <a:ext cx="1169328" cy="369332"/>
          </a:xfrm>
          <a:prstGeom prst="rect">
            <a:avLst/>
          </a:prstGeom>
          <a:noFill/>
        </p:spPr>
        <p:txBody>
          <a:bodyPr wrap="square" rtlCol="0">
            <a:spAutoFit/>
          </a:bodyPr>
          <a:lstStyle/>
          <a:p>
            <a:r>
              <a:rPr lang="en-IN" dirty="0" err="1"/>
              <a:t>person_id</a:t>
            </a:r>
            <a:endParaRPr lang="en-IN" dirty="0"/>
          </a:p>
        </p:txBody>
      </p:sp>
      <p:sp>
        <p:nvSpPr>
          <p:cNvPr id="60" name="TextBox 59">
            <a:extLst>
              <a:ext uri="{FF2B5EF4-FFF2-40B4-BE49-F238E27FC236}">
                <a16:creationId xmlns:a16="http://schemas.microsoft.com/office/drawing/2014/main" id="{A0BDDEC7-1DD3-1ED1-1B8E-C8F30B8962C2}"/>
              </a:ext>
            </a:extLst>
          </p:cNvPr>
          <p:cNvSpPr txBox="1"/>
          <p:nvPr/>
        </p:nvSpPr>
        <p:spPr>
          <a:xfrm>
            <a:off x="10755249" y="4402247"/>
            <a:ext cx="1076951" cy="338554"/>
          </a:xfrm>
          <a:prstGeom prst="rect">
            <a:avLst/>
          </a:prstGeom>
          <a:noFill/>
        </p:spPr>
        <p:txBody>
          <a:bodyPr wrap="square" rtlCol="0">
            <a:spAutoFit/>
          </a:bodyPr>
          <a:lstStyle/>
          <a:p>
            <a:r>
              <a:rPr lang="en-IN" sz="1600" dirty="0" err="1"/>
              <a:t>cab_id</a:t>
            </a:r>
            <a:endParaRPr lang="en-IN" sz="1600" dirty="0"/>
          </a:p>
        </p:txBody>
      </p:sp>
    </p:spTree>
    <p:extLst>
      <p:ext uri="{BB962C8B-B14F-4D97-AF65-F5344CB8AC3E}">
        <p14:creationId xmlns:p14="http://schemas.microsoft.com/office/powerpoint/2010/main" val="5735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FF1EFA-79F1-442A-A8D7-B31A035F4C98}"/>
              </a:ext>
            </a:extLst>
          </p:cNvPr>
          <p:cNvSpPr txBox="1"/>
          <p:nvPr/>
        </p:nvSpPr>
        <p:spPr>
          <a:xfrm>
            <a:off x="1165860" y="655320"/>
            <a:ext cx="5596888" cy="369332"/>
          </a:xfrm>
          <a:prstGeom prst="rect">
            <a:avLst/>
          </a:prstGeom>
          <a:noFill/>
        </p:spPr>
        <p:txBody>
          <a:bodyPr wrap="square" rtlCol="0">
            <a:spAutoFit/>
          </a:bodyPr>
          <a:lstStyle/>
          <a:p>
            <a:r>
              <a:rPr lang="en-IN" dirty="0">
                <a:highlight>
                  <a:srgbClr val="00FFFF"/>
                </a:highlight>
              </a:rPr>
              <a:t>AFTER USING @JOINTABLE</a:t>
            </a:r>
          </a:p>
        </p:txBody>
      </p:sp>
      <p:sp>
        <p:nvSpPr>
          <p:cNvPr id="6" name="Rectangle 5">
            <a:extLst>
              <a:ext uri="{FF2B5EF4-FFF2-40B4-BE49-F238E27FC236}">
                <a16:creationId xmlns:a16="http://schemas.microsoft.com/office/drawing/2014/main" id="{2BECB6F2-0E72-76DA-1C1C-34447AC40ABF}"/>
              </a:ext>
            </a:extLst>
          </p:cNvPr>
          <p:cNvSpPr/>
          <p:nvPr/>
        </p:nvSpPr>
        <p:spPr>
          <a:xfrm>
            <a:off x="1996440" y="1287780"/>
            <a:ext cx="2644140" cy="20116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1000" dirty="0">
                <a:solidFill>
                  <a:srgbClr val="646464"/>
                </a:solidFill>
                <a:latin typeface="Consolas" panose="020B0609020204030204" pitchFamily="49" charset="0"/>
              </a:rPr>
              <a:t>@Entity</a:t>
            </a:r>
          </a:p>
          <a:p>
            <a:pPr algn="l"/>
            <a:r>
              <a:rPr lang="en-IN" sz="1000" b="1" dirty="0">
                <a:solidFill>
                  <a:srgbClr val="7F0055"/>
                </a:solidFill>
                <a:latin typeface="Consolas" panose="020B0609020204030204" pitchFamily="49" charset="0"/>
              </a:rPr>
              <a:t>public</a:t>
            </a:r>
            <a:r>
              <a:rPr lang="en-IN" sz="1000" b="1" dirty="0">
                <a:solidFill>
                  <a:srgbClr val="000000"/>
                </a:solidFill>
                <a:latin typeface="Consolas" panose="020B0609020204030204" pitchFamily="49" charset="0"/>
              </a:rPr>
              <a:t> </a:t>
            </a:r>
            <a:r>
              <a:rPr lang="en-IN" sz="1000" b="1" dirty="0">
                <a:solidFill>
                  <a:srgbClr val="7F0055"/>
                </a:solidFill>
                <a:latin typeface="Consolas" panose="020B0609020204030204" pitchFamily="49" charset="0"/>
              </a:rPr>
              <a:t>class</a:t>
            </a:r>
            <a:r>
              <a:rPr lang="en-IN" sz="1000" b="1" dirty="0">
                <a:solidFill>
                  <a:srgbClr val="000000"/>
                </a:solidFill>
                <a:latin typeface="Consolas" panose="020B0609020204030204" pitchFamily="49" charset="0"/>
              </a:rPr>
              <a:t> Cab {</a:t>
            </a:r>
            <a:endParaRPr lang="en-IN" sz="1000" dirty="0">
              <a:latin typeface="Consolas" panose="020B0609020204030204" pitchFamily="49" charset="0"/>
            </a:endParaRPr>
          </a:p>
          <a:p>
            <a:pPr algn="l"/>
            <a:r>
              <a:rPr lang="en-IN" sz="1000" dirty="0">
                <a:solidFill>
                  <a:srgbClr val="646464"/>
                </a:solidFill>
                <a:latin typeface="Consolas" panose="020B0609020204030204" pitchFamily="49" charset="0"/>
              </a:rPr>
              <a:t>@Id</a:t>
            </a:r>
          </a:p>
          <a:p>
            <a:pPr algn="l"/>
            <a:r>
              <a:rPr lang="en-IN" sz="1000" dirty="0">
                <a:solidFill>
                  <a:srgbClr val="646464"/>
                </a:solidFill>
                <a:latin typeface="Consolas" panose="020B0609020204030204" pitchFamily="49" charset="0"/>
              </a:rPr>
              <a:t>@GeneratedValue</a:t>
            </a:r>
            <a:r>
              <a:rPr lang="en-IN" sz="1000" dirty="0">
                <a:solidFill>
                  <a:srgbClr val="000000"/>
                </a:solidFill>
                <a:latin typeface="Consolas" panose="020B0609020204030204" pitchFamily="49" charset="0"/>
              </a:rPr>
              <a:t>(strategy = </a:t>
            </a:r>
            <a:r>
              <a:rPr lang="en-IN" sz="1000" dirty="0" err="1">
                <a:solidFill>
                  <a:srgbClr val="000000"/>
                </a:solidFill>
                <a:latin typeface="Consolas" panose="020B0609020204030204" pitchFamily="49" charset="0"/>
              </a:rPr>
              <a:t>GenerationType.</a:t>
            </a:r>
            <a:r>
              <a:rPr lang="en-IN" sz="1000" b="1" i="1" dirty="0" err="1">
                <a:solidFill>
                  <a:srgbClr val="0000C0"/>
                </a:solidFill>
                <a:latin typeface="Consolas" panose="020B0609020204030204" pitchFamily="49" charset="0"/>
              </a:rPr>
              <a:t>IDENTITY</a:t>
            </a:r>
            <a:r>
              <a:rPr lang="en-IN" sz="1000" b="1" i="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a:t>
            </a:r>
            <a:r>
              <a:rPr lang="en-IN" sz="1000" b="1" dirty="0">
                <a:solidFill>
                  <a:srgbClr val="7F0055"/>
                </a:solidFill>
                <a:latin typeface="Consolas" panose="020B0609020204030204" pitchFamily="49" charset="0"/>
              </a:rPr>
              <a:t>int</a:t>
            </a:r>
            <a:r>
              <a:rPr lang="en-IN" sz="1000" b="1" dirty="0">
                <a:solidFill>
                  <a:srgbClr val="000000"/>
                </a:solidFill>
                <a:latin typeface="Consolas" panose="020B0609020204030204" pitchFamily="49" charset="0"/>
              </a:rPr>
              <a:t> </a:t>
            </a:r>
            <a:r>
              <a:rPr lang="en-IN" sz="1000" b="1" dirty="0">
                <a:solidFill>
                  <a:srgbClr val="0000C0"/>
                </a:solidFill>
                <a:latin typeface="Consolas" panose="020B0609020204030204" pitchFamily="49" charset="0"/>
              </a:rPr>
              <a:t>id</a:t>
            </a:r>
            <a:r>
              <a:rPr lang="en-IN" sz="1000" b="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String </a:t>
            </a:r>
            <a:r>
              <a:rPr lang="en-IN" sz="1000" b="1" dirty="0" err="1">
                <a:solidFill>
                  <a:srgbClr val="0000C0"/>
                </a:solidFill>
                <a:latin typeface="Consolas" panose="020B0609020204030204" pitchFamily="49" charset="0"/>
              </a:rPr>
              <a:t>driverName</a:t>
            </a:r>
            <a:r>
              <a:rPr lang="en-IN" sz="1000" b="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a:t>
            </a:r>
            <a:r>
              <a:rPr lang="en-IN" sz="1000" b="1" dirty="0">
                <a:solidFill>
                  <a:srgbClr val="7F0055"/>
                </a:solidFill>
                <a:latin typeface="Consolas" panose="020B0609020204030204" pitchFamily="49" charset="0"/>
              </a:rPr>
              <a:t>double</a:t>
            </a:r>
            <a:r>
              <a:rPr lang="en-IN" sz="1000" b="1" dirty="0">
                <a:solidFill>
                  <a:srgbClr val="000000"/>
                </a:solidFill>
                <a:latin typeface="Consolas" panose="020B0609020204030204" pitchFamily="49" charset="0"/>
              </a:rPr>
              <a:t> </a:t>
            </a:r>
            <a:r>
              <a:rPr lang="en-IN" sz="1000" b="1" dirty="0">
                <a:solidFill>
                  <a:srgbClr val="0000C0"/>
                </a:solidFill>
                <a:latin typeface="Consolas" panose="020B0609020204030204" pitchFamily="49" charset="0"/>
              </a:rPr>
              <a:t>cost</a:t>
            </a:r>
            <a:r>
              <a:rPr lang="en-IN" sz="1000" b="1" dirty="0">
                <a:solidFill>
                  <a:srgbClr val="000000"/>
                </a:solidFill>
                <a:latin typeface="Consolas" panose="020B0609020204030204" pitchFamily="49" charset="0"/>
              </a:rPr>
              <a:t>;</a:t>
            </a:r>
            <a:endParaRPr lang="en-IN" sz="1000" dirty="0">
              <a:latin typeface="Consolas" panose="020B0609020204030204" pitchFamily="49" charset="0"/>
            </a:endParaRPr>
          </a:p>
          <a:p>
            <a:pPr algn="l"/>
            <a:r>
              <a:rPr lang="en-IN" sz="1000" dirty="0">
                <a:solidFill>
                  <a:srgbClr val="646464"/>
                </a:solidFill>
                <a:latin typeface="Consolas" panose="020B0609020204030204" pitchFamily="49" charset="0"/>
              </a:rPr>
              <a:t>@ManyToMany</a:t>
            </a:r>
            <a:r>
              <a:rPr lang="en-IN" sz="1000" dirty="0">
                <a:solidFill>
                  <a:srgbClr val="000000"/>
                </a:solidFill>
                <a:latin typeface="Consolas" panose="020B0609020204030204" pitchFamily="49" charset="0"/>
              </a:rPr>
              <a:t>(mappedBy = </a:t>
            </a:r>
            <a:r>
              <a:rPr lang="en-IN" sz="1000" dirty="0">
                <a:solidFill>
                  <a:srgbClr val="2A00FF"/>
                </a:solidFill>
                <a:latin typeface="Consolas" panose="020B0609020204030204" pitchFamily="49" charset="0"/>
              </a:rPr>
              <a:t>"cabs"</a:t>
            </a:r>
            <a:r>
              <a:rPr lang="en-IN" sz="1000"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List&lt;Person&gt; </a:t>
            </a:r>
            <a:r>
              <a:rPr lang="en-IN" sz="1000" b="1" dirty="0">
                <a:solidFill>
                  <a:srgbClr val="0000C0"/>
                </a:solidFill>
                <a:latin typeface="Consolas" panose="020B0609020204030204" pitchFamily="49" charset="0"/>
              </a:rPr>
              <a:t>persons</a:t>
            </a:r>
            <a:r>
              <a:rPr lang="en-IN" sz="1000" b="1" dirty="0">
                <a:solidFill>
                  <a:srgbClr val="000000"/>
                </a:solidFill>
                <a:latin typeface="Consolas" panose="020B0609020204030204" pitchFamily="49" charset="0"/>
              </a:rPr>
              <a:t>;</a:t>
            </a:r>
            <a:endParaRPr lang="en-IN" sz="1000" dirty="0"/>
          </a:p>
        </p:txBody>
      </p:sp>
      <p:sp>
        <p:nvSpPr>
          <p:cNvPr id="7" name="Rectangle 6">
            <a:extLst>
              <a:ext uri="{FF2B5EF4-FFF2-40B4-BE49-F238E27FC236}">
                <a16:creationId xmlns:a16="http://schemas.microsoft.com/office/drawing/2014/main" id="{593063B7-0274-452C-C302-7C29593BB4C6}"/>
              </a:ext>
            </a:extLst>
          </p:cNvPr>
          <p:cNvSpPr/>
          <p:nvPr/>
        </p:nvSpPr>
        <p:spPr>
          <a:xfrm>
            <a:off x="6225540" y="1287780"/>
            <a:ext cx="2758440" cy="20116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1000" dirty="0">
                <a:solidFill>
                  <a:srgbClr val="646464"/>
                </a:solidFill>
                <a:latin typeface="Consolas" panose="020B0609020204030204" pitchFamily="49" charset="0"/>
              </a:rPr>
              <a:t>@Entity</a:t>
            </a:r>
          </a:p>
          <a:p>
            <a:pPr algn="l"/>
            <a:r>
              <a:rPr lang="en-IN" sz="1000" b="1" dirty="0">
                <a:solidFill>
                  <a:srgbClr val="7F0055"/>
                </a:solidFill>
                <a:latin typeface="Consolas" panose="020B0609020204030204" pitchFamily="49" charset="0"/>
              </a:rPr>
              <a:t>public</a:t>
            </a:r>
            <a:r>
              <a:rPr lang="en-IN" sz="1000" b="1" dirty="0">
                <a:solidFill>
                  <a:srgbClr val="000000"/>
                </a:solidFill>
                <a:latin typeface="Consolas" panose="020B0609020204030204" pitchFamily="49" charset="0"/>
              </a:rPr>
              <a:t> </a:t>
            </a:r>
            <a:r>
              <a:rPr lang="en-IN" sz="1000" b="1" dirty="0">
                <a:solidFill>
                  <a:srgbClr val="7F0055"/>
                </a:solidFill>
                <a:latin typeface="Consolas" panose="020B0609020204030204" pitchFamily="49" charset="0"/>
              </a:rPr>
              <a:t>class</a:t>
            </a:r>
            <a:r>
              <a:rPr lang="en-IN" sz="1000" b="1" dirty="0">
                <a:solidFill>
                  <a:srgbClr val="000000"/>
                </a:solidFill>
                <a:latin typeface="Consolas" panose="020B0609020204030204" pitchFamily="49" charset="0"/>
              </a:rPr>
              <a:t> Person {</a:t>
            </a:r>
            <a:endParaRPr lang="en-IN" sz="1000" dirty="0">
              <a:latin typeface="Consolas" panose="020B0609020204030204" pitchFamily="49" charset="0"/>
            </a:endParaRPr>
          </a:p>
          <a:p>
            <a:pPr algn="l"/>
            <a:r>
              <a:rPr lang="en-IN" sz="1000" dirty="0">
                <a:solidFill>
                  <a:srgbClr val="646464"/>
                </a:solidFill>
                <a:latin typeface="Consolas" panose="020B0609020204030204" pitchFamily="49" charset="0"/>
              </a:rPr>
              <a:t>@Id</a:t>
            </a:r>
          </a:p>
          <a:p>
            <a:pPr algn="l"/>
            <a:r>
              <a:rPr lang="en-IN" sz="1000" dirty="0">
                <a:solidFill>
                  <a:srgbClr val="646464"/>
                </a:solidFill>
                <a:latin typeface="Consolas" panose="020B0609020204030204" pitchFamily="49" charset="0"/>
              </a:rPr>
              <a:t>@GeneratedValue</a:t>
            </a:r>
            <a:r>
              <a:rPr lang="en-IN" sz="1000" dirty="0">
                <a:solidFill>
                  <a:srgbClr val="000000"/>
                </a:solidFill>
                <a:latin typeface="Consolas" panose="020B0609020204030204" pitchFamily="49" charset="0"/>
              </a:rPr>
              <a:t>(strategy = </a:t>
            </a:r>
            <a:r>
              <a:rPr lang="en-IN" sz="1000" dirty="0" err="1">
                <a:solidFill>
                  <a:srgbClr val="000000"/>
                </a:solidFill>
                <a:latin typeface="Consolas" panose="020B0609020204030204" pitchFamily="49" charset="0"/>
              </a:rPr>
              <a:t>GenerationType.</a:t>
            </a:r>
            <a:r>
              <a:rPr lang="en-IN" sz="1000" b="1" i="1" dirty="0" err="1">
                <a:solidFill>
                  <a:srgbClr val="0000C0"/>
                </a:solidFill>
                <a:latin typeface="Consolas" panose="020B0609020204030204" pitchFamily="49" charset="0"/>
              </a:rPr>
              <a:t>IDENTITY</a:t>
            </a:r>
            <a:r>
              <a:rPr lang="en-IN" sz="1000" b="1" i="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a:t>
            </a:r>
            <a:r>
              <a:rPr lang="en-IN" sz="1000" b="1" dirty="0">
                <a:solidFill>
                  <a:srgbClr val="7F0055"/>
                </a:solidFill>
                <a:latin typeface="Consolas" panose="020B0609020204030204" pitchFamily="49" charset="0"/>
              </a:rPr>
              <a:t>int</a:t>
            </a:r>
            <a:r>
              <a:rPr lang="en-IN" sz="1000" b="1" dirty="0">
                <a:solidFill>
                  <a:srgbClr val="000000"/>
                </a:solidFill>
                <a:latin typeface="Consolas" panose="020B0609020204030204" pitchFamily="49" charset="0"/>
              </a:rPr>
              <a:t> </a:t>
            </a:r>
            <a:r>
              <a:rPr lang="en-IN" sz="1000" b="1" dirty="0">
                <a:solidFill>
                  <a:srgbClr val="0000C0"/>
                </a:solidFill>
                <a:latin typeface="Consolas" panose="020B0609020204030204" pitchFamily="49" charset="0"/>
              </a:rPr>
              <a:t>id</a:t>
            </a:r>
            <a:r>
              <a:rPr lang="en-IN" sz="1000" b="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String </a:t>
            </a:r>
            <a:r>
              <a:rPr lang="en-IN" sz="1000" b="1" dirty="0">
                <a:solidFill>
                  <a:srgbClr val="0000C0"/>
                </a:solidFill>
                <a:latin typeface="Consolas" panose="020B0609020204030204" pitchFamily="49" charset="0"/>
              </a:rPr>
              <a:t>name</a:t>
            </a:r>
            <a:r>
              <a:rPr lang="en-IN" sz="1000" b="1" dirty="0">
                <a:solidFill>
                  <a:srgbClr val="000000"/>
                </a:solidFill>
                <a:latin typeface="Consolas" panose="020B0609020204030204" pitchFamily="49" charset="0"/>
              </a:rPr>
              <a:t>;</a:t>
            </a:r>
            <a:endParaRPr lang="en-IN" sz="1000" dirty="0">
              <a:latin typeface="Consolas" panose="020B0609020204030204" pitchFamily="49" charset="0"/>
            </a:endParaRPr>
          </a:p>
          <a:p>
            <a:pPr algn="l"/>
            <a:r>
              <a:rPr lang="en-IN" sz="1000" dirty="0">
                <a:solidFill>
                  <a:srgbClr val="646464"/>
                </a:solidFill>
                <a:latin typeface="Consolas" panose="020B0609020204030204" pitchFamily="49" charset="0"/>
              </a:rPr>
              <a:t>@ManyToMany</a:t>
            </a:r>
          </a:p>
          <a:p>
            <a:pPr algn="l"/>
            <a:r>
              <a:rPr lang="en-IN" sz="1000" dirty="0">
                <a:solidFill>
                  <a:srgbClr val="646464"/>
                </a:solidFill>
                <a:latin typeface="Consolas" panose="020B0609020204030204" pitchFamily="49" charset="0"/>
              </a:rPr>
              <a:t>@JoinTable</a:t>
            </a:r>
            <a:r>
              <a:rPr lang="en-IN" sz="1000" dirty="0">
                <a:solidFill>
                  <a:srgbClr val="000000"/>
                </a:solidFill>
                <a:latin typeface="Consolas" panose="020B0609020204030204" pitchFamily="49" charset="0"/>
              </a:rPr>
              <a:t>(joinColumns = </a:t>
            </a:r>
            <a:r>
              <a:rPr lang="en-IN" sz="1000" dirty="0">
                <a:solidFill>
                  <a:srgbClr val="646464"/>
                </a:solidFill>
                <a:latin typeface="Consolas" panose="020B0609020204030204" pitchFamily="49" charset="0"/>
              </a:rPr>
              <a:t>@JoinColumn</a:t>
            </a:r>
            <a:r>
              <a:rPr lang="en-IN" sz="1000" dirty="0">
                <a:solidFill>
                  <a:srgbClr val="000000"/>
                </a:solidFill>
                <a:latin typeface="Consolas" panose="020B0609020204030204" pitchFamily="49" charset="0"/>
              </a:rPr>
              <a:t> , </a:t>
            </a:r>
            <a:r>
              <a:rPr lang="en-IN" sz="1000" dirty="0" err="1">
                <a:solidFill>
                  <a:srgbClr val="000000"/>
                </a:solidFill>
                <a:latin typeface="Consolas" panose="020B0609020204030204" pitchFamily="49" charset="0"/>
              </a:rPr>
              <a:t>inverseJoinColumns</a:t>
            </a:r>
            <a:r>
              <a:rPr lang="en-IN" sz="1000" dirty="0">
                <a:solidFill>
                  <a:srgbClr val="000000"/>
                </a:solidFill>
                <a:latin typeface="Consolas" panose="020B0609020204030204" pitchFamily="49" charset="0"/>
              </a:rPr>
              <a:t> = </a:t>
            </a:r>
            <a:r>
              <a:rPr lang="en-IN" sz="1000" dirty="0">
                <a:solidFill>
                  <a:srgbClr val="646464"/>
                </a:solidFill>
                <a:latin typeface="Consolas" panose="020B0609020204030204" pitchFamily="49" charset="0"/>
              </a:rPr>
              <a:t>@JoinColumn</a:t>
            </a:r>
            <a:r>
              <a:rPr lang="en-IN" sz="1000"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List&lt;Cab&gt; </a:t>
            </a:r>
            <a:r>
              <a:rPr lang="en-IN" sz="1000" b="1" dirty="0">
                <a:solidFill>
                  <a:srgbClr val="0000C0"/>
                </a:solidFill>
                <a:latin typeface="Consolas" panose="020B0609020204030204" pitchFamily="49" charset="0"/>
              </a:rPr>
              <a:t>cabs</a:t>
            </a:r>
            <a:r>
              <a:rPr lang="en-IN" sz="1000" b="1" dirty="0">
                <a:solidFill>
                  <a:srgbClr val="000000"/>
                </a:solidFill>
                <a:latin typeface="Consolas" panose="020B0609020204030204" pitchFamily="49" charset="0"/>
              </a:rPr>
              <a:t>;</a:t>
            </a:r>
            <a:endParaRPr lang="en-IN" sz="1000" dirty="0"/>
          </a:p>
        </p:txBody>
      </p:sp>
      <p:sp>
        <p:nvSpPr>
          <p:cNvPr id="9" name="TextBox 8">
            <a:extLst>
              <a:ext uri="{FF2B5EF4-FFF2-40B4-BE49-F238E27FC236}">
                <a16:creationId xmlns:a16="http://schemas.microsoft.com/office/drawing/2014/main" id="{266813F3-303B-D82D-E2C7-1528776B6B7D}"/>
              </a:ext>
            </a:extLst>
          </p:cNvPr>
          <p:cNvSpPr txBox="1"/>
          <p:nvPr/>
        </p:nvSpPr>
        <p:spPr>
          <a:xfrm>
            <a:off x="895548" y="3427689"/>
            <a:ext cx="2400300" cy="369332"/>
          </a:xfrm>
          <a:prstGeom prst="rect">
            <a:avLst/>
          </a:prstGeom>
          <a:noFill/>
        </p:spPr>
        <p:txBody>
          <a:bodyPr wrap="square" rtlCol="0">
            <a:spAutoFit/>
          </a:bodyPr>
          <a:lstStyle/>
          <a:p>
            <a:r>
              <a:rPr lang="en-IN" dirty="0">
                <a:highlight>
                  <a:srgbClr val="00FFFF"/>
                </a:highlight>
              </a:rPr>
              <a:t>TABLES IN DATABASE</a:t>
            </a:r>
          </a:p>
        </p:txBody>
      </p:sp>
      <p:sp>
        <p:nvSpPr>
          <p:cNvPr id="11" name="Rectangle 10">
            <a:extLst>
              <a:ext uri="{FF2B5EF4-FFF2-40B4-BE49-F238E27FC236}">
                <a16:creationId xmlns:a16="http://schemas.microsoft.com/office/drawing/2014/main" id="{2DA93056-5179-6FCF-846C-B3B1061D2203}"/>
              </a:ext>
            </a:extLst>
          </p:cNvPr>
          <p:cNvSpPr/>
          <p:nvPr/>
        </p:nvSpPr>
        <p:spPr>
          <a:xfrm>
            <a:off x="4619343" y="4256213"/>
            <a:ext cx="2500547" cy="10972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issssid</a:t>
            </a:r>
            <a:endParaRPr lang="en-IN" dirty="0"/>
          </a:p>
        </p:txBody>
      </p:sp>
      <p:cxnSp>
        <p:nvCxnSpPr>
          <p:cNvPr id="13" name="Straight Connector 12">
            <a:extLst>
              <a:ext uri="{FF2B5EF4-FFF2-40B4-BE49-F238E27FC236}">
                <a16:creationId xmlns:a16="http://schemas.microsoft.com/office/drawing/2014/main" id="{29EC3C9C-F064-AFBD-62B8-2C49B837D43B}"/>
              </a:ext>
            </a:extLst>
          </p:cNvPr>
          <p:cNvCxnSpPr>
            <a:cxnSpLocks/>
            <a:stCxn id="11" idx="1"/>
            <a:endCxn id="11" idx="3"/>
          </p:cNvCxnSpPr>
          <p:nvPr/>
        </p:nvCxnSpPr>
        <p:spPr>
          <a:xfrm>
            <a:off x="4619343" y="4804853"/>
            <a:ext cx="2500547"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8D9AFB3-5389-CDF6-01E1-2CFDE4CDC1AC}"/>
              </a:ext>
            </a:extLst>
          </p:cNvPr>
          <p:cNvCxnSpPr/>
          <p:nvPr/>
        </p:nvCxnSpPr>
        <p:spPr>
          <a:xfrm>
            <a:off x="5514126" y="4256213"/>
            <a:ext cx="0" cy="1097280"/>
          </a:xfrm>
          <a:prstGeom prst="line">
            <a:avLst/>
          </a:prstGeom>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B5F00797-DAE5-7EC5-542D-C946A6EC81DD}"/>
              </a:ext>
            </a:extLst>
          </p:cNvPr>
          <p:cNvSpPr txBox="1"/>
          <p:nvPr/>
        </p:nvSpPr>
        <p:spPr>
          <a:xfrm>
            <a:off x="202949" y="3927872"/>
            <a:ext cx="922020" cy="369332"/>
          </a:xfrm>
          <a:prstGeom prst="rect">
            <a:avLst/>
          </a:prstGeom>
          <a:noFill/>
        </p:spPr>
        <p:txBody>
          <a:bodyPr wrap="square" rtlCol="0">
            <a:spAutoFit/>
          </a:bodyPr>
          <a:lstStyle/>
          <a:p>
            <a:r>
              <a:rPr lang="en-IN" dirty="0"/>
              <a:t>cab</a:t>
            </a:r>
          </a:p>
        </p:txBody>
      </p:sp>
      <p:sp>
        <p:nvSpPr>
          <p:cNvPr id="26" name="TextBox 25">
            <a:extLst>
              <a:ext uri="{FF2B5EF4-FFF2-40B4-BE49-F238E27FC236}">
                <a16:creationId xmlns:a16="http://schemas.microsoft.com/office/drawing/2014/main" id="{0001C4CE-0857-B652-AA7A-742C3B395E18}"/>
              </a:ext>
            </a:extLst>
          </p:cNvPr>
          <p:cNvSpPr txBox="1"/>
          <p:nvPr/>
        </p:nvSpPr>
        <p:spPr>
          <a:xfrm>
            <a:off x="4888300" y="4340033"/>
            <a:ext cx="487678" cy="369332"/>
          </a:xfrm>
          <a:prstGeom prst="rect">
            <a:avLst/>
          </a:prstGeom>
          <a:noFill/>
        </p:spPr>
        <p:txBody>
          <a:bodyPr wrap="square" rtlCol="0">
            <a:spAutoFit/>
          </a:bodyPr>
          <a:lstStyle/>
          <a:p>
            <a:r>
              <a:rPr lang="en-IN" dirty="0"/>
              <a:t>id</a:t>
            </a:r>
          </a:p>
        </p:txBody>
      </p:sp>
      <p:sp>
        <p:nvSpPr>
          <p:cNvPr id="28" name="TextBox 27">
            <a:extLst>
              <a:ext uri="{FF2B5EF4-FFF2-40B4-BE49-F238E27FC236}">
                <a16:creationId xmlns:a16="http://schemas.microsoft.com/office/drawing/2014/main" id="{FE3F459E-CDF1-3827-E2DF-8A0B83656E2A}"/>
              </a:ext>
            </a:extLst>
          </p:cNvPr>
          <p:cNvSpPr txBox="1"/>
          <p:nvPr/>
        </p:nvSpPr>
        <p:spPr>
          <a:xfrm>
            <a:off x="5630905" y="4340033"/>
            <a:ext cx="765809" cy="369332"/>
          </a:xfrm>
          <a:prstGeom prst="rect">
            <a:avLst/>
          </a:prstGeom>
          <a:noFill/>
        </p:spPr>
        <p:txBody>
          <a:bodyPr wrap="square" rtlCol="0">
            <a:spAutoFit/>
          </a:bodyPr>
          <a:lstStyle/>
          <a:p>
            <a:r>
              <a:rPr lang="en-IN" dirty="0"/>
              <a:t>name</a:t>
            </a:r>
          </a:p>
        </p:txBody>
      </p:sp>
      <p:sp>
        <p:nvSpPr>
          <p:cNvPr id="50" name="Rectangle 49">
            <a:extLst>
              <a:ext uri="{FF2B5EF4-FFF2-40B4-BE49-F238E27FC236}">
                <a16:creationId xmlns:a16="http://schemas.microsoft.com/office/drawing/2014/main" id="{1F5DD200-F7C1-9326-1B10-3F12BDC93F7B}"/>
              </a:ext>
            </a:extLst>
          </p:cNvPr>
          <p:cNvSpPr/>
          <p:nvPr/>
        </p:nvSpPr>
        <p:spPr>
          <a:xfrm>
            <a:off x="91506" y="4297204"/>
            <a:ext cx="3301360" cy="10972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issssid</a:t>
            </a:r>
            <a:endParaRPr lang="en-IN" dirty="0"/>
          </a:p>
        </p:txBody>
      </p:sp>
      <p:cxnSp>
        <p:nvCxnSpPr>
          <p:cNvPr id="51" name="Straight Connector 50">
            <a:extLst>
              <a:ext uri="{FF2B5EF4-FFF2-40B4-BE49-F238E27FC236}">
                <a16:creationId xmlns:a16="http://schemas.microsoft.com/office/drawing/2014/main" id="{104D0EF0-B4FE-1012-7F96-CD7315D76AAF}"/>
              </a:ext>
            </a:extLst>
          </p:cNvPr>
          <p:cNvCxnSpPr>
            <a:cxnSpLocks/>
            <a:stCxn id="50" idx="1"/>
            <a:endCxn id="50" idx="3"/>
          </p:cNvCxnSpPr>
          <p:nvPr/>
        </p:nvCxnSpPr>
        <p:spPr>
          <a:xfrm>
            <a:off x="91506" y="4845844"/>
            <a:ext cx="3301360" cy="0"/>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7CEC6FBC-6C4B-47C5-9593-8FCC8DC49630}"/>
              </a:ext>
            </a:extLst>
          </p:cNvPr>
          <p:cNvCxnSpPr/>
          <p:nvPr/>
        </p:nvCxnSpPr>
        <p:spPr>
          <a:xfrm>
            <a:off x="1025908" y="4297204"/>
            <a:ext cx="0" cy="1097280"/>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F3592FA1-314B-1198-2C49-151C5C560C3E}"/>
              </a:ext>
            </a:extLst>
          </p:cNvPr>
          <p:cNvCxnSpPr/>
          <p:nvPr/>
        </p:nvCxnSpPr>
        <p:spPr>
          <a:xfrm>
            <a:off x="1818388" y="4297204"/>
            <a:ext cx="0" cy="1097280"/>
          </a:xfrm>
          <a:prstGeom prst="line">
            <a:avLst/>
          </a:prstGeom>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684E470B-28FE-4880-EDD6-121F906061DB}"/>
              </a:ext>
            </a:extLst>
          </p:cNvPr>
          <p:cNvSpPr txBox="1"/>
          <p:nvPr/>
        </p:nvSpPr>
        <p:spPr>
          <a:xfrm>
            <a:off x="408688" y="4381024"/>
            <a:ext cx="487678" cy="369332"/>
          </a:xfrm>
          <a:prstGeom prst="rect">
            <a:avLst/>
          </a:prstGeom>
          <a:noFill/>
        </p:spPr>
        <p:txBody>
          <a:bodyPr wrap="square" rtlCol="0">
            <a:spAutoFit/>
          </a:bodyPr>
          <a:lstStyle/>
          <a:p>
            <a:r>
              <a:rPr lang="en-IN" dirty="0"/>
              <a:t>id</a:t>
            </a:r>
          </a:p>
        </p:txBody>
      </p:sp>
      <p:sp>
        <p:nvSpPr>
          <p:cNvPr id="56" name="TextBox 55">
            <a:extLst>
              <a:ext uri="{FF2B5EF4-FFF2-40B4-BE49-F238E27FC236}">
                <a16:creationId xmlns:a16="http://schemas.microsoft.com/office/drawing/2014/main" id="{40F81923-142D-A82A-B443-B0569087835E}"/>
              </a:ext>
            </a:extLst>
          </p:cNvPr>
          <p:cNvSpPr txBox="1"/>
          <p:nvPr/>
        </p:nvSpPr>
        <p:spPr>
          <a:xfrm>
            <a:off x="1102108" y="4381024"/>
            <a:ext cx="640078" cy="369332"/>
          </a:xfrm>
          <a:prstGeom prst="rect">
            <a:avLst/>
          </a:prstGeom>
          <a:noFill/>
        </p:spPr>
        <p:txBody>
          <a:bodyPr wrap="square" rtlCol="0">
            <a:spAutoFit/>
          </a:bodyPr>
          <a:lstStyle/>
          <a:p>
            <a:r>
              <a:rPr lang="en-IN" dirty="0"/>
              <a:t>cost</a:t>
            </a:r>
          </a:p>
        </p:txBody>
      </p:sp>
      <p:sp>
        <p:nvSpPr>
          <p:cNvPr id="57" name="TextBox 56">
            <a:extLst>
              <a:ext uri="{FF2B5EF4-FFF2-40B4-BE49-F238E27FC236}">
                <a16:creationId xmlns:a16="http://schemas.microsoft.com/office/drawing/2014/main" id="{E37BA0D2-E7D1-416A-ED59-274A8392CDE4}"/>
              </a:ext>
            </a:extLst>
          </p:cNvPr>
          <p:cNvSpPr txBox="1"/>
          <p:nvPr/>
        </p:nvSpPr>
        <p:spPr>
          <a:xfrm>
            <a:off x="1963165" y="4381024"/>
            <a:ext cx="1341121" cy="369332"/>
          </a:xfrm>
          <a:prstGeom prst="rect">
            <a:avLst/>
          </a:prstGeom>
          <a:noFill/>
        </p:spPr>
        <p:txBody>
          <a:bodyPr wrap="square" rtlCol="0">
            <a:spAutoFit/>
          </a:bodyPr>
          <a:lstStyle/>
          <a:p>
            <a:r>
              <a:rPr lang="en-IN" dirty="0" err="1"/>
              <a:t>driverName</a:t>
            </a:r>
            <a:endParaRPr lang="en-IN" dirty="0"/>
          </a:p>
        </p:txBody>
      </p:sp>
      <p:sp>
        <p:nvSpPr>
          <p:cNvPr id="59" name="TextBox 58">
            <a:extLst>
              <a:ext uri="{FF2B5EF4-FFF2-40B4-BE49-F238E27FC236}">
                <a16:creationId xmlns:a16="http://schemas.microsoft.com/office/drawing/2014/main" id="{A61A5E0C-445E-BA1E-2065-1C158F1EB7FC}"/>
              </a:ext>
            </a:extLst>
          </p:cNvPr>
          <p:cNvSpPr txBox="1"/>
          <p:nvPr/>
        </p:nvSpPr>
        <p:spPr>
          <a:xfrm>
            <a:off x="4534571" y="3875213"/>
            <a:ext cx="1181100" cy="369332"/>
          </a:xfrm>
          <a:prstGeom prst="rect">
            <a:avLst/>
          </a:prstGeom>
          <a:noFill/>
        </p:spPr>
        <p:txBody>
          <a:bodyPr wrap="square" rtlCol="0">
            <a:spAutoFit/>
          </a:bodyPr>
          <a:lstStyle/>
          <a:p>
            <a:r>
              <a:rPr lang="en-IN" dirty="0"/>
              <a:t>person</a:t>
            </a:r>
          </a:p>
        </p:txBody>
      </p:sp>
      <p:sp>
        <p:nvSpPr>
          <p:cNvPr id="39" name="Rectangle 38">
            <a:extLst>
              <a:ext uri="{FF2B5EF4-FFF2-40B4-BE49-F238E27FC236}">
                <a16:creationId xmlns:a16="http://schemas.microsoft.com/office/drawing/2014/main" id="{6FEE4DB6-0132-45F4-B2A9-406BA2B3F1CB}"/>
              </a:ext>
            </a:extLst>
          </p:cNvPr>
          <p:cNvSpPr/>
          <p:nvPr/>
        </p:nvSpPr>
        <p:spPr>
          <a:xfrm>
            <a:off x="7986428" y="4256213"/>
            <a:ext cx="3474644" cy="10972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issssid</a:t>
            </a:r>
            <a:endParaRPr lang="en-IN" dirty="0"/>
          </a:p>
        </p:txBody>
      </p:sp>
      <p:cxnSp>
        <p:nvCxnSpPr>
          <p:cNvPr id="40" name="Straight Connector 39">
            <a:extLst>
              <a:ext uri="{FF2B5EF4-FFF2-40B4-BE49-F238E27FC236}">
                <a16:creationId xmlns:a16="http://schemas.microsoft.com/office/drawing/2014/main" id="{34E5C11A-9F83-D693-DCAC-1C8154F205C5}"/>
              </a:ext>
            </a:extLst>
          </p:cNvPr>
          <p:cNvCxnSpPr>
            <a:cxnSpLocks/>
            <a:stCxn id="39" idx="1"/>
            <a:endCxn id="39" idx="3"/>
          </p:cNvCxnSpPr>
          <p:nvPr/>
        </p:nvCxnSpPr>
        <p:spPr>
          <a:xfrm>
            <a:off x="7986428" y="4804853"/>
            <a:ext cx="3474644" cy="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E8863D23-BBC0-EEE7-8B8A-DB8CEC1047BE}"/>
              </a:ext>
            </a:extLst>
          </p:cNvPr>
          <p:cNvCxnSpPr/>
          <p:nvPr/>
        </p:nvCxnSpPr>
        <p:spPr>
          <a:xfrm>
            <a:off x="9523428" y="4256213"/>
            <a:ext cx="0" cy="1097280"/>
          </a:xfrm>
          <a:prstGeom prst="line">
            <a:avLst/>
          </a:prstGeom>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id="{9D446C82-D1DE-00FF-8391-41B068A6FF4B}"/>
              </a:ext>
            </a:extLst>
          </p:cNvPr>
          <p:cNvSpPr txBox="1"/>
          <p:nvPr/>
        </p:nvSpPr>
        <p:spPr>
          <a:xfrm>
            <a:off x="7986428" y="3798332"/>
            <a:ext cx="1957382" cy="369332"/>
          </a:xfrm>
          <a:prstGeom prst="rect">
            <a:avLst/>
          </a:prstGeom>
          <a:noFill/>
        </p:spPr>
        <p:txBody>
          <a:bodyPr wrap="square" rtlCol="0">
            <a:spAutoFit/>
          </a:bodyPr>
          <a:lstStyle/>
          <a:p>
            <a:r>
              <a:rPr lang="en-IN" dirty="0" err="1"/>
              <a:t>person_cab</a:t>
            </a:r>
            <a:endParaRPr lang="en-IN" dirty="0"/>
          </a:p>
        </p:txBody>
      </p:sp>
      <p:sp>
        <p:nvSpPr>
          <p:cNvPr id="54" name="TextBox 53">
            <a:extLst>
              <a:ext uri="{FF2B5EF4-FFF2-40B4-BE49-F238E27FC236}">
                <a16:creationId xmlns:a16="http://schemas.microsoft.com/office/drawing/2014/main" id="{3DB8FFC8-9A6F-41DF-6918-8802AA413B89}"/>
              </a:ext>
            </a:extLst>
          </p:cNvPr>
          <p:cNvSpPr txBox="1"/>
          <p:nvPr/>
        </p:nvSpPr>
        <p:spPr>
          <a:xfrm>
            <a:off x="8009665" y="4324644"/>
            <a:ext cx="1374032" cy="369332"/>
          </a:xfrm>
          <a:prstGeom prst="rect">
            <a:avLst/>
          </a:prstGeom>
          <a:noFill/>
        </p:spPr>
        <p:txBody>
          <a:bodyPr wrap="square" rtlCol="0">
            <a:spAutoFit/>
          </a:bodyPr>
          <a:lstStyle/>
          <a:p>
            <a:r>
              <a:rPr lang="en-IN" dirty="0" err="1"/>
              <a:t>persons_id</a:t>
            </a:r>
            <a:endParaRPr lang="en-IN" dirty="0"/>
          </a:p>
        </p:txBody>
      </p:sp>
      <p:sp>
        <p:nvSpPr>
          <p:cNvPr id="60" name="TextBox 59">
            <a:extLst>
              <a:ext uri="{FF2B5EF4-FFF2-40B4-BE49-F238E27FC236}">
                <a16:creationId xmlns:a16="http://schemas.microsoft.com/office/drawing/2014/main" id="{A0BDDEC7-1DD3-1ED1-1B8E-C8F30B8962C2}"/>
              </a:ext>
            </a:extLst>
          </p:cNvPr>
          <p:cNvSpPr txBox="1"/>
          <p:nvPr/>
        </p:nvSpPr>
        <p:spPr>
          <a:xfrm>
            <a:off x="9733681" y="4361256"/>
            <a:ext cx="1076951" cy="338554"/>
          </a:xfrm>
          <a:prstGeom prst="rect">
            <a:avLst/>
          </a:prstGeom>
          <a:noFill/>
        </p:spPr>
        <p:txBody>
          <a:bodyPr wrap="square" rtlCol="0">
            <a:spAutoFit/>
          </a:bodyPr>
          <a:lstStyle/>
          <a:p>
            <a:r>
              <a:rPr lang="en-IN" sz="1600" dirty="0" err="1"/>
              <a:t>cabs_id</a:t>
            </a:r>
            <a:endParaRPr lang="en-IN" sz="1600" dirty="0"/>
          </a:p>
        </p:txBody>
      </p:sp>
    </p:spTree>
    <p:extLst>
      <p:ext uri="{BB962C8B-B14F-4D97-AF65-F5344CB8AC3E}">
        <p14:creationId xmlns:p14="http://schemas.microsoft.com/office/powerpoint/2010/main" val="19955110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B3431-3087-0AA0-0C0F-B55ADDB4714D}"/>
              </a:ext>
            </a:extLst>
          </p:cNvPr>
          <p:cNvSpPr>
            <a:spLocks noGrp="1"/>
          </p:cNvSpPr>
          <p:nvPr>
            <p:ph type="title"/>
          </p:nvPr>
        </p:nvSpPr>
        <p:spPr/>
        <p:txBody>
          <a:bodyPr/>
          <a:lstStyle/>
          <a:p>
            <a:r>
              <a:rPr lang="en-IN" dirty="0"/>
              <a:t>Cascading in hibernate</a:t>
            </a:r>
          </a:p>
        </p:txBody>
      </p:sp>
      <p:sp>
        <p:nvSpPr>
          <p:cNvPr id="3" name="Content Placeholder 2">
            <a:extLst>
              <a:ext uri="{FF2B5EF4-FFF2-40B4-BE49-F238E27FC236}">
                <a16:creationId xmlns:a16="http://schemas.microsoft.com/office/drawing/2014/main" id="{7BE98D4C-85A0-BB9E-F65A-7695297A9D6E}"/>
              </a:ext>
            </a:extLst>
          </p:cNvPr>
          <p:cNvSpPr>
            <a:spLocks noGrp="1"/>
          </p:cNvSpPr>
          <p:nvPr>
            <p:ph idx="1"/>
          </p:nvPr>
        </p:nvSpPr>
        <p:spPr/>
        <p:txBody>
          <a:bodyPr/>
          <a:lstStyle/>
          <a:p>
            <a:pPr>
              <a:lnSpc>
                <a:spcPct val="107000"/>
              </a:lnSpc>
              <a:spcAft>
                <a:spcPts val="800"/>
              </a:spcAft>
              <a:tabLst>
                <a:tab pos="2171700" algn="l"/>
              </a:tabLst>
            </a:pPr>
            <a:r>
              <a:rPr lang="en-IN"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Cascading is a feature in Hibernate, which is </a:t>
            </a:r>
            <a:r>
              <a:rPr lang="en-IN" sz="1800" b="1"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used to manage the state of the mapped entity whenever the state of its relationship owner (superclass) affected</a:t>
            </a:r>
            <a:r>
              <a:rPr lang="en-IN"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When the relationship owner (superclass) is saved/ deleted, then the mapped entity associated with it should also be saved/ deleted automatically.</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171700" algn="l"/>
              </a:tabLst>
            </a:pPr>
            <a:r>
              <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When we perform some action on the target entity, the same action will be applied to the associated entity.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195077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F78EA-7EC7-4EDA-6E71-6D63E2A6AD8A}"/>
              </a:ext>
            </a:extLst>
          </p:cNvPr>
          <p:cNvSpPr>
            <a:spLocks noGrp="1"/>
          </p:cNvSpPr>
          <p:nvPr>
            <p:ph type="title"/>
          </p:nvPr>
        </p:nvSpPr>
        <p:spPr/>
        <p:txBody>
          <a:bodyPr/>
          <a:lstStyle/>
          <a:p>
            <a:r>
              <a:rPr lang="en-IN" dirty="0"/>
              <a:t>Types of cascading</a:t>
            </a:r>
          </a:p>
        </p:txBody>
      </p:sp>
      <p:sp>
        <p:nvSpPr>
          <p:cNvPr id="3" name="Content Placeholder 2">
            <a:extLst>
              <a:ext uri="{FF2B5EF4-FFF2-40B4-BE49-F238E27FC236}">
                <a16:creationId xmlns:a16="http://schemas.microsoft.com/office/drawing/2014/main" id="{75D87A28-22CD-B69F-5B44-2086425F88FD}"/>
              </a:ext>
            </a:extLst>
          </p:cNvPr>
          <p:cNvSpPr>
            <a:spLocks noGrp="1"/>
          </p:cNvSpPr>
          <p:nvPr>
            <p:ph idx="1"/>
          </p:nvPr>
        </p:nvSpPr>
        <p:spPr/>
        <p:txBody>
          <a:bodyPr>
            <a:noAutofit/>
          </a:bodyPr>
          <a:lstStyle/>
          <a:p>
            <a:pPr>
              <a:lnSpc>
                <a:spcPct val="107000"/>
              </a:lnSpc>
              <a:spcAft>
                <a:spcPts val="75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All JPA-specific cascade operations are represented by the </a:t>
            </a:r>
            <a:r>
              <a:rPr lang="en-IN" sz="16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javax.persistence.CascadeType</a:t>
            </a: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IN" sz="16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enum</a:t>
            </a: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containing entries: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ALL</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PERSIST</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MERGE</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REMOVE</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REFRESH</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600" dirty="0">
                <a:solidFill>
                  <a:srgbClr val="000000"/>
                </a:solidFill>
                <a:effectLst/>
                <a:latin typeface="Calibri" panose="020F0502020204030204" pitchFamily="34" charset="0"/>
                <a:ea typeface="Times New Roman" panose="02020603050405020304" pitchFamily="18" charset="0"/>
              </a:rPr>
              <a:t>DETACH</a:t>
            </a:r>
            <a:endParaRPr lang="en-IN" sz="1600" dirty="0"/>
          </a:p>
        </p:txBody>
      </p:sp>
    </p:spTree>
    <p:extLst>
      <p:ext uri="{BB962C8B-B14F-4D97-AF65-F5344CB8AC3E}">
        <p14:creationId xmlns:p14="http://schemas.microsoft.com/office/powerpoint/2010/main" val="40851698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E6A23-FDCE-4E6B-0DA7-7F20DA5C2D4D}"/>
              </a:ext>
            </a:extLst>
          </p:cNvPr>
          <p:cNvSpPr>
            <a:spLocks noGrp="1"/>
          </p:cNvSpPr>
          <p:nvPr>
            <p:ph type="title"/>
          </p:nvPr>
        </p:nvSpPr>
        <p:spPr/>
        <p:txBody>
          <a:bodyPr/>
          <a:lstStyle/>
          <a:p>
            <a:r>
              <a:rPr lang="en-IN" dirty="0" err="1"/>
              <a:t>fetchtype</a:t>
            </a:r>
            <a:endParaRPr lang="en-IN" dirty="0"/>
          </a:p>
        </p:txBody>
      </p:sp>
      <p:sp>
        <p:nvSpPr>
          <p:cNvPr id="3" name="Content Placeholder 2">
            <a:extLst>
              <a:ext uri="{FF2B5EF4-FFF2-40B4-BE49-F238E27FC236}">
                <a16:creationId xmlns:a16="http://schemas.microsoft.com/office/drawing/2014/main" id="{698AC0A4-3F1E-9CE8-A506-6E5411C9026B}"/>
              </a:ext>
            </a:extLst>
          </p:cNvPr>
          <p:cNvSpPr>
            <a:spLocks noGrp="1"/>
          </p:cNvSpPr>
          <p:nvPr>
            <p:ph idx="1"/>
          </p:nvPr>
        </p:nvSpPr>
        <p:spPr/>
        <p:txBody>
          <a:bodyPr/>
          <a:lstStyle/>
          <a:p>
            <a:pPr>
              <a:spcAft>
                <a:spcPts val="750"/>
              </a:spcAft>
            </a:pPr>
            <a:r>
              <a:rPr lang="en-IN" sz="1800" dirty="0">
                <a:solidFill>
                  <a:srgbClr val="000000"/>
                </a:solidFill>
                <a:effectLst/>
                <a:latin typeface="Calibri" panose="020F0502020204030204" pitchFamily="34" charset="0"/>
                <a:ea typeface="Times New Roman" panose="02020603050405020304" pitchFamily="18" charset="0"/>
              </a:rPr>
              <a:t>When working with an ORM, data fetching/loading can be classified into two types: eager and lazy.</a:t>
            </a:r>
            <a:endParaRPr lang="en-IN" sz="1800" dirty="0">
              <a:effectLst/>
              <a:latin typeface="Times New Roman" panose="02020603050405020304" pitchFamily="18" charset="0"/>
              <a:ea typeface="Times New Roman" panose="02020603050405020304" pitchFamily="18" charset="0"/>
            </a:endParaRPr>
          </a:p>
          <a:p>
            <a:pPr>
              <a:spcAft>
                <a:spcPts val="750"/>
              </a:spcAft>
            </a:pPr>
            <a:r>
              <a:rPr lang="en-IN" sz="1800" dirty="0">
                <a:solidFill>
                  <a:srgbClr val="000000"/>
                </a:solidFill>
                <a:effectLst/>
                <a:latin typeface="Calibri" panose="020F0502020204030204" pitchFamily="34" charset="0"/>
                <a:ea typeface="Times New Roman" panose="02020603050405020304" pitchFamily="18" charset="0"/>
              </a:rPr>
              <a:t>In this quick tutorial, we are going to point out differences and show how we can use these in Hibernate.</a:t>
            </a:r>
            <a:endParaRPr lang="en-IN" sz="1800" dirty="0">
              <a:effectLst/>
              <a:latin typeface="Times New Roman" panose="02020603050405020304" pitchFamily="18" charset="0"/>
              <a:ea typeface="Times New Roman" panose="02020603050405020304" pitchFamily="18" charset="0"/>
            </a:endParaRPr>
          </a:p>
          <a:p>
            <a:pPr>
              <a:spcAft>
                <a:spcPts val="750"/>
              </a:spcAft>
            </a:pPr>
            <a:r>
              <a:rPr lang="en-IN" sz="1800" dirty="0">
                <a:solidFill>
                  <a:srgbClr val="000000"/>
                </a:solidFill>
                <a:effectLst/>
                <a:latin typeface="Calibri" panose="020F0502020204030204" pitchFamily="34" charset="0"/>
                <a:ea typeface="Times New Roman" panose="02020603050405020304" pitchFamily="18" charset="0"/>
              </a:rPr>
              <a:t>Two types :</a:t>
            </a:r>
            <a:endParaRPr lang="en-IN" sz="1800" dirty="0">
              <a:effectLst/>
              <a:latin typeface="Times New Roman" panose="02020603050405020304" pitchFamily="18" charset="0"/>
              <a:ea typeface="Times New Roman" panose="02020603050405020304" pitchFamily="18" charset="0"/>
            </a:endParaRPr>
          </a:p>
          <a:p>
            <a:pPr>
              <a:spcAft>
                <a:spcPts val="750"/>
              </a:spcAft>
            </a:pPr>
            <a:r>
              <a:rPr lang="en-IN" sz="1800" dirty="0">
                <a:solidFill>
                  <a:srgbClr val="000000"/>
                </a:solidFill>
                <a:effectLst/>
                <a:latin typeface="Calibri" panose="020F0502020204030204" pitchFamily="34" charset="0"/>
                <a:ea typeface="Times New Roman" panose="02020603050405020304" pitchFamily="18" charset="0"/>
              </a:rPr>
              <a:t>1.Lazy</a:t>
            </a:r>
            <a:endParaRPr lang="en-IN" sz="1800" dirty="0">
              <a:effectLst/>
              <a:latin typeface="Times New Roman" panose="02020603050405020304" pitchFamily="18" charset="0"/>
              <a:ea typeface="Times New Roman" panose="02020603050405020304" pitchFamily="18" charset="0"/>
            </a:endParaRPr>
          </a:p>
          <a:p>
            <a:pPr>
              <a:spcAft>
                <a:spcPts val="750"/>
              </a:spcAft>
            </a:pPr>
            <a:r>
              <a:rPr lang="en-IN" sz="1800" dirty="0">
                <a:solidFill>
                  <a:srgbClr val="000000"/>
                </a:solidFill>
                <a:effectLst/>
                <a:latin typeface="Calibri" panose="020F0502020204030204" pitchFamily="34" charset="0"/>
                <a:ea typeface="Times New Roman" panose="02020603050405020304" pitchFamily="18" charset="0"/>
              </a:rPr>
              <a:t>2.Eager</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099852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2D24C-31C1-D0FE-F529-7FF488B8A4E2}"/>
              </a:ext>
            </a:extLst>
          </p:cNvPr>
          <p:cNvSpPr>
            <a:spLocks noGrp="1"/>
          </p:cNvSpPr>
          <p:nvPr>
            <p:ph type="title"/>
          </p:nvPr>
        </p:nvSpPr>
        <p:spPr/>
        <p:txBody>
          <a:bodyPr/>
          <a:lstStyle/>
          <a:p>
            <a:r>
              <a:rPr lang="en-IN" dirty="0"/>
              <a:t>Different </a:t>
            </a:r>
            <a:r>
              <a:rPr lang="en-IN" dirty="0" err="1"/>
              <a:t>fetchtypes</a:t>
            </a:r>
            <a:endParaRPr lang="en-IN" dirty="0"/>
          </a:p>
        </p:txBody>
      </p:sp>
      <p:sp>
        <p:nvSpPr>
          <p:cNvPr id="3" name="Content Placeholder 2">
            <a:extLst>
              <a:ext uri="{FF2B5EF4-FFF2-40B4-BE49-F238E27FC236}">
                <a16:creationId xmlns:a16="http://schemas.microsoft.com/office/drawing/2014/main" id="{7E405B38-BCAF-DA3A-DB4F-12C8246E9A03}"/>
              </a:ext>
            </a:extLst>
          </p:cNvPr>
          <p:cNvSpPr>
            <a:spLocks noGrp="1"/>
          </p:cNvSpPr>
          <p:nvPr>
            <p:ph sz="half" idx="1"/>
          </p:nvPr>
        </p:nvSpPr>
        <p:spPr/>
        <p:txBody>
          <a:bodyPr/>
          <a:lstStyle/>
          <a:p>
            <a:pPr>
              <a:spcAft>
                <a:spcPts val="750"/>
              </a:spcAft>
            </a:pPr>
            <a:r>
              <a:rPr lang="en-IN" sz="1800" b="1" dirty="0">
                <a:solidFill>
                  <a:srgbClr val="000000"/>
                </a:solidFill>
                <a:effectLst/>
                <a:latin typeface="Calibri" panose="020F0502020204030204" pitchFamily="34" charset="0"/>
                <a:ea typeface="Times New Roman" panose="02020603050405020304" pitchFamily="18" charset="0"/>
              </a:rPr>
              <a:t>LAZY : </a:t>
            </a:r>
            <a:endParaRPr lang="en-IN" sz="1800" dirty="0">
              <a:effectLst/>
              <a:latin typeface="Times New Roman" panose="02020603050405020304" pitchFamily="18" charset="0"/>
              <a:ea typeface="Times New Roman" panose="02020603050405020304" pitchFamily="18" charset="0"/>
            </a:endParaRPr>
          </a:p>
          <a:p>
            <a:pPr>
              <a:spcAft>
                <a:spcPts val="750"/>
              </a:spcAft>
            </a:pPr>
            <a:r>
              <a:rPr lang="en-IN" sz="1800" spc="-20" dirty="0">
                <a:solidFill>
                  <a:srgbClr val="000000"/>
                </a:solidFill>
                <a:effectLst/>
                <a:latin typeface="Calibri" panose="020F0502020204030204" pitchFamily="34" charset="0"/>
                <a:ea typeface="Times New Roman" panose="02020603050405020304" pitchFamily="18" charset="0"/>
              </a:rPr>
              <a:t>The </a:t>
            </a:r>
            <a:r>
              <a:rPr lang="en-IN" sz="1800" i="1" spc="-20" dirty="0" err="1">
                <a:solidFill>
                  <a:srgbClr val="000000"/>
                </a:solidFill>
                <a:effectLst/>
                <a:latin typeface="Calibri" panose="020F0502020204030204" pitchFamily="34" charset="0"/>
                <a:ea typeface="Times New Roman" panose="02020603050405020304" pitchFamily="18" charset="0"/>
              </a:rPr>
              <a:t>FetchType.LAZY</a:t>
            </a:r>
            <a:r>
              <a:rPr lang="en-IN" sz="1800" spc="-20" dirty="0">
                <a:solidFill>
                  <a:srgbClr val="000000"/>
                </a:solidFill>
                <a:effectLst/>
                <a:latin typeface="Calibri" panose="020F0502020204030204" pitchFamily="34" charset="0"/>
                <a:ea typeface="Times New Roman" panose="02020603050405020304" pitchFamily="18" charset="0"/>
              </a:rPr>
              <a:t> tells Hibernate to only fetch the related entities from the database when you use the relationship. This is a good idea in general because there’s no reason to select entities you don’t need for your uses case.</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Content Placeholder 3">
            <a:extLst>
              <a:ext uri="{FF2B5EF4-FFF2-40B4-BE49-F238E27FC236}">
                <a16:creationId xmlns:a16="http://schemas.microsoft.com/office/drawing/2014/main" id="{2427FF99-F2D0-65E2-FBAE-9F3E748D8933}"/>
              </a:ext>
            </a:extLst>
          </p:cNvPr>
          <p:cNvSpPr>
            <a:spLocks noGrp="1"/>
          </p:cNvSpPr>
          <p:nvPr>
            <p:ph sz="half" idx="2"/>
          </p:nvPr>
        </p:nvSpPr>
        <p:spPr/>
        <p:txBody>
          <a:bodyPr/>
          <a:lstStyle/>
          <a:p>
            <a:pPr>
              <a:spcAft>
                <a:spcPts val="750"/>
              </a:spcAft>
            </a:pPr>
            <a:r>
              <a:rPr lang="en-IN" sz="1800" b="1" spc="-20" dirty="0">
                <a:solidFill>
                  <a:srgbClr val="000000"/>
                </a:solidFill>
                <a:effectLst/>
                <a:latin typeface="Calibri" panose="020F0502020204030204" pitchFamily="34" charset="0"/>
                <a:ea typeface="Times New Roman" panose="02020603050405020304" pitchFamily="18" charset="0"/>
              </a:rPr>
              <a:t>EAGER :</a:t>
            </a:r>
            <a:endParaRPr lang="en-IN" sz="1800" dirty="0">
              <a:effectLst/>
              <a:latin typeface="Times New Roman" panose="02020603050405020304" pitchFamily="18" charset="0"/>
              <a:ea typeface="Times New Roman" panose="02020603050405020304" pitchFamily="18" charset="0"/>
            </a:endParaRPr>
          </a:p>
          <a:p>
            <a:pPr>
              <a:spcAft>
                <a:spcPts val="750"/>
              </a:spcAft>
            </a:pPr>
            <a:r>
              <a:rPr lang="en-IN" sz="1800" spc="-20" dirty="0">
                <a:solidFill>
                  <a:srgbClr val="000000"/>
                </a:solidFill>
                <a:effectLst/>
                <a:latin typeface="Calibri" panose="020F0502020204030204" pitchFamily="34" charset="0"/>
                <a:ea typeface="Times New Roman" panose="02020603050405020304" pitchFamily="18" charset="0"/>
              </a:rPr>
              <a:t>The </a:t>
            </a:r>
            <a:r>
              <a:rPr lang="en-IN" sz="1800" i="1" spc="-20" dirty="0" err="1">
                <a:solidFill>
                  <a:srgbClr val="000000"/>
                </a:solidFill>
                <a:effectLst/>
                <a:latin typeface="Calibri" panose="020F0502020204030204" pitchFamily="34" charset="0"/>
                <a:ea typeface="Times New Roman" panose="02020603050405020304" pitchFamily="18" charset="0"/>
              </a:rPr>
              <a:t>FetchType.EAGER</a:t>
            </a:r>
            <a:r>
              <a:rPr lang="en-IN" sz="1800" spc="-20" dirty="0">
                <a:solidFill>
                  <a:srgbClr val="000000"/>
                </a:solidFill>
                <a:effectLst/>
                <a:latin typeface="Calibri" panose="020F0502020204030204" pitchFamily="34" charset="0"/>
                <a:ea typeface="Times New Roman" panose="02020603050405020304" pitchFamily="18" charset="0"/>
              </a:rPr>
              <a:t> tells Hibernate to get all elements of a relationship when selecting the root entity.</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0615597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A6F24-9699-042C-C52F-0BA9B88A1A7A}"/>
              </a:ext>
            </a:extLst>
          </p:cNvPr>
          <p:cNvSpPr>
            <a:spLocks noGrp="1"/>
          </p:cNvSpPr>
          <p:nvPr>
            <p:ph type="title"/>
          </p:nvPr>
        </p:nvSpPr>
        <p:spPr/>
        <p:txBody>
          <a:bodyPr/>
          <a:lstStyle/>
          <a:p>
            <a:r>
              <a:rPr lang="en-IN" dirty="0"/>
              <a:t>Default fetch types for mapping annotations</a:t>
            </a:r>
          </a:p>
        </p:txBody>
      </p:sp>
      <p:sp>
        <p:nvSpPr>
          <p:cNvPr id="3" name="Content Placeholder 2">
            <a:extLst>
              <a:ext uri="{FF2B5EF4-FFF2-40B4-BE49-F238E27FC236}">
                <a16:creationId xmlns:a16="http://schemas.microsoft.com/office/drawing/2014/main" id="{BFDB1253-AF1F-6369-0528-699AFFF10A30}"/>
              </a:ext>
            </a:extLst>
          </p:cNvPr>
          <p:cNvSpPr>
            <a:spLocks noGrp="1"/>
          </p:cNvSpPr>
          <p:nvPr>
            <p:ph idx="1"/>
          </p:nvPr>
        </p:nvSpPr>
        <p:spPr/>
        <p:txBody>
          <a:bodyPr/>
          <a:lstStyle/>
          <a:p>
            <a:pPr>
              <a:lnSpc>
                <a:spcPct val="107000"/>
              </a:lnSpc>
              <a:spcAft>
                <a:spcPts val="800"/>
              </a:spcAft>
              <a:tabLst>
                <a:tab pos="21717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@OneToOne – EAGER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1717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@ManyToOne – EAGER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1717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@OneToMany – LAZY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1717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@ManyToMany – LAZY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01442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74CF2-1F85-B7BF-B29A-0319EFB13288}"/>
              </a:ext>
            </a:extLst>
          </p:cNvPr>
          <p:cNvSpPr>
            <a:spLocks noGrp="1"/>
          </p:cNvSpPr>
          <p:nvPr>
            <p:ph type="title"/>
          </p:nvPr>
        </p:nvSpPr>
        <p:spPr/>
        <p:txBody>
          <a:bodyPr/>
          <a:lstStyle/>
          <a:p>
            <a:r>
              <a:rPr lang="en-IN" dirty="0"/>
              <a:t>Entity life cycle in hibernate</a:t>
            </a:r>
          </a:p>
        </p:txBody>
      </p:sp>
      <p:pic>
        <p:nvPicPr>
          <p:cNvPr id="3074" name="Picture 2">
            <a:extLst>
              <a:ext uri="{FF2B5EF4-FFF2-40B4-BE49-F238E27FC236}">
                <a16:creationId xmlns:a16="http://schemas.microsoft.com/office/drawing/2014/main" id="{C2C8598B-A559-EC01-E09F-F1349F8260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5637" y="2189663"/>
            <a:ext cx="6115050" cy="306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554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12C4D-C4E6-D943-F035-624ADC3B4D53}"/>
              </a:ext>
            </a:extLst>
          </p:cNvPr>
          <p:cNvSpPr>
            <a:spLocks noGrp="1"/>
          </p:cNvSpPr>
          <p:nvPr>
            <p:ph type="title"/>
          </p:nvPr>
        </p:nvSpPr>
        <p:spPr/>
        <p:txBody>
          <a:bodyPr/>
          <a:lstStyle/>
          <a:p>
            <a:r>
              <a:rPr lang="en-IN" dirty="0"/>
              <a:t>Transient state</a:t>
            </a:r>
          </a:p>
        </p:txBody>
      </p:sp>
      <p:sp>
        <p:nvSpPr>
          <p:cNvPr id="3" name="Content Placeholder 2">
            <a:extLst>
              <a:ext uri="{FF2B5EF4-FFF2-40B4-BE49-F238E27FC236}">
                <a16:creationId xmlns:a16="http://schemas.microsoft.com/office/drawing/2014/main" id="{CDC65A53-D14E-FD6D-C972-467315ED91ED}"/>
              </a:ext>
            </a:extLst>
          </p:cNvPr>
          <p:cNvSpPr>
            <a:spLocks noGrp="1"/>
          </p:cNvSpPr>
          <p:nvPr>
            <p:ph idx="1"/>
          </p:nvPr>
        </p:nvSpPr>
        <p:spPr/>
        <p:txBody>
          <a:bodyPr/>
          <a:lstStyle/>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transient state is the initial state of an object.</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Once we create an instance of POJO class, then the object entered in the transient state.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Here, an object is not associated with the Session. So, the transient state is not related to any database.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Hence, modifications in the data don't affect any changes in the database.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transient objects exist in the heap memory. They are independent of Hibernate.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777630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25AAE-4275-6C4C-1A57-BA2BC66E6573}"/>
              </a:ext>
            </a:extLst>
          </p:cNvPr>
          <p:cNvSpPr>
            <a:spLocks noGrp="1"/>
          </p:cNvSpPr>
          <p:nvPr>
            <p:ph type="title"/>
          </p:nvPr>
        </p:nvSpPr>
        <p:spPr/>
        <p:txBody>
          <a:bodyPr/>
          <a:lstStyle/>
          <a:p>
            <a:r>
              <a:rPr lang="en-IN" dirty="0"/>
              <a:t>Persistent state</a:t>
            </a:r>
          </a:p>
        </p:txBody>
      </p:sp>
      <p:sp>
        <p:nvSpPr>
          <p:cNvPr id="3" name="Content Placeholder 2">
            <a:extLst>
              <a:ext uri="{FF2B5EF4-FFF2-40B4-BE49-F238E27FC236}">
                <a16:creationId xmlns:a16="http://schemas.microsoft.com/office/drawing/2014/main" id="{762F55F4-C052-35B3-A878-33A82C3B0351}"/>
              </a:ext>
            </a:extLst>
          </p:cNvPr>
          <p:cNvSpPr>
            <a:spLocks noGrp="1"/>
          </p:cNvSpPr>
          <p:nvPr>
            <p:ph idx="1"/>
          </p:nvPr>
        </p:nvSpPr>
        <p:spPr/>
        <p:txBody>
          <a:bodyPr/>
          <a:lstStyle/>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soon as the object associated with the Session, it entered in the persistent state.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Hence, we can say that an object is in the persistence state when we save or persist it.</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Here, each object represents the row of the database table.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 modifications in the data make changes in the database.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45777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C3359-AC43-7E82-59FD-6038D40F56AC}"/>
              </a:ext>
            </a:extLst>
          </p:cNvPr>
          <p:cNvSpPr>
            <a:spLocks noGrp="1"/>
          </p:cNvSpPr>
          <p:nvPr>
            <p:ph type="title"/>
          </p:nvPr>
        </p:nvSpPr>
        <p:spPr>
          <a:xfrm>
            <a:off x="42401" y="84273"/>
            <a:ext cx="12087603" cy="683892"/>
          </a:xfrm>
        </p:spPr>
        <p:txBody>
          <a:bodyPr/>
          <a:lstStyle/>
          <a:p>
            <a:r>
              <a:rPr lang="en-US" dirty="0"/>
              <a:t>What is ORM ?</a:t>
            </a:r>
          </a:p>
        </p:txBody>
      </p:sp>
      <p:sp>
        <p:nvSpPr>
          <p:cNvPr id="3" name="Content Placeholder 2">
            <a:extLst>
              <a:ext uri="{FF2B5EF4-FFF2-40B4-BE49-F238E27FC236}">
                <a16:creationId xmlns:a16="http://schemas.microsoft.com/office/drawing/2014/main" id="{6C23474A-19EA-290F-FFD8-554E98DC88AC}"/>
              </a:ext>
            </a:extLst>
          </p:cNvPr>
          <p:cNvSpPr>
            <a:spLocks noGrp="1"/>
          </p:cNvSpPr>
          <p:nvPr>
            <p:ph idx="1"/>
          </p:nvPr>
        </p:nvSpPr>
        <p:spPr>
          <a:xfrm>
            <a:off x="42401" y="543925"/>
            <a:ext cx="12087603" cy="6081077"/>
          </a:xfrm>
        </p:spPr>
        <p:txBody>
          <a:bodyPr/>
          <a:lstStyle/>
          <a:p>
            <a:r>
              <a:rPr lang="en-US" dirty="0">
                <a:latin typeface="Times New Roman"/>
                <a:cs typeface="Times New Roman"/>
              </a:rPr>
              <a:t>Object Relational Mapping is a task which helps the developer to persist the data without writing a </a:t>
            </a:r>
            <a:r>
              <a:rPr lang="en-US" dirty="0" err="1">
                <a:latin typeface="Times New Roman"/>
                <a:cs typeface="Times New Roman"/>
              </a:rPr>
              <a:t>sql</a:t>
            </a:r>
            <a:r>
              <a:rPr lang="en-US" dirty="0">
                <a:latin typeface="Times New Roman"/>
                <a:cs typeface="Times New Roman"/>
              </a:rPr>
              <a:t> query. </a:t>
            </a:r>
          </a:p>
          <a:p>
            <a:r>
              <a:rPr lang="en-US" dirty="0">
                <a:latin typeface="Times New Roman"/>
                <a:cs typeface="Times New Roman"/>
              </a:rPr>
              <a:t>ORM Layer is responsible for managing the conversion of software objects to interact with the tables and columns in a relational database. </a:t>
            </a:r>
          </a:p>
          <a:p>
            <a:r>
              <a:rPr lang="en-US" dirty="0">
                <a:latin typeface="Times New Roman"/>
                <a:cs typeface="Times New Roman"/>
              </a:rPr>
              <a:t>In Java, the ORM layer converts java classes and objects so that they can be stored and managed in a relational database.</a:t>
            </a:r>
          </a:p>
          <a:p>
            <a:r>
              <a:rPr lang="en-US">
                <a:latin typeface="Times New Roman"/>
                <a:cs typeface="Times New Roman"/>
              </a:rPr>
              <a:t>Example:</a:t>
            </a:r>
          </a:p>
          <a:p>
            <a:r>
              <a:rPr lang="en-US" dirty="0">
                <a:latin typeface="Times New Roman"/>
                <a:cs typeface="Times New Roman"/>
              </a:rPr>
              <a:t>The name of the object(class) becomes the name of the </a:t>
            </a:r>
            <a:r>
              <a:rPr lang="en-US">
                <a:latin typeface="Times New Roman"/>
                <a:cs typeface="Times New Roman"/>
              </a:rPr>
              <a:t>table.</a:t>
            </a:r>
            <a:endParaRPr lang="en-US" dirty="0">
              <a:latin typeface="Times New Roman"/>
              <a:cs typeface="Times New Roman"/>
            </a:endParaRPr>
          </a:p>
          <a:p>
            <a:r>
              <a:rPr lang="en-US" dirty="0">
                <a:latin typeface="Times New Roman"/>
                <a:cs typeface="Times New Roman"/>
              </a:rPr>
              <a:t>The fields(data-members) of the object(class)  becomes the columns of the table.</a:t>
            </a:r>
          </a:p>
          <a:p>
            <a:r>
              <a:rPr lang="en-US" dirty="0">
                <a:latin typeface="Times New Roman"/>
                <a:cs typeface="Times New Roman"/>
              </a:rPr>
              <a:t>Once the table is setup, each table row corresponds to an object in the </a:t>
            </a:r>
            <a:r>
              <a:rPr lang="en-US">
                <a:latin typeface="Times New Roman"/>
                <a:cs typeface="Times New Roman"/>
              </a:rPr>
              <a:t>application.</a:t>
            </a:r>
            <a:endParaRPr lang="en-US" dirty="0">
              <a:latin typeface="Times New Roman"/>
              <a:cs typeface="Times New Roman"/>
            </a:endParaRPr>
          </a:p>
        </p:txBody>
      </p:sp>
    </p:spTree>
    <p:extLst>
      <p:ext uri="{BB962C8B-B14F-4D97-AF65-F5344CB8AC3E}">
        <p14:creationId xmlns:p14="http://schemas.microsoft.com/office/powerpoint/2010/main" val="26176922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6A528-644E-6C3D-2011-FCE2A904A2B4}"/>
              </a:ext>
            </a:extLst>
          </p:cNvPr>
          <p:cNvSpPr>
            <a:spLocks noGrp="1"/>
          </p:cNvSpPr>
          <p:nvPr>
            <p:ph type="title"/>
          </p:nvPr>
        </p:nvSpPr>
        <p:spPr/>
        <p:txBody>
          <a:bodyPr/>
          <a:lstStyle/>
          <a:p>
            <a:r>
              <a:rPr lang="en-IN" dirty="0"/>
              <a:t>Detached state</a:t>
            </a:r>
          </a:p>
        </p:txBody>
      </p:sp>
      <p:sp>
        <p:nvSpPr>
          <p:cNvPr id="3" name="Content Placeholder 2">
            <a:extLst>
              <a:ext uri="{FF2B5EF4-FFF2-40B4-BE49-F238E27FC236}">
                <a16:creationId xmlns:a16="http://schemas.microsoft.com/office/drawing/2014/main" id="{79718F6F-6A25-A280-23C8-6184605D47E1}"/>
              </a:ext>
            </a:extLst>
          </p:cNvPr>
          <p:cNvSpPr>
            <a:spLocks noGrp="1"/>
          </p:cNvSpPr>
          <p:nvPr>
            <p:ph idx="1"/>
          </p:nvPr>
        </p:nvSpPr>
        <p:spPr/>
        <p:txBody>
          <a:bodyPr/>
          <a:lstStyle/>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Once we either close the session or clear its cache, then the object entered into the detached state.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an object is no more associated with the Session, modifications in the data don't affect any changes in the database.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However, the detached object still has a representation in the database.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If we want to persist the changes made to a detached object, it is required to reattach the application to a valid Hibernate session.</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 associate the detached object with the new hibernate session, use any of these methods - load(), merge(), refresh(), update() or save() on a new session with the reference of the detached object.</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782241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0FD8E-0FFA-2324-E055-5522FBC489E2}"/>
              </a:ext>
            </a:extLst>
          </p:cNvPr>
          <p:cNvSpPr>
            <a:spLocks noGrp="1"/>
          </p:cNvSpPr>
          <p:nvPr>
            <p:ph type="title"/>
          </p:nvPr>
        </p:nvSpPr>
        <p:spPr/>
        <p:txBody>
          <a:bodyPr/>
          <a:lstStyle/>
          <a:p>
            <a:r>
              <a:rPr lang="en-IN" dirty="0"/>
              <a:t>Caching in hibernate</a:t>
            </a:r>
          </a:p>
        </p:txBody>
      </p:sp>
      <p:sp>
        <p:nvSpPr>
          <p:cNvPr id="3" name="Content Placeholder 2">
            <a:extLst>
              <a:ext uri="{FF2B5EF4-FFF2-40B4-BE49-F238E27FC236}">
                <a16:creationId xmlns:a16="http://schemas.microsoft.com/office/drawing/2014/main" id="{58D4B036-9001-986F-0D3C-6431F2C2B473}"/>
              </a:ext>
            </a:extLst>
          </p:cNvPr>
          <p:cNvSpPr>
            <a:spLocks noGrp="1"/>
          </p:cNvSpPr>
          <p:nvPr>
            <p:ph idx="1"/>
          </p:nvPr>
        </p:nvSpPr>
        <p:spPr/>
        <p:txBody>
          <a:bodyPr/>
          <a:lstStyle/>
          <a:p>
            <a:pPr algn="just"/>
            <a:r>
              <a:rPr lang="en-IN" sz="1800" dirty="0">
                <a:solidFill>
                  <a:srgbClr val="333333"/>
                </a:solidFill>
                <a:effectLst/>
                <a:latin typeface="Calibri" panose="020F0502020204030204" pitchFamily="34" charset="0"/>
                <a:ea typeface="Times New Roman" panose="02020603050405020304" pitchFamily="18" charset="0"/>
              </a:rPr>
              <a:t>Hibernate caching improves the performance of the application by pooling the object in the cache. It is useful when we have to fetch the same data multiple times.</a:t>
            </a:r>
            <a:endParaRPr lang="en-IN" sz="1800" dirty="0">
              <a:effectLst/>
              <a:latin typeface="Times New Roman" panose="02020603050405020304" pitchFamily="18" charset="0"/>
              <a:ea typeface="Times New Roman" panose="02020603050405020304" pitchFamily="18" charset="0"/>
            </a:endParaRPr>
          </a:p>
          <a:p>
            <a:pPr algn="just"/>
            <a:r>
              <a:rPr lang="en-IN" sz="1800" dirty="0">
                <a:solidFill>
                  <a:srgbClr val="333333"/>
                </a:solidFill>
                <a:effectLst/>
                <a:latin typeface="Calibri" panose="020F0502020204030204" pitchFamily="34" charset="0"/>
                <a:ea typeface="Times New Roman" panose="02020603050405020304" pitchFamily="18" charset="0"/>
              </a:rPr>
              <a:t>There are mainly two types of caching:</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First Level Cache, and</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Second Level Cache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436634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14BC7-BAF2-6825-EA88-1D8517D4FCFB}"/>
              </a:ext>
            </a:extLst>
          </p:cNvPr>
          <p:cNvSpPr>
            <a:spLocks noGrp="1"/>
          </p:cNvSpPr>
          <p:nvPr>
            <p:ph type="title"/>
          </p:nvPr>
        </p:nvSpPr>
        <p:spPr/>
        <p:txBody>
          <a:bodyPr/>
          <a:lstStyle/>
          <a:p>
            <a:r>
              <a:rPr lang="en-IN" dirty="0"/>
              <a:t>First-level cache</a:t>
            </a:r>
          </a:p>
        </p:txBody>
      </p:sp>
      <p:sp>
        <p:nvSpPr>
          <p:cNvPr id="3" name="Content Placeholder 2">
            <a:extLst>
              <a:ext uri="{FF2B5EF4-FFF2-40B4-BE49-F238E27FC236}">
                <a16:creationId xmlns:a16="http://schemas.microsoft.com/office/drawing/2014/main" id="{5894FEDA-96C8-2860-9916-3DC96D889131}"/>
              </a:ext>
            </a:extLst>
          </p:cNvPr>
          <p:cNvSpPr>
            <a:spLocks noGrp="1"/>
          </p:cNvSpPr>
          <p:nvPr>
            <p:ph idx="1"/>
          </p:nvPr>
        </p:nvSpPr>
        <p:spPr>
          <a:xfrm>
            <a:off x="1353925" y="2053931"/>
            <a:ext cx="9780971" cy="1800000"/>
          </a:xfrm>
        </p:spPr>
        <p:txBody>
          <a:bodyPr/>
          <a:lstStyle/>
          <a:p>
            <a:r>
              <a:rPr lang="en-IN" sz="1800" dirty="0">
                <a:solidFill>
                  <a:srgbClr val="000000"/>
                </a:solidFill>
                <a:effectLst/>
                <a:latin typeface="Calibri" panose="020F0502020204030204" pitchFamily="34" charset="0"/>
                <a:ea typeface="Times New Roman" panose="02020603050405020304" pitchFamily="18" charset="0"/>
              </a:rPr>
              <a:t>Session object holds the first level cache data. It is enabled by default. The first level cache data will not be available to entire application. An application can use many session object.</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4098" name="Picture 2" descr="Hibernate first level cache">
            <a:extLst>
              <a:ext uri="{FF2B5EF4-FFF2-40B4-BE49-F238E27FC236}">
                <a16:creationId xmlns:a16="http://schemas.microsoft.com/office/drawing/2014/main" id="{3FC21FE3-05BC-C9C3-3160-9EB589D2025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95444" y="2780398"/>
            <a:ext cx="4201111" cy="2600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5901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C0BAD-D7CD-6F8C-2C2E-EB8F1C2F171B}"/>
              </a:ext>
            </a:extLst>
          </p:cNvPr>
          <p:cNvSpPr>
            <a:spLocks noGrp="1"/>
          </p:cNvSpPr>
          <p:nvPr>
            <p:ph type="title"/>
          </p:nvPr>
        </p:nvSpPr>
        <p:spPr/>
        <p:txBody>
          <a:bodyPr/>
          <a:lstStyle/>
          <a:p>
            <a:r>
              <a:rPr lang="en-IN" dirty="0"/>
              <a:t>Second-level cache</a:t>
            </a:r>
          </a:p>
        </p:txBody>
      </p:sp>
      <p:sp>
        <p:nvSpPr>
          <p:cNvPr id="3" name="Content Placeholder 2">
            <a:extLst>
              <a:ext uri="{FF2B5EF4-FFF2-40B4-BE49-F238E27FC236}">
                <a16:creationId xmlns:a16="http://schemas.microsoft.com/office/drawing/2014/main" id="{E04893AB-8719-D2D1-B6F8-DA1BC8A43341}"/>
              </a:ext>
            </a:extLst>
          </p:cNvPr>
          <p:cNvSpPr>
            <a:spLocks noGrp="1"/>
          </p:cNvSpPr>
          <p:nvPr>
            <p:ph idx="1"/>
          </p:nvPr>
        </p:nvSpPr>
        <p:spPr/>
        <p:txBody>
          <a:bodyPr/>
          <a:lstStyle/>
          <a:p>
            <a:pPr algn="just"/>
            <a:r>
              <a:rPr lang="en-IN" sz="1800" dirty="0" err="1">
                <a:solidFill>
                  <a:srgbClr val="000000"/>
                </a:solidFill>
                <a:effectLst/>
                <a:latin typeface="Calibri" panose="020F0502020204030204" pitchFamily="34" charset="0"/>
                <a:ea typeface="Times New Roman" panose="02020603050405020304" pitchFamily="18" charset="0"/>
              </a:rPr>
              <a:t>SessionFactory</a:t>
            </a:r>
            <a:r>
              <a:rPr lang="en-IN" sz="1800" dirty="0">
                <a:solidFill>
                  <a:srgbClr val="000000"/>
                </a:solidFill>
                <a:effectLst/>
                <a:latin typeface="Calibri" panose="020F0502020204030204" pitchFamily="34" charset="0"/>
                <a:ea typeface="Times New Roman" panose="02020603050405020304" pitchFamily="18" charset="0"/>
              </a:rPr>
              <a:t> object holds the second level cache data. The data stored in the second level cache will be available to entire application. But we need to enable it </a:t>
            </a:r>
            <a:r>
              <a:rPr lang="en-IN" sz="1800" dirty="0" err="1">
                <a:solidFill>
                  <a:srgbClr val="000000"/>
                </a:solidFill>
                <a:effectLst/>
                <a:latin typeface="Calibri" panose="020F0502020204030204" pitchFamily="34" charset="0"/>
                <a:ea typeface="Times New Roman" panose="02020603050405020304" pitchFamily="18" charset="0"/>
              </a:rPr>
              <a:t>explicitely</a:t>
            </a:r>
            <a:r>
              <a:rPr lang="en-IN" sz="1800" dirty="0">
                <a:solidFill>
                  <a:srgbClr val="000000"/>
                </a:solidFill>
                <a:effectLst/>
                <a:latin typeface="Calibri" panose="020F0502020204030204" pitchFamily="34"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algn="just"/>
            <a:r>
              <a:rPr lang="en-IN" sz="1800" dirty="0">
                <a:solidFill>
                  <a:srgbClr val="000000"/>
                </a:solidFill>
                <a:effectLst/>
                <a:latin typeface="Calibri" panose="020F0502020204030204" pitchFamily="34" charset="0"/>
                <a:ea typeface="Times New Roman" panose="02020603050405020304" pitchFamily="18" charset="0"/>
              </a:rPr>
              <a:t>Three steps to enable second level cache :</a:t>
            </a:r>
            <a:endParaRPr lang="en-IN" sz="1800" dirty="0">
              <a:effectLst/>
              <a:latin typeface="Times New Roman" panose="02020603050405020304" pitchFamily="18" charset="0"/>
              <a:ea typeface="Times New Roman" panose="02020603050405020304" pitchFamily="18" charset="0"/>
            </a:endParaRPr>
          </a:p>
          <a:p>
            <a:pPr algn="just"/>
            <a:r>
              <a:rPr lang="en-IN" sz="1800" dirty="0">
                <a:solidFill>
                  <a:srgbClr val="000000"/>
                </a:solidFill>
                <a:effectLst/>
                <a:latin typeface="Calibri" panose="020F0502020204030204" pitchFamily="34" charset="0"/>
                <a:ea typeface="Times New Roman" panose="02020603050405020304" pitchFamily="18" charset="0"/>
              </a:rPr>
              <a:t>1.Add hibernate-</a:t>
            </a:r>
            <a:r>
              <a:rPr lang="en-IN" sz="1800" dirty="0" err="1">
                <a:solidFill>
                  <a:srgbClr val="000000"/>
                </a:solidFill>
                <a:effectLst/>
                <a:latin typeface="Calibri" panose="020F0502020204030204" pitchFamily="34" charset="0"/>
                <a:ea typeface="Times New Roman" panose="02020603050405020304" pitchFamily="18" charset="0"/>
              </a:rPr>
              <a:t>echache</a:t>
            </a:r>
            <a:r>
              <a:rPr lang="en-IN" sz="1800" dirty="0">
                <a:solidFill>
                  <a:srgbClr val="000000"/>
                </a:solidFill>
                <a:effectLst/>
                <a:latin typeface="Calibri" panose="020F0502020204030204" pitchFamily="34" charset="0"/>
                <a:ea typeface="Times New Roman" panose="02020603050405020304" pitchFamily="18" charset="0"/>
              </a:rPr>
              <a:t> dependency . (version should be same as hibernate version)</a:t>
            </a:r>
            <a:endParaRPr lang="en-IN" sz="1800" dirty="0">
              <a:effectLst/>
              <a:latin typeface="Times New Roman" panose="02020603050405020304" pitchFamily="18" charset="0"/>
              <a:ea typeface="Times New Roman" panose="02020603050405020304" pitchFamily="18" charset="0"/>
            </a:endParaRPr>
          </a:p>
          <a:p>
            <a:pPr algn="just"/>
            <a:r>
              <a:rPr lang="en-IN" sz="1800" dirty="0">
                <a:solidFill>
                  <a:srgbClr val="000000"/>
                </a:solidFill>
                <a:effectLst/>
                <a:latin typeface="Calibri" panose="020F0502020204030204" pitchFamily="34" charset="0"/>
                <a:ea typeface="Times New Roman" panose="02020603050405020304" pitchFamily="18" charset="0"/>
              </a:rPr>
              <a:t>2.Add @cacheble annotation to Entity class.</a:t>
            </a:r>
            <a:endParaRPr lang="en-IN" sz="1800" dirty="0">
              <a:effectLst/>
              <a:latin typeface="Times New Roman" panose="02020603050405020304" pitchFamily="18" charset="0"/>
              <a:ea typeface="Times New Roman" panose="02020603050405020304" pitchFamily="18" charset="0"/>
            </a:endParaRPr>
          </a:p>
          <a:p>
            <a:pPr algn="just"/>
            <a:r>
              <a:rPr lang="en-IN" sz="1800" dirty="0">
                <a:solidFill>
                  <a:srgbClr val="000000"/>
                </a:solidFill>
                <a:effectLst/>
                <a:latin typeface="Calibri" panose="020F0502020204030204" pitchFamily="34" charset="0"/>
                <a:ea typeface="Times New Roman" panose="02020603050405020304" pitchFamily="18" charset="0"/>
              </a:rPr>
              <a:t>3.Enable second-level cache by configuring in persistence.xml file.</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7664516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A7815-BAEA-4316-7619-E3575D0E0632}"/>
              </a:ext>
            </a:extLst>
          </p:cNvPr>
          <p:cNvSpPr>
            <a:spLocks noGrp="1"/>
          </p:cNvSpPr>
          <p:nvPr>
            <p:ph type="title"/>
          </p:nvPr>
        </p:nvSpPr>
        <p:spPr/>
        <p:txBody>
          <a:bodyPr/>
          <a:lstStyle/>
          <a:p>
            <a:r>
              <a:rPr lang="en-IN" dirty="0"/>
              <a:t>Second-level cache</a:t>
            </a:r>
          </a:p>
        </p:txBody>
      </p:sp>
      <p:pic>
        <p:nvPicPr>
          <p:cNvPr id="5122" name="Picture 2" descr="Caching in Hibernate-First Level and Second Level Cache in Hibernate">
            <a:extLst>
              <a:ext uri="{FF2B5EF4-FFF2-40B4-BE49-F238E27FC236}">
                <a16:creationId xmlns:a16="http://schemas.microsoft.com/office/drawing/2014/main" id="{37AEA1D0-F6C1-43DE-1480-46334C7DAAF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91416" y="2016125"/>
            <a:ext cx="4523492" cy="344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8656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DCD1C-64C2-6D51-9C96-C4F724E2B123}"/>
              </a:ext>
            </a:extLst>
          </p:cNvPr>
          <p:cNvSpPr>
            <a:spLocks noGrp="1"/>
          </p:cNvSpPr>
          <p:nvPr>
            <p:ph type="title"/>
          </p:nvPr>
        </p:nvSpPr>
        <p:spPr/>
        <p:txBody>
          <a:bodyPr/>
          <a:lstStyle/>
          <a:p>
            <a:r>
              <a:rPr lang="en-IN" dirty="0"/>
              <a:t>Composite key in hibernate</a:t>
            </a:r>
          </a:p>
        </p:txBody>
      </p:sp>
      <p:sp>
        <p:nvSpPr>
          <p:cNvPr id="3" name="Content Placeholder 2">
            <a:extLst>
              <a:ext uri="{FF2B5EF4-FFF2-40B4-BE49-F238E27FC236}">
                <a16:creationId xmlns:a16="http://schemas.microsoft.com/office/drawing/2014/main" id="{B3A8BBC1-6E97-A60E-1E1E-8BF5C4EBE2BB}"/>
              </a:ext>
            </a:extLst>
          </p:cNvPr>
          <p:cNvSpPr>
            <a:spLocks noGrp="1"/>
          </p:cNvSpPr>
          <p:nvPr>
            <p:ph idx="1"/>
          </p:nvPr>
        </p:nvSpPr>
        <p:spPr/>
        <p:txBody>
          <a:bodyPr>
            <a:normAutofit fontScale="92500" lnSpcReduction="20000"/>
          </a:bodyPr>
          <a:lstStyle/>
          <a:p>
            <a:pPr>
              <a:lnSpc>
                <a:spcPct val="107000"/>
              </a:lnSpc>
              <a:spcAft>
                <a:spcPts val="750"/>
              </a:spcAf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 composite primary key, also called a composite key, is a combination of two or more columns to form a primary key for a table.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JPA, we can  define the composite keys by : the @Embaddable and @EmbeddedId annotations.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order to define the composite primary keys, we should follow some rules: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composite primary key class must be public.</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It must have a no-</a:t>
            </a:r>
            <a:r>
              <a:rPr lang="en-IN"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arg</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constructor.</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It must define the equals() and </a:t>
            </a:r>
            <a:r>
              <a:rPr lang="en-IN"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hashCode</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methods.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It must be Serializable.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449532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C160F76-44AC-CD59-64C5-4D3646C5EDF4}"/>
              </a:ext>
            </a:extLst>
          </p:cNvPr>
          <p:cNvSpPr/>
          <p:nvPr/>
        </p:nvSpPr>
        <p:spPr>
          <a:xfrm>
            <a:off x="6685604" y="1209582"/>
            <a:ext cx="4474345" cy="37286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1800" b="1" dirty="0">
                <a:solidFill>
                  <a:srgbClr val="7F0055"/>
                </a:solidFill>
                <a:latin typeface="Consolas" panose="020B0609020204030204" pitchFamily="49" charset="0"/>
              </a:rPr>
              <a:t>import</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javax.persistence.EmbeddedId</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import</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javax.persistence.Entity</a:t>
            </a:r>
            <a:r>
              <a:rPr lang="en-IN"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646464"/>
                </a:solidFill>
                <a:latin typeface="Consolas" panose="020B0609020204030204" pitchFamily="49" charset="0"/>
              </a:rPr>
              <a:t>@Entity</a:t>
            </a: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User {</a:t>
            </a:r>
          </a:p>
          <a:p>
            <a:pPr algn="l"/>
            <a:endParaRPr lang="en-IN" sz="1800" dirty="0">
              <a:latin typeface="Consolas" panose="020B0609020204030204" pitchFamily="49" charset="0"/>
            </a:endParaRPr>
          </a:p>
          <a:p>
            <a:pPr algn="l"/>
            <a:r>
              <a:rPr lang="en-IN" sz="1800" dirty="0">
                <a:solidFill>
                  <a:srgbClr val="646464"/>
                </a:solidFill>
                <a:latin typeface="Consolas" panose="020B0609020204030204" pitchFamily="49" charset="0"/>
              </a:rPr>
              <a:t>@EmbeddedId</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UserId</a:t>
            </a:r>
            <a:r>
              <a:rPr lang="en-IN" sz="1800" b="1" dirty="0">
                <a:solidFill>
                  <a:srgbClr val="000000"/>
                </a:solidFill>
                <a:latin typeface="Consolas" panose="020B0609020204030204" pitchFamily="49" charset="0"/>
              </a:rPr>
              <a:t> </a:t>
            </a:r>
            <a:r>
              <a:rPr lang="en-IN" sz="1800" b="1" dirty="0" err="1">
                <a:solidFill>
                  <a:srgbClr val="0000C0"/>
                </a:solidFill>
                <a:latin typeface="Consolas" panose="020B0609020204030204" pitchFamily="49" charset="0"/>
              </a:rPr>
              <a:t>userId</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String </a:t>
            </a:r>
            <a:r>
              <a:rPr lang="en-IN" sz="1800" b="1" dirty="0">
                <a:solidFill>
                  <a:srgbClr val="0000C0"/>
                </a:solidFill>
                <a:latin typeface="Consolas" panose="020B0609020204030204" pitchFamily="49" charset="0"/>
              </a:rPr>
              <a:t>name</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a:solidFill>
                  <a:srgbClr val="0000C0"/>
                </a:solidFill>
                <a:latin typeface="Consolas" panose="020B0609020204030204" pitchFamily="49" charset="0"/>
              </a:rPr>
              <a:t>age</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String </a:t>
            </a:r>
            <a:r>
              <a:rPr lang="en-IN" sz="1800" b="1" dirty="0">
                <a:solidFill>
                  <a:srgbClr val="0000C0"/>
                </a:solidFill>
                <a:latin typeface="Consolas" panose="020B0609020204030204" pitchFamily="49" charset="0"/>
              </a:rPr>
              <a:t>gender</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String </a:t>
            </a:r>
            <a:r>
              <a:rPr lang="en-IN" sz="1800" b="1" dirty="0">
                <a:solidFill>
                  <a:srgbClr val="0000C0"/>
                </a:solidFill>
                <a:latin typeface="Consolas" panose="020B0609020204030204" pitchFamily="49" charset="0"/>
              </a:rPr>
              <a:t>password</a:t>
            </a:r>
            <a:r>
              <a:rPr lang="en-IN" sz="1800" b="1" dirty="0">
                <a:solidFill>
                  <a:srgbClr val="000000"/>
                </a:solidFill>
                <a:latin typeface="Consolas" panose="020B0609020204030204" pitchFamily="49" charset="0"/>
              </a:rPr>
              <a:t>;</a:t>
            </a:r>
            <a:endParaRPr lang="en-IN" dirty="0"/>
          </a:p>
        </p:txBody>
      </p:sp>
      <p:sp>
        <p:nvSpPr>
          <p:cNvPr id="18" name="Rectangle 17">
            <a:extLst>
              <a:ext uri="{FF2B5EF4-FFF2-40B4-BE49-F238E27FC236}">
                <a16:creationId xmlns:a16="http://schemas.microsoft.com/office/drawing/2014/main" id="{8CF9EF5F-2B40-78F7-9AC3-BBAFBDF5731B}"/>
              </a:ext>
            </a:extLst>
          </p:cNvPr>
          <p:cNvSpPr/>
          <p:nvPr/>
        </p:nvSpPr>
        <p:spPr>
          <a:xfrm>
            <a:off x="1100831" y="1209582"/>
            <a:ext cx="4696287" cy="37286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1800" b="1">
                <a:solidFill>
                  <a:srgbClr val="7F0055"/>
                </a:solidFill>
                <a:latin typeface="Consolas" panose="020B0609020204030204" pitchFamily="49" charset="0"/>
              </a:rPr>
              <a:t>import</a:t>
            </a:r>
            <a:r>
              <a:rPr lang="en-IN" sz="1800" b="1">
                <a:solidFill>
                  <a:srgbClr val="000000"/>
                </a:solidFill>
                <a:latin typeface="Consolas" panose="020B0609020204030204" pitchFamily="49" charset="0"/>
              </a:rPr>
              <a:t> java.io.Serializable;</a:t>
            </a:r>
          </a:p>
          <a:p>
            <a:pPr algn="l"/>
            <a:endParaRPr lang="en-IN" sz="1800">
              <a:latin typeface="Consolas" panose="020B0609020204030204" pitchFamily="49" charset="0"/>
            </a:endParaRPr>
          </a:p>
          <a:p>
            <a:pPr algn="l"/>
            <a:r>
              <a:rPr lang="en-IN" sz="1800" b="1">
                <a:solidFill>
                  <a:srgbClr val="7F0055"/>
                </a:solidFill>
                <a:latin typeface="Consolas" panose="020B0609020204030204" pitchFamily="49" charset="0"/>
              </a:rPr>
              <a:t>import</a:t>
            </a:r>
            <a:r>
              <a:rPr lang="en-IN" sz="1800" b="1">
                <a:solidFill>
                  <a:srgbClr val="000000"/>
                </a:solidFill>
                <a:latin typeface="Consolas" panose="020B0609020204030204" pitchFamily="49" charset="0"/>
              </a:rPr>
              <a:t> javax.persistence.Embeddable;</a:t>
            </a:r>
          </a:p>
          <a:p>
            <a:pPr algn="l"/>
            <a:endParaRPr lang="en-IN" sz="1800">
              <a:latin typeface="Consolas" panose="020B0609020204030204" pitchFamily="49" charset="0"/>
            </a:endParaRPr>
          </a:p>
          <a:p>
            <a:pPr algn="l"/>
            <a:r>
              <a:rPr lang="en-IN" sz="1800">
                <a:solidFill>
                  <a:srgbClr val="646464"/>
                </a:solidFill>
                <a:latin typeface="Consolas" panose="020B0609020204030204" pitchFamily="49" charset="0"/>
              </a:rPr>
              <a:t>@Embeddable</a:t>
            </a:r>
          </a:p>
          <a:p>
            <a:pPr algn="l"/>
            <a:r>
              <a:rPr lang="en-US" sz="1800" b="1">
                <a:solidFill>
                  <a:srgbClr val="7F0055"/>
                </a:solidFill>
                <a:latin typeface="Consolas" panose="020B0609020204030204" pitchFamily="49" charset="0"/>
              </a:rPr>
              <a:t>public</a:t>
            </a:r>
            <a:r>
              <a:rPr lang="en-US" sz="1800" b="1">
                <a:solidFill>
                  <a:srgbClr val="000000"/>
                </a:solidFill>
                <a:latin typeface="Consolas" panose="020B0609020204030204" pitchFamily="49" charset="0"/>
              </a:rPr>
              <a:t> </a:t>
            </a:r>
            <a:r>
              <a:rPr lang="en-US" sz="1800" b="1">
                <a:solidFill>
                  <a:srgbClr val="7F0055"/>
                </a:solidFill>
                <a:latin typeface="Consolas" panose="020B0609020204030204" pitchFamily="49" charset="0"/>
              </a:rPr>
              <a:t>class</a:t>
            </a:r>
            <a:r>
              <a:rPr lang="en-US" sz="1800" b="1">
                <a:solidFill>
                  <a:srgbClr val="000000"/>
                </a:solidFill>
                <a:latin typeface="Consolas" panose="020B0609020204030204" pitchFamily="49" charset="0"/>
              </a:rPr>
              <a:t> </a:t>
            </a:r>
            <a:r>
              <a:rPr lang="en-US" sz="1800" b="1" u="sng">
                <a:solidFill>
                  <a:srgbClr val="000000"/>
                </a:solidFill>
                <a:latin typeface="Consolas" panose="020B0609020204030204" pitchFamily="49" charset="0"/>
              </a:rPr>
              <a:t>UserId </a:t>
            </a:r>
            <a:r>
              <a:rPr lang="en-US" sz="1800" b="1" u="sng">
                <a:solidFill>
                  <a:srgbClr val="7F0055"/>
                </a:solidFill>
                <a:latin typeface="Consolas" panose="020B0609020204030204" pitchFamily="49" charset="0"/>
              </a:rPr>
              <a:t>implements</a:t>
            </a:r>
            <a:r>
              <a:rPr lang="en-US" sz="1800" b="1" u="sng">
                <a:solidFill>
                  <a:srgbClr val="000000"/>
                </a:solidFill>
                <a:latin typeface="Consolas" panose="020B0609020204030204" pitchFamily="49" charset="0"/>
              </a:rPr>
              <a:t> Serializable {</a:t>
            </a:r>
          </a:p>
          <a:p>
            <a:pPr algn="l"/>
            <a:r>
              <a:rPr lang="en-IN" sz="1800" b="1">
                <a:solidFill>
                  <a:srgbClr val="7F0055"/>
                </a:solidFill>
                <a:latin typeface="Consolas" panose="020B0609020204030204" pitchFamily="49" charset="0"/>
              </a:rPr>
              <a:t>private</a:t>
            </a:r>
            <a:r>
              <a:rPr lang="en-IN" sz="1800" b="1">
                <a:solidFill>
                  <a:srgbClr val="000000"/>
                </a:solidFill>
                <a:latin typeface="Consolas" panose="020B0609020204030204" pitchFamily="49" charset="0"/>
              </a:rPr>
              <a:t> String </a:t>
            </a:r>
            <a:r>
              <a:rPr lang="en-IN" sz="1800" b="1">
                <a:solidFill>
                  <a:srgbClr val="0000C0"/>
                </a:solidFill>
                <a:latin typeface="Consolas" panose="020B0609020204030204" pitchFamily="49" charset="0"/>
              </a:rPr>
              <a:t>email</a:t>
            </a:r>
            <a:r>
              <a:rPr lang="en-IN" sz="1800" b="1">
                <a:solidFill>
                  <a:srgbClr val="000000"/>
                </a:solidFill>
                <a:latin typeface="Consolas" panose="020B0609020204030204" pitchFamily="49" charset="0"/>
              </a:rPr>
              <a:t>;</a:t>
            </a:r>
          </a:p>
          <a:p>
            <a:pPr algn="l"/>
            <a:r>
              <a:rPr lang="en-IN" sz="1800" b="1">
                <a:solidFill>
                  <a:srgbClr val="7F0055"/>
                </a:solidFill>
                <a:latin typeface="Consolas" panose="020B0609020204030204" pitchFamily="49" charset="0"/>
              </a:rPr>
              <a:t>private</a:t>
            </a:r>
            <a:r>
              <a:rPr lang="en-IN" sz="1800" b="1">
                <a:solidFill>
                  <a:srgbClr val="000000"/>
                </a:solidFill>
                <a:latin typeface="Consolas" panose="020B0609020204030204" pitchFamily="49" charset="0"/>
              </a:rPr>
              <a:t> </a:t>
            </a:r>
            <a:r>
              <a:rPr lang="en-IN" sz="1800" b="1">
                <a:solidFill>
                  <a:srgbClr val="7F0055"/>
                </a:solidFill>
                <a:latin typeface="Consolas" panose="020B0609020204030204" pitchFamily="49" charset="0"/>
              </a:rPr>
              <a:t>long</a:t>
            </a:r>
            <a:r>
              <a:rPr lang="en-IN" sz="1800" b="1">
                <a:solidFill>
                  <a:srgbClr val="000000"/>
                </a:solidFill>
                <a:latin typeface="Consolas" panose="020B0609020204030204" pitchFamily="49" charset="0"/>
              </a:rPr>
              <a:t> </a:t>
            </a:r>
            <a:r>
              <a:rPr lang="en-IN" sz="1800" b="1">
                <a:solidFill>
                  <a:srgbClr val="0000C0"/>
                </a:solidFill>
                <a:latin typeface="Consolas" panose="020B0609020204030204" pitchFamily="49" charset="0"/>
              </a:rPr>
              <a:t>phone</a:t>
            </a:r>
            <a:r>
              <a:rPr lang="en-IN" sz="1800" b="1">
                <a:solidFill>
                  <a:srgbClr val="000000"/>
                </a:solidFill>
                <a:latin typeface="Consolas" panose="020B0609020204030204" pitchFamily="49" charset="0"/>
              </a:rPr>
              <a:t>;</a:t>
            </a:r>
            <a:endParaRPr lang="en-IN"/>
          </a:p>
        </p:txBody>
      </p:sp>
    </p:spTree>
    <p:extLst>
      <p:ext uri="{BB962C8B-B14F-4D97-AF65-F5344CB8AC3E}">
        <p14:creationId xmlns:p14="http://schemas.microsoft.com/office/powerpoint/2010/main" val="34812098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580D1-8867-D766-EA58-827B582BF256}"/>
              </a:ext>
            </a:extLst>
          </p:cNvPr>
          <p:cNvSpPr>
            <a:spLocks noGrp="1"/>
          </p:cNvSpPr>
          <p:nvPr>
            <p:ph type="title"/>
          </p:nvPr>
        </p:nvSpPr>
        <p:spPr/>
        <p:txBody>
          <a:bodyPr/>
          <a:lstStyle/>
          <a:p>
            <a:r>
              <a:rPr lang="en-IN" dirty="0"/>
              <a:t>Persistent unit in hibernate</a:t>
            </a:r>
          </a:p>
        </p:txBody>
      </p:sp>
      <p:sp>
        <p:nvSpPr>
          <p:cNvPr id="7" name="Content Placeholder 6">
            <a:extLst>
              <a:ext uri="{FF2B5EF4-FFF2-40B4-BE49-F238E27FC236}">
                <a16:creationId xmlns:a16="http://schemas.microsoft.com/office/drawing/2014/main" id="{E5DF2B7F-388C-3BEC-909D-4C24F29DD8D7}"/>
              </a:ext>
            </a:extLst>
          </p:cNvPr>
          <p:cNvSpPr>
            <a:spLocks noGrp="1"/>
          </p:cNvSpPr>
          <p:nvPr>
            <p:ph idx="1"/>
          </p:nvPr>
        </p:nvSpPr>
        <p:spPr/>
        <p:txBody>
          <a:bodyPr/>
          <a:lstStyle/>
          <a:p>
            <a:r>
              <a:rPr lang="en-IN" dirty="0"/>
              <a:t>A persistence unit defines a set of all entity classes that are managed by entity manager instance in an application.</a:t>
            </a:r>
          </a:p>
          <a:p>
            <a:r>
              <a:rPr lang="en-IN" dirty="0"/>
              <a:t>It contains configurations file which is required for connection.</a:t>
            </a:r>
          </a:p>
          <a:p>
            <a:r>
              <a:rPr lang="en-IN" dirty="0"/>
              <a:t>It consists of </a:t>
            </a:r>
            <a:r>
              <a:rPr lang="en-IN" dirty="0" err="1"/>
              <a:t>url</a:t>
            </a:r>
            <a:r>
              <a:rPr lang="en-IN" dirty="0"/>
              <a:t> , username , password.</a:t>
            </a:r>
          </a:p>
          <a:p>
            <a:r>
              <a:rPr lang="en-IN" dirty="0"/>
              <a:t>It is used to perform actions on database.</a:t>
            </a:r>
          </a:p>
        </p:txBody>
      </p:sp>
    </p:spTree>
    <p:extLst>
      <p:ext uri="{BB962C8B-B14F-4D97-AF65-F5344CB8AC3E}">
        <p14:creationId xmlns:p14="http://schemas.microsoft.com/office/powerpoint/2010/main" val="4814738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70FB05-8018-75D7-0B0B-EA5CC0509235}"/>
              </a:ext>
            </a:extLst>
          </p:cNvPr>
          <p:cNvSpPr/>
          <p:nvPr/>
        </p:nvSpPr>
        <p:spPr>
          <a:xfrm>
            <a:off x="867052" y="328474"/>
            <a:ext cx="10457895" cy="5486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l"/>
            <a:r>
              <a:rPr lang="en-IN" sz="1800" dirty="0">
                <a:solidFill>
                  <a:srgbClr val="008080"/>
                </a:solidFill>
                <a:latin typeface="Consolas"/>
              </a:rPr>
              <a:t>&lt;</a:t>
            </a:r>
            <a:r>
              <a:rPr lang="en-IN" sz="1800" dirty="0">
                <a:solidFill>
                  <a:srgbClr val="3F7F7F"/>
                </a:solidFill>
                <a:latin typeface="Consolas"/>
              </a:rPr>
              <a:t>persistence-unit </a:t>
            </a:r>
            <a:r>
              <a:rPr lang="en-IN" sz="1800" dirty="0">
                <a:solidFill>
                  <a:srgbClr val="7F007F"/>
                </a:solidFill>
                <a:latin typeface="Consolas"/>
              </a:rPr>
              <a:t>name</a:t>
            </a:r>
            <a:r>
              <a:rPr lang="en-IN" sz="1800" dirty="0">
                <a:solidFill>
                  <a:srgbClr val="000000"/>
                </a:solidFill>
                <a:latin typeface="Consolas"/>
              </a:rPr>
              <a:t>=</a:t>
            </a:r>
            <a:r>
              <a:rPr lang="en-IN" sz="1800" i="1" dirty="0">
                <a:solidFill>
                  <a:srgbClr val="2A00FF"/>
                </a:solidFill>
                <a:latin typeface="Consolas"/>
              </a:rPr>
              <a:t>“</a:t>
            </a:r>
            <a:r>
              <a:rPr lang="en-IN" i="1" dirty="0" err="1">
                <a:solidFill>
                  <a:srgbClr val="2A00FF"/>
                </a:solidFill>
                <a:latin typeface="Consolas"/>
              </a:rPr>
              <a:t>ansari</a:t>
            </a:r>
            <a:r>
              <a:rPr lang="en-IN" sz="1800" i="1" dirty="0">
                <a:solidFill>
                  <a:srgbClr val="2A00FF"/>
                </a:solidFill>
                <a:latin typeface="Consolas"/>
              </a:rPr>
              <a:t>"</a:t>
            </a:r>
            <a:r>
              <a:rPr lang="en-IN" sz="1800" i="1" dirty="0">
                <a:solidFill>
                  <a:srgbClr val="008080"/>
                </a:solidFill>
                <a:latin typeface="Consolas"/>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provider</a:t>
            </a:r>
            <a:r>
              <a:rPr lang="en-IN" sz="1800" dirty="0">
                <a:solidFill>
                  <a:srgbClr val="008080"/>
                </a:solidFill>
                <a:latin typeface="Consolas" panose="020B0609020204030204" pitchFamily="49" charset="0"/>
              </a:rPr>
              <a:t>&gt;</a:t>
            </a:r>
            <a:r>
              <a:rPr lang="en-IN" sz="1800" dirty="0" err="1">
                <a:solidFill>
                  <a:srgbClr val="000000"/>
                </a:solidFill>
                <a:latin typeface="Consolas" panose="020B0609020204030204" pitchFamily="49" charset="0"/>
              </a:rPr>
              <a:t>org.hibernate.jpa.HibernatePersistenceProvider</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provider</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properties</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property </a:t>
            </a:r>
            <a:r>
              <a:rPr lang="en-IN" sz="1800" dirty="0">
                <a:solidFill>
                  <a:srgbClr val="7F007F"/>
                </a:solidFill>
                <a:latin typeface="Consolas" panose="020B0609020204030204" pitchFamily="49" charset="0"/>
              </a:rPr>
              <a:t>name</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a:t>
            </a:r>
            <a:r>
              <a:rPr lang="en-IN" sz="1800" i="1" dirty="0" err="1">
                <a:solidFill>
                  <a:srgbClr val="2A00FF"/>
                </a:solidFill>
                <a:latin typeface="Consolas" panose="020B0609020204030204" pitchFamily="49" charset="0"/>
              </a:rPr>
              <a:t>javax.persistence.jdbc.driver</a:t>
            </a:r>
            <a:r>
              <a:rPr lang="en-IN" sz="1800" i="1" dirty="0">
                <a:solidFill>
                  <a:srgbClr val="2A00FF"/>
                </a:solidFill>
                <a:latin typeface="Consolas" panose="020B0609020204030204" pitchFamily="49" charset="0"/>
              </a:rPr>
              <a:t>"</a:t>
            </a:r>
          </a:p>
          <a:p>
            <a:pPr algn="l"/>
            <a:r>
              <a:rPr lang="en-IN" sz="1800" dirty="0">
                <a:solidFill>
                  <a:srgbClr val="7F007F"/>
                </a:solidFill>
                <a:latin typeface="Consolas" panose="020B0609020204030204" pitchFamily="49" charset="0"/>
              </a:rPr>
              <a:t>value</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a:t>
            </a:r>
            <a:r>
              <a:rPr lang="en-IN" sz="1800" i="1" dirty="0" err="1">
                <a:solidFill>
                  <a:srgbClr val="2A00FF"/>
                </a:solidFill>
                <a:latin typeface="Consolas" panose="020B0609020204030204" pitchFamily="49" charset="0"/>
              </a:rPr>
              <a:t>com.mysql.cj.jdbc.Driver</a:t>
            </a:r>
            <a:r>
              <a:rPr lang="en-IN" sz="1800" i="1" dirty="0">
                <a:solidFill>
                  <a:srgbClr val="2A00FF"/>
                </a:solidFill>
                <a:latin typeface="Consolas" panose="020B0609020204030204" pitchFamily="49" charset="0"/>
              </a:rPr>
              <a:t>" </a:t>
            </a:r>
            <a:r>
              <a:rPr lang="en-IN" sz="1800" i="1"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property </a:t>
            </a:r>
            <a:r>
              <a:rPr lang="en-IN" sz="1800" dirty="0">
                <a:solidFill>
                  <a:srgbClr val="7F007F"/>
                </a:solidFill>
                <a:latin typeface="Consolas" panose="020B0609020204030204" pitchFamily="49" charset="0"/>
              </a:rPr>
              <a:t>name</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"javax.persistence.jdbc.url"</a:t>
            </a:r>
          </a:p>
          <a:p>
            <a:pPr algn="l"/>
            <a:r>
              <a:rPr lang="en-US" sz="1800" dirty="0">
                <a:solidFill>
                  <a:srgbClr val="7F007F"/>
                </a:solidFill>
                <a:latin typeface="Consolas" panose="020B0609020204030204" pitchFamily="49" charset="0"/>
              </a:rPr>
              <a:t>value</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a:t>
            </a:r>
            <a:r>
              <a:rPr lang="en-US" sz="1800" i="1" dirty="0" err="1">
                <a:solidFill>
                  <a:srgbClr val="2A00FF"/>
                </a:solidFill>
                <a:latin typeface="Consolas" panose="020B0609020204030204" pitchFamily="49" charset="0"/>
              </a:rPr>
              <a:t>jdbc:mysql</a:t>
            </a:r>
            <a:r>
              <a:rPr lang="en-US" sz="1800" i="1" dirty="0">
                <a:solidFill>
                  <a:srgbClr val="2A00FF"/>
                </a:solidFill>
                <a:latin typeface="Consolas" panose="020B0609020204030204" pitchFamily="49" charset="0"/>
              </a:rPr>
              <a:t>://localhost:3307/</a:t>
            </a:r>
            <a:r>
              <a:rPr lang="en-US" sz="1800" i="1" dirty="0" err="1">
                <a:solidFill>
                  <a:srgbClr val="2A00FF"/>
                </a:solidFill>
                <a:latin typeface="Consolas" panose="020B0609020204030204" pitchFamily="49" charset="0"/>
              </a:rPr>
              <a:t>many_to_many_bi</a:t>
            </a:r>
            <a:r>
              <a:rPr lang="en-US" sz="1800" i="1" dirty="0">
                <a:solidFill>
                  <a:srgbClr val="2A00FF"/>
                </a:solidFill>
                <a:latin typeface="Consolas" panose="020B0609020204030204" pitchFamily="49" charset="0"/>
              </a:rPr>
              <a:t>" </a:t>
            </a:r>
            <a:r>
              <a:rPr lang="en-US" sz="1800" i="1"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property </a:t>
            </a:r>
            <a:r>
              <a:rPr lang="en-IN" sz="1800" dirty="0">
                <a:solidFill>
                  <a:srgbClr val="7F007F"/>
                </a:solidFill>
                <a:latin typeface="Consolas" panose="020B0609020204030204" pitchFamily="49" charset="0"/>
              </a:rPr>
              <a:t>name</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a:t>
            </a:r>
            <a:r>
              <a:rPr lang="en-IN" sz="1800" i="1" dirty="0" err="1">
                <a:solidFill>
                  <a:srgbClr val="2A00FF"/>
                </a:solidFill>
                <a:latin typeface="Consolas" panose="020B0609020204030204" pitchFamily="49" charset="0"/>
              </a:rPr>
              <a:t>javax.persistence.jdbc.user</a:t>
            </a:r>
            <a:r>
              <a:rPr lang="en-IN" sz="1800" i="1" dirty="0">
                <a:solidFill>
                  <a:srgbClr val="2A00FF"/>
                </a:solidFill>
                <a:latin typeface="Consolas" panose="020B0609020204030204" pitchFamily="49" charset="0"/>
              </a:rPr>
              <a:t>"</a:t>
            </a:r>
          </a:p>
          <a:p>
            <a:pPr algn="l"/>
            <a:r>
              <a:rPr lang="en-IN" sz="1800" dirty="0">
                <a:solidFill>
                  <a:srgbClr val="7F007F"/>
                </a:solidFill>
                <a:latin typeface="Consolas" panose="020B0609020204030204" pitchFamily="49" charset="0"/>
              </a:rPr>
              <a:t>value</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"root" </a:t>
            </a:r>
            <a:r>
              <a:rPr lang="en-IN" sz="1800" i="1"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property </a:t>
            </a:r>
            <a:r>
              <a:rPr lang="en-IN" sz="1800" dirty="0">
                <a:solidFill>
                  <a:srgbClr val="7F007F"/>
                </a:solidFill>
                <a:latin typeface="Consolas" panose="020B0609020204030204" pitchFamily="49" charset="0"/>
              </a:rPr>
              <a:t>name</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a:t>
            </a:r>
            <a:r>
              <a:rPr lang="en-IN" sz="1800" i="1" dirty="0" err="1">
                <a:solidFill>
                  <a:srgbClr val="2A00FF"/>
                </a:solidFill>
                <a:latin typeface="Consolas" panose="020B0609020204030204" pitchFamily="49" charset="0"/>
              </a:rPr>
              <a:t>javax.persistence.jdbc.password</a:t>
            </a:r>
            <a:r>
              <a:rPr lang="en-IN" sz="1800" i="1" dirty="0">
                <a:solidFill>
                  <a:srgbClr val="2A00FF"/>
                </a:solidFill>
                <a:latin typeface="Consolas" panose="020B0609020204030204" pitchFamily="49" charset="0"/>
              </a:rPr>
              <a:t>"</a:t>
            </a:r>
          </a:p>
          <a:p>
            <a:pPr algn="l"/>
            <a:r>
              <a:rPr lang="en-IN" sz="1800" dirty="0">
                <a:solidFill>
                  <a:srgbClr val="7F007F"/>
                </a:solidFill>
                <a:latin typeface="Consolas" panose="020B0609020204030204" pitchFamily="49" charset="0"/>
              </a:rPr>
              <a:t>value</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"root" </a:t>
            </a:r>
            <a:r>
              <a:rPr lang="en-IN" sz="1800" i="1" dirty="0">
                <a:solidFill>
                  <a:srgbClr val="008080"/>
                </a:solidFill>
                <a:latin typeface="Consolas" panose="020B0609020204030204" pitchFamily="49" charset="0"/>
              </a:rPr>
              <a:t>/&gt;</a:t>
            </a:r>
          </a:p>
          <a:p>
            <a:pPr algn="l"/>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property </a:t>
            </a:r>
            <a:r>
              <a:rPr lang="en-US" sz="1800" dirty="0">
                <a:solidFill>
                  <a:srgbClr val="7F007F"/>
                </a:solidFill>
                <a:latin typeface="Consolas" panose="020B0609020204030204" pitchFamily="49" charset="0"/>
              </a:rPr>
              <a:t>name</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a:t>
            </a:r>
            <a:r>
              <a:rPr lang="en-US" sz="1800" i="1" dirty="0" err="1">
                <a:solidFill>
                  <a:srgbClr val="2A00FF"/>
                </a:solidFill>
                <a:latin typeface="Consolas" panose="020B0609020204030204" pitchFamily="49" charset="0"/>
              </a:rPr>
              <a:t>hibernate.show_sql</a:t>
            </a:r>
            <a:r>
              <a:rPr lang="en-US" sz="1800" i="1" dirty="0">
                <a:solidFill>
                  <a:srgbClr val="2A00FF"/>
                </a:solidFill>
                <a:latin typeface="Consolas" panose="020B0609020204030204" pitchFamily="49" charset="0"/>
              </a:rPr>
              <a:t>" </a:t>
            </a:r>
            <a:r>
              <a:rPr lang="en-US" sz="1800" i="1" dirty="0">
                <a:solidFill>
                  <a:srgbClr val="7F007F"/>
                </a:solidFill>
                <a:latin typeface="Consolas" panose="020B0609020204030204" pitchFamily="49" charset="0"/>
              </a:rPr>
              <a:t>value</a:t>
            </a:r>
            <a:r>
              <a:rPr lang="en-US" sz="1800" i="1"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"true" </a:t>
            </a:r>
            <a:r>
              <a:rPr lang="en-US" sz="1800" i="1" dirty="0">
                <a:solidFill>
                  <a:srgbClr val="008080"/>
                </a:solidFill>
                <a:latin typeface="Consolas" panose="020B0609020204030204" pitchFamily="49" charset="0"/>
              </a:rPr>
              <a:t>/&gt;</a:t>
            </a:r>
            <a:endParaRPr lang="en-IN" sz="1800" dirty="0">
              <a:latin typeface="Consolas" panose="020B0609020204030204" pitchFamily="49" charset="0"/>
            </a:endParaRPr>
          </a:p>
          <a:p>
            <a:pPr algn="l"/>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property </a:t>
            </a:r>
            <a:r>
              <a:rPr lang="en-US" sz="1800" dirty="0">
                <a:solidFill>
                  <a:srgbClr val="7F007F"/>
                </a:solidFill>
                <a:latin typeface="Consolas" panose="020B0609020204030204" pitchFamily="49" charset="0"/>
              </a:rPr>
              <a:t>name</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"hibernate.hbm2ddl.auto" </a:t>
            </a:r>
            <a:r>
              <a:rPr lang="en-US" sz="1800" i="1" dirty="0">
                <a:solidFill>
                  <a:srgbClr val="7F007F"/>
                </a:solidFill>
                <a:latin typeface="Consolas" panose="020B0609020204030204" pitchFamily="49" charset="0"/>
              </a:rPr>
              <a:t>value</a:t>
            </a:r>
            <a:r>
              <a:rPr lang="en-US" sz="1800" i="1"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"update" </a:t>
            </a:r>
            <a:r>
              <a:rPr lang="en-US" sz="1800" i="1"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property </a:t>
            </a:r>
            <a:r>
              <a:rPr lang="en-IN" sz="1800" dirty="0">
                <a:solidFill>
                  <a:srgbClr val="7F007F"/>
                </a:solidFill>
                <a:latin typeface="Consolas" panose="020B0609020204030204" pitchFamily="49" charset="0"/>
              </a:rPr>
              <a:t>name</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a:t>
            </a:r>
            <a:r>
              <a:rPr lang="en-IN" sz="1800" i="1" dirty="0" err="1">
                <a:solidFill>
                  <a:srgbClr val="2A00FF"/>
                </a:solidFill>
                <a:latin typeface="Consolas" panose="020B0609020204030204" pitchFamily="49" charset="0"/>
              </a:rPr>
              <a:t>hibernate.dialect</a:t>
            </a:r>
            <a:r>
              <a:rPr lang="en-IN" sz="1800" i="1" dirty="0">
                <a:solidFill>
                  <a:srgbClr val="2A00FF"/>
                </a:solidFill>
                <a:latin typeface="Consolas" panose="020B0609020204030204" pitchFamily="49" charset="0"/>
              </a:rPr>
              <a:t>" </a:t>
            </a:r>
            <a:r>
              <a:rPr lang="en-IN" sz="1800" i="1" dirty="0">
                <a:solidFill>
                  <a:srgbClr val="7F007F"/>
                </a:solidFill>
                <a:latin typeface="Consolas" panose="020B0609020204030204" pitchFamily="49" charset="0"/>
              </a:rPr>
              <a:t>value</a:t>
            </a:r>
            <a:r>
              <a:rPr lang="en-IN" sz="1800" i="1"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"org.hibernate.dialect.MySQL8Dialect"</a:t>
            </a:r>
            <a:r>
              <a:rPr lang="en-IN" sz="1800" i="1" dirty="0">
                <a:solidFill>
                  <a:srgbClr val="008080"/>
                </a:solidFill>
                <a:latin typeface="Consolas" panose="020B0609020204030204" pitchFamily="49" charset="0"/>
              </a:rPr>
              <a:t>/&gt;</a:t>
            </a:r>
            <a:endParaRPr lang="en-IN" sz="1800" dirty="0">
              <a:latin typeface="Consolas" panose="020B0609020204030204" pitchFamily="49" charset="0"/>
            </a:endParaRP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properties</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persistence-unit</a:t>
            </a:r>
            <a:r>
              <a:rPr lang="en-IN" sz="1800" dirty="0">
                <a:solidFill>
                  <a:srgbClr val="008080"/>
                </a:solidFill>
                <a:latin typeface="Consolas" panose="020B0609020204030204" pitchFamily="49" charset="0"/>
              </a:rPr>
              <a:t>&gt;</a:t>
            </a:r>
            <a:endParaRPr lang="en-IN" dirty="0"/>
          </a:p>
        </p:txBody>
      </p:sp>
    </p:spTree>
    <p:extLst>
      <p:ext uri="{BB962C8B-B14F-4D97-AF65-F5344CB8AC3E}">
        <p14:creationId xmlns:p14="http://schemas.microsoft.com/office/powerpoint/2010/main" val="35524773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3D69F-47EA-909B-E366-24E3594859E1}"/>
              </a:ext>
            </a:extLst>
          </p:cNvPr>
          <p:cNvSpPr>
            <a:spLocks noGrp="1"/>
          </p:cNvSpPr>
          <p:nvPr>
            <p:ph type="title"/>
          </p:nvPr>
        </p:nvSpPr>
        <p:spPr/>
        <p:txBody>
          <a:bodyPr/>
          <a:lstStyle/>
          <a:p>
            <a:r>
              <a:rPr lang="en-IN" dirty="0"/>
              <a:t>Persistence.xml file </a:t>
            </a:r>
          </a:p>
        </p:txBody>
      </p:sp>
      <p:sp>
        <p:nvSpPr>
          <p:cNvPr id="3" name="Content Placeholder 2">
            <a:extLst>
              <a:ext uri="{FF2B5EF4-FFF2-40B4-BE49-F238E27FC236}">
                <a16:creationId xmlns:a16="http://schemas.microsoft.com/office/drawing/2014/main" id="{8CFF2FD6-A1DA-00DF-DAED-13B1D9230627}"/>
              </a:ext>
            </a:extLst>
          </p:cNvPr>
          <p:cNvSpPr>
            <a:spLocks noGrp="1"/>
          </p:cNvSpPr>
          <p:nvPr>
            <p:ph idx="1"/>
          </p:nvPr>
        </p:nvSpPr>
        <p:spPr/>
        <p:txBody>
          <a:bodyPr/>
          <a:lstStyle/>
          <a:p>
            <a:r>
              <a:rPr lang="en-IN" dirty="0"/>
              <a:t>It is a standard configuration file.</a:t>
            </a:r>
          </a:p>
          <a:p>
            <a:r>
              <a:rPr lang="en-IN" dirty="0"/>
              <a:t>It has configurations for the Object-Relation mapping. </a:t>
            </a:r>
          </a:p>
          <a:p>
            <a:r>
              <a:rPr lang="en-IN" dirty="0"/>
              <a:t>It can have multiple persistence units to connect to different database.</a:t>
            </a:r>
          </a:p>
          <a:p>
            <a:r>
              <a:rPr lang="en-IN" dirty="0"/>
              <a:t>Persistence unit name must be unique.</a:t>
            </a:r>
          </a:p>
          <a:p>
            <a:r>
              <a:rPr lang="en-IN" dirty="0"/>
              <a:t>This persistence.xml file should be created in </a:t>
            </a:r>
            <a:r>
              <a:rPr lang="en-IN" dirty="0" err="1"/>
              <a:t>src</a:t>
            </a:r>
            <a:r>
              <a:rPr lang="en-IN" dirty="0"/>
              <a:t>/main/resources . create folder with name META-INF and create persistence.xml file in it.</a:t>
            </a:r>
          </a:p>
        </p:txBody>
      </p:sp>
    </p:spTree>
    <p:extLst>
      <p:ext uri="{BB962C8B-B14F-4D97-AF65-F5344CB8AC3E}">
        <p14:creationId xmlns:p14="http://schemas.microsoft.com/office/powerpoint/2010/main" val="3302762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B1B59-2195-0D90-A996-ACBBCD744F62}"/>
              </a:ext>
            </a:extLst>
          </p:cNvPr>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IN" dirty="0" err="1"/>
              <a:t>Orm</a:t>
            </a:r>
            <a:r>
              <a:rPr lang="en-IN" dirty="0"/>
              <a:t> TOOL</a:t>
            </a:r>
          </a:p>
        </p:txBody>
      </p:sp>
      <p:sp>
        <p:nvSpPr>
          <p:cNvPr id="3" name="Content Placeholder 2">
            <a:extLst>
              <a:ext uri="{FF2B5EF4-FFF2-40B4-BE49-F238E27FC236}">
                <a16:creationId xmlns:a16="http://schemas.microsoft.com/office/drawing/2014/main" id="{6098E629-921D-1F6E-E4FE-8D5ADBC0E33D}"/>
              </a:ext>
            </a:extLst>
          </p:cNvPr>
          <p:cNvSpPr>
            <a:spLocks noGrp="1"/>
          </p:cNvSpPr>
          <p:nvPr>
            <p:ph idx="1"/>
          </p:nvPr>
        </p:nvSpPr>
        <p:spPr/>
        <p:style>
          <a:lnRef idx="0">
            <a:schemeClr val="dk1"/>
          </a:lnRef>
          <a:fillRef idx="3">
            <a:schemeClr val="dk1"/>
          </a:fillRef>
          <a:effectRef idx="3">
            <a:schemeClr val="dk1"/>
          </a:effectRef>
          <a:fontRef idx="minor">
            <a:schemeClr val="lt1"/>
          </a:fontRef>
        </p:style>
        <p:txBody>
          <a:bodyPr/>
          <a:lstStyle/>
          <a:p>
            <a:r>
              <a:rPr lang="en-IN"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An ORM tool simplifies the data creation, data manipulation and data access. It is a programming technique that maps the object </a:t>
            </a:r>
            <a:r>
              <a:rPr lang="en-IN" sz="1800" dirty="0">
                <a:solidFill>
                  <a:srgbClr val="333333"/>
                </a:solidFill>
                <a:latin typeface="Calibri" panose="020F0502020204030204" pitchFamily="34" charset="0"/>
                <a:ea typeface="Times New Roman" panose="02020603050405020304" pitchFamily="18" charset="0"/>
                <a:cs typeface="Calibri" panose="020F0502020204030204" pitchFamily="34" charset="0"/>
              </a:rPr>
              <a:t>as one row in the table</a:t>
            </a:r>
            <a:r>
              <a:rPr lang="en-IN"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 in the database.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Rectangle 3">
            <a:extLst>
              <a:ext uri="{FF2B5EF4-FFF2-40B4-BE49-F238E27FC236}">
                <a16:creationId xmlns:a16="http://schemas.microsoft.com/office/drawing/2014/main" id="{77A9CC91-46A9-FDAE-0A33-B0F10E857A26}"/>
              </a:ext>
            </a:extLst>
          </p:cNvPr>
          <p:cNvSpPr/>
          <p:nvPr/>
        </p:nvSpPr>
        <p:spPr>
          <a:xfrm>
            <a:off x="2530136" y="3506680"/>
            <a:ext cx="1615736" cy="958788"/>
          </a:xfrm>
          <a:prstGeom prst="rect">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a:t>
            </a:r>
          </a:p>
          <a:p>
            <a:pPr algn="ctr"/>
            <a:r>
              <a:rPr lang="en-US" dirty="0">
                <a:solidFill>
                  <a:schemeClr val="tx1"/>
                </a:solidFill>
              </a:rPr>
              <a:t>APPLICATION</a:t>
            </a:r>
            <a:endParaRPr lang="en-IN" dirty="0">
              <a:solidFill>
                <a:schemeClr val="tx1"/>
              </a:solidFill>
            </a:endParaRPr>
          </a:p>
        </p:txBody>
      </p:sp>
      <p:sp>
        <p:nvSpPr>
          <p:cNvPr id="6" name="Oval 5">
            <a:extLst>
              <a:ext uri="{FF2B5EF4-FFF2-40B4-BE49-F238E27FC236}">
                <a16:creationId xmlns:a16="http://schemas.microsoft.com/office/drawing/2014/main" id="{260E78EE-E47C-8309-0C63-D7B21E704EF4}"/>
              </a:ext>
            </a:extLst>
          </p:cNvPr>
          <p:cNvSpPr/>
          <p:nvPr/>
        </p:nvSpPr>
        <p:spPr>
          <a:xfrm>
            <a:off x="4891596" y="3710866"/>
            <a:ext cx="1204404" cy="568171"/>
          </a:xfrm>
          <a:prstGeom prst="ellipse">
            <a:avLst/>
          </a:prstGeom>
          <a:ln>
            <a:solidFill>
              <a:schemeClr val="tx1">
                <a:lumMod val="75000"/>
                <a:lumOff val="2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solidFill>
                  <a:schemeClr val="tx1"/>
                </a:solidFill>
              </a:rPr>
              <a:t>OBJECT</a:t>
            </a:r>
            <a:endParaRPr lang="en-IN" sz="1400" dirty="0">
              <a:solidFill>
                <a:schemeClr val="tx1"/>
              </a:solidFill>
            </a:endParaRPr>
          </a:p>
        </p:txBody>
      </p:sp>
      <p:sp>
        <p:nvSpPr>
          <p:cNvPr id="7" name="Rectangle 6">
            <a:extLst>
              <a:ext uri="{FF2B5EF4-FFF2-40B4-BE49-F238E27FC236}">
                <a16:creationId xmlns:a16="http://schemas.microsoft.com/office/drawing/2014/main" id="{208D70A9-BF84-15F5-7157-D17A00B071DF}"/>
              </a:ext>
            </a:extLst>
          </p:cNvPr>
          <p:cNvSpPr/>
          <p:nvPr/>
        </p:nvSpPr>
        <p:spPr>
          <a:xfrm>
            <a:off x="6884635" y="3564384"/>
            <a:ext cx="1204404" cy="861134"/>
          </a:xfrm>
          <a:prstGeom prst="rect">
            <a:avLst/>
          </a:prstGeom>
          <a:ln>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ORM</a:t>
            </a:r>
            <a:endParaRPr lang="en-IN" dirty="0">
              <a:solidFill>
                <a:schemeClr val="tx1"/>
              </a:solidFill>
            </a:endParaRPr>
          </a:p>
        </p:txBody>
      </p:sp>
      <p:sp>
        <p:nvSpPr>
          <p:cNvPr id="8" name="Cylinder 7">
            <a:extLst>
              <a:ext uri="{FF2B5EF4-FFF2-40B4-BE49-F238E27FC236}">
                <a16:creationId xmlns:a16="http://schemas.microsoft.com/office/drawing/2014/main" id="{C5D89117-F055-FB9D-EBEB-4DE544EA7374}"/>
              </a:ext>
            </a:extLst>
          </p:cNvPr>
          <p:cNvSpPr/>
          <p:nvPr/>
        </p:nvSpPr>
        <p:spPr>
          <a:xfrm>
            <a:off x="9429485" y="3429000"/>
            <a:ext cx="1269507" cy="1154097"/>
          </a:xfrm>
          <a:prstGeom prst="can">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endParaRPr lang="en-IN" dirty="0"/>
          </a:p>
        </p:txBody>
      </p:sp>
      <p:cxnSp>
        <p:nvCxnSpPr>
          <p:cNvPr id="11" name="Straight Arrow Connector 10">
            <a:extLst>
              <a:ext uri="{FF2B5EF4-FFF2-40B4-BE49-F238E27FC236}">
                <a16:creationId xmlns:a16="http://schemas.microsoft.com/office/drawing/2014/main" id="{7EDC2ACF-F048-EAEA-0FAF-8B4C8919811D}"/>
              </a:ext>
            </a:extLst>
          </p:cNvPr>
          <p:cNvCxnSpPr>
            <a:stCxn id="4" idx="3"/>
            <a:endCxn id="6" idx="2"/>
          </p:cNvCxnSpPr>
          <p:nvPr/>
        </p:nvCxnSpPr>
        <p:spPr>
          <a:xfrm>
            <a:off x="4145872" y="3986074"/>
            <a:ext cx="745724" cy="88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CC014E1E-E60B-FE2D-3165-17BCB7F6D344}"/>
              </a:ext>
            </a:extLst>
          </p:cNvPr>
          <p:cNvCxnSpPr>
            <a:stCxn id="6" idx="6"/>
            <a:endCxn id="7" idx="1"/>
          </p:cNvCxnSpPr>
          <p:nvPr/>
        </p:nvCxnSpPr>
        <p:spPr>
          <a:xfrm flipV="1">
            <a:off x="6096000" y="3994951"/>
            <a:ext cx="788635"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9046DB18-C17E-6EFC-2A86-762186C5BB1E}"/>
              </a:ext>
            </a:extLst>
          </p:cNvPr>
          <p:cNvCxnSpPr>
            <a:stCxn id="7" idx="3"/>
            <a:endCxn id="8" idx="2"/>
          </p:cNvCxnSpPr>
          <p:nvPr/>
        </p:nvCxnSpPr>
        <p:spPr>
          <a:xfrm>
            <a:off x="8089039" y="3994951"/>
            <a:ext cx="1340446" cy="110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016095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70FB05-8018-75D7-0B0B-EA5CC0509235}"/>
              </a:ext>
            </a:extLst>
          </p:cNvPr>
          <p:cNvSpPr/>
          <p:nvPr/>
        </p:nvSpPr>
        <p:spPr>
          <a:xfrm>
            <a:off x="867052" y="328474"/>
            <a:ext cx="10457895" cy="5486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fr-FR" sz="1600" dirty="0">
                <a:solidFill>
                  <a:srgbClr val="008080"/>
                </a:solidFill>
                <a:latin typeface="Consolas" panose="020B0609020204030204" pitchFamily="49" charset="0"/>
              </a:rPr>
              <a:t>&lt;</a:t>
            </a:r>
            <a:r>
              <a:rPr lang="fr-FR" sz="1600" dirty="0" err="1">
                <a:solidFill>
                  <a:srgbClr val="3F7F7F"/>
                </a:solidFill>
                <a:latin typeface="Consolas" panose="020B0609020204030204" pitchFamily="49" charset="0"/>
              </a:rPr>
              <a:t>persistence</a:t>
            </a:r>
            <a:r>
              <a:rPr lang="fr-FR" sz="1600" dirty="0">
                <a:solidFill>
                  <a:srgbClr val="3F7F7F"/>
                </a:solidFill>
                <a:latin typeface="Consolas" panose="020B0609020204030204" pitchFamily="49" charset="0"/>
              </a:rPr>
              <a:t> </a:t>
            </a:r>
            <a:r>
              <a:rPr lang="fr-FR" sz="1600" dirty="0" err="1">
                <a:solidFill>
                  <a:srgbClr val="7F007F"/>
                </a:solidFill>
                <a:latin typeface="Consolas" panose="020B0609020204030204" pitchFamily="49" charset="0"/>
              </a:rPr>
              <a:t>xmlns</a:t>
            </a:r>
            <a:r>
              <a:rPr lang="fr-FR" sz="1600" dirty="0">
                <a:solidFill>
                  <a:srgbClr val="000000"/>
                </a:solidFill>
                <a:latin typeface="Consolas" panose="020B0609020204030204" pitchFamily="49" charset="0"/>
              </a:rPr>
              <a:t>=</a:t>
            </a:r>
            <a:r>
              <a:rPr lang="fr-FR" sz="1600" i="1" dirty="0">
                <a:solidFill>
                  <a:srgbClr val="2A00FF"/>
                </a:solidFill>
                <a:latin typeface="Consolas" panose="020B0609020204030204" pitchFamily="49" charset="0"/>
              </a:rPr>
              <a:t>"http://xmlns.jcp.org/xml/ns/</a:t>
            </a:r>
            <a:r>
              <a:rPr lang="fr-FR" sz="1600" i="1" dirty="0" err="1">
                <a:solidFill>
                  <a:srgbClr val="2A00FF"/>
                </a:solidFill>
                <a:latin typeface="Consolas" panose="020B0609020204030204" pitchFamily="49" charset="0"/>
              </a:rPr>
              <a:t>persistence</a:t>
            </a:r>
            <a:r>
              <a:rPr lang="fr-FR" sz="1600" i="1" dirty="0">
                <a:solidFill>
                  <a:srgbClr val="2A00FF"/>
                </a:solidFill>
                <a:latin typeface="Consolas" panose="020B0609020204030204" pitchFamily="49" charset="0"/>
              </a:rPr>
              <a:t>"</a:t>
            </a:r>
          </a:p>
          <a:p>
            <a:pPr algn="l"/>
            <a:r>
              <a:rPr lang="en-IN" sz="1600" dirty="0" err="1">
                <a:solidFill>
                  <a:srgbClr val="7F007F"/>
                </a:solidFill>
                <a:latin typeface="Consolas" panose="020B0609020204030204" pitchFamily="49" charset="0"/>
              </a:rPr>
              <a:t>xmlns:xsi</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"http://www.w3.org/2001/XMLSchema-instance"</a:t>
            </a:r>
          </a:p>
          <a:p>
            <a:pPr algn="l"/>
            <a:r>
              <a:rPr lang="en-IN" sz="1600" dirty="0" err="1">
                <a:solidFill>
                  <a:srgbClr val="7F007F"/>
                </a:solidFill>
                <a:latin typeface="Consolas" panose="020B0609020204030204" pitchFamily="49" charset="0"/>
              </a:rPr>
              <a:t>xsi:schemaLocation</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"http://xmlns.jcp.org/xml/ns/persistence</a:t>
            </a:r>
          </a:p>
          <a:p>
            <a:pPr algn="l"/>
            <a:r>
              <a:rPr lang="en-IN" sz="1600" i="1" dirty="0">
                <a:solidFill>
                  <a:srgbClr val="2A00FF"/>
                </a:solidFill>
                <a:latin typeface="Consolas" panose="020B0609020204030204" pitchFamily="49" charset="0"/>
              </a:rPr>
              <a:t>  http://xmlns.jcp.org/xml/ns/persistence/persistence_2_1.xsd"</a:t>
            </a:r>
          </a:p>
          <a:p>
            <a:pPr algn="l"/>
            <a:r>
              <a:rPr lang="en-IN" sz="1600" dirty="0">
                <a:solidFill>
                  <a:srgbClr val="7F007F"/>
                </a:solidFill>
                <a:latin typeface="Consolas" panose="020B0609020204030204" pitchFamily="49" charset="0"/>
              </a:rPr>
              <a:t>version</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"2.1"</a:t>
            </a:r>
            <a:r>
              <a:rPr lang="en-IN" sz="1600" i="1" dirty="0">
                <a:solidFill>
                  <a:srgbClr val="008080"/>
                </a:solidFill>
                <a:latin typeface="Consolas" panose="020B0609020204030204" pitchFamily="49" charset="0"/>
              </a:rPr>
              <a:t>&gt;</a:t>
            </a:r>
          </a:p>
          <a:p>
            <a:pPr algn="l"/>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persistence-unit </a:t>
            </a:r>
            <a:r>
              <a:rPr lang="en-IN" sz="1600" dirty="0">
                <a:solidFill>
                  <a:srgbClr val="7F007F"/>
                </a:solidFill>
                <a:latin typeface="Consolas" panose="020B0609020204030204" pitchFamily="49" charset="0"/>
              </a:rPr>
              <a:t>name</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a:t>
            </a:r>
            <a:r>
              <a:rPr lang="en-IN" sz="1600" i="1" dirty="0" err="1">
                <a:solidFill>
                  <a:srgbClr val="2A00FF"/>
                </a:solidFill>
                <a:latin typeface="Consolas" panose="020B0609020204030204" pitchFamily="49" charset="0"/>
              </a:rPr>
              <a:t>vikas</a:t>
            </a:r>
            <a:r>
              <a:rPr lang="en-IN" sz="1600" i="1" dirty="0">
                <a:solidFill>
                  <a:srgbClr val="2A00FF"/>
                </a:solidFill>
                <a:latin typeface="Consolas" panose="020B0609020204030204" pitchFamily="49" charset="0"/>
              </a:rPr>
              <a:t>"</a:t>
            </a:r>
            <a:r>
              <a:rPr lang="en-IN" sz="1600" i="1" dirty="0">
                <a:solidFill>
                  <a:srgbClr val="008080"/>
                </a:solidFill>
                <a:latin typeface="Consolas" panose="020B0609020204030204" pitchFamily="49" charset="0"/>
              </a:rPr>
              <a:t>&gt;</a:t>
            </a:r>
          </a:p>
          <a:p>
            <a:pPr algn="l"/>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provider</a:t>
            </a:r>
            <a:r>
              <a:rPr lang="en-IN" sz="1600" dirty="0">
                <a:solidFill>
                  <a:srgbClr val="008080"/>
                </a:solidFill>
                <a:latin typeface="Consolas" panose="020B0609020204030204" pitchFamily="49" charset="0"/>
              </a:rPr>
              <a:t>&gt;</a:t>
            </a:r>
            <a:r>
              <a:rPr lang="en-IN" sz="1600" dirty="0" err="1">
                <a:solidFill>
                  <a:srgbClr val="000000"/>
                </a:solidFill>
                <a:latin typeface="Consolas" panose="020B0609020204030204" pitchFamily="49" charset="0"/>
              </a:rPr>
              <a:t>org.hibernate.jpa.HibernatePersistenceProvider</a:t>
            </a:r>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provider</a:t>
            </a:r>
            <a:r>
              <a:rPr lang="en-IN" sz="1600" dirty="0">
                <a:solidFill>
                  <a:srgbClr val="008080"/>
                </a:solidFill>
                <a:latin typeface="Consolas" panose="020B0609020204030204" pitchFamily="49" charset="0"/>
              </a:rPr>
              <a:t>&gt;</a:t>
            </a:r>
          </a:p>
          <a:p>
            <a:pPr algn="l"/>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properties</a:t>
            </a:r>
            <a:r>
              <a:rPr lang="en-IN" sz="1600" dirty="0">
                <a:solidFill>
                  <a:srgbClr val="008080"/>
                </a:solidFill>
                <a:latin typeface="Consolas" panose="020B0609020204030204" pitchFamily="49" charset="0"/>
              </a:rPr>
              <a:t>&gt;</a:t>
            </a:r>
          </a:p>
          <a:p>
            <a:pPr algn="l"/>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property </a:t>
            </a:r>
            <a:r>
              <a:rPr lang="en-IN" sz="1600" dirty="0">
                <a:solidFill>
                  <a:srgbClr val="7F007F"/>
                </a:solidFill>
                <a:latin typeface="Consolas" panose="020B0609020204030204" pitchFamily="49" charset="0"/>
              </a:rPr>
              <a:t>name</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a:t>
            </a:r>
            <a:r>
              <a:rPr lang="en-IN" sz="1600" i="1" dirty="0" err="1">
                <a:solidFill>
                  <a:srgbClr val="2A00FF"/>
                </a:solidFill>
                <a:latin typeface="Consolas" panose="020B0609020204030204" pitchFamily="49" charset="0"/>
              </a:rPr>
              <a:t>javax.persistence.jdbc.driver</a:t>
            </a:r>
            <a:r>
              <a:rPr lang="en-IN" sz="1600" i="1" dirty="0">
                <a:solidFill>
                  <a:srgbClr val="2A00FF"/>
                </a:solidFill>
                <a:latin typeface="Consolas" panose="020B0609020204030204" pitchFamily="49" charset="0"/>
              </a:rPr>
              <a:t>"</a:t>
            </a:r>
          </a:p>
          <a:p>
            <a:pPr algn="l"/>
            <a:r>
              <a:rPr lang="en-IN" sz="1600" dirty="0">
                <a:solidFill>
                  <a:srgbClr val="7F007F"/>
                </a:solidFill>
                <a:latin typeface="Consolas" panose="020B0609020204030204" pitchFamily="49" charset="0"/>
              </a:rPr>
              <a:t>value</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a:t>
            </a:r>
            <a:r>
              <a:rPr lang="en-IN" sz="1600" i="1" dirty="0" err="1">
                <a:solidFill>
                  <a:srgbClr val="2A00FF"/>
                </a:solidFill>
                <a:latin typeface="Consolas" panose="020B0609020204030204" pitchFamily="49" charset="0"/>
              </a:rPr>
              <a:t>com.mysql.cj.jdbc.Driver</a:t>
            </a:r>
            <a:r>
              <a:rPr lang="en-IN" sz="1600" i="1" dirty="0">
                <a:solidFill>
                  <a:srgbClr val="2A00FF"/>
                </a:solidFill>
                <a:latin typeface="Consolas" panose="020B0609020204030204" pitchFamily="49" charset="0"/>
              </a:rPr>
              <a:t>" </a:t>
            </a:r>
            <a:r>
              <a:rPr lang="en-IN" sz="1600" i="1" dirty="0">
                <a:solidFill>
                  <a:srgbClr val="008080"/>
                </a:solidFill>
                <a:latin typeface="Consolas" panose="020B0609020204030204" pitchFamily="49" charset="0"/>
              </a:rPr>
              <a:t>/&gt;</a:t>
            </a:r>
          </a:p>
          <a:p>
            <a:pPr algn="l"/>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property </a:t>
            </a:r>
            <a:r>
              <a:rPr lang="en-IN" sz="1600" dirty="0">
                <a:solidFill>
                  <a:srgbClr val="7F007F"/>
                </a:solidFill>
                <a:latin typeface="Consolas" panose="020B0609020204030204" pitchFamily="49" charset="0"/>
              </a:rPr>
              <a:t>name</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"javax.persistence.jdbc.url"</a:t>
            </a:r>
          </a:p>
          <a:p>
            <a:pPr algn="l"/>
            <a:r>
              <a:rPr lang="en-US" sz="1600" dirty="0">
                <a:solidFill>
                  <a:srgbClr val="7F007F"/>
                </a:solidFill>
                <a:latin typeface="Consolas" panose="020B0609020204030204" pitchFamily="49" charset="0"/>
              </a:rPr>
              <a:t>value</a:t>
            </a:r>
            <a:r>
              <a:rPr lang="en-US" sz="1600" dirty="0">
                <a:solidFill>
                  <a:srgbClr val="000000"/>
                </a:solidFill>
                <a:latin typeface="Consolas" panose="020B0609020204030204" pitchFamily="49" charset="0"/>
              </a:rPr>
              <a:t>=</a:t>
            </a:r>
            <a:r>
              <a:rPr lang="en-US" sz="1600" i="1" dirty="0">
                <a:solidFill>
                  <a:srgbClr val="2A00FF"/>
                </a:solidFill>
                <a:latin typeface="Consolas" panose="020B0609020204030204" pitchFamily="49" charset="0"/>
              </a:rPr>
              <a:t>"</a:t>
            </a:r>
            <a:r>
              <a:rPr lang="en-US" sz="1600" i="1" dirty="0" err="1">
                <a:solidFill>
                  <a:srgbClr val="2A00FF"/>
                </a:solidFill>
                <a:latin typeface="Consolas" panose="020B0609020204030204" pitchFamily="49" charset="0"/>
              </a:rPr>
              <a:t>jdbc:mysql</a:t>
            </a:r>
            <a:r>
              <a:rPr lang="en-US" sz="1600" i="1" dirty="0">
                <a:solidFill>
                  <a:srgbClr val="2A00FF"/>
                </a:solidFill>
                <a:latin typeface="Consolas" panose="020B0609020204030204" pitchFamily="49" charset="0"/>
              </a:rPr>
              <a:t>://localhost:3307/</a:t>
            </a:r>
            <a:r>
              <a:rPr lang="en-US" sz="1600" i="1" dirty="0" err="1">
                <a:solidFill>
                  <a:srgbClr val="2A00FF"/>
                </a:solidFill>
                <a:latin typeface="Consolas" panose="020B0609020204030204" pitchFamily="49" charset="0"/>
              </a:rPr>
              <a:t>many_to_many_bi</a:t>
            </a:r>
            <a:r>
              <a:rPr lang="en-US" sz="1600" i="1" dirty="0">
                <a:solidFill>
                  <a:srgbClr val="2A00FF"/>
                </a:solidFill>
                <a:latin typeface="Consolas" panose="020B0609020204030204" pitchFamily="49" charset="0"/>
              </a:rPr>
              <a:t>" </a:t>
            </a:r>
            <a:r>
              <a:rPr lang="en-US" sz="1600" i="1" dirty="0">
                <a:solidFill>
                  <a:srgbClr val="008080"/>
                </a:solidFill>
                <a:latin typeface="Consolas" panose="020B0609020204030204" pitchFamily="49" charset="0"/>
              </a:rPr>
              <a:t>/&gt;</a:t>
            </a:r>
          </a:p>
          <a:p>
            <a:pPr algn="l"/>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property </a:t>
            </a:r>
            <a:r>
              <a:rPr lang="en-IN" sz="1600" dirty="0">
                <a:solidFill>
                  <a:srgbClr val="7F007F"/>
                </a:solidFill>
                <a:latin typeface="Consolas" panose="020B0609020204030204" pitchFamily="49" charset="0"/>
              </a:rPr>
              <a:t>name</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a:t>
            </a:r>
            <a:r>
              <a:rPr lang="en-IN" sz="1600" i="1" dirty="0" err="1">
                <a:solidFill>
                  <a:srgbClr val="2A00FF"/>
                </a:solidFill>
                <a:latin typeface="Consolas" panose="020B0609020204030204" pitchFamily="49" charset="0"/>
              </a:rPr>
              <a:t>javax.persistence.jdbc.user</a:t>
            </a:r>
            <a:r>
              <a:rPr lang="en-IN" sz="1600" i="1" dirty="0">
                <a:solidFill>
                  <a:srgbClr val="2A00FF"/>
                </a:solidFill>
                <a:latin typeface="Consolas" panose="020B0609020204030204" pitchFamily="49" charset="0"/>
              </a:rPr>
              <a:t>"</a:t>
            </a:r>
          </a:p>
          <a:p>
            <a:pPr algn="l"/>
            <a:r>
              <a:rPr lang="en-IN" sz="1600" dirty="0">
                <a:solidFill>
                  <a:srgbClr val="7F007F"/>
                </a:solidFill>
                <a:latin typeface="Consolas" panose="020B0609020204030204" pitchFamily="49" charset="0"/>
              </a:rPr>
              <a:t>value</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"root" </a:t>
            </a:r>
            <a:r>
              <a:rPr lang="en-IN" sz="1600" i="1" dirty="0">
                <a:solidFill>
                  <a:srgbClr val="008080"/>
                </a:solidFill>
                <a:latin typeface="Consolas" panose="020B0609020204030204" pitchFamily="49" charset="0"/>
              </a:rPr>
              <a:t>/&gt;</a:t>
            </a:r>
          </a:p>
          <a:p>
            <a:pPr algn="l"/>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property </a:t>
            </a:r>
            <a:r>
              <a:rPr lang="en-IN" sz="1600" dirty="0">
                <a:solidFill>
                  <a:srgbClr val="7F007F"/>
                </a:solidFill>
                <a:latin typeface="Consolas" panose="020B0609020204030204" pitchFamily="49" charset="0"/>
              </a:rPr>
              <a:t>name</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a:t>
            </a:r>
            <a:r>
              <a:rPr lang="en-IN" sz="1600" i="1" dirty="0" err="1">
                <a:solidFill>
                  <a:srgbClr val="2A00FF"/>
                </a:solidFill>
                <a:latin typeface="Consolas" panose="020B0609020204030204" pitchFamily="49" charset="0"/>
              </a:rPr>
              <a:t>javax.persistence.jdbc.password</a:t>
            </a:r>
            <a:r>
              <a:rPr lang="en-IN" sz="1600" i="1" dirty="0">
                <a:solidFill>
                  <a:srgbClr val="2A00FF"/>
                </a:solidFill>
                <a:latin typeface="Consolas" panose="020B0609020204030204" pitchFamily="49" charset="0"/>
              </a:rPr>
              <a:t>"</a:t>
            </a:r>
          </a:p>
          <a:p>
            <a:pPr algn="l"/>
            <a:r>
              <a:rPr lang="en-IN" sz="1600" dirty="0">
                <a:solidFill>
                  <a:srgbClr val="7F007F"/>
                </a:solidFill>
                <a:latin typeface="Consolas" panose="020B0609020204030204" pitchFamily="49" charset="0"/>
              </a:rPr>
              <a:t>value</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"root" </a:t>
            </a:r>
            <a:r>
              <a:rPr lang="en-IN" sz="1600" i="1" dirty="0">
                <a:solidFill>
                  <a:srgbClr val="008080"/>
                </a:solidFill>
                <a:latin typeface="Consolas" panose="020B0609020204030204" pitchFamily="49" charset="0"/>
              </a:rPr>
              <a:t>/&gt;</a:t>
            </a:r>
          </a:p>
          <a:p>
            <a:pPr algn="l"/>
            <a:r>
              <a:rPr lang="en-US" sz="1600" dirty="0">
                <a:solidFill>
                  <a:srgbClr val="008080"/>
                </a:solidFill>
                <a:latin typeface="Consolas" panose="020B0609020204030204" pitchFamily="49" charset="0"/>
              </a:rPr>
              <a:t>&lt;</a:t>
            </a:r>
            <a:r>
              <a:rPr lang="en-US" sz="1600" dirty="0">
                <a:solidFill>
                  <a:srgbClr val="3F7F7F"/>
                </a:solidFill>
                <a:latin typeface="Consolas" panose="020B0609020204030204" pitchFamily="49" charset="0"/>
              </a:rPr>
              <a:t>property </a:t>
            </a:r>
            <a:r>
              <a:rPr lang="en-US" sz="1600" dirty="0">
                <a:solidFill>
                  <a:srgbClr val="7F007F"/>
                </a:solidFill>
                <a:latin typeface="Consolas" panose="020B0609020204030204" pitchFamily="49" charset="0"/>
              </a:rPr>
              <a:t>name</a:t>
            </a:r>
            <a:r>
              <a:rPr lang="en-US" sz="1600" dirty="0">
                <a:solidFill>
                  <a:srgbClr val="000000"/>
                </a:solidFill>
                <a:latin typeface="Consolas" panose="020B0609020204030204" pitchFamily="49" charset="0"/>
              </a:rPr>
              <a:t>=</a:t>
            </a:r>
            <a:r>
              <a:rPr lang="en-US" sz="1600" i="1" dirty="0">
                <a:solidFill>
                  <a:srgbClr val="2A00FF"/>
                </a:solidFill>
                <a:latin typeface="Consolas" panose="020B0609020204030204" pitchFamily="49" charset="0"/>
              </a:rPr>
              <a:t>"</a:t>
            </a:r>
            <a:r>
              <a:rPr lang="en-US" sz="1600" i="1" dirty="0" err="1">
                <a:solidFill>
                  <a:srgbClr val="2A00FF"/>
                </a:solidFill>
                <a:latin typeface="Consolas" panose="020B0609020204030204" pitchFamily="49" charset="0"/>
              </a:rPr>
              <a:t>hibernate.show_sql</a:t>
            </a:r>
            <a:r>
              <a:rPr lang="en-US" sz="1600" i="1" dirty="0">
                <a:solidFill>
                  <a:srgbClr val="2A00FF"/>
                </a:solidFill>
                <a:latin typeface="Consolas" panose="020B0609020204030204" pitchFamily="49" charset="0"/>
              </a:rPr>
              <a:t>" </a:t>
            </a:r>
            <a:r>
              <a:rPr lang="en-US" sz="1600" i="1" dirty="0">
                <a:solidFill>
                  <a:srgbClr val="7F007F"/>
                </a:solidFill>
                <a:latin typeface="Consolas" panose="020B0609020204030204" pitchFamily="49" charset="0"/>
              </a:rPr>
              <a:t>value</a:t>
            </a:r>
            <a:r>
              <a:rPr lang="en-US" sz="1600" i="1" dirty="0">
                <a:solidFill>
                  <a:srgbClr val="000000"/>
                </a:solidFill>
                <a:latin typeface="Consolas" panose="020B0609020204030204" pitchFamily="49" charset="0"/>
              </a:rPr>
              <a:t>=</a:t>
            </a:r>
            <a:r>
              <a:rPr lang="en-US" sz="1600" i="1" dirty="0">
                <a:solidFill>
                  <a:srgbClr val="2A00FF"/>
                </a:solidFill>
                <a:latin typeface="Consolas" panose="020B0609020204030204" pitchFamily="49" charset="0"/>
              </a:rPr>
              <a:t>"true" </a:t>
            </a:r>
            <a:r>
              <a:rPr lang="en-US" sz="1600" i="1" dirty="0">
                <a:solidFill>
                  <a:srgbClr val="008080"/>
                </a:solidFill>
                <a:latin typeface="Consolas" panose="020B0609020204030204" pitchFamily="49" charset="0"/>
              </a:rPr>
              <a:t>/&gt;</a:t>
            </a:r>
          </a:p>
          <a:p>
            <a:pPr algn="l"/>
            <a:r>
              <a:rPr lang="en-US" sz="1600" dirty="0">
                <a:solidFill>
                  <a:srgbClr val="008080"/>
                </a:solidFill>
                <a:latin typeface="Consolas" panose="020B0609020204030204" pitchFamily="49" charset="0"/>
              </a:rPr>
              <a:t>&lt;</a:t>
            </a:r>
            <a:r>
              <a:rPr lang="en-US" sz="1600" dirty="0">
                <a:solidFill>
                  <a:srgbClr val="3F7F7F"/>
                </a:solidFill>
                <a:latin typeface="Consolas" panose="020B0609020204030204" pitchFamily="49" charset="0"/>
              </a:rPr>
              <a:t>property </a:t>
            </a:r>
            <a:r>
              <a:rPr lang="en-US" sz="1600" dirty="0">
                <a:solidFill>
                  <a:srgbClr val="7F007F"/>
                </a:solidFill>
                <a:latin typeface="Consolas" panose="020B0609020204030204" pitchFamily="49" charset="0"/>
              </a:rPr>
              <a:t>name</a:t>
            </a:r>
            <a:r>
              <a:rPr lang="en-US" sz="1600" dirty="0">
                <a:solidFill>
                  <a:srgbClr val="000000"/>
                </a:solidFill>
                <a:latin typeface="Consolas" panose="020B0609020204030204" pitchFamily="49" charset="0"/>
              </a:rPr>
              <a:t>=</a:t>
            </a:r>
            <a:r>
              <a:rPr lang="en-US" sz="1600" i="1" dirty="0">
                <a:solidFill>
                  <a:srgbClr val="2A00FF"/>
                </a:solidFill>
                <a:latin typeface="Consolas" panose="020B0609020204030204" pitchFamily="49" charset="0"/>
              </a:rPr>
              <a:t>"hibernate.hbm2ddl.auto" </a:t>
            </a:r>
            <a:r>
              <a:rPr lang="en-US" sz="1600" i="1" dirty="0">
                <a:solidFill>
                  <a:srgbClr val="7F007F"/>
                </a:solidFill>
                <a:latin typeface="Consolas" panose="020B0609020204030204" pitchFamily="49" charset="0"/>
              </a:rPr>
              <a:t>value</a:t>
            </a:r>
            <a:r>
              <a:rPr lang="en-US" sz="1600" i="1" dirty="0">
                <a:solidFill>
                  <a:srgbClr val="000000"/>
                </a:solidFill>
                <a:latin typeface="Consolas" panose="020B0609020204030204" pitchFamily="49" charset="0"/>
              </a:rPr>
              <a:t>=</a:t>
            </a:r>
            <a:r>
              <a:rPr lang="en-US" sz="1600" i="1" dirty="0">
                <a:solidFill>
                  <a:srgbClr val="2A00FF"/>
                </a:solidFill>
                <a:latin typeface="Consolas" panose="020B0609020204030204" pitchFamily="49" charset="0"/>
              </a:rPr>
              <a:t>"update" </a:t>
            </a:r>
            <a:r>
              <a:rPr lang="en-US" sz="1600" i="1" dirty="0">
                <a:solidFill>
                  <a:srgbClr val="008080"/>
                </a:solidFill>
                <a:latin typeface="Consolas" panose="020B0609020204030204" pitchFamily="49" charset="0"/>
              </a:rPr>
              <a:t>/&gt;</a:t>
            </a:r>
          </a:p>
          <a:p>
            <a:pPr algn="l"/>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property </a:t>
            </a:r>
            <a:r>
              <a:rPr lang="en-IN" sz="1600" dirty="0">
                <a:solidFill>
                  <a:srgbClr val="7F007F"/>
                </a:solidFill>
                <a:latin typeface="Consolas" panose="020B0609020204030204" pitchFamily="49" charset="0"/>
              </a:rPr>
              <a:t>name</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a:t>
            </a:r>
            <a:r>
              <a:rPr lang="en-IN" sz="1600" i="1" dirty="0" err="1">
                <a:solidFill>
                  <a:srgbClr val="2A00FF"/>
                </a:solidFill>
                <a:latin typeface="Consolas" panose="020B0609020204030204" pitchFamily="49" charset="0"/>
              </a:rPr>
              <a:t>hibernate.dialect</a:t>
            </a:r>
            <a:r>
              <a:rPr lang="en-IN" sz="1600" i="1" dirty="0">
                <a:solidFill>
                  <a:srgbClr val="2A00FF"/>
                </a:solidFill>
                <a:latin typeface="Consolas" panose="020B0609020204030204" pitchFamily="49" charset="0"/>
              </a:rPr>
              <a:t>" </a:t>
            </a:r>
            <a:r>
              <a:rPr lang="en-IN" sz="1600" i="1" dirty="0">
                <a:solidFill>
                  <a:srgbClr val="7F007F"/>
                </a:solidFill>
                <a:latin typeface="Consolas" panose="020B0609020204030204" pitchFamily="49" charset="0"/>
              </a:rPr>
              <a:t>value</a:t>
            </a:r>
            <a:r>
              <a:rPr lang="en-IN" sz="1600" i="1"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"org.hibernate.dialect.MySQL8Dialect"</a:t>
            </a:r>
            <a:r>
              <a:rPr lang="en-IN" sz="1600" i="1" dirty="0">
                <a:solidFill>
                  <a:srgbClr val="008080"/>
                </a:solidFill>
                <a:latin typeface="Consolas" panose="020B0609020204030204" pitchFamily="49" charset="0"/>
              </a:rPr>
              <a:t>/&gt;</a:t>
            </a:r>
          </a:p>
          <a:p>
            <a:pPr algn="l"/>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properties</a:t>
            </a:r>
            <a:r>
              <a:rPr lang="en-IN" sz="1600" dirty="0">
                <a:solidFill>
                  <a:srgbClr val="008080"/>
                </a:solidFill>
                <a:latin typeface="Consolas" panose="020B0609020204030204" pitchFamily="49" charset="0"/>
              </a:rPr>
              <a:t>&gt;</a:t>
            </a:r>
          </a:p>
          <a:p>
            <a:pPr algn="l"/>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persistence-unit</a:t>
            </a:r>
            <a:r>
              <a:rPr lang="en-IN" sz="1600" dirty="0">
                <a:solidFill>
                  <a:srgbClr val="008080"/>
                </a:solidFill>
                <a:latin typeface="Consolas" panose="020B0609020204030204" pitchFamily="49" charset="0"/>
              </a:rPr>
              <a:t>&gt;</a:t>
            </a:r>
          </a:p>
          <a:p>
            <a:pPr algn="l"/>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persistence</a:t>
            </a:r>
            <a:r>
              <a:rPr lang="en-IN" sz="1600" dirty="0">
                <a:solidFill>
                  <a:srgbClr val="008080"/>
                </a:solidFill>
                <a:latin typeface="Consolas" panose="020B0609020204030204" pitchFamily="49" charset="0"/>
              </a:rPr>
              <a:t>&gt;</a:t>
            </a:r>
            <a:endParaRPr lang="en-IN" sz="1600" dirty="0"/>
          </a:p>
        </p:txBody>
      </p:sp>
    </p:spTree>
    <p:extLst>
      <p:ext uri="{BB962C8B-B14F-4D97-AF65-F5344CB8AC3E}">
        <p14:creationId xmlns:p14="http://schemas.microsoft.com/office/powerpoint/2010/main" val="2758896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A6B84-E33B-6FF3-74CE-1EEAF26919CB}"/>
              </a:ext>
            </a:extLst>
          </p:cNvPr>
          <p:cNvSpPr>
            <a:spLocks noGrp="1"/>
          </p:cNvSpPr>
          <p:nvPr>
            <p:ph type="title"/>
          </p:nvPr>
        </p:nvSpPr>
        <p:spPr>
          <a:xfrm>
            <a:off x="648" y="766"/>
            <a:ext cx="11054206" cy="485564"/>
          </a:xfrm>
        </p:spPr>
        <p:txBody>
          <a:bodyPr>
            <a:normAutofit fontScale="90000"/>
          </a:bodyPr>
          <a:lstStyle/>
          <a:p>
            <a:r>
              <a:rPr lang="en-US" dirty="0"/>
              <a:t>ORM TOOL:</a:t>
            </a:r>
          </a:p>
        </p:txBody>
      </p:sp>
      <p:pic>
        <p:nvPicPr>
          <p:cNvPr id="4" name="Picture 4" descr="Diagram&#10;&#10;Description automatically generated">
            <a:extLst>
              <a:ext uri="{FF2B5EF4-FFF2-40B4-BE49-F238E27FC236}">
                <a16:creationId xmlns:a16="http://schemas.microsoft.com/office/drawing/2014/main" id="{D6D3F55C-E5BF-9336-B36F-A3EB32361EC4}"/>
              </a:ext>
            </a:extLst>
          </p:cNvPr>
          <p:cNvPicPr>
            <a:picLocks noGrp="1" noChangeAspect="1"/>
          </p:cNvPicPr>
          <p:nvPr>
            <p:ph idx="1"/>
          </p:nvPr>
        </p:nvPicPr>
        <p:blipFill>
          <a:blip r:embed="rId2"/>
          <a:stretch>
            <a:fillRect/>
          </a:stretch>
        </p:blipFill>
        <p:spPr>
          <a:xfrm>
            <a:off x="557034" y="885487"/>
            <a:ext cx="11123321" cy="3688857"/>
          </a:xfrm>
        </p:spPr>
      </p:pic>
    </p:spTree>
    <p:extLst>
      <p:ext uri="{BB962C8B-B14F-4D97-AF65-F5344CB8AC3E}">
        <p14:creationId xmlns:p14="http://schemas.microsoft.com/office/powerpoint/2010/main" val="4140389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B94C7-0C72-9DC4-AFB9-29AFF0792FDC}"/>
              </a:ext>
            </a:extLst>
          </p:cNvPr>
          <p:cNvSpPr>
            <a:spLocks noGrp="1"/>
          </p:cNvSpPr>
          <p:nvPr>
            <p:ph type="title"/>
          </p:nvPr>
        </p:nvSpPr>
        <p:spPr/>
        <p:txBody>
          <a:bodyPr/>
          <a:lstStyle/>
          <a:p>
            <a:r>
              <a:rPr lang="en-IN" dirty="0"/>
              <a:t>DIFFERENT ORM TOOLS</a:t>
            </a:r>
          </a:p>
        </p:txBody>
      </p:sp>
      <p:sp>
        <p:nvSpPr>
          <p:cNvPr id="3" name="Content Placeholder 2">
            <a:extLst>
              <a:ext uri="{FF2B5EF4-FFF2-40B4-BE49-F238E27FC236}">
                <a16:creationId xmlns:a16="http://schemas.microsoft.com/office/drawing/2014/main" id="{0004C946-2D61-FBED-C0EF-33E501A2BEE2}"/>
              </a:ext>
            </a:extLst>
          </p:cNvPr>
          <p:cNvSpPr>
            <a:spLocks noGrp="1"/>
          </p:cNvSpPr>
          <p:nvPr>
            <p:ph idx="1"/>
          </p:nvPr>
        </p:nvSpPr>
        <p:spPr/>
        <p:txBody>
          <a:bodyPr/>
          <a:lstStyle/>
          <a:p>
            <a:pPr marL="342900" lvl="0" indent="-342900">
              <a:lnSpc>
                <a:spcPct val="107000"/>
              </a:lnSpc>
              <a:spcAft>
                <a:spcPts val="300"/>
              </a:spcAft>
              <a:buSzPts val="1000"/>
              <a:buFont typeface="Symbol" panose="05050102010706020507" pitchFamily="18" charset="2"/>
              <a:buChar char=""/>
              <a:tabLst>
                <a:tab pos="457200" algn="l"/>
              </a:tabLst>
            </a:pPr>
            <a:r>
              <a:rPr lang="en-IN" sz="1800" dirty="0">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Hibernate.</a:t>
            </a:r>
            <a:endParaRPr lang="en-IN" sz="1800" dirty="0">
              <a:solidFill>
                <a:srgbClr val="20212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SzPts val="1000"/>
              <a:buFont typeface="Symbol" panose="05050102010706020507" pitchFamily="18" charset="2"/>
              <a:buChar char=""/>
              <a:tabLst>
                <a:tab pos="457200" algn="l"/>
              </a:tabLst>
            </a:pPr>
            <a:r>
              <a:rPr lang="en-IN" sz="1800" dirty="0">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TopLink.</a:t>
            </a:r>
            <a:endParaRPr lang="en-IN" sz="1800" dirty="0">
              <a:solidFill>
                <a:srgbClr val="20212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SzPts val="1000"/>
              <a:buFont typeface="Symbol" panose="05050102010706020507" pitchFamily="18" charset="2"/>
              <a:buChar char=""/>
              <a:tabLst>
                <a:tab pos="457200" algn="l"/>
              </a:tabLst>
            </a:pPr>
            <a:r>
              <a:rPr lang="en-IN" sz="1800" dirty="0" err="1">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EclipseLink</a:t>
            </a:r>
            <a:r>
              <a:rPr lang="en-IN" sz="1800" dirty="0">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a:t>
            </a:r>
            <a:endParaRPr lang="en-IN" sz="1800" dirty="0">
              <a:solidFill>
                <a:srgbClr val="20212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SzPts val="1000"/>
              <a:buFont typeface="Symbol" panose="05050102010706020507" pitchFamily="18" charset="2"/>
              <a:buChar char=""/>
              <a:tabLst>
                <a:tab pos="457200" algn="l"/>
              </a:tabLst>
            </a:pPr>
            <a:r>
              <a:rPr lang="en-IN" sz="1800" dirty="0" err="1">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OpenJPA</a:t>
            </a:r>
            <a:r>
              <a:rPr lang="en-IN" sz="1800" dirty="0">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a:t>
            </a:r>
            <a:endParaRPr lang="en-IN" sz="1800" dirty="0">
              <a:solidFill>
                <a:srgbClr val="20212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SzPts val="1000"/>
              <a:buFont typeface="Symbol" panose="05050102010706020507" pitchFamily="18" charset="2"/>
              <a:buChar char=""/>
              <a:tabLst>
                <a:tab pos="457200" algn="l"/>
              </a:tabLst>
            </a:pPr>
            <a:r>
              <a:rPr lang="en-IN" sz="1800" dirty="0" err="1">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MyBatis</a:t>
            </a:r>
            <a:r>
              <a:rPr lang="en-IN" sz="1800" dirty="0">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(formally known as </a:t>
            </a:r>
            <a:r>
              <a:rPr lang="en-IN" sz="1800" dirty="0" err="1">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iBatis</a:t>
            </a:r>
            <a:r>
              <a:rPr lang="en-IN" sz="1800" dirty="0">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a:t>
            </a:r>
            <a:endParaRPr lang="en-IN" sz="1800" dirty="0">
              <a:solidFill>
                <a:srgbClr val="202124"/>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8488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005A5-63EE-EF1F-9191-032378837B9D}"/>
              </a:ext>
            </a:extLst>
          </p:cNvPr>
          <p:cNvSpPr>
            <a:spLocks noGrp="1"/>
          </p:cNvSpPr>
          <p:nvPr>
            <p:ph type="title"/>
          </p:nvPr>
        </p:nvSpPr>
        <p:spPr>
          <a:xfrm>
            <a:off x="45635" y="-411"/>
            <a:ext cx="12082458" cy="759461"/>
          </a:xfrm>
        </p:spPr>
        <p:txBody>
          <a:bodyPr/>
          <a:lstStyle/>
          <a:p>
            <a:r>
              <a:rPr lang="en-IN" dirty="0"/>
              <a:t>JPA</a:t>
            </a:r>
          </a:p>
        </p:txBody>
      </p:sp>
      <p:sp>
        <p:nvSpPr>
          <p:cNvPr id="3" name="Content Placeholder 2">
            <a:extLst>
              <a:ext uri="{FF2B5EF4-FFF2-40B4-BE49-F238E27FC236}">
                <a16:creationId xmlns:a16="http://schemas.microsoft.com/office/drawing/2014/main" id="{7F87B375-3EED-620F-7575-3E1FFBCF158E}"/>
              </a:ext>
            </a:extLst>
          </p:cNvPr>
          <p:cNvSpPr>
            <a:spLocks noGrp="1"/>
          </p:cNvSpPr>
          <p:nvPr>
            <p:ph idx="1"/>
          </p:nvPr>
        </p:nvSpPr>
        <p:spPr>
          <a:xfrm>
            <a:off x="45636" y="770775"/>
            <a:ext cx="12082457" cy="4963879"/>
          </a:xfrm>
        </p:spPr>
        <p:txBody>
          <a:bodyPr/>
          <a:lstStyle/>
          <a:p>
            <a:pPr algn="just"/>
            <a:r>
              <a:rPr lang="en-IN" sz="2400" dirty="0">
                <a:solidFill>
                  <a:srgbClr val="333333"/>
                </a:solidFill>
                <a:effectLst/>
                <a:latin typeface="Times New Roman"/>
                <a:ea typeface="Calibri"/>
                <a:cs typeface="Calibri"/>
              </a:rPr>
              <a:t>Java Persistence API (JPA) is a Java specification that provides certain functionality and standard to ORM tools. The </a:t>
            </a:r>
            <a:r>
              <a:rPr lang="en-IN" sz="2400" b="1" dirty="0" err="1">
                <a:solidFill>
                  <a:srgbClr val="333333"/>
                </a:solidFill>
                <a:effectLst/>
                <a:latin typeface="Times New Roman"/>
                <a:ea typeface="Calibri"/>
                <a:cs typeface="Calibri"/>
              </a:rPr>
              <a:t>javax.persistence</a:t>
            </a:r>
            <a:r>
              <a:rPr lang="en-IN" sz="2400" dirty="0">
                <a:solidFill>
                  <a:srgbClr val="333333"/>
                </a:solidFill>
                <a:effectLst/>
                <a:latin typeface="Times New Roman"/>
                <a:ea typeface="Calibri"/>
                <a:cs typeface="Calibri"/>
              </a:rPr>
              <a:t> package contains the JPA classes and interfaces.</a:t>
            </a:r>
            <a:endParaRPr lang="en-US"/>
          </a:p>
          <a:p>
            <a:pPr algn="just"/>
            <a:r>
              <a:rPr lang="en-IN" sz="2400" dirty="0">
                <a:solidFill>
                  <a:srgbClr val="333333"/>
                </a:solidFill>
                <a:latin typeface="Times New Roman"/>
                <a:ea typeface="Calibri"/>
                <a:cs typeface="Calibri"/>
              </a:rPr>
              <a:t>JPA (Java Persistence Api) is a specification of java. It is used to persist data between java object and relational database.</a:t>
            </a:r>
          </a:p>
          <a:p>
            <a:pPr algn="just"/>
            <a:r>
              <a:rPr lang="en-IN" sz="2400" dirty="0">
                <a:solidFill>
                  <a:srgbClr val="333333"/>
                </a:solidFill>
                <a:latin typeface="Times New Roman"/>
                <a:ea typeface="Calibri"/>
                <a:cs typeface="Calibri"/>
              </a:rPr>
              <a:t>JPA acts as a bridge between object-oriented domain models and relational database system.  </a:t>
            </a:r>
            <a:endParaRPr lang="en-IN" sz="2400">
              <a:latin typeface="Times New Roman"/>
              <a:cs typeface="Times New Roman"/>
            </a:endParaRPr>
          </a:p>
          <a:p>
            <a:pPr algn="just"/>
            <a:r>
              <a:rPr lang="en-IN" sz="2400" dirty="0">
                <a:solidFill>
                  <a:srgbClr val="333333"/>
                </a:solidFill>
                <a:latin typeface="Times New Roman"/>
                <a:ea typeface="Calibri"/>
                <a:cs typeface="Calibri"/>
              </a:rPr>
              <a:t>It is capable for various database operation easily such as inserting, updating, deleting etc. </a:t>
            </a:r>
          </a:p>
          <a:p>
            <a:endParaRPr lang="en-IN" sz="1800" dirty="0">
              <a:latin typeface="Times New Roman"/>
              <a:cs typeface="Times New Roman"/>
            </a:endParaRPr>
          </a:p>
        </p:txBody>
      </p:sp>
    </p:spTree>
    <p:extLst>
      <p:ext uri="{BB962C8B-B14F-4D97-AF65-F5344CB8AC3E}">
        <p14:creationId xmlns:p14="http://schemas.microsoft.com/office/powerpoint/2010/main" val="808749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79DE-BDF6-DA3B-16DF-44862B9440BB}"/>
              </a:ext>
            </a:extLst>
          </p:cNvPr>
          <p:cNvSpPr>
            <a:spLocks noGrp="1"/>
          </p:cNvSpPr>
          <p:nvPr>
            <p:ph type="title"/>
          </p:nvPr>
        </p:nvSpPr>
        <p:spPr>
          <a:xfrm>
            <a:off x="94593" y="115588"/>
            <a:ext cx="11993658" cy="652577"/>
          </a:xfrm>
        </p:spPr>
        <p:txBody>
          <a:bodyPr/>
          <a:lstStyle/>
          <a:p>
            <a:r>
              <a:rPr lang="en-US" dirty="0"/>
              <a:t>JPA-Annotation</a:t>
            </a:r>
          </a:p>
        </p:txBody>
      </p:sp>
      <p:sp>
        <p:nvSpPr>
          <p:cNvPr id="3" name="Content Placeholder 2">
            <a:extLst>
              <a:ext uri="{FF2B5EF4-FFF2-40B4-BE49-F238E27FC236}">
                <a16:creationId xmlns:a16="http://schemas.microsoft.com/office/drawing/2014/main" id="{C309B602-F784-30D9-C9B6-D0218A90820E}"/>
              </a:ext>
            </a:extLst>
          </p:cNvPr>
          <p:cNvSpPr>
            <a:spLocks noGrp="1"/>
          </p:cNvSpPr>
          <p:nvPr>
            <p:ph idx="1"/>
          </p:nvPr>
        </p:nvSpPr>
        <p:spPr>
          <a:xfrm>
            <a:off x="94593" y="982335"/>
            <a:ext cx="11993658" cy="5047681"/>
          </a:xfrm>
        </p:spPr>
        <p:txBody>
          <a:bodyPr/>
          <a:lstStyle/>
          <a:p>
            <a:r>
              <a:rPr lang="en-US" dirty="0"/>
              <a:t>@Entity:  we have to create this annotation at the top of class.</a:t>
            </a:r>
          </a:p>
          <a:p>
            <a:r>
              <a:rPr lang="en-US" dirty="0"/>
              <a:t>@Id: this annotation is used to generate the primary key.</a:t>
            </a:r>
          </a:p>
          <a:p>
            <a:r>
              <a:rPr lang="en-US" dirty="0"/>
              <a:t>@table(name=" "): this annotation is used to change the table name.</a:t>
            </a:r>
          </a:p>
          <a:p>
            <a:pPr marL="0" indent="0">
              <a:buNone/>
            </a:pPr>
            <a:r>
              <a:rPr lang="en-US" dirty="0"/>
              <a:t>    etc....</a:t>
            </a:r>
          </a:p>
          <a:p>
            <a:endParaRPr lang="en-US" dirty="0"/>
          </a:p>
        </p:txBody>
      </p:sp>
    </p:spTree>
    <p:extLst>
      <p:ext uri="{BB962C8B-B14F-4D97-AF65-F5344CB8AC3E}">
        <p14:creationId xmlns:p14="http://schemas.microsoft.com/office/powerpoint/2010/main" val="975647031"/>
      </p:ext>
    </p:extLst>
  </p:cSld>
  <p:clrMapOvr>
    <a:masterClrMapping/>
  </p:clrMapOvr>
</p:sld>
</file>

<file path=ppt/theme/theme1.xml><?xml version="1.0" encoding="utf-8"?>
<a:theme xmlns:a="http://schemas.openxmlformats.org/drawingml/2006/main" name="Gallery">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2504</TotalTime>
  <Words>3954</Words>
  <Application>Microsoft Office PowerPoint</Application>
  <PresentationFormat>Widescreen</PresentationFormat>
  <Paragraphs>525</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Gallery</vt:lpstr>
      <vt:lpstr>HIBERNATE with JPA</vt:lpstr>
      <vt:lpstr>HIBERNATE</vt:lpstr>
      <vt:lpstr>ADVANTAGES OF HIBERNATE</vt:lpstr>
      <vt:lpstr>What is ORM ?</vt:lpstr>
      <vt:lpstr>Orm TOOL</vt:lpstr>
      <vt:lpstr>ORM TOOL:</vt:lpstr>
      <vt:lpstr>DIFFERENT ORM TOOLS</vt:lpstr>
      <vt:lpstr>JPA</vt:lpstr>
      <vt:lpstr>JPA-Annotation</vt:lpstr>
      <vt:lpstr>ENTITY MANAGER FACTORY</vt:lpstr>
      <vt:lpstr>ENTITY MANAGER</vt:lpstr>
      <vt:lpstr>PowerPoint Presentation</vt:lpstr>
      <vt:lpstr>eNTITY TRANSACTION</vt:lpstr>
      <vt:lpstr>Difference between persist and merge</vt:lpstr>
      <vt:lpstr>Mapping in hibernate</vt:lpstr>
      <vt:lpstr>Different mapping annotations are :</vt:lpstr>
      <vt:lpstr>One-To-One MAPPING(uni-direction) </vt:lpstr>
      <vt:lpstr>One-To-One MAPPING(BI-direction) </vt:lpstr>
      <vt:lpstr>One-To-many MAPPING(unI-direction) </vt:lpstr>
      <vt:lpstr>MANY-To-ONE MAPPING(unI-direction) </vt:lpstr>
      <vt:lpstr>MANY-To-ONE or one-to-many(bI-direction) </vt:lpstr>
      <vt:lpstr>Many-to-many mapping (unI-direction) </vt:lpstr>
      <vt:lpstr>Many-to-many mapping (bI-direction) </vt:lpstr>
      <vt:lpstr>jpql</vt:lpstr>
      <vt:lpstr>Types of query parameters</vt:lpstr>
      <vt:lpstr>Mappedby and @joincolumn</vt:lpstr>
      <vt:lpstr>PowerPoint Presentation</vt:lpstr>
      <vt:lpstr>PowerPoint Presentation</vt:lpstr>
      <vt:lpstr>@jointable annotation</vt:lpstr>
      <vt:lpstr>PowerPoint Presentation</vt:lpstr>
      <vt:lpstr>PowerPoint Presentation</vt:lpstr>
      <vt:lpstr>Cascading in hibernate</vt:lpstr>
      <vt:lpstr>Types of cascading</vt:lpstr>
      <vt:lpstr>fetchtype</vt:lpstr>
      <vt:lpstr>Different fetchtypes</vt:lpstr>
      <vt:lpstr>Default fetch types for mapping annotations</vt:lpstr>
      <vt:lpstr>Entity life cycle in hibernate</vt:lpstr>
      <vt:lpstr>Transient state</vt:lpstr>
      <vt:lpstr>Persistent state</vt:lpstr>
      <vt:lpstr>Detached state</vt:lpstr>
      <vt:lpstr>Caching in hibernate</vt:lpstr>
      <vt:lpstr>First-level cache</vt:lpstr>
      <vt:lpstr>Second-level cache</vt:lpstr>
      <vt:lpstr>Second-level cache</vt:lpstr>
      <vt:lpstr>Composite key in hibernate</vt:lpstr>
      <vt:lpstr>PowerPoint Presentation</vt:lpstr>
      <vt:lpstr>Persistent unit in hibernate</vt:lpstr>
      <vt:lpstr>PowerPoint Presentation</vt:lpstr>
      <vt:lpstr>Persistence.xml file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HIBERNATE</dc:title>
  <dc:creator>uday bhaskar</dc:creator>
  <cp:lastModifiedBy>uday bhaskar</cp:lastModifiedBy>
  <cp:revision>223</cp:revision>
  <dcterms:created xsi:type="dcterms:W3CDTF">2022-06-05T05:35:51Z</dcterms:created>
  <dcterms:modified xsi:type="dcterms:W3CDTF">2023-01-16T03:16:13Z</dcterms:modified>
</cp:coreProperties>
</file>