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3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07AD8-B882-4088-93CB-B843D54965AC}" v="20" dt="2023-01-09T05:13:33.138"/>
    <p1510:client id="{F2CA1D66-DEE9-4EBB-868B-6515A616C226}" v="7" dt="2023-01-07T04:01:08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Masood Ansari" userId="075677fd3482852b" providerId="Windows Live" clId="Web-{F2CA1D66-DEE9-4EBB-868B-6515A616C226}"/>
    <pc:docChg chg="modSld">
      <pc:chgData name="Mohammed Masood Ansari" userId="075677fd3482852b" providerId="Windows Live" clId="Web-{F2CA1D66-DEE9-4EBB-868B-6515A616C226}" dt="2023-01-07T04:01:08.806" v="7" actId="20577"/>
      <pc:docMkLst>
        <pc:docMk/>
      </pc:docMkLst>
      <pc:sldChg chg="modSp">
        <pc:chgData name="Mohammed Masood Ansari" userId="075677fd3482852b" providerId="Windows Live" clId="Web-{F2CA1D66-DEE9-4EBB-868B-6515A616C226}" dt="2023-01-07T04:01:08.806" v="7" actId="20577"/>
        <pc:sldMkLst>
          <pc:docMk/>
          <pc:sldMk cId="3661558947" sldId="257"/>
        </pc:sldMkLst>
        <pc:spChg chg="mod">
          <ac:chgData name="Mohammed Masood Ansari" userId="075677fd3482852b" providerId="Windows Live" clId="Web-{F2CA1D66-DEE9-4EBB-868B-6515A616C226}" dt="2023-01-07T04:01:08.806" v="7" actId="20577"/>
          <ac:spMkLst>
            <pc:docMk/>
            <pc:sldMk cId="3661558947" sldId="257"/>
            <ac:spMk id="3" creationId="{86C80A34-77F4-BB76-6E15-7D8189EFB381}"/>
          </ac:spMkLst>
        </pc:spChg>
      </pc:sldChg>
    </pc:docChg>
  </pc:docChgLst>
  <pc:docChgLst>
    <pc:chgData name="Mohammed Masood Ansari" userId="075677fd3482852b" providerId="Windows Live" clId="Web-{B3707AD8-B882-4088-93CB-B843D54965AC}"/>
    <pc:docChg chg="modSld">
      <pc:chgData name="Mohammed Masood Ansari" userId="075677fd3482852b" providerId="Windows Live" clId="Web-{B3707AD8-B882-4088-93CB-B843D54965AC}" dt="2023-01-09T05:13:33.138" v="19" actId="20577"/>
      <pc:docMkLst>
        <pc:docMk/>
      </pc:docMkLst>
      <pc:sldChg chg="modSp">
        <pc:chgData name="Mohammed Masood Ansari" userId="075677fd3482852b" providerId="Windows Live" clId="Web-{B3707AD8-B882-4088-93CB-B843D54965AC}" dt="2023-01-09T05:13:33.138" v="19" actId="20577"/>
        <pc:sldMkLst>
          <pc:docMk/>
          <pc:sldMk cId="548895226" sldId="260"/>
        </pc:sldMkLst>
        <pc:spChg chg="mod">
          <ac:chgData name="Mohammed Masood Ansari" userId="075677fd3482852b" providerId="Windows Live" clId="Web-{B3707AD8-B882-4088-93CB-B843D54965AC}" dt="2023-01-09T05:13:33.138" v="19" actId="20577"/>
          <ac:spMkLst>
            <pc:docMk/>
            <pc:sldMk cId="548895226" sldId="260"/>
            <ac:spMk id="3" creationId="{5ECFF7C0-DD9E-FAD4-3413-A07486ADDA3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6121D-FFB7-4321-9C19-11295F21A15D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3C6EC-585C-4DE7-B222-E4C399673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57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C6EC-585C-4DE7-B222-E4C399673758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68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6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4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63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391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118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849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981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88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33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5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43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9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06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54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60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D4AB-D706-4883-959B-0AB21FFFE04A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70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DD4AB-D706-4883-959B-0AB21FFFE04A}" type="datetimeFigureOut">
              <a:rPr lang="en-IN" smtClean="0"/>
              <a:t>08-01-2023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8541A7-E4B0-4148-90D8-4068595EAD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64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ibernate-tutorial" TargetMode="External"/><Relationship Id="rId2" Type="http://schemas.openxmlformats.org/officeDocument/2006/relationships/hyperlink" Target="https://www.javatpoint.com/struts-2-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jsf-tutorial" TargetMode="External"/><Relationship Id="rId4" Type="http://schemas.openxmlformats.org/officeDocument/2006/relationships/hyperlink" Target="https://www.javatpoint.com/ejb-tutoria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63AC-E6F3-D976-3A61-21A6140D4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Spring-IOC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3F0FC-59CE-6046-AAA7-45191A4BB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81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3B4853-86DF-71EE-9A63-28A5607800CC}"/>
              </a:ext>
            </a:extLst>
          </p:cNvPr>
          <p:cNvSpPr/>
          <p:nvPr/>
        </p:nvSpPr>
        <p:spPr>
          <a:xfrm>
            <a:off x="3185653" y="924232"/>
            <a:ext cx="5132438" cy="58993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70F89-7292-0265-ED38-B07245FD624A}"/>
              </a:ext>
            </a:extLst>
          </p:cNvPr>
          <p:cNvSpPr/>
          <p:nvPr/>
        </p:nvSpPr>
        <p:spPr>
          <a:xfrm>
            <a:off x="2177845" y="2320413"/>
            <a:ext cx="3234813" cy="58993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14F6F0-B8EC-9634-ECF7-CDEFAF779278}"/>
              </a:ext>
            </a:extLst>
          </p:cNvPr>
          <p:cNvSpPr/>
          <p:nvPr/>
        </p:nvSpPr>
        <p:spPr>
          <a:xfrm>
            <a:off x="6430296" y="2320413"/>
            <a:ext cx="3234813" cy="589936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48BCD3-C6A5-73BB-A4C5-73CEE846C144}"/>
              </a:ext>
            </a:extLst>
          </p:cNvPr>
          <p:cNvSpPr/>
          <p:nvPr/>
        </p:nvSpPr>
        <p:spPr>
          <a:xfrm>
            <a:off x="732502" y="4263012"/>
            <a:ext cx="3721512" cy="1000432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E2BE94-C864-7ED9-0287-3202BF9D43C4}"/>
              </a:ext>
            </a:extLst>
          </p:cNvPr>
          <p:cNvSpPr/>
          <p:nvPr/>
        </p:nvSpPr>
        <p:spPr>
          <a:xfrm>
            <a:off x="4454014" y="4390103"/>
            <a:ext cx="3721512" cy="914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89B64E-5F77-0DDA-2F47-F735AE480234}"/>
              </a:ext>
            </a:extLst>
          </p:cNvPr>
          <p:cNvSpPr/>
          <p:nvPr/>
        </p:nvSpPr>
        <p:spPr>
          <a:xfrm>
            <a:off x="8195187" y="4385864"/>
            <a:ext cx="3859964" cy="1128527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E31915-33DB-E6F5-60C4-FE6993CEFD1D}"/>
              </a:ext>
            </a:extLst>
          </p:cNvPr>
          <p:cNvCxnSpPr/>
          <p:nvPr/>
        </p:nvCxnSpPr>
        <p:spPr>
          <a:xfrm flipV="1">
            <a:off x="7393858" y="1514168"/>
            <a:ext cx="0" cy="80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E3145-86B9-48D6-2906-D1609627CB5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593258" y="2907891"/>
            <a:ext cx="5277465" cy="13551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14C39E-2CE5-C45F-FE03-CE6B18A61F9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6314770" y="2910349"/>
            <a:ext cx="1732933" cy="14797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3903F0-F60C-E2A1-0568-0F3AC76B15F4}"/>
              </a:ext>
            </a:extLst>
          </p:cNvPr>
          <p:cNvCxnSpPr>
            <a:cxnSpLocks/>
          </p:cNvCxnSpPr>
          <p:nvPr/>
        </p:nvCxnSpPr>
        <p:spPr>
          <a:xfrm flipH="1" flipV="1">
            <a:off x="8195187" y="2907891"/>
            <a:ext cx="1932040" cy="14797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2A8308-78CA-BCB2-5CBB-1714BE86561C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3795251" y="1514168"/>
            <a:ext cx="1" cy="8062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97D700-2C05-9DC6-E5B6-71AE9166C046}"/>
              </a:ext>
            </a:extLst>
          </p:cNvPr>
          <p:cNvSpPr txBox="1"/>
          <p:nvPr/>
        </p:nvSpPr>
        <p:spPr>
          <a:xfrm>
            <a:off x="4571999" y="926935"/>
            <a:ext cx="416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Bean Factory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B8A24A-515B-9AD2-82E3-0638F7A17203}"/>
              </a:ext>
            </a:extLst>
          </p:cNvPr>
          <p:cNvSpPr txBox="1"/>
          <p:nvPr/>
        </p:nvSpPr>
        <p:spPr>
          <a:xfrm>
            <a:off x="2649797" y="2366563"/>
            <a:ext cx="276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/>
              <a:t>XmlBeanFactory</a:t>
            </a:r>
            <a:endParaRPr lang="en-IN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31E7D0-C9ED-0561-E883-D126DFB449AB}"/>
              </a:ext>
            </a:extLst>
          </p:cNvPr>
          <p:cNvSpPr txBox="1"/>
          <p:nvPr/>
        </p:nvSpPr>
        <p:spPr>
          <a:xfrm>
            <a:off x="6604824" y="2419870"/>
            <a:ext cx="3060286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400" dirty="0" err="1"/>
              <a:t>ApplicationContext</a:t>
            </a:r>
            <a:endParaRPr lang="en-IN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0DEF70-FEC7-99FD-F90F-C034E0B4B047}"/>
              </a:ext>
            </a:extLst>
          </p:cNvPr>
          <p:cNvSpPr txBox="1"/>
          <p:nvPr/>
        </p:nvSpPr>
        <p:spPr>
          <a:xfrm>
            <a:off x="4510549" y="4660179"/>
            <a:ext cx="383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FileSystemXmlApplicationContext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06F6BA-8495-52D7-14D8-383D283D03BA}"/>
              </a:ext>
            </a:extLst>
          </p:cNvPr>
          <p:cNvSpPr txBox="1"/>
          <p:nvPr/>
        </p:nvSpPr>
        <p:spPr>
          <a:xfrm>
            <a:off x="730050" y="4548981"/>
            <a:ext cx="383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ClassPathXmlApplicationContext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D61243-F30D-33E3-D94F-5C15BD40CEEB}"/>
              </a:ext>
            </a:extLst>
          </p:cNvPr>
          <p:cNvSpPr txBox="1"/>
          <p:nvPr/>
        </p:nvSpPr>
        <p:spPr>
          <a:xfrm>
            <a:off x="8175526" y="4703686"/>
            <a:ext cx="391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AnnotationConfigApplicationContext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54843-73C7-A880-5E7B-FF6B89B6BBA8}"/>
              </a:ext>
            </a:extLst>
          </p:cNvPr>
          <p:cNvSpPr txBox="1"/>
          <p:nvPr/>
        </p:nvSpPr>
        <p:spPr>
          <a:xfrm>
            <a:off x="3679722" y="3429000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6F4B4B-F311-0B29-F12D-6B65CB3C8E91}"/>
              </a:ext>
            </a:extLst>
          </p:cNvPr>
          <p:cNvSpPr txBox="1"/>
          <p:nvPr/>
        </p:nvSpPr>
        <p:spPr>
          <a:xfrm>
            <a:off x="6968612" y="3647768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57D1F8-C8BE-0ACC-15AF-6576ACDEBB59}"/>
              </a:ext>
            </a:extLst>
          </p:cNvPr>
          <p:cNvSpPr txBox="1"/>
          <p:nvPr/>
        </p:nvSpPr>
        <p:spPr>
          <a:xfrm>
            <a:off x="9291484" y="3541081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307C38-B3F3-9ABE-B7B2-F6F373CAF0B7}"/>
              </a:ext>
            </a:extLst>
          </p:cNvPr>
          <p:cNvSpPr txBox="1"/>
          <p:nvPr/>
        </p:nvSpPr>
        <p:spPr>
          <a:xfrm>
            <a:off x="3751004" y="1830082"/>
            <a:ext cx="130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F7DBB-DFFC-4920-6496-8AD8CD94266A}"/>
              </a:ext>
            </a:extLst>
          </p:cNvPr>
          <p:cNvSpPr txBox="1"/>
          <p:nvPr/>
        </p:nvSpPr>
        <p:spPr>
          <a:xfrm>
            <a:off x="7374195" y="1734497"/>
            <a:ext cx="133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08782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02F3-FA48-429D-B0DF-520D7577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Bean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7057-818B-8B39-58F0-48267C991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BeanFactory</a:t>
            </a:r>
            <a:r>
              <a:rPr lang="en-IN" dirty="0"/>
              <a:t> interface is the simplest container providing an advanced configuration mechanism to instantiate, configure and manage the life cycle of beans.</a:t>
            </a:r>
            <a:endParaRPr lang="en-IN" dirty="0">
              <a:solidFill>
                <a:srgbClr val="FF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FF0000"/>
                </a:solidFill>
              </a:rPr>
              <a:t>Note:</a:t>
            </a:r>
            <a:r>
              <a:rPr lang="en-IN" dirty="0">
                <a:solidFill>
                  <a:srgbClr val="0070C0"/>
                </a:solidFill>
              </a:rPr>
              <a:t> Beans are the Java Objects, configured at run time by spring </a:t>
            </a:r>
            <a:r>
              <a:rPr lang="en-IN" dirty="0" err="1">
                <a:solidFill>
                  <a:srgbClr val="0070C0"/>
                </a:solidFill>
              </a:rPr>
              <a:t>Ioc</a:t>
            </a:r>
            <a:r>
              <a:rPr lang="en-IN" dirty="0">
                <a:solidFill>
                  <a:srgbClr val="0070C0"/>
                </a:solidFill>
              </a:rPr>
              <a:t>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tx1"/>
                </a:solidFill>
              </a:rPr>
              <a:t>BeanFactory</a:t>
            </a:r>
            <a:r>
              <a:rPr lang="en-IN" dirty="0">
                <a:solidFill>
                  <a:schemeClr val="tx1"/>
                </a:solidFill>
              </a:rPr>
              <a:t> represents the basic IoC container which is a parent interface of </a:t>
            </a:r>
            <a:r>
              <a:rPr lang="en-IN" dirty="0" err="1">
                <a:solidFill>
                  <a:schemeClr val="tx1"/>
                </a:solidFill>
              </a:rPr>
              <a:t>ApplicationContext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130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0248-9877-4F78-2C45-A8E07320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What exactly </a:t>
            </a:r>
            <a:r>
              <a:rPr lang="en-IN" dirty="0" err="1">
                <a:solidFill>
                  <a:srgbClr val="FF0000"/>
                </a:solidFill>
              </a:rPr>
              <a:t>BeanFactory</a:t>
            </a:r>
            <a:r>
              <a:rPr lang="en-IN" dirty="0">
                <a:solidFill>
                  <a:srgbClr val="FF0000"/>
                </a:solidFill>
              </a:rPr>
              <a:t> does?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37BC-5D46-E591-3DAB-450D7167B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tx1"/>
                </a:solidFill>
              </a:rPr>
              <a:t>BeanFactory</a:t>
            </a:r>
            <a:r>
              <a:rPr lang="en-IN" dirty="0">
                <a:solidFill>
                  <a:schemeClr val="tx1"/>
                </a:solidFill>
              </a:rPr>
              <a:t> loads the bean definitions and dependency amongst the beans based on the configuration file (.xml file) or the beans can be directly returned when required using Java Configurations.</a:t>
            </a:r>
          </a:p>
          <a:p>
            <a:r>
              <a:rPr lang="en-IN" dirty="0">
                <a:solidFill>
                  <a:schemeClr val="tx1"/>
                </a:solidFill>
              </a:rPr>
              <a:t>In short, the </a:t>
            </a:r>
            <a:r>
              <a:rPr lang="en-IN" dirty="0" err="1">
                <a:solidFill>
                  <a:schemeClr val="tx1"/>
                </a:solidFill>
              </a:rPr>
              <a:t>BeanFactory</a:t>
            </a:r>
            <a:r>
              <a:rPr lang="en-IN" dirty="0">
                <a:solidFill>
                  <a:schemeClr val="tx1"/>
                </a:solidFill>
              </a:rPr>
              <a:t> provides the configuration framework and basic functionalities and allows the </a:t>
            </a:r>
            <a:r>
              <a:rPr lang="en-IN" dirty="0" err="1">
                <a:solidFill>
                  <a:schemeClr val="tx1"/>
                </a:solidFill>
              </a:rPr>
              <a:t>ApplicationContext</a:t>
            </a:r>
            <a:r>
              <a:rPr lang="en-IN" dirty="0">
                <a:solidFill>
                  <a:schemeClr val="tx1"/>
                </a:solidFill>
              </a:rPr>
              <a:t> interface to inherit itself and this </a:t>
            </a:r>
            <a:r>
              <a:rPr lang="en-IN" dirty="0" err="1">
                <a:solidFill>
                  <a:schemeClr val="tx1"/>
                </a:solidFill>
              </a:rPr>
              <a:t>ApplicationContext</a:t>
            </a:r>
            <a:r>
              <a:rPr lang="en-IN" dirty="0">
                <a:solidFill>
                  <a:schemeClr val="tx1"/>
                </a:solidFill>
              </a:rPr>
              <a:t> in return </a:t>
            </a:r>
            <a:r>
              <a:rPr lang="en-IN" dirty="0" err="1">
                <a:solidFill>
                  <a:schemeClr val="tx1"/>
                </a:solidFill>
              </a:rPr>
              <a:t>add’s</a:t>
            </a:r>
            <a:r>
              <a:rPr lang="en-IN" dirty="0">
                <a:solidFill>
                  <a:schemeClr val="tx1"/>
                </a:solidFill>
              </a:rPr>
              <a:t> enhanced capabilities and some of them perhaps more J2EE and enterprise centric. </a:t>
            </a:r>
          </a:p>
        </p:txBody>
      </p:sp>
    </p:spTree>
    <p:extLst>
      <p:ext uri="{BB962C8B-B14F-4D97-AF65-F5344CB8AC3E}">
        <p14:creationId xmlns:p14="http://schemas.microsoft.com/office/powerpoint/2010/main" val="19811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283A-9C73-A9F3-460D-D5E35063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ApplicationContext</a:t>
            </a:r>
            <a:r>
              <a:rPr lang="en-IN" dirty="0"/>
              <a:t> -Interface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04F50-1C4C-1050-C437-A28BB04C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ApplicationContext</a:t>
            </a:r>
            <a:r>
              <a:rPr lang="en-IN" dirty="0"/>
              <a:t> interface is designed on top of the </a:t>
            </a:r>
            <a:r>
              <a:rPr lang="en-IN" dirty="0" err="1"/>
              <a:t>BeanFactoryInterface</a:t>
            </a:r>
            <a:endParaRPr lang="en-IN" dirty="0"/>
          </a:p>
          <a:p>
            <a:r>
              <a:rPr lang="en-IN" dirty="0"/>
              <a:t>This </a:t>
            </a:r>
            <a:r>
              <a:rPr lang="en-IN" dirty="0" err="1"/>
              <a:t>ApplicationContext</a:t>
            </a:r>
            <a:r>
              <a:rPr lang="en-IN" dirty="0"/>
              <a:t> interface is advanced container that enhances the </a:t>
            </a:r>
            <a:r>
              <a:rPr lang="en-IN" dirty="0" err="1"/>
              <a:t>BeanFactory</a:t>
            </a:r>
            <a:r>
              <a:rPr lang="en-IN" dirty="0"/>
              <a:t> functionality in a more framework-oriented style.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23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BC24-0428-4AC6-4062-95E9FEFD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</a:t>
            </a:r>
            <a:r>
              <a:rPr lang="en-IN" dirty="0" err="1"/>
              <a:t>ApplicationContext</a:t>
            </a:r>
            <a:r>
              <a:rPr lang="en-IN" dirty="0"/>
              <a:t> exactly does?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31C3-D776-9ABA-7458-D78BA5080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 the </a:t>
            </a:r>
            <a:r>
              <a:rPr lang="en-IN" dirty="0" err="1"/>
              <a:t>BeanFactory</a:t>
            </a:r>
            <a:r>
              <a:rPr lang="en-IN" dirty="0"/>
              <a:t> provides basic functionalities for managing and manipulating beans, often in a programmatic way, the application context provides extra functionality like </a:t>
            </a:r>
            <a:r>
              <a:rPr lang="en-IN" dirty="0" err="1"/>
              <a:t>MessageSource</a:t>
            </a:r>
            <a:r>
              <a:rPr lang="en-IN" dirty="0"/>
              <a:t>, Access to resources, Event propagation to beans and loading of multiple (</a:t>
            </a:r>
            <a:r>
              <a:rPr lang="en-IN" dirty="0" err="1"/>
              <a:t>hierarchial</a:t>
            </a:r>
            <a:r>
              <a:rPr lang="en-IN" dirty="0"/>
              <a:t>) contexts etc.</a:t>
            </a:r>
          </a:p>
        </p:txBody>
      </p:sp>
    </p:spTree>
    <p:extLst>
      <p:ext uri="{BB962C8B-B14F-4D97-AF65-F5344CB8AC3E}">
        <p14:creationId xmlns:p14="http://schemas.microsoft.com/office/powerpoint/2010/main" val="289614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3088-3464-943F-6523-2F3AE104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300" dirty="0"/>
              <a:t>Important Implementing classes of Application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6F915-3EAE-E596-70DC-3B1FAAD8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ClassPathXmlApplicationContext</a:t>
            </a:r>
            <a:endParaRPr lang="en-IN" dirty="0"/>
          </a:p>
          <a:p>
            <a:r>
              <a:rPr lang="en-IN" dirty="0" err="1"/>
              <a:t>FileSystemXmlApplicationContext</a:t>
            </a:r>
            <a:endParaRPr lang="en-IN" dirty="0"/>
          </a:p>
          <a:p>
            <a:r>
              <a:rPr lang="en-IN" dirty="0" err="1"/>
              <a:t>AnnotationConfigWebApplicationContext</a:t>
            </a:r>
            <a:r>
              <a:rPr lang="en-IN" dirty="0"/>
              <a:t> etc</a:t>
            </a:r>
          </a:p>
        </p:txBody>
      </p:sp>
    </p:spTree>
    <p:extLst>
      <p:ext uri="{BB962C8B-B14F-4D97-AF65-F5344CB8AC3E}">
        <p14:creationId xmlns:p14="http://schemas.microsoft.com/office/powerpoint/2010/main" val="104050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225D-A85E-417F-1DC0-377730515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Major Differences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F8257-EC28-A14A-A00D-C4516178A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 err="1"/>
              <a:t>BeanFactory</a:t>
            </a:r>
            <a:r>
              <a:rPr lang="en-IN" sz="3600" dirty="0"/>
              <a:t> vs </a:t>
            </a:r>
            <a:r>
              <a:rPr lang="en-IN" sz="3600" dirty="0" err="1"/>
              <a:t>ApplicationContext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0277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F02F6FE-1368-ED67-EA37-2D6D51E03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03526"/>
              </p:ext>
            </p:extLst>
          </p:nvPr>
        </p:nvGraphicFramePr>
        <p:xfrm>
          <a:off x="1524000" y="1222586"/>
          <a:ext cx="9615951" cy="52222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190732">
                  <a:extLst>
                    <a:ext uri="{9D8B030D-6E8A-4147-A177-3AD203B41FA5}">
                      <a16:colId xmlns:a16="http://schemas.microsoft.com/office/drawing/2014/main" val="2875257311"/>
                    </a:ext>
                  </a:extLst>
                </a:gridCol>
                <a:gridCol w="3350074">
                  <a:extLst>
                    <a:ext uri="{9D8B030D-6E8A-4147-A177-3AD203B41FA5}">
                      <a16:colId xmlns:a16="http://schemas.microsoft.com/office/drawing/2014/main" val="2650008744"/>
                    </a:ext>
                  </a:extLst>
                </a:gridCol>
                <a:gridCol w="4075145">
                  <a:extLst>
                    <a:ext uri="{9D8B030D-6E8A-4147-A177-3AD203B41FA5}">
                      <a16:colId xmlns:a16="http://schemas.microsoft.com/office/drawing/2014/main" val="42355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BeanFactory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ApplicationContext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003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XmlBeanFactory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implements </a:t>
                      </a: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BeanFactory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FileSystemXmlApplicationContext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ClassPathXmlApplicationContext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</a:p>
                    <a:p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AnnotationConfigWebApplicationContext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implements </a:t>
                      </a: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ApplicationContext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</a:t>
                      </a:r>
                    </a:p>
                    <a:p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ApplicationContext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extends </a:t>
                      </a: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BeanFactory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3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7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Instantiation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BeanFactory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instantiate beans when </a:t>
                      </a:r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getBean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() method gets called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ApplicationContext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instantiate bean at the time of container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3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Event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BeanFactory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does not have the ability to push events to the beans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ApplicationContext</a:t>
                      </a: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have the ability to push events to the bean.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4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Loading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Eager/Aggressive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77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72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B993-425A-2225-8EFC-6174197DD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Programmatically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DBB3D-3DA2-B608-E9E0-11F01EEA8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  </a:t>
            </a:r>
            <a:r>
              <a:rPr lang="en-IN" sz="3200" dirty="0" err="1">
                <a:solidFill>
                  <a:srgbClr val="0070C0"/>
                </a:solidFill>
              </a:rPr>
              <a:t>BeanFactory</a:t>
            </a:r>
            <a:r>
              <a:rPr lang="en-IN" sz="3200" dirty="0">
                <a:solidFill>
                  <a:srgbClr val="0070C0"/>
                </a:solidFill>
              </a:rPr>
              <a:t> and </a:t>
            </a:r>
            <a:r>
              <a:rPr lang="en-IN" sz="3200" dirty="0" err="1">
                <a:solidFill>
                  <a:srgbClr val="0070C0"/>
                </a:solidFill>
              </a:rPr>
              <a:t>ApplicationContext</a:t>
            </a:r>
            <a:endParaRPr lang="en-IN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8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2C2F-42EF-AF1D-47A9-68A36463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Defining the POJO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F7C7B-D523-335C-019B-D795835B5682}"/>
              </a:ext>
            </a:extLst>
          </p:cNvPr>
          <p:cNvSpPr txBox="1"/>
          <p:nvPr/>
        </p:nvSpPr>
        <p:spPr>
          <a:xfrm>
            <a:off x="2517059" y="2876216"/>
            <a:ext cx="61156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com.ty.core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Pen {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write()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“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Write by Pen</a:t>
            </a:r>
            <a:r>
              <a:rPr lang="en-US" sz="18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191530-25CD-0FCF-E7A5-E1CF4CF96B3D}"/>
              </a:ext>
            </a:extLst>
          </p:cNvPr>
          <p:cNvCxnSpPr/>
          <p:nvPr/>
        </p:nvCxnSpPr>
        <p:spPr>
          <a:xfrm flipH="1">
            <a:off x="4739148" y="3038168"/>
            <a:ext cx="2222091" cy="46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241B47-04DE-C8E4-1D5C-44B9B1BA98AA}"/>
              </a:ext>
            </a:extLst>
          </p:cNvPr>
          <p:cNvSpPr txBox="1"/>
          <p:nvPr/>
        </p:nvSpPr>
        <p:spPr>
          <a:xfrm>
            <a:off x="6646606" y="2782669"/>
            <a:ext cx="407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//Pick the qualified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ClassName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from here</a:t>
            </a:r>
          </a:p>
        </p:txBody>
      </p:sp>
    </p:spTree>
    <p:extLst>
      <p:ext uri="{BB962C8B-B14F-4D97-AF65-F5344CB8AC3E}">
        <p14:creationId xmlns:p14="http://schemas.microsoft.com/office/powerpoint/2010/main" val="384157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3186-95A0-B4B1-80A5-54E65266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       SPRING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0A34-77F4-BB76-6E15-7D8189EFB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6199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sz="2000" b="1" dirty="0">
                <a:latin typeface="Times New Roman"/>
                <a:cs typeface="Calibri"/>
              </a:rPr>
              <a:t>Spring is an open source framework for building enterprise Java Applications.</a:t>
            </a:r>
          </a:p>
          <a:p>
            <a:r>
              <a:rPr lang="en-US" sz="2000" b="1" dirty="0">
                <a:effectLst/>
                <a:latin typeface="Times New Roman"/>
                <a:cs typeface="Calibri"/>
              </a:rPr>
              <a:t> It can be thought of as a framework of frameworks because it provides support to various frameworks such as </a:t>
            </a:r>
            <a:r>
              <a:rPr lang="en-US" sz="2000" b="1" u="none" strike="noStrike" dirty="0">
                <a:effectLst/>
                <a:latin typeface="Times New Roman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Struts</a:t>
            </a:r>
            <a:r>
              <a:rPr lang="en-US" sz="2000" b="1" dirty="0">
                <a:effectLst/>
                <a:latin typeface="Times New Roman"/>
                <a:cs typeface="Calibri"/>
              </a:rPr>
              <a:t>, </a:t>
            </a:r>
            <a:r>
              <a:rPr lang="en-US" sz="2000" b="1" u="none" strike="noStrike" dirty="0">
                <a:effectLst/>
                <a:latin typeface="Times New Roman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Hibernate</a:t>
            </a:r>
            <a:r>
              <a:rPr lang="en-US" sz="2000" b="1" dirty="0">
                <a:effectLst/>
                <a:latin typeface="Times New Roman"/>
                <a:cs typeface="Calibri"/>
              </a:rPr>
              <a:t>, Tapestry, </a:t>
            </a:r>
            <a:r>
              <a:rPr lang="en-US" sz="2000" b="1" u="none" strike="noStrike" dirty="0">
                <a:effectLst/>
                <a:latin typeface="Times New Roman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EJB</a:t>
            </a:r>
            <a:r>
              <a:rPr lang="en-US" sz="2000" b="1" dirty="0">
                <a:effectLst/>
                <a:latin typeface="Times New Roman"/>
                <a:cs typeface="Calibri"/>
              </a:rPr>
              <a:t>, </a:t>
            </a:r>
            <a:r>
              <a:rPr lang="en-US" sz="2000" b="1" u="none" strike="noStrike" dirty="0">
                <a:effectLst/>
                <a:latin typeface="Times New Roman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JSF</a:t>
            </a:r>
            <a:r>
              <a:rPr lang="en-US" sz="2000" b="1" dirty="0">
                <a:effectLst/>
                <a:latin typeface="Times New Roman"/>
                <a:cs typeface="Calibri"/>
              </a:rPr>
              <a:t>, etc. The framework, in broader sense, can be defined as a structure where we find solution of the various technical problems.</a:t>
            </a:r>
            <a:endParaRPr lang="en-IN" sz="2000" b="1" dirty="0">
              <a:latin typeface="Times New Roman"/>
              <a:cs typeface="Calibri"/>
            </a:endParaRPr>
          </a:p>
          <a:p>
            <a:r>
              <a:rPr lang="en-IN" sz="2000" b="1" dirty="0">
                <a:latin typeface="Times New Roman"/>
                <a:cs typeface="Calibri"/>
              </a:rPr>
              <a:t>Springs aims to simplify the complexity of Java application development process by offering a framework that includes technologies such 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>
                <a:latin typeface="Times New Roman"/>
                <a:cs typeface="Calibri"/>
              </a:rPr>
              <a:t>Aspect Oriented programming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>
                <a:latin typeface="Times New Roman"/>
                <a:cs typeface="Calibri"/>
              </a:rPr>
              <a:t>Dependency Injection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 dirty="0">
                <a:latin typeface="Times New Roman"/>
                <a:cs typeface="Calibri"/>
              </a:rPr>
              <a:t>Plain old java object (POJO)</a:t>
            </a:r>
          </a:p>
        </p:txBody>
      </p:sp>
    </p:spTree>
    <p:extLst>
      <p:ext uri="{BB962C8B-B14F-4D97-AF65-F5344CB8AC3E}">
        <p14:creationId xmlns:p14="http://schemas.microsoft.com/office/powerpoint/2010/main" val="3661558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BA82D8-218B-B541-AB37-D07003C2C2B3}"/>
              </a:ext>
            </a:extLst>
          </p:cNvPr>
          <p:cNvSpPr txBox="1"/>
          <p:nvPr/>
        </p:nvSpPr>
        <p:spPr>
          <a:xfrm>
            <a:off x="1337187" y="786580"/>
            <a:ext cx="682358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&lt;?</a:t>
            </a:r>
            <a:r>
              <a:rPr lang="en-IN" sz="1600" dirty="0">
                <a:solidFill>
                  <a:srgbClr val="3F7F7F"/>
                </a:solidFill>
                <a:latin typeface="Courier New" panose="02070309020205020404" pitchFamily="49" charset="0"/>
              </a:rPr>
              <a:t>xml </a:t>
            </a:r>
            <a:r>
              <a:rPr lang="en-IN" sz="1600" dirty="0">
                <a:solidFill>
                  <a:srgbClr val="7F007F"/>
                </a:solidFill>
                <a:latin typeface="Courier New" panose="02070309020205020404" pitchFamily="49" charset="0"/>
              </a:rPr>
              <a:t>version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"1.0" </a:t>
            </a:r>
            <a:r>
              <a:rPr lang="en-IN" sz="1600" i="1" dirty="0">
                <a:solidFill>
                  <a:srgbClr val="7F007F"/>
                </a:solidFill>
                <a:latin typeface="Courier New" panose="02070309020205020404" pitchFamily="49" charset="0"/>
              </a:rPr>
              <a:t>encoding</a:t>
            </a:r>
            <a:r>
              <a:rPr lang="en-IN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"UTF-8"</a:t>
            </a:r>
            <a:r>
              <a:rPr lang="en-I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?&gt;</a:t>
            </a:r>
          </a:p>
          <a:p>
            <a:pPr algn="l"/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urier New" panose="02070309020205020404" pitchFamily="49" charset="0"/>
              </a:rPr>
              <a:t>beans </a:t>
            </a:r>
            <a:r>
              <a:rPr lang="en-US" sz="16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"http://www.springframework.org/schema/beans"</a:t>
            </a:r>
          </a:p>
          <a:p>
            <a:pPr algn="l"/>
            <a:r>
              <a:rPr lang="en-IN" sz="16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xmlns:xsi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"http://www.w3.org/2001/XMLSchema-instance"</a:t>
            </a:r>
          </a:p>
          <a:p>
            <a:pPr algn="l"/>
            <a:r>
              <a:rPr lang="en-IN" sz="16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xmlns:context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"http://www.springframework.org/schema/context"</a:t>
            </a:r>
          </a:p>
          <a:p>
            <a:pPr algn="l"/>
            <a:r>
              <a:rPr lang="en-IN" sz="16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xsi:schemaLocation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"http://www.springframework.org/schema/beans</a:t>
            </a:r>
          </a:p>
          <a:p>
            <a:pPr algn="l"/>
            <a:r>
              <a:rPr lang="en-I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            http://www.springframework.org/schema/beans/spring-beans.xsd</a:t>
            </a:r>
          </a:p>
          <a:p>
            <a:pPr algn="l"/>
            <a:r>
              <a:rPr lang="en-I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            http://www.springframework.org/schema/context</a:t>
            </a:r>
          </a:p>
          <a:p>
            <a:pPr algn="l"/>
            <a:r>
              <a:rPr lang="en-IN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            http://www.springframework.org/schema/context/spring-context-3.0.xsd"</a:t>
            </a:r>
            <a:r>
              <a:rPr lang="en-IN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endParaRPr lang="en-IN" sz="1600" dirty="0">
              <a:latin typeface="Courier New" panose="02070309020205020404" pitchFamily="49" charset="0"/>
            </a:endParaRPr>
          </a:p>
          <a:p>
            <a:pPr algn="l"/>
            <a:endParaRPr lang="en-IN" sz="1600" dirty="0">
              <a:latin typeface="Courier New" panose="02070309020205020404" pitchFamily="49" charset="0"/>
            </a:endParaRPr>
          </a:p>
          <a:p>
            <a:pPr algn="l"/>
            <a:r>
              <a:rPr lang="en-US" sz="16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sz="16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myPen</a:t>
            </a:r>
            <a:r>
              <a:rPr lang="en-US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sz="1600" i="1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com.ty.core.Pen</a:t>
            </a:r>
            <a:r>
              <a:rPr lang="en-US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&gt;&lt;/</a:t>
            </a:r>
            <a:r>
              <a:rPr lang="en-US" sz="1600" i="1" dirty="0">
                <a:solidFill>
                  <a:srgbClr val="3F7F7F"/>
                </a:solidFill>
                <a:latin typeface="Courier New" panose="02070309020205020404" pitchFamily="49" charset="0"/>
              </a:rPr>
              <a:t>bean</a:t>
            </a:r>
            <a:r>
              <a:rPr lang="en-US" sz="16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IN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CBEA6B-D467-DDAC-25ED-6D9E7ACF5079}"/>
              </a:ext>
            </a:extLst>
          </p:cNvPr>
          <p:cNvCxnSpPr/>
          <p:nvPr/>
        </p:nvCxnSpPr>
        <p:spPr>
          <a:xfrm>
            <a:off x="1219200" y="4945626"/>
            <a:ext cx="694157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9260CA-9975-E2C7-42BE-6CF6B98A0FE2}"/>
              </a:ext>
            </a:extLst>
          </p:cNvPr>
          <p:cNvCxnSpPr/>
          <p:nvPr/>
        </p:nvCxnSpPr>
        <p:spPr>
          <a:xfrm>
            <a:off x="1219200" y="5746955"/>
            <a:ext cx="694157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058F93-EAA8-9F35-4E45-245E55DC8A00}"/>
              </a:ext>
            </a:extLst>
          </p:cNvPr>
          <p:cNvCxnSpPr/>
          <p:nvPr/>
        </p:nvCxnSpPr>
        <p:spPr>
          <a:xfrm flipV="1">
            <a:off x="8160774" y="4945626"/>
            <a:ext cx="0" cy="8013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85CC6-A41F-CF9E-5C4E-6D4750DEA5AB}"/>
              </a:ext>
            </a:extLst>
          </p:cNvPr>
          <p:cNvCxnSpPr/>
          <p:nvPr/>
        </p:nvCxnSpPr>
        <p:spPr>
          <a:xfrm flipV="1">
            <a:off x="1219200" y="4945625"/>
            <a:ext cx="0" cy="8013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32264F-AEDA-D6DA-4654-91DE10ACB80F}"/>
              </a:ext>
            </a:extLst>
          </p:cNvPr>
          <p:cNvCxnSpPr/>
          <p:nvPr/>
        </p:nvCxnSpPr>
        <p:spPr>
          <a:xfrm flipH="1">
            <a:off x="5732206" y="4237703"/>
            <a:ext cx="3215149" cy="98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4CA3C1-9D13-F1E2-5CE3-5FB6FCB3D6BA}"/>
              </a:ext>
            </a:extLst>
          </p:cNvPr>
          <p:cNvSpPr txBox="1"/>
          <p:nvPr/>
        </p:nvSpPr>
        <p:spPr>
          <a:xfrm>
            <a:off x="9026013" y="4001729"/>
            <a:ext cx="244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Fully qualified </a:t>
            </a:r>
            <a:r>
              <a:rPr lang="en-IN" dirty="0" err="1">
                <a:solidFill>
                  <a:srgbClr val="FF0000"/>
                </a:solidFill>
              </a:rPr>
              <a:t>ClassName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41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90DF3B-66B9-5F2C-466C-81DFBD2CC4E9}"/>
              </a:ext>
            </a:extLst>
          </p:cNvPr>
          <p:cNvSpPr/>
          <p:nvPr/>
        </p:nvSpPr>
        <p:spPr>
          <a:xfrm>
            <a:off x="0" y="-142240"/>
            <a:ext cx="12192000" cy="7335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77CC3-A23D-CBAD-0C62-51E3894C9869}"/>
              </a:ext>
            </a:extLst>
          </p:cNvPr>
          <p:cNvSpPr txBox="1"/>
          <p:nvPr/>
        </p:nvSpPr>
        <p:spPr>
          <a:xfrm>
            <a:off x="953729" y="18461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com.ty.core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org.springframework.beans.factory.BeanFactory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org.springframework.beans.factory.xml.</a:t>
            </a:r>
            <a:r>
              <a:rPr lang="en-IN" sz="1800" b="1" u="sng" strike="sngStrike" dirty="0" err="1">
                <a:solidFill>
                  <a:srgbClr val="000000"/>
                </a:solidFill>
                <a:latin typeface="Courier New" panose="02070309020205020404" pitchFamily="49" charset="0"/>
              </a:rPr>
              <a:t>XmlBeanFactory</a:t>
            </a:r>
            <a:r>
              <a:rPr lang="en-IN" sz="1800" b="1" u="sng" strike="sngStrike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org.springframework.context.annotation.Bean</a:t>
            </a:r>
            <a:r>
              <a:rPr lang="en-IN" sz="18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org.springframework.core.io.ClassPathResource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TestPenB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ClassPathResource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classPathResource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ClassPathResource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"myspring.xml"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BeanFactory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beanFactory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u="sng" strike="sngStrike" dirty="0" err="1">
                <a:solidFill>
                  <a:srgbClr val="000000"/>
                </a:solidFill>
                <a:latin typeface="Courier New" panose="02070309020205020404" pitchFamily="49" charset="0"/>
              </a:rPr>
              <a:t>XmlBeanFactory</a:t>
            </a:r>
            <a:r>
              <a:rPr lang="en-US" sz="1800" b="1" u="sng" strike="sngStrike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u="sng" strike="sngStrike" dirty="0" err="1">
                <a:solidFill>
                  <a:srgbClr val="6A3E3E"/>
                </a:solidFill>
                <a:latin typeface="Courier New" panose="02070309020205020404" pitchFamily="49" charset="0"/>
              </a:rPr>
              <a:t>classPathResource</a:t>
            </a:r>
            <a:r>
              <a:rPr lang="en-US" sz="1800" b="1" u="sng" strike="sngStrike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Pen </a:t>
            </a:r>
            <a:r>
              <a:rPr lang="en-IN" sz="1800" dirty="0">
                <a:solidFill>
                  <a:srgbClr val="6A3E3E"/>
                </a:solidFill>
                <a:latin typeface="Courier New" panose="02070309020205020404" pitchFamily="49" charset="0"/>
              </a:rPr>
              <a:t>pen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=(Pen)</a:t>
            </a:r>
            <a:r>
              <a:rPr lang="en-I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beanFactory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.getBean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latin typeface="Courier New" panose="02070309020205020404" pitchFamily="49" charset="0"/>
              </a:rPr>
              <a:t>myPen</a:t>
            </a:r>
            <a:r>
              <a:rPr lang="en-IN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pen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//Non-static method being called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7BE6C4-2F42-8B63-4520-1702B5EF335B}"/>
              </a:ext>
            </a:extLst>
          </p:cNvPr>
          <p:cNvCxnSpPr>
            <a:cxnSpLocks/>
          </p:cNvCxnSpPr>
          <p:nvPr/>
        </p:nvCxnSpPr>
        <p:spPr>
          <a:xfrm flipH="1">
            <a:off x="9592678" y="3955946"/>
            <a:ext cx="344129" cy="405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7C1DFE-3A0E-92D4-E5F2-A8B1EC765A97}"/>
              </a:ext>
            </a:extLst>
          </p:cNvPr>
          <p:cNvSpPr txBox="1"/>
          <p:nvPr/>
        </p:nvSpPr>
        <p:spPr>
          <a:xfrm>
            <a:off x="9896167" y="3533652"/>
            <a:ext cx="1936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Specify the xml file with extension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EAC05D-869B-2EEF-5738-8DA01EE39E46}"/>
              </a:ext>
            </a:extLst>
          </p:cNvPr>
          <p:cNvCxnSpPr/>
          <p:nvPr/>
        </p:nvCxnSpPr>
        <p:spPr>
          <a:xfrm>
            <a:off x="10363200" y="131752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B2264EC-9990-A37A-3B81-4CA906562510}"/>
              </a:ext>
            </a:extLst>
          </p:cNvPr>
          <p:cNvSpPr/>
          <p:nvPr/>
        </p:nvSpPr>
        <p:spPr>
          <a:xfrm>
            <a:off x="9153832" y="2074606"/>
            <a:ext cx="412955" cy="13543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D6FE9-C922-655E-213F-14B6B30BFD4D}"/>
              </a:ext>
            </a:extLst>
          </p:cNvPr>
          <p:cNvSpPr txBox="1"/>
          <p:nvPr/>
        </p:nvSpPr>
        <p:spPr>
          <a:xfrm>
            <a:off x="9566787" y="2320413"/>
            <a:ext cx="2064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Importing the respective packages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9BB06D-2455-C299-B4A8-E661B0A56CCF}"/>
              </a:ext>
            </a:extLst>
          </p:cNvPr>
          <p:cNvSpPr txBox="1"/>
          <p:nvPr/>
        </p:nvSpPr>
        <p:spPr>
          <a:xfrm>
            <a:off x="6463725" y="5455494"/>
            <a:ext cx="431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As mentioned in the xml file bean extension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428694-266C-E1DE-E19C-EA47DACB4E85}"/>
              </a:ext>
            </a:extLst>
          </p:cNvPr>
          <p:cNvCxnSpPr/>
          <p:nvPr/>
        </p:nvCxnSpPr>
        <p:spPr>
          <a:xfrm>
            <a:off x="1802581" y="5854504"/>
            <a:ext cx="0" cy="403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785A37-8575-5818-6DF2-EA8E441EBA6B}"/>
              </a:ext>
            </a:extLst>
          </p:cNvPr>
          <p:cNvCxnSpPr/>
          <p:nvPr/>
        </p:nvCxnSpPr>
        <p:spPr>
          <a:xfrm>
            <a:off x="1802581" y="6257602"/>
            <a:ext cx="592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404D35-F2A4-0457-2C50-95804147B794}"/>
              </a:ext>
            </a:extLst>
          </p:cNvPr>
          <p:cNvSpPr txBox="1"/>
          <p:nvPr/>
        </p:nvSpPr>
        <p:spPr>
          <a:xfrm>
            <a:off x="2445795" y="5801032"/>
            <a:ext cx="473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Calls the write( ) method and prints the output as:</a:t>
            </a:r>
          </a:p>
          <a:p>
            <a:r>
              <a:rPr lang="en-IN" dirty="0"/>
              <a:t>                                   </a:t>
            </a:r>
            <a:r>
              <a:rPr lang="en-IN" u="sng" dirty="0"/>
              <a:t>Write by Pen</a:t>
            </a:r>
            <a:r>
              <a:rPr lang="en-IN" dirty="0"/>
              <a:t>  in the console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02E70A-057F-46B8-3E12-1A6681CA7399}"/>
              </a:ext>
            </a:extLst>
          </p:cNvPr>
          <p:cNvCxnSpPr/>
          <p:nvPr/>
        </p:nvCxnSpPr>
        <p:spPr>
          <a:xfrm>
            <a:off x="2415252" y="5801032"/>
            <a:ext cx="52578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AA2625-730B-4918-1E9D-38AEC7E89318}"/>
              </a:ext>
            </a:extLst>
          </p:cNvPr>
          <p:cNvCxnSpPr/>
          <p:nvPr/>
        </p:nvCxnSpPr>
        <p:spPr>
          <a:xfrm>
            <a:off x="7673093" y="5801032"/>
            <a:ext cx="0" cy="73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6934FA8-B293-ECED-CC1F-FB44B2BC2797}"/>
              </a:ext>
            </a:extLst>
          </p:cNvPr>
          <p:cNvCxnSpPr/>
          <p:nvPr/>
        </p:nvCxnSpPr>
        <p:spPr>
          <a:xfrm>
            <a:off x="2415252" y="5801032"/>
            <a:ext cx="0" cy="73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F88F18-ADD9-39C0-0E84-F86DE1079A63}"/>
              </a:ext>
            </a:extLst>
          </p:cNvPr>
          <p:cNvCxnSpPr/>
          <p:nvPr/>
        </p:nvCxnSpPr>
        <p:spPr>
          <a:xfrm>
            <a:off x="2415252" y="6530937"/>
            <a:ext cx="52578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0CA9EB-17A3-C8BC-39BE-0D9FE3F468E1}"/>
              </a:ext>
            </a:extLst>
          </p:cNvPr>
          <p:cNvSpPr/>
          <p:nvPr/>
        </p:nvSpPr>
        <p:spPr>
          <a:xfrm>
            <a:off x="1259840" y="609600"/>
            <a:ext cx="9895840" cy="9393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341F5-5CB2-4628-B3FE-2A824253D525}"/>
              </a:ext>
            </a:extLst>
          </p:cNvPr>
          <p:cNvSpPr txBox="1"/>
          <p:nvPr/>
        </p:nvSpPr>
        <p:spPr>
          <a:xfrm>
            <a:off x="3826385" y="742554"/>
            <a:ext cx="6334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/>
              <a:t>BeanFactoy</a:t>
            </a:r>
            <a:r>
              <a:rPr lang="en-IN" sz="4000" dirty="0"/>
              <a:t> Interface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C7BD57-B2D8-742F-0EB3-9FAD4EAC8A3B}"/>
              </a:ext>
            </a:extLst>
          </p:cNvPr>
          <p:cNvCxnSpPr>
            <a:endCxn id="24" idx="1"/>
          </p:cNvCxnSpPr>
          <p:nvPr/>
        </p:nvCxnSpPr>
        <p:spPr>
          <a:xfrm>
            <a:off x="6096000" y="5455494"/>
            <a:ext cx="36772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41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E8185F-B149-DFF3-3F02-8C75D311B2E8}"/>
              </a:ext>
            </a:extLst>
          </p:cNvPr>
          <p:cNvSpPr/>
          <p:nvPr/>
        </p:nvSpPr>
        <p:spPr>
          <a:xfrm>
            <a:off x="0" y="-223520"/>
            <a:ext cx="12192000" cy="7183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01C86C-4CF0-BFE0-14A5-D38E752BFCB8}"/>
              </a:ext>
            </a:extLst>
          </p:cNvPr>
          <p:cNvSpPr/>
          <p:nvPr/>
        </p:nvSpPr>
        <p:spPr>
          <a:xfrm>
            <a:off x="599440" y="335280"/>
            <a:ext cx="10312400" cy="8737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2B918-F6B3-6D13-825E-8A1DD73296AF}"/>
              </a:ext>
            </a:extLst>
          </p:cNvPr>
          <p:cNvSpPr txBox="1"/>
          <p:nvPr/>
        </p:nvSpPr>
        <p:spPr>
          <a:xfrm>
            <a:off x="2857137" y="526222"/>
            <a:ext cx="8654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ApplicationContext</a:t>
            </a:r>
            <a:r>
              <a:rPr lang="en-IN" sz="2800" dirty="0"/>
              <a:t>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8BDE-F1DF-508C-1562-50883697A851}"/>
              </a:ext>
            </a:extLst>
          </p:cNvPr>
          <p:cNvSpPr txBox="1"/>
          <p:nvPr/>
        </p:nvSpPr>
        <p:spPr>
          <a:xfrm>
            <a:off x="233680" y="1413063"/>
            <a:ext cx="1192784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7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com.ty.core</a:t>
            </a:r>
            <a:r>
              <a:rPr lang="en-IN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700" dirty="0">
              <a:latin typeface="Courier New" panose="02070309020205020404" pitchFamily="49" charset="0"/>
            </a:endParaRPr>
          </a:p>
          <a:p>
            <a:pPr algn="l"/>
            <a:r>
              <a:rPr lang="en-IN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7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org.springframework.context.ApplicationContext</a:t>
            </a:r>
            <a:r>
              <a:rPr lang="en-IN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org.springframework.context.support.ClassPathXmlApplicationContext;</a:t>
            </a:r>
          </a:p>
          <a:p>
            <a:pPr algn="l"/>
            <a:endParaRPr lang="en-IN" sz="1700" dirty="0">
              <a:latin typeface="Courier New" panose="02070309020205020404" pitchFamily="49" charset="0"/>
            </a:endParaRPr>
          </a:p>
          <a:p>
            <a:pPr algn="l"/>
            <a:r>
              <a:rPr lang="en-IN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7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TestPenB</a:t>
            </a:r>
            <a:r>
              <a:rPr lang="en-IN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7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ApplicationContext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applicationContext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7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fr-FR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7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ClassPathXmlApplicationContext</a:t>
            </a:r>
            <a:r>
              <a:rPr lang="fr-FR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700" b="1" dirty="0">
                <a:solidFill>
                  <a:srgbClr val="2A00FF"/>
                </a:solidFill>
                <a:latin typeface="Courier New" panose="02070309020205020404" pitchFamily="49" charset="0"/>
              </a:rPr>
              <a:t>"myspring.xml"</a:t>
            </a:r>
            <a:r>
              <a:rPr lang="fr-FR" sz="17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    Pen </a:t>
            </a:r>
            <a:r>
              <a:rPr lang="fr-FR" sz="1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pen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=(Pen)</a:t>
            </a:r>
            <a:r>
              <a:rPr lang="fr-FR" sz="1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applicationContext</a:t>
            </a:r>
            <a:r>
              <a:rPr lang="fr-F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.getBean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7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fr-FR" sz="1700" dirty="0" err="1">
                <a:solidFill>
                  <a:srgbClr val="2A00FF"/>
                </a:solidFill>
                <a:latin typeface="Courier New" panose="02070309020205020404" pitchFamily="49" charset="0"/>
              </a:rPr>
              <a:t>myPen</a:t>
            </a:r>
            <a:r>
              <a:rPr lang="fr-FR" sz="17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fr-F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IN" sz="17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pen</a:t>
            </a:r>
            <a:r>
              <a:rPr lang="en-IN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.write</a:t>
            </a:r>
            <a:r>
              <a:rPr lang="en-IN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//Non-static method being called</a:t>
            </a:r>
          </a:p>
          <a:p>
            <a:pPr algn="l"/>
            <a:endParaRPr lang="en-IN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700" dirty="0">
              <a:latin typeface="Courier New" panose="02070309020205020404" pitchFamily="49" charset="0"/>
            </a:endParaRPr>
          </a:p>
          <a:p>
            <a:pPr algn="l"/>
            <a:r>
              <a:rPr lang="en-IN" sz="17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IN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</a:rPr>
              <a:t>NOTE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IN" dirty="0" err="1">
                <a:solidFill>
                  <a:srgbClr val="0070C0"/>
                </a:solidFill>
                <a:latin typeface="Courier New" panose="02070309020205020404" pitchFamily="49" charset="0"/>
              </a:rPr>
              <a:t>org.springframework</a:t>
            </a:r>
            <a:r>
              <a:rPr lang="en-IN" dirty="0">
                <a:solidFill>
                  <a:srgbClr val="0070C0"/>
                </a:solidFill>
                <a:latin typeface="Courier New" panose="02070309020205020404" pitchFamily="49" charset="0"/>
              </a:rPr>
              <a:t> dependency should be added in the pom file </a:t>
            </a:r>
            <a:r>
              <a:rPr lang="en-IN" dirty="0" err="1">
                <a:solidFill>
                  <a:srgbClr val="0070C0"/>
                </a:solidFill>
                <a:latin typeface="Courier New" panose="02070309020205020404" pitchFamily="49" charset="0"/>
              </a:rPr>
              <a:t>inorder</a:t>
            </a:r>
            <a:r>
              <a:rPr lang="en-IN" dirty="0">
                <a:solidFill>
                  <a:srgbClr val="0070C0"/>
                </a:solidFill>
                <a:latin typeface="Courier New" panose="02070309020205020404" pitchFamily="49" charset="0"/>
              </a:rPr>
              <a:t> to invoke </a:t>
            </a:r>
          </a:p>
          <a:p>
            <a:pPr algn="l"/>
            <a:r>
              <a:rPr lang="en-IN" dirty="0">
                <a:solidFill>
                  <a:srgbClr val="0070C0"/>
                </a:solidFill>
                <a:latin typeface="Courier New" panose="02070309020205020404" pitchFamily="49" charset="0"/>
              </a:rPr>
              <a:t>      the spring framework.</a:t>
            </a:r>
          </a:p>
          <a:p>
            <a:pPr algn="l"/>
            <a:endParaRPr lang="en-IN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IN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IN" sz="17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192032-99A1-1AC2-4895-098A64D8D2FC}"/>
              </a:ext>
            </a:extLst>
          </p:cNvPr>
          <p:cNvCxnSpPr/>
          <p:nvPr/>
        </p:nvCxnSpPr>
        <p:spPr>
          <a:xfrm>
            <a:off x="1111701" y="4147624"/>
            <a:ext cx="0" cy="403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76CF1C-E323-3ED4-E198-67ED5DF40C8F}"/>
              </a:ext>
            </a:extLst>
          </p:cNvPr>
          <p:cNvCxnSpPr/>
          <p:nvPr/>
        </p:nvCxnSpPr>
        <p:spPr>
          <a:xfrm>
            <a:off x="1111701" y="4550722"/>
            <a:ext cx="592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247ACA-25D3-B38E-8996-FA298331F007}"/>
              </a:ext>
            </a:extLst>
          </p:cNvPr>
          <p:cNvCxnSpPr/>
          <p:nvPr/>
        </p:nvCxnSpPr>
        <p:spPr>
          <a:xfrm>
            <a:off x="1724372" y="4094152"/>
            <a:ext cx="52578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3192A9-262A-3B2E-FD0D-2039DC8403AB}"/>
              </a:ext>
            </a:extLst>
          </p:cNvPr>
          <p:cNvCxnSpPr/>
          <p:nvPr/>
        </p:nvCxnSpPr>
        <p:spPr>
          <a:xfrm>
            <a:off x="6982213" y="4094152"/>
            <a:ext cx="0" cy="73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442ADC-C795-49DF-FB17-520A709D6C1C}"/>
              </a:ext>
            </a:extLst>
          </p:cNvPr>
          <p:cNvCxnSpPr/>
          <p:nvPr/>
        </p:nvCxnSpPr>
        <p:spPr>
          <a:xfrm>
            <a:off x="1724372" y="4094152"/>
            <a:ext cx="0" cy="734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9DA8B9-FE7C-8D5F-3A86-0D255F422BEC}"/>
              </a:ext>
            </a:extLst>
          </p:cNvPr>
          <p:cNvCxnSpPr/>
          <p:nvPr/>
        </p:nvCxnSpPr>
        <p:spPr>
          <a:xfrm>
            <a:off x="1724372" y="4824057"/>
            <a:ext cx="52578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30AB4A-9A6C-616F-380E-702B5ED02C1B}"/>
              </a:ext>
            </a:extLst>
          </p:cNvPr>
          <p:cNvSpPr txBox="1"/>
          <p:nvPr/>
        </p:nvSpPr>
        <p:spPr>
          <a:xfrm>
            <a:off x="1754853" y="4135939"/>
            <a:ext cx="5227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Calls the write( ) method and prints the output as:</a:t>
            </a:r>
          </a:p>
          <a:p>
            <a:r>
              <a:rPr lang="en-IN" dirty="0"/>
              <a:t>                                   </a:t>
            </a:r>
            <a:r>
              <a:rPr lang="en-IN" u="sng" dirty="0"/>
              <a:t>Write by Pen</a:t>
            </a:r>
            <a:r>
              <a:rPr lang="en-IN" dirty="0"/>
              <a:t> 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6006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2657-F625-8BFC-78FB-95E98EC06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Dependency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8DC54-7338-0555-DD24-3E78BC185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983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3E33-687C-336A-3C03-79754183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Dependency Injection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4B40-AA61-44BF-4D37-841330F3F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</a:rPr>
              <a:t>Dependency Injection is </a:t>
            </a:r>
            <a:r>
              <a:rPr lang="en-US" sz="2000" b="1" i="0" dirty="0">
                <a:solidFill>
                  <a:schemeClr val="tx1"/>
                </a:solidFill>
                <a:effectLst/>
              </a:rPr>
              <a:t>a fundamental aspect of the Spring framework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, through which the Spring container “injects” objects into other objects or “dependencies”.</a:t>
            </a: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</a:rPr>
              <a:t>Dependency Injection allows for loose coupling of components and moves the responsibility of managing components onto the container.</a:t>
            </a: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</a:rPr>
              <a:t>The Dependency Injection is a design pattern that removes the dependency of the programs.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</a:rPr>
              <a:t>In such case we provide the information from the external source such as .xml file or an external class providing the configuration. Generally we term such classes as </a:t>
            </a:r>
            <a:r>
              <a:rPr lang="en-IN" dirty="0" err="1">
                <a:solidFill>
                  <a:schemeClr val="tx1"/>
                </a:solidFill>
              </a:rPr>
              <a:t>MyConfig</a:t>
            </a:r>
            <a:r>
              <a:rPr lang="en-IN" dirty="0">
                <a:solidFill>
                  <a:schemeClr val="tx1"/>
                </a:solidFill>
              </a:rPr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1250054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819D-158B-EE34-2AC0-12B4DB38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Ways to Inject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C959-F8DA-3642-22EA-E628F2D15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Spring framework provides the following ways to inject dependencies: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 Variable Injection (supported only by annotations)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 Constructor Injection(supported by both annotation and xml based)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 Setter method injection(supported by both annotation and xml based)</a:t>
            </a:r>
          </a:p>
        </p:txBody>
      </p:sp>
    </p:spTree>
    <p:extLst>
      <p:ext uri="{BB962C8B-B14F-4D97-AF65-F5344CB8AC3E}">
        <p14:creationId xmlns:p14="http://schemas.microsoft.com/office/powerpoint/2010/main" val="4088106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4F20-65F9-47DC-2B7F-E56EA910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Setter Method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97E6-728D-7076-547B-A25643DE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Injecting the dependency via setters is possible by providing the &lt;property&gt; as the sub element of &lt;bean&gt;.</a:t>
            </a:r>
          </a:p>
          <a:p>
            <a:r>
              <a:rPr lang="en-IN" dirty="0"/>
              <a:t>In this method we provide the information from the external source such as </a:t>
            </a:r>
            <a:r>
              <a:rPr lang="en-IN" u="sng" dirty="0"/>
              <a:t>xml file or using a configuration class</a:t>
            </a:r>
            <a:r>
              <a:rPr lang="en-IN" dirty="0"/>
              <a:t>. It makes our code loosely coupled and easier for testing.</a:t>
            </a:r>
          </a:p>
        </p:txBody>
      </p:sp>
    </p:spTree>
    <p:extLst>
      <p:ext uri="{BB962C8B-B14F-4D97-AF65-F5344CB8AC3E}">
        <p14:creationId xmlns:p14="http://schemas.microsoft.com/office/powerpoint/2010/main" val="2924950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5C58-70B9-950D-5AB5-AA6DE0FE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Achieving Setter injection by providing information in .xml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660BDF-319D-3C72-9FED-4A723C7AD795}"/>
              </a:ext>
            </a:extLst>
          </p:cNvPr>
          <p:cNvSpPr/>
          <p:nvPr/>
        </p:nvSpPr>
        <p:spPr>
          <a:xfrm>
            <a:off x="1412240" y="2519680"/>
            <a:ext cx="9692640" cy="3627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5055F-662C-90AF-3628-8F28F33C0143}"/>
              </a:ext>
            </a:extLst>
          </p:cNvPr>
          <p:cNvSpPr txBox="1"/>
          <p:nvPr/>
        </p:nvSpPr>
        <p:spPr>
          <a:xfrm>
            <a:off x="1483360" y="2641600"/>
            <a:ext cx="9519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900" dirty="0">
                <a:solidFill>
                  <a:srgbClr val="008080"/>
                </a:solidFill>
                <a:latin typeface="Courier New" panose="02070309020205020404" pitchFamily="49" charset="0"/>
              </a:rPr>
              <a:t>&lt;?</a:t>
            </a:r>
            <a:r>
              <a:rPr lang="en-IN" sz="900" dirty="0">
                <a:solidFill>
                  <a:srgbClr val="3F7F7F"/>
                </a:solidFill>
                <a:latin typeface="Courier New" panose="02070309020205020404" pitchFamily="49" charset="0"/>
              </a:rPr>
              <a:t>xml </a:t>
            </a:r>
            <a:r>
              <a:rPr lang="en-IN" sz="900" dirty="0">
                <a:solidFill>
                  <a:srgbClr val="7F007F"/>
                </a:solidFill>
                <a:latin typeface="Courier New" panose="02070309020205020404" pitchFamily="49" charset="0"/>
              </a:rPr>
              <a:t>version</a:t>
            </a:r>
            <a:r>
              <a:rPr lang="en-IN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"1.0" </a:t>
            </a:r>
            <a:r>
              <a:rPr lang="en-IN" sz="900" i="1" dirty="0">
                <a:solidFill>
                  <a:srgbClr val="7F007F"/>
                </a:solidFill>
                <a:latin typeface="Courier New" panose="02070309020205020404" pitchFamily="49" charset="0"/>
              </a:rPr>
              <a:t>encoding</a:t>
            </a:r>
            <a:r>
              <a:rPr lang="en-IN" sz="9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"UTF-8"</a:t>
            </a:r>
            <a:r>
              <a:rPr lang="en-IN" sz="900" i="1" dirty="0">
                <a:solidFill>
                  <a:srgbClr val="008080"/>
                </a:solidFill>
                <a:latin typeface="Courier New" panose="02070309020205020404" pitchFamily="49" charset="0"/>
              </a:rPr>
              <a:t>?&gt;</a:t>
            </a:r>
          </a:p>
          <a:p>
            <a:pPr algn="l"/>
            <a:r>
              <a:rPr lang="en-US" sz="9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urier New" panose="02070309020205020404" pitchFamily="49" charset="0"/>
              </a:rPr>
              <a:t>beans </a:t>
            </a:r>
            <a:r>
              <a:rPr lang="en-US" sz="9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"http://www.springframework.org/schema/beans"</a:t>
            </a:r>
          </a:p>
          <a:p>
            <a:pPr algn="l"/>
            <a:r>
              <a:rPr lang="en-IN" sz="9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xmlns:xsi</a:t>
            </a:r>
            <a:r>
              <a:rPr lang="en-IN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"http://www.w3.org/2001/XMLSchema-instance"</a:t>
            </a:r>
          </a:p>
          <a:p>
            <a:pPr algn="l"/>
            <a:r>
              <a:rPr lang="en-IN" sz="9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xmlns:context</a:t>
            </a:r>
            <a:r>
              <a:rPr lang="en-IN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"http://www.springframework.org/schema/context"</a:t>
            </a:r>
          </a:p>
          <a:p>
            <a:pPr algn="l"/>
            <a:r>
              <a:rPr lang="en-IN" sz="9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xsi:schemaLocation</a:t>
            </a:r>
            <a:r>
              <a:rPr lang="en-IN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"http://www.springframework.org/schema/beans</a:t>
            </a:r>
          </a:p>
          <a:p>
            <a:pPr algn="l"/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            http://www.springframework.org/schema/beans/spring-beans.xsd</a:t>
            </a:r>
          </a:p>
          <a:p>
            <a:pPr algn="l"/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            http://www.springframework.org/schema/context</a:t>
            </a:r>
          </a:p>
          <a:p>
            <a:pPr algn="l"/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            http://www.springframework.org/schema/context/spring-context-3.0.xsd"</a:t>
            </a:r>
            <a:r>
              <a:rPr lang="en-IN" sz="9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endParaRPr lang="en-IN" sz="9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endParaRPr lang="en-IN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IN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IN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myComputer</a:t>
            </a:r>
            <a:r>
              <a:rPr lang="en-IN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IN" i="1" dirty="0">
                <a:solidFill>
                  <a:srgbClr val="7F007F"/>
                </a:solidFill>
                <a:latin typeface="Courier New" panose="02070309020205020404" pitchFamily="49" charset="0"/>
              </a:rPr>
              <a:t>class </a:t>
            </a:r>
            <a:r>
              <a:rPr lang="en-IN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N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com.ty.core.Computer</a:t>
            </a:r>
            <a:r>
              <a:rPr lang="en-IN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N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"id"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"100"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&gt;&lt;/</a:t>
            </a:r>
            <a:r>
              <a:rPr lang="en-US" i="1" dirty="0">
                <a:solidFill>
                  <a:srgbClr val="3F7F7F"/>
                </a:solidFill>
                <a:latin typeface="Courier New" panose="02070309020205020404" pitchFamily="49" charset="0"/>
              </a:rPr>
              <a:t>property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"name"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"Hp"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&gt;&lt;/</a:t>
            </a:r>
            <a:r>
              <a:rPr lang="en-US" i="1" dirty="0">
                <a:solidFill>
                  <a:srgbClr val="3F7F7F"/>
                </a:solidFill>
                <a:latin typeface="Courier New" panose="02070309020205020404" pitchFamily="49" charset="0"/>
              </a:rPr>
              <a:t>property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urier New" panose="020703090202050204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"processor" </a:t>
            </a:r>
            <a:r>
              <a:rPr lang="en-US" i="1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"Ryzen"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&gt;&lt;/</a:t>
            </a:r>
            <a:r>
              <a:rPr lang="en-US" i="1" dirty="0">
                <a:solidFill>
                  <a:srgbClr val="3F7F7F"/>
                </a:solidFill>
                <a:latin typeface="Courier New" panose="02070309020205020404" pitchFamily="49" charset="0"/>
              </a:rPr>
              <a:t>property</a:t>
            </a:r>
            <a:r>
              <a:rPr lang="en-US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IN" dirty="0">
                <a:solidFill>
                  <a:srgbClr val="3F7F7F"/>
                </a:solidFill>
                <a:latin typeface="Courier New" panose="02070309020205020404" pitchFamily="49" charset="0"/>
              </a:rPr>
              <a:t>bean</a:t>
            </a:r>
            <a:r>
              <a:rPr lang="en-I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IN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endParaRPr lang="en-IN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endParaRPr lang="en-IN" sz="9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endParaRPr lang="en-IN" sz="9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endParaRPr lang="en-IN" sz="9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endParaRPr lang="en-IN" sz="9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605882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1D42A7-22A5-155F-DC49-16AE17B3E417}"/>
              </a:ext>
            </a:extLst>
          </p:cNvPr>
          <p:cNvSpPr txBox="1"/>
          <p:nvPr/>
        </p:nvSpPr>
        <p:spPr>
          <a:xfrm>
            <a:off x="1645920" y="660400"/>
            <a:ext cx="108102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com.ty.core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Computer {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IN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IN" sz="1400" dirty="0">
                <a:solidFill>
                  <a:srgbClr val="0000C0"/>
                </a:solidFill>
                <a:latin typeface="Courier New" panose="02070309020205020404" pitchFamily="49" charset="0"/>
              </a:rPr>
              <a:t>processor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sv-S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v-S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setProcessor(String </a:t>
            </a:r>
            <a:r>
              <a:rPr lang="sv-SE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processor</a:t>
            </a:r>
            <a:r>
              <a:rPr lang="sv-SE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N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processor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processor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</a:rPr>
              <a:t>//Display the injected values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display() {</a:t>
            </a:r>
          </a:p>
          <a:p>
            <a:pPr algn="l"/>
            <a:r>
              <a:rPr lang="en-I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IN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"Id is  "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IN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IN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"Name is  "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IN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IN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"Processor is "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IN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processor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IN" sz="1400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6B37FC4-990D-A6A3-E45E-84CBD5AB6800}"/>
              </a:ext>
            </a:extLst>
          </p:cNvPr>
          <p:cNvSpPr/>
          <p:nvPr/>
        </p:nvSpPr>
        <p:spPr>
          <a:xfrm>
            <a:off x="5923280" y="2214880"/>
            <a:ext cx="1808480" cy="2133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C1EE4D-9D29-45CC-E527-AF8DAC3561A9}"/>
              </a:ext>
            </a:extLst>
          </p:cNvPr>
          <p:cNvSpPr/>
          <p:nvPr/>
        </p:nvSpPr>
        <p:spPr>
          <a:xfrm>
            <a:off x="8046720" y="2214880"/>
            <a:ext cx="3190240" cy="2133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3DF62-323C-9A4D-DBBD-9F6070D1DDA0}"/>
              </a:ext>
            </a:extLst>
          </p:cNvPr>
          <p:cNvSpPr txBox="1"/>
          <p:nvPr/>
        </p:nvSpPr>
        <p:spPr>
          <a:xfrm>
            <a:off x="8194040" y="2571888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values to these setters will be injected in the .xml file using &lt;property name=“ “ and value =“  ”&gt;&lt;/property&gt;</a:t>
            </a:r>
          </a:p>
        </p:txBody>
      </p:sp>
    </p:spTree>
    <p:extLst>
      <p:ext uri="{BB962C8B-B14F-4D97-AF65-F5344CB8AC3E}">
        <p14:creationId xmlns:p14="http://schemas.microsoft.com/office/powerpoint/2010/main" val="700786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D588C8-72EB-091C-A6CA-F0E1D88D9BAC}"/>
              </a:ext>
            </a:extLst>
          </p:cNvPr>
          <p:cNvSpPr/>
          <p:nvPr/>
        </p:nvSpPr>
        <p:spPr>
          <a:xfrm>
            <a:off x="0" y="-304800"/>
            <a:ext cx="12192000" cy="716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EC89B-55CA-D1B5-88D1-70193410487F}"/>
              </a:ext>
            </a:extLst>
          </p:cNvPr>
          <p:cNvSpPr txBox="1"/>
          <p:nvPr/>
        </p:nvSpPr>
        <p:spPr>
          <a:xfrm>
            <a:off x="0" y="741680"/>
            <a:ext cx="1169416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com.ty.core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600" dirty="0">
              <a:latin typeface="Courier New" panose="02070309020205020404" pitchFamily="49" charset="0"/>
            </a:endParaRP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org.springframework.context.ApplicationContext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org.springframework.context.support.ClassPathXmlApplicationContext;</a:t>
            </a:r>
          </a:p>
          <a:p>
            <a:pPr algn="l"/>
            <a:endParaRPr lang="en-IN" sz="1600" dirty="0">
              <a:latin typeface="Courier New" panose="02070309020205020404" pitchFamily="49" charset="0"/>
            </a:endParaRP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TestComputerA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ApplicationContext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applicationContext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ClassPathXmlApplicationContext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"myspring.xml"</a:t>
            </a:r>
            <a:r>
              <a:rPr lang="fr-F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Computer </a:t>
            </a:r>
            <a:r>
              <a:rPr lang="en-I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computer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(Computer) </a:t>
            </a:r>
            <a:r>
              <a:rPr lang="en-I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applicationContext</a:t>
            </a:r>
            <a:r>
              <a:rPr lang="en-I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.getBean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N" sz="1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myComputer</a:t>
            </a:r>
            <a:r>
              <a:rPr lang="en-IN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computer</a:t>
            </a:r>
            <a:r>
              <a:rPr lang="en-I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.display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--------------------------------------------------------------------------------------------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Output: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Id is  100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Name is  Hp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Processor is 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Ryzen</a:t>
            </a:r>
            <a:endParaRPr lang="en-I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I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endParaRPr lang="en-I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7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64C8-490F-1A4E-D291-19D245F6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mportance of spring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AD6D0-F06B-63C2-BD25-746CD00CB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Even with all these technologies, spring is a light weight framework that can be used to create scalable, secure and robust enterprise web applications.</a:t>
            </a:r>
          </a:p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The spring framework is also the base that powers all the other spring based projects such as :</a:t>
            </a:r>
          </a:p>
          <a:p>
            <a:pPr marL="3143250" lvl="6" indent="-457200"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Spring Boot           </a:t>
            </a:r>
          </a:p>
          <a:p>
            <a:pPr marL="3143250" lvl="6" indent="-457200"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Spring Cloud</a:t>
            </a:r>
          </a:p>
          <a:p>
            <a:pPr marL="3143250" lvl="6" indent="-457200"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Spring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etc    </a:t>
            </a:r>
          </a:p>
        </p:txBody>
      </p:sp>
    </p:spTree>
    <p:extLst>
      <p:ext uri="{BB962C8B-B14F-4D97-AF65-F5344CB8AC3E}">
        <p14:creationId xmlns:p14="http://schemas.microsoft.com/office/powerpoint/2010/main" val="2165617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24E2-65CC-BA63-2358-843E22D1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Dependency Injection via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2A5E-E22E-537D-7D34-E8DB714B5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Injecting the dependency via Constructor is possible by providing the &lt;constructor-</a:t>
            </a:r>
            <a:r>
              <a:rPr lang="en-IN" dirty="0" err="1"/>
              <a:t>arg</a:t>
            </a:r>
            <a:r>
              <a:rPr lang="en-IN" dirty="0"/>
              <a:t>&gt; as the sub element of &lt;bean&gt;.</a:t>
            </a:r>
          </a:p>
          <a:p>
            <a:r>
              <a:rPr lang="en-IN" dirty="0"/>
              <a:t>In this method we provide the information from the external source such as </a:t>
            </a:r>
            <a:r>
              <a:rPr lang="en-IN" u="sng" dirty="0"/>
              <a:t>xml file or using a configuration class</a:t>
            </a:r>
            <a:r>
              <a:rPr lang="en-IN" dirty="0"/>
              <a:t>. It makes our code loosely coupled and easier for testing.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708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903-B131-5028-2C64-498F69F5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/>
              <a:t>Achieving Dependency injection via Constructor by providing configuration in .xml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7677E-AF18-6491-3EB3-44AC26AF88CB}"/>
              </a:ext>
            </a:extLst>
          </p:cNvPr>
          <p:cNvSpPr txBox="1"/>
          <p:nvPr/>
        </p:nvSpPr>
        <p:spPr>
          <a:xfrm>
            <a:off x="1046480" y="2641600"/>
            <a:ext cx="995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900" dirty="0">
                <a:solidFill>
                  <a:srgbClr val="008080"/>
                </a:solidFill>
                <a:latin typeface="Courier New" panose="02070309020205020404" pitchFamily="49" charset="0"/>
              </a:rPr>
              <a:t>&lt;?</a:t>
            </a:r>
            <a:r>
              <a:rPr lang="en-IN" sz="900" dirty="0">
                <a:solidFill>
                  <a:srgbClr val="3F7F7F"/>
                </a:solidFill>
                <a:latin typeface="Courier New" panose="02070309020205020404" pitchFamily="49" charset="0"/>
              </a:rPr>
              <a:t>xml </a:t>
            </a:r>
            <a:r>
              <a:rPr lang="en-IN" sz="900" dirty="0">
                <a:solidFill>
                  <a:srgbClr val="7F007F"/>
                </a:solidFill>
                <a:latin typeface="Courier New" panose="02070309020205020404" pitchFamily="49" charset="0"/>
              </a:rPr>
              <a:t>version</a:t>
            </a:r>
            <a:r>
              <a:rPr lang="en-IN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"1.0" </a:t>
            </a:r>
            <a:r>
              <a:rPr lang="en-IN" sz="900" i="1" dirty="0">
                <a:solidFill>
                  <a:srgbClr val="7F007F"/>
                </a:solidFill>
                <a:latin typeface="Courier New" panose="02070309020205020404" pitchFamily="49" charset="0"/>
              </a:rPr>
              <a:t>encoding</a:t>
            </a:r>
            <a:r>
              <a:rPr lang="en-IN" sz="9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"UTF-8"</a:t>
            </a:r>
            <a:r>
              <a:rPr lang="en-IN" sz="900" i="1" dirty="0">
                <a:solidFill>
                  <a:srgbClr val="008080"/>
                </a:solidFill>
                <a:latin typeface="Courier New" panose="02070309020205020404" pitchFamily="49" charset="0"/>
              </a:rPr>
              <a:t>?&gt;</a:t>
            </a:r>
          </a:p>
          <a:p>
            <a:pPr algn="l"/>
            <a:r>
              <a:rPr lang="en-US" sz="9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urier New" panose="02070309020205020404" pitchFamily="49" charset="0"/>
              </a:rPr>
              <a:t>beans </a:t>
            </a:r>
            <a:r>
              <a:rPr lang="en-US" sz="9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"http://www.springframework.org/schema/beans"</a:t>
            </a:r>
          </a:p>
          <a:p>
            <a:pPr algn="l"/>
            <a:r>
              <a:rPr lang="en-IN" sz="9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xmlns:xsi</a:t>
            </a:r>
            <a:r>
              <a:rPr lang="en-IN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"http://www.w3.org/2001/XMLSchema-instance"</a:t>
            </a:r>
          </a:p>
          <a:p>
            <a:pPr algn="l"/>
            <a:r>
              <a:rPr lang="en-IN" sz="9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xmlns:context</a:t>
            </a:r>
            <a:r>
              <a:rPr lang="en-IN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"http://www.springframework.org/schema/context"</a:t>
            </a:r>
          </a:p>
          <a:p>
            <a:pPr algn="l"/>
            <a:r>
              <a:rPr lang="en-IN" sz="900" dirty="0" err="1">
                <a:solidFill>
                  <a:srgbClr val="7F007F"/>
                </a:solidFill>
                <a:latin typeface="Courier New" panose="02070309020205020404" pitchFamily="49" charset="0"/>
              </a:rPr>
              <a:t>xsi:schemaLocation</a:t>
            </a:r>
            <a:r>
              <a:rPr lang="en-IN" sz="9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"http://www.springframework.org/schema/beans</a:t>
            </a:r>
          </a:p>
          <a:p>
            <a:pPr algn="l"/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            http://www.springframework.org/schema/beans/spring-beans.xsd</a:t>
            </a:r>
          </a:p>
          <a:p>
            <a:pPr algn="l"/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            http://www.springframework.org/schema/context</a:t>
            </a:r>
          </a:p>
          <a:p>
            <a:pPr algn="l"/>
            <a:r>
              <a:rPr lang="en-IN" sz="900" i="1" dirty="0">
                <a:solidFill>
                  <a:srgbClr val="2A00FF"/>
                </a:solidFill>
                <a:latin typeface="Courier New" panose="02070309020205020404" pitchFamily="49" charset="0"/>
              </a:rPr>
              <a:t>            http://www.springframework.org/schema/context/spring-context-3.0.xsd"</a:t>
            </a:r>
            <a:r>
              <a:rPr lang="en-IN" sz="9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endParaRPr lang="en-IN" sz="9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urier New" panose="02070309020205020404" pitchFamily="49" charset="0"/>
              </a:rPr>
              <a:t>bean </a:t>
            </a:r>
            <a:r>
              <a:rPr lang="en-US" sz="1800" dirty="0">
                <a:solidFill>
                  <a:srgbClr val="7F007F"/>
                </a:solidFill>
                <a:latin typeface="Courier New" panose="020703090202050204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myEmployee</a:t>
            </a:r>
            <a:r>
              <a:rPr lang="en-US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urier New" panose="02070309020205020404" pitchFamily="49" charset="0"/>
              </a:rPr>
              <a:t>class</a:t>
            </a:r>
            <a:r>
              <a:rPr lang="en-US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com.ty.core.Employee</a:t>
            </a:r>
            <a:r>
              <a:rPr lang="en-US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8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s-ES" sz="18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s-ES" sz="1800" dirty="0">
                <a:solidFill>
                  <a:srgbClr val="3F7F7F"/>
                </a:solidFill>
                <a:latin typeface="Courier New" panose="02070309020205020404" pitchFamily="49" charset="0"/>
              </a:rPr>
              <a:t>constructor-</a:t>
            </a:r>
            <a:r>
              <a:rPr lang="es-ES" sz="1800" dirty="0" err="1">
                <a:solidFill>
                  <a:srgbClr val="3F7F7F"/>
                </a:solidFill>
                <a:latin typeface="Courier New" panose="02070309020205020404" pitchFamily="49" charset="0"/>
              </a:rPr>
              <a:t>arg</a:t>
            </a:r>
            <a:r>
              <a:rPr lang="es-ES" sz="18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latin typeface="Courier New" panose="02070309020205020404" pitchFamily="49" charset="0"/>
              </a:rPr>
              <a:t>index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“0"</a:t>
            </a:r>
            <a:r>
              <a:rPr lang="es-ES" sz="18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s-ES" sz="1800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s-E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ES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“dimple@mail.com"</a:t>
            </a:r>
            <a:r>
              <a:rPr lang="es-ES" sz="18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&gt;&lt;/</a:t>
            </a:r>
            <a:r>
              <a:rPr lang="es-ES" sz="1800" i="1" dirty="0">
                <a:solidFill>
                  <a:srgbClr val="3F7F7F"/>
                </a:solidFill>
                <a:latin typeface="Courier New" panose="02070309020205020404" pitchFamily="49" charset="0"/>
              </a:rPr>
              <a:t>constructor-</a:t>
            </a:r>
            <a:r>
              <a:rPr lang="es-ES" sz="1800" i="1" dirty="0" err="1">
                <a:solidFill>
                  <a:srgbClr val="3F7F7F"/>
                </a:solidFill>
                <a:latin typeface="Courier New" panose="02070309020205020404" pitchFamily="49" charset="0"/>
              </a:rPr>
              <a:t>arg</a:t>
            </a:r>
            <a:r>
              <a:rPr lang="es-ES" sz="18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latin typeface="Courier New" panose="02070309020205020404" pitchFamily="49" charset="0"/>
              </a:rPr>
              <a:t>constructor-</a:t>
            </a:r>
            <a:r>
              <a:rPr lang="en-IN" sz="1800" dirty="0" err="1">
                <a:solidFill>
                  <a:srgbClr val="3F7F7F"/>
                </a:solidFill>
                <a:latin typeface="Courier New" panose="02070309020205020404" pitchFamily="49" charset="0"/>
              </a:rPr>
              <a:t>arg</a:t>
            </a:r>
            <a:r>
              <a:rPr lang="en-IN" sz="18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latin typeface="Courier New" panose="02070309020205020404" pitchFamily="49" charset="0"/>
              </a:rPr>
              <a:t>index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"1"</a:t>
            </a:r>
            <a:r>
              <a:rPr lang="en-IN" sz="1800" dirty="0">
                <a:solidFill>
                  <a:srgbClr val="3F7F7F"/>
                </a:solidFill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“Dimple"</a:t>
            </a:r>
            <a:r>
              <a:rPr lang="en-IN" sz="18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&gt;&lt;/</a:t>
            </a:r>
            <a:r>
              <a:rPr lang="en-IN" sz="1800" i="1" dirty="0">
                <a:solidFill>
                  <a:srgbClr val="3F7F7F"/>
                </a:solidFill>
                <a:latin typeface="Courier New" panose="02070309020205020404" pitchFamily="49" charset="0"/>
              </a:rPr>
              <a:t>constructor-</a:t>
            </a:r>
            <a:r>
              <a:rPr lang="en-IN" sz="1800" i="1" dirty="0" err="1">
                <a:solidFill>
                  <a:srgbClr val="3F7F7F"/>
                </a:solidFill>
                <a:latin typeface="Courier New" panose="02070309020205020404" pitchFamily="49" charset="0"/>
              </a:rPr>
              <a:t>arg</a:t>
            </a:r>
            <a:r>
              <a:rPr lang="en-IN" sz="1800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IN" sz="1800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IN" sz="1800" dirty="0">
                <a:solidFill>
                  <a:srgbClr val="3F7F7F"/>
                </a:solidFill>
                <a:latin typeface="Courier New" panose="02070309020205020404" pitchFamily="49" charset="0"/>
              </a:rPr>
              <a:t>bean</a:t>
            </a:r>
            <a:r>
              <a:rPr lang="en-IN" sz="1800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IN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endParaRPr lang="en-IN" sz="9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endParaRPr lang="en-IN" sz="9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endParaRPr lang="en-IN" sz="9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algn="l"/>
            <a:endParaRPr lang="en-IN" sz="900" i="1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endParaRPr lang="en-IN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68015C-1BF9-1067-230B-104E9DF02409}"/>
              </a:ext>
            </a:extLst>
          </p:cNvPr>
          <p:cNvCxnSpPr/>
          <p:nvPr/>
        </p:nvCxnSpPr>
        <p:spPr>
          <a:xfrm>
            <a:off x="833120" y="2560320"/>
            <a:ext cx="0" cy="272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CFEE53-679F-A009-FC9A-FF683B9E3B9F}"/>
              </a:ext>
            </a:extLst>
          </p:cNvPr>
          <p:cNvCxnSpPr/>
          <p:nvPr/>
        </p:nvCxnSpPr>
        <p:spPr>
          <a:xfrm>
            <a:off x="10769600" y="2641600"/>
            <a:ext cx="0" cy="2722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84BBB9-FA04-788D-DF70-51CF3DA21730}"/>
              </a:ext>
            </a:extLst>
          </p:cNvPr>
          <p:cNvCxnSpPr/>
          <p:nvPr/>
        </p:nvCxnSpPr>
        <p:spPr>
          <a:xfrm>
            <a:off x="833120" y="2560320"/>
            <a:ext cx="9936480" cy="81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5ED319-1E76-E5F0-0F80-C616053D7E06}"/>
              </a:ext>
            </a:extLst>
          </p:cNvPr>
          <p:cNvCxnSpPr/>
          <p:nvPr/>
        </p:nvCxnSpPr>
        <p:spPr>
          <a:xfrm>
            <a:off x="833120" y="5283200"/>
            <a:ext cx="9936480" cy="81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39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3443D6-C29E-76C9-30BD-1F78084C6F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7574B-4647-F181-6D54-A6C46D328006}"/>
              </a:ext>
            </a:extLst>
          </p:cNvPr>
          <p:cNvSpPr txBox="1"/>
          <p:nvPr/>
        </p:nvSpPr>
        <p:spPr>
          <a:xfrm>
            <a:off x="0" y="152400"/>
            <a:ext cx="119786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com.ty.core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Employee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IN" sz="18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IN" sz="1800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Employee(String </a:t>
            </a:r>
            <a:r>
              <a:rPr lang="en-US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String </a:t>
            </a:r>
            <a:r>
              <a:rPr lang="en-US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email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800" b="1" dirty="0">
                <a:solidFill>
                  <a:srgbClr val="6A3E3E"/>
                </a:solidFill>
                <a:latin typeface="Courier New" panose="02070309020205020404" pitchFamily="49" charset="0"/>
              </a:rPr>
              <a:t>email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display()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"Name is "</a:t>
            </a:r>
            <a:r>
              <a:rPr lang="en-I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IN" sz="18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"Email is "</a:t>
            </a:r>
            <a:r>
              <a:rPr 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8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578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B028F-53FC-0BDE-3309-7EB4D3AE41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35DB9-FDCF-DA01-F365-53338B9FB53C}"/>
              </a:ext>
            </a:extLst>
          </p:cNvPr>
          <p:cNvSpPr txBox="1"/>
          <p:nvPr/>
        </p:nvSpPr>
        <p:spPr>
          <a:xfrm>
            <a:off x="71120" y="132080"/>
            <a:ext cx="119684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com.ty.core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org.springframework.beans.factory.BeanFactory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org.springframework.beans.factory.xml.</a:t>
            </a:r>
            <a:r>
              <a:rPr lang="en-IN" sz="1800" b="1" strike="sngStrike" dirty="0" err="1">
                <a:solidFill>
                  <a:srgbClr val="000000"/>
                </a:solidFill>
                <a:latin typeface="Courier New" panose="02070309020205020404" pitchFamily="49" charset="0"/>
              </a:rPr>
              <a:t>XmlBeanFactory</a:t>
            </a:r>
            <a:r>
              <a:rPr lang="en-IN" sz="1800" b="1" strike="sngStrike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org.springframework.core.io.ClassPathResource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TestEmployeeA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ClassPathResource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classPathResource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ClassPathResource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"myspring.xml"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BeanFactory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beanFactory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strike="sngStrike" dirty="0" err="1">
                <a:solidFill>
                  <a:srgbClr val="000000"/>
                </a:solidFill>
                <a:latin typeface="Courier New" panose="02070309020205020404" pitchFamily="49" charset="0"/>
              </a:rPr>
              <a:t>XmlBeanFactory</a:t>
            </a:r>
            <a:r>
              <a:rPr lang="en-US" sz="1800" b="1" strike="sngStrike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strike="sngStrike" dirty="0" err="1">
                <a:solidFill>
                  <a:srgbClr val="6A3E3E"/>
                </a:solidFill>
                <a:latin typeface="Courier New" panose="02070309020205020404" pitchFamily="49" charset="0"/>
              </a:rPr>
              <a:t>classPathResource</a:t>
            </a:r>
            <a:r>
              <a:rPr lang="en-US" sz="1800" b="1" strike="sngStrike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Employee </a:t>
            </a:r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(Employee) </a:t>
            </a:r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beanFactory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.getBean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urier New" panose="02070309020205020404" pitchFamily="49" charset="0"/>
              </a:rPr>
              <a:t>myEmployee</a:t>
            </a:r>
            <a:r>
              <a:rPr lang="en-US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employee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.display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-------------------------------------------------------------------------------------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Output: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Name is dimple@mail.com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Email is Dimple</a:t>
            </a:r>
          </a:p>
          <a:p>
            <a:pPr algn="l"/>
            <a:endParaRPr lang="en-I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894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A5DD-58C6-2586-7E8D-456A87DB7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Dependency Injection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C3DB9-44BF-96A1-46B5-3B6EC2DD2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By providing Configuration using a Class</a:t>
            </a:r>
          </a:p>
        </p:txBody>
      </p:sp>
    </p:spTree>
    <p:extLst>
      <p:ext uri="{BB962C8B-B14F-4D97-AF65-F5344CB8AC3E}">
        <p14:creationId xmlns:p14="http://schemas.microsoft.com/office/powerpoint/2010/main" val="2683204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F2CD-EBD3-2E2E-1F7D-151FA309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711200"/>
            <a:ext cx="9601196" cy="5164668"/>
          </a:xfrm>
        </p:spPr>
        <p:txBody>
          <a:bodyPr/>
          <a:lstStyle/>
          <a:p>
            <a:r>
              <a:rPr lang="en-IN" dirty="0"/>
              <a:t>Similar to the previous examples the Dependency Injection can be achieved by providing the configuration in a separate class using special annotations.</a:t>
            </a:r>
          </a:p>
          <a:p>
            <a:r>
              <a:rPr lang="en-IN" dirty="0"/>
              <a:t>Note: </a:t>
            </a:r>
            <a:r>
              <a:rPr lang="en-IN" dirty="0" err="1"/>
              <a:t>ApplicationContext</a:t>
            </a:r>
            <a:r>
              <a:rPr lang="en-IN" dirty="0"/>
              <a:t> interface is only capable to achieve this kind of class configuration based Dependency Injection.</a:t>
            </a:r>
          </a:p>
          <a:p>
            <a:r>
              <a:rPr lang="en-IN" dirty="0"/>
              <a:t>It provides the flexibility to ignore the voluntary actions provided in the .xml file.</a:t>
            </a:r>
          </a:p>
          <a:p>
            <a:r>
              <a:rPr lang="en-IN" dirty="0"/>
              <a:t>This approach has an additional property which allows the programmers to achieve variable injection, and helps to achieve loose coupling.</a:t>
            </a:r>
          </a:p>
        </p:txBody>
      </p:sp>
    </p:spTree>
    <p:extLst>
      <p:ext uri="{BB962C8B-B14F-4D97-AF65-F5344CB8AC3E}">
        <p14:creationId xmlns:p14="http://schemas.microsoft.com/office/powerpoint/2010/main" val="1117486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2EF5-58F1-729F-95C8-FE957BE876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98500"/>
            <a:ext cx="9601200" cy="774700"/>
          </a:xfrm>
        </p:spPr>
        <p:txBody>
          <a:bodyPr/>
          <a:lstStyle/>
          <a:p>
            <a:r>
              <a:rPr lang="en-IN" dirty="0"/>
              <a:t>Variable Injection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684FA-386E-8B9C-5FB6-A5BDE10267E3}"/>
              </a:ext>
            </a:extLst>
          </p:cNvPr>
          <p:cNvSpPr txBox="1"/>
          <p:nvPr/>
        </p:nvSpPr>
        <p:spPr>
          <a:xfrm>
            <a:off x="822960" y="1472883"/>
            <a:ext cx="1036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com.ty.student.variable.injection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org.springframework.beans.factory.annotation.Value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org.springframework.stereotype.Component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@Component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Student {</a:t>
            </a:r>
          </a:p>
          <a:p>
            <a:pPr algn="l"/>
            <a:r>
              <a:rPr lang="en-IN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@Value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(value = </a:t>
            </a:r>
            <a:r>
              <a:rPr lang="en-IN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"1"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@Value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(value = </a:t>
            </a:r>
            <a:r>
              <a:rPr lang="en-IN" sz="1400" dirty="0">
                <a:solidFill>
                  <a:srgbClr val="2A00FF"/>
                </a:solidFill>
                <a:latin typeface="Courier New" panose="02070309020205020404" pitchFamily="49" charset="0"/>
              </a:rPr>
              <a:t>“Dimple"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IN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@Value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(value = </a:t>
            </a:r>
            <a:r>
              <a:rPr lang="en-IN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"84.32"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percentage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display() {</a:t>
            </a:r>
          </a:p>
          <a:p>
            <a:pPr algn="l"/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nl-NL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nl-NL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nl-NL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"Student id is "</a:t>
            </a:r>
            <a:r>
              <a:rPr lang="nl-NL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nl-NL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nl-NL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nl-NL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nl-NL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nl-NL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"Student name is "</a:t>
            </a:r>
            <a:r>
              <a:rPr lang="nl-NL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nl-NL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nl-NL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IN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"Student percentage is  "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IN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percentage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71596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6D84-2C1C-8644-2733-D74DD6E4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Configuration class acting as a substitute to .xml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E9F14-C71B-9ADA-A9F7-D7F984EAD77F}"/>
              </a:ext>
            </a:extLst>
          </p:cNvPr>
          <p:cNvSpPr txBox="1"/>
          <p:nvPr/>
        </p:nvSpPr>
        <p:spPr>
          <a:xfrm>
            <a:off x="1087120" y="2600960"/>
            <a:ext cx="10292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com.ty.student.variable.injection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org.springframework.context.annotation.ComponentScan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org.springframework.context.annotation.Configuration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@Configuration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@ComponentScan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(basePackages = </a:t>
            </a:r>
            <a:r>
              <a:rPr lang="en-IN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com.ty.student.variable.injection</a:t>
            </a:r>
            <a:r>
              <a:rPr lang="en-IN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MyConfig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endParaRPr lang="en-IN" dirty="0">
              <a:latin typeface="Courier New" panose="02070309020205020404" pitchFamily="49" charset="0"/>
            </a:endParaRP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06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34EE-7692-7EAD-3A17-70102E23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Achieving Dependency Injection By </a:t>
            </a:r>
            <a:r>
              <a:rPr lang="en-IN" dirty="0" err="1"/>
              <a:t>ApplicationContext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FFF85-88F9-BABC-B142-3AD7205C0031}"/>
              </a:ext>
            </a:extLst>
          </p:cNvPr>
          <p:cNvSpPr txBox="1"/>
          <p:nvPr/>
        </p:nvSpPr>
        <p:spPr>
          <a:xfrm>
            <a:off x="894080" y="2509520"/>
            <a:ext cx="13309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com.ty.student.variable.injection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org.springframework.context.ApplicationContext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org.springframework.context.annotation.AnnotationConfigApplicationContext;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TestStudent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fr-F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ApplicationContext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applicationContext</a:t>
            </a:r>
            <a:r>
              <a:rPr lang="fr-F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fr-F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AnnotationConfigApplicationContext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MyConfig.</a:t>
            </a:r>
            <a:r>
              <a:rPr lang="fr-F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fr-F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Student </a:t>
            </a:r>
            <a:r>
              <a:rPr lang="nl-NL" sz="1400" dirty="0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=(Student)</a:t>
            </a:r>
            <a:r>
              <a:rPr lang="nl-NL" sz="1400" dirty="0">
                <a:solidFill>
                  <a:srgbClr val="6A3E3E"/>
                </a:solidFill>
                <a:latin typeface="Courier New" panose="02070309020205020404" pitchFamily="49" charset="0"/>
              </a:rPr>
              <a:t>applicationContext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.getBean(</a:t>
            </a:r>
            <a:r>
              <a:rPr lang="nl-NL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"student"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4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student</a:t>
            </a:r>
            <a:r>
              <a:rPr lang="en-I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.display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-------------------------------------------------------------------------------------------------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Output: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Student id is 1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Student name is Dimple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Student percentage is  84.32</a:t>
            </a:r>
            <a:endParaRPr lang="en-IN" sz="14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4463FAB-49B8-41F9-2380-5FD6CAF631D7}"/>
              </a:ext>
            </a:extLst>
          </p:cNvPr>
          <p:cNvSpPr/>
          <p:nvPr/>
        </p:nvSpPr>
        <p:spPr>
          <a:xfrm>
            <a:off x="4378960" y="4886960"/>
            <a:ext cx="1005840" cy="8737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854741-C04E-067E-7224-15F6FCDFCCA8}"/>
              </a:ext>
            </a:extLst>
          </p:cNvPr>
          <p:cNvSpPr/>
          <p:nvPr/>
        </p:nvSpPr>
        <p:spPr>
          <a:xfrm>
            <a:off x="5516880" y="4886960"/>
            <a:ext cx="2743200" cy="946547"/>
          </a:xfrm>
          <a:prstGeom prst="roundRect">
            <a:avLst/>
          </a:prstGeom>
          <a:solidFill>
            <a:srgbClr val="F7C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A9D59E-160F-CDA5-2FA8-A328AF9CFA15}"/>
              </a:ext>
            </a:extLst>
          </p:cNvPr>
          <p:cNvSpPr txBox="1"/>
          <p:nvPr/>
        </p:nvSpPr>
        <p:spPr>
          <a:xfrm>
            <a:off x="5699760" y="4837390"/>
            <a:ext cx="246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Dependency Injection via variable has been achieved</a:t>
            </a:r>
          </a:p>
        </p:txBody>
      </p:sp>
    </p:spTree>
    <p:extLst>
      <p:ext uri="{BB962C8B-B14F-4D97-AF65-F5344CB8AC3E}">
        <p14:creationId xmlns:p14="http://schemas.microsoft.com/office/powerpoint/2010/main" val="2620606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FF1FD6-CFB1-30B2-73B1-D6A2F09B95CF}"/>
              </a:ext>
            </a:extLst>
          </p:cNvPr>
          <p:cNvSpPr/>
          <p:nvPr/>
        </p:nvSpPr>
        <p:spPr>
          <a:xfrm>
            <a:off x="0" y="0"/>
            <a:ext cx="1235456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3DA1E-25B7-D721-7223-06AA5C7E208D}"/>
              </a:ext>
            </a:extLst>
          </p:cNvPr>
          <p:cNvSpPr txBox="1"/>
          <p:nvPr/>
        </p:nvSpPr>
        <p:spPr>
          <a:xfrm>
            <a:off x="0" y="111760"/>
            <a:ext cx="143967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com.ty.person.constructor.injection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org.springframework.beans.factory.annotation.Value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org.springframework.stereotype.Component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@Component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Person {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IN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Person(</a:t>
            </a:r>
            <a:r>
              <a:rPr lang="en-US" sz="1400" b="1" dirty="0">
                <a:solidFill>
                  <a:srgbClr val="646464"/>
                </a:solidFill>
                <a:latin typeface="Courier New" panose="02070309020205020404" pitchFamily="49" charset="0"/>
              </a:rPr>
              <a:t>@Value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(value =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"1"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646464"/>
                </a:solidFill>
                <a:latin typeface="Courier New" panose="02070309020205020404" pitchFamily="49" charset="0"/>
              </a:rPr>
              <a:t>@Value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(value =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“Charles"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String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646464"/>
                </a:solidFill>
                <a:latin typeface="Courier New" panose="02070309020205020404" pitchFamily="49" charset="0"/>
              </a:rPr>
              <a:t>@Value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(value = 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“45"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age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age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display() {</a:t>
            </a:r>
          </a:p>
          <a:p>
            <a:pPr algn="l"/>
            <a:r>
              <a:rPr lang="en-I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IN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"Person id is  "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IN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IN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IN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"Person name is  "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IN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"Person age is  "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IN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5F0898-43B5-E2A1-0E03-68C8CD2FB082}"/>
              </a:ext>
            </a:extLst>
          </p:cNvPr>
          <p:cNvSpPr/>
          <p:nvPr/>
        </p:nvSpPr>
        <p:spPr>
          <a:xfrm>
            <a:off x="7198360" y="569167"/>
            <a:ext cx="3541175" cy="989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CONSTRUCTOR INJECTION USING ANNOTATIONS</a:t>
            </a:r>
          </a:p>
        </p:txBody>
      </p:sp>
    </p:spTree>
    <p:extLst>
      <p:ext uri="{BB962C8B-B14F-4D97-AF65-F5344CB8AC3E}">
        <p14:creationId xmlns:p14="http://schemas.microsoft.com/office/powerpoint/2010/main" val="42677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93D6-ECA6-1946-5E49-2A460584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IoC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B4EF-D415-BA3B-6ADD-84BF2529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Ioc</a:t>
            </a:r>
            <a:r>
              <a:rPr lang="en-IN" dirty="0"/>
              <a:t> Container is responsible to instantiate, configure and assemble the objects. </a:t>
            </a:r>
          </a:p>
          <a:p>
            <a:r>
              <a:rPr lang="en-IN" dirty="0"/>
              <a:t>The </a:t>
            </a:r>
            <a:r>
              <a:rPr lang="en-IN" dirty="0" err="1"/>
              <a:t>Ioc</a:t>
            </a:r>
            <a:r>
              <a:rPr lang="en-IN" dirty="0"/>
              <a:t> container gets information from the xml file and works accordingly.</a:t>
            </a:r>
          </a:p>
          <a:p>
            <a:r>
              <a:rPr lang="en-IN" dirty="0"/>
              <a:t>The main task performed by the </a:t>
            </a:r>
            <a:r>
              <a:rPr lang="en-IN" dirty="0" err="1"/>
              <a:t>Ioc</a:t>
            </a:r>
            <a:r>
              <a:rPr lang="en-IN" dirty="0"/>
              <a:t> container are:</a:t>
            </a:r>
          </a:p>
          <a:p>
            <a:pPr marL="2686050" lvl="5" indent="-457200">
              <a:buFont typeface="+mj-lt"/>
              <a:buAutoNum type="arabicPeriod"/>
            </a:pPr>
            <a:r>
              <a:rPr lang="en-IN" sz="1600" dirty="0"/>
              <a:t>To instantiate the application class</a:t>
            </a:r>
          </a:p>
          <a:p>
            <a:pPr marL="2686050" lvl="5" indent="-457200">
              <a:buFont typeface="+mj-lt"/>
              <a:buAutoNum type="arabicPeriod"/>
            </a:pPr>
            <a:r>
              <a:rPr lang="en-IN" sz="1600" dirty="0"/>
              <a:t>To configure the object</a:t>
            </a:r>
          </a:p>
          <a:p>
            <a:pPr marL="2686050" lvl="5" indent="-457200">
              <a:buFont typeface="+mj-lt"/>
              <a:buAutoNum type="arabicPeriod"/>
            </a:pPr>
            <a:r>
              <a:rPr lang="en-IN" sz="1600" dirty="0"/>
              <a:t>To assemble the dependencies between the objects</a:t>
            </a:r>
          </a:p>
        </p:txBody>
      </p:sp>
    </p:spTree>
    <p:extLst>
      <p:ext uri="{BB962C8B-B14F-4D97-AF65-F5344CB8AC3E}">
        <p14:creationId xmlns:p14="http://schemas.microsoft.com/office/powerpoint/2010/main" val="649226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84EF-80BA-37AB-3EFC-D7BAA8EC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Specifying the configuration using Config Class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9CFF6-C54E-F934-C546-3991BA29F11B}"/>
              </a:ext>
            </a:extLst>
          </p:cNvPr>
          <p:cNvSpPr txBox="1"/>
          <p:nvPr/>
        </p:nvSpPr>
        <p:spPr>
          <a:xfrm>
            <a:off x="1295402" y="2661920"/>
            <a:ext cx="103885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com.ty.person.constructor.injection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org.springframework.context.annotation.ComponentScan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org.springframework.context.annotation.Configuration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@Configuration</a:t>
            </a: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@ComponentScan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(basePackages =</a:t>
            </a:r>
            <a:r>
              <a:rPr lang="en-IN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com.ty.person.constructor.injection</a:t>
            </a:r>
            <a:r>
              <a:rPr lang="en-IN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MyConfig1 {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185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11B903-4A14-A1A5-6EC0-6AA1FF7BE4D5}"/>
              </a:ext>
            </a:extLst>
          </p:cNvPr>
          <p:cNvSpPr/>
          <p:nvPr/>
        </p:nvSpPr>
        <p:spPr>
          <a:xfrm>
            <a:off x="-314960" y="-121920"/>
            <a:ext cx="12588240" cy="7091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F7F46-A950-CF07-5756-4EB2811D5C5C}"/>
              </a:ext>
            </a:extLst>
          </p:cNvPr>
          <p:cNvSpPr txBox="1"/>
          <p:nvPr/>
        </p:nvSpPr>
        <p:spPr>
          <a:xfrm>
            <a:off x="81280" y="132080"/>
            <a:ext cx="14325600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endParaRPr lang="en-IN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endParaRPr lang="en-IN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endParaRPr lang="en-IN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endParaRPr lang="en-IN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endParaRPr lang="en-IN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com.ty.person.constructor.injection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600" dirty="0">
              <a:latin typeface="Courier New" panose="02070309020205020404" pitchFamily="49" charset="0"/>
            </a:endParaRP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org.springframework.context.ApplicationContext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org.springframework.context.annotation.AnnotationConfigApplicationContext;</a:t>
            </a:r>
          </a:p>
          <a:p>
            <a:pPr algn="l"/>
            <a:endParaRPr lang="en-IN" sz="1600" dirty="0">
              <a:latin typeface="Courier New" panose="02070309020205020404" pitchFamily="49" charset="0"/>
            </a:endParaRP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com.ty.student.variable.injection.MyConfig</a:t>
            </a:r>
            <a:r>
              <a:rPr lang="en-IN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600" dirty="0">
              <a:latin typeface="Courier New" panose="02070309020205020404" pitchFamily="49" charset="0"/>
            </a:endParaRPr>
          </a:p>
          <a:p>
            <a:pPr algn="l"/>
            <a:r>
              <a:rPr lang="en-I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TestPerson</a:t>
            </a:r>
            <a:r>
              <a:rPr lang="en-I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ApplicationContext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u="sng" dirty="0" err="1">
                <a:solidFill>
                  <a:srgbClr val="6A3E3E"/>
                </a:solidFill>
                <a:latin typeface="Courier New" panose="02070309020205020404" pitchFamily="49" charset="0"/>
              </a:rPr>
              <a:t>applicationContext</a:t>
            </a:r>
            <a:r>
              <a:rPr lang="en-IN" sz="1600" u="sng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IN" sz="16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IN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6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AnnotationConfigApplicationContext</a:t>
            </a:r>
            <a:r>
              <a:rPr lang="en-IN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(MyConfig1.</a:t>
            </a:r>
            <a:r>
              <a:rPr lang="en-IN" sz="16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pPr algn="l"/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fr-F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=(Person)</a:t>
            </a:r>
            <a:r>
              <a:rPr lang="fr-F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applicationContext</a:t>
            </a:r>
            <a:r>
              <a:rPr lang="fr-F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.getBean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fr-FR" sz="1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person</a:t>
            </a:r>
            <a:r>
              <a:rPr lang="fr-F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I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I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.display</a:t>
            </a:r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IN" sz="1600" dirty="0">
              <a:latin typeface="Courier New" panose="02070309020205020404" pitchFamily="49" charset="0"/>
            </a:endParaRP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--------------------------------------------------------------------------------------------------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Output: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Person id is  1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Person name is  Charles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Person age is  45</a:t>
            </a:r>
          </a:p>
          <a:p>
            <a:pPr algn="l"/>
            <a:endParaRPr lang="en-I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IN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41ECA1-12A8-4E1F-D416-A73AA8BDEAF7}"/>
              </a:ext>
            </a:extLst>
          </p:cNvPr>
          <p:cNvSpPr/>
          <p:nvPr/>
        </p:nvSpPr>
        <p:spPr>
          <a:xfrm>
            <a:off x="1137919" y="375920"/>
            <a:ext cx="10488023" cy="8636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39130-5F7B-A996-7AB0-A344555BD6F0}"/>
              </a:ext>
            </a:extLst>
          </p:cNvPr>
          <p:cNvSpPr txBox="1"/>
          <p:nvPr/>
        </p:nvSpPr>
        <p:spPr>
          <a:xfrm>
            <a:off x="1239520" y="487680"/>
            <a:ext cx="10685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Achieving Dependency Injection By </a:t>
            </a:r>
            <a:r>
              <a:rPr lang="en-IN" sz="3200" dirty="0" err="1"/>
              <a:t>ApplicationContext</a:t>
            </a:r>
            <a:endParaRPr lang="en-IN" sz="3200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EAB1C25-D066-5E68-5A62-13540FCCA1BD}"/>
              </a:ext>
            </a:extLst>
          </p:cNvPr>
          <p:cNvSpPr/>
          <p:nvPr/>
        </p:nvSpPr>
        <p:spPr>
          <a:xfrm>
            <a:off x="3017520" y="5681474"/>
            <a:ext cx="1005840" cy="8737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4434FF-7B2A-3742-27B6-3CC0C8F417A3}"/>
              </a:ext>
            </a:extLst>
          </p:cNvPr>
          <p:cNvSpPr/>
          <p:nvPr/>
        </p:nvSpPr>
        <p:spPr>
          <a:xfrm>
            <a:off x="4155440" y="5681474"/>
            <a:ext cx="2743200" cy="946547"/>
          </a:xfrm>
          <a:prstGeom prst="roundRect">
            <a:avLst/>
          </a:prstGeom>
          <a:solidFill>
            <a:srgbClr val="F7C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B1E5E-8AC4-7B4E-D775-05F591022F23}"/>
              </a:ext>
            </a:extLst>
          </p:cNvPr>
          <p:cNvSpPr txBox="1"/>
          <p:nvPr/>
        </p:nvSpPr>
        <p:spPr>
          <a:xfrm>
            <a:off x="4338320" y="5631904"/>
            <a:ext cx="246888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Dependency Injection via Constructor has been achieved</a:t>
            </a:r>
          </a:p>
        </p:txBody>
      </p:sp>
    </p:spTree>
    <p:extLst>
      <p:ext uri="{BB962C8B-B14F-4D97-AF65-F5344CB8AC3E}">
        <p14:creationId xmlns:p14="http://schemas.microsoft.com/office/powerpoint/2010/main" val="3991748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F1F352-23AC-DA93-D888-6F197B7D3404}"/>
              </a:ext>
            </a:extLst>
          </p:cNvPr>
          <p:cNvSpPr/>
          <p:nvPr/>
        </p:nvSpPr>
        <p:spPr>
          <a:xfrm>
            <a:off x="-274320" y="-101600"/>
            <a:ext cx="12578080" cy="706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E5B17-B01D-6D08-BA5E-C45F5B20CAFD}"/>
              </a:ext>
            </a:extLst>
          </p:cNvPr>
          <p:cNvSpPr txBox="1"/>
          <p:nvPr/>
        </p:nvSpPr>
        <p:spPr>
          <a:xfrm>
            <a:off x="-182880" y="0"/>
            <a:ext cx="1307592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com.ty.employee.setter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org.springframework.beans.factory.annotation.Value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org.springframework.stereotype.Component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@Component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Employee {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IN" sz="1400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salary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@Value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(value = </a:t>
            </a:r>
            <a:r>
              <a:rPr lang="en-IN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"1"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@Value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(value = </a:t>
            </a:r>
            <a:r>
              <a:rPr lang="en-IN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"Charles"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sz="1400" dirty="0">
                <a:solidFill>
                  <a:srgbClr val="646464"/>
                </a:solidFill>
                <a:latin typeface="Courier New" panose="02070309020205020404" pitchFamily="49" charset="0"/>
              </a:rPr>
              <a:t>@Value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(value = </a:t>
            </a:r>
            <a:r>
              <a:rPr lang="en-IN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"50000"</a:t>
            </a:r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setSalary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salary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N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IN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IN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salary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salary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IN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display()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"Employee id is   "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"Employee name is  "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"Employee salary is  "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1400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salary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IN" sz="1400" dirty="0">
              <a:latin typeface="Courier New" panose="02070309020205020404" pitchFamily="49" charset="0"/>
            </a:endParaRPr>
          </a:p>
          <a:p>
            <a:pPr algn="l"/>
            <a:r>
              <a:rPr lang="en-I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IN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DDDD73-A020-B4C3-BF57-A4FCCBF2635B}"/>
              </a:ext>
            </a:extLst>
          </p:cNvPr>
          <p:cNvSpPr/>
          <p:nvPr/>
        </p:nvSpPr>
        <p:spPr>
          <a:xfrm>
            <a:off x="6634065" y="1231641"/>
            <a:ext cx="4114800" cy="1931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DEPENDENCY INJECTION VIA SETTERS USING ANNOTATIONS</a:t>
            </a:r>
          </a:p>
        </p:txBody>
      </p:sp>
    </p:spTree>
    <p:extLst>
      <p:ext uri="{BB962C8B-B14F-4D97-AF65-F5344CB8AC3E}">
        <p14:creationId xmlns:p14="http://schemas.microsoft.com/office/powerpoint/2010/main" val="3814725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BC75-FB75-36BA-D60E-F198E69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Specifying the configuration using Config Class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84B03-9AE0-36A4-4007-458FE304C07A}"/>
              </a:ext>
            </a:extLst>
          </p:cNvPr>
          <p:cNvSpPr txBox="1"/>
          <p:nvPr/>
        </p:nvSpPr>
        <p:spPr>
          <a:xfrm>
            <a:off x="1295402" y="2641600"/>
            <a:ext cx="99618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com.ty.employee.setter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org.springframework.context.annotation.ComponentScan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org.springframework.context.annotation.Configuration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@Configuration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@ComponentScan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(basePackages = </a:t>
            </a:r>
            <a:r>
              <a:rPr lang="en-US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urier New" panose="02070309020205020404" pitchFamily="49" charset="0"/>
              </a:rPr>
              <a:t>com.ty.employee.setter</a:t>
            </a:r>
            <a:r>
              <a:rPr lang="en-US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MyConfig2 {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532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154693-1F96-63D5-9B2C-58EFA0FCF4FF}"/>
              </a:ext>
            </a:extLst>
          </p:cNvPr>
          <p:cNvSpPr/>
          <p:nvPr/>
        </p:nvSpPr>
        <p:spPr>
          <a:xfrm>
            <a:off x="-81280" y="-111760"/>
            <a:ext cx="12395200" cy="7081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87990-EAA9-7599-9702-1FFBA373E0CD}"/>
              </a:ext>
            </a:extLst>
          </p:cNvPr>
          <p:cNvSpPr txBox="1"/>
          <p:nvPr/>
        </p:nvSpPr>
        <p:spPr>
          <a:xfrm>
            <a:off x="0" y="924560"/>
            <a:ext cx="12598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com.ty.employee.setter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org.springframework.context.ApplicationContext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org.springframework.context.annotation.AnnotationConfigApplicationContext;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com.ty.student.variable.injection.MyConfig</a:t>
            </a:r>
            <a:r>
              <a:rPr lang="en-IN" sz="18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en-IN" sz="1800" dirty="0">
              <a:latin typeface="Courier New" panose="020703090202050204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TestEmployee</a:t>
            </a:r>
            <a:r>
              <a:rPr lang="en-IN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ApplicationContext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u="sng" dirty="0" err="1">
                <a:solidFill>
                  <a:srgbClr val="6A3E3E"/>
                </a:solidFill>
                <a:latin typeface="Courier New" panose="02070309020205020404" pitchFamily="49" charset="0"/>
              </a:rPr>
              <a:t>applicationContext</a:t>
            </a:r>
            <a:r>
              <a:rPr lang="en-IN" sz="18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8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N" sz="18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AnnotationConfigApplicationContext</a:t>
            </a:r>
            <a:r>
              <a:rPr lang="en-IN" sz="18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(MyConfig2.</a:t>
            </a:r>
            <a:r>
              <a:rPr lang="en-IN" sz="18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N" sz="18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Employee </a:t>
            </a:r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(Employee) </a:t>
            </a:r>
            <a:r>
              <a:rPr lang="en-US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applicationContext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.getBean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"employee"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employee</a:t>
            </a:r>
            <a:r>
              <a:rPr lang="en-I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.display</a:t>
            </a:r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-----------------------------------------------------------------------------------------</a:t>
            </a:r>
          </a:p>
          <a:p>
            <a:pPr algn="l"/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</a:rPr>
              <a:t>Output:</a:t>
            </a:r>
            <a:endParaRPr lang="en-I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Employee id is   1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Employee name is  Charles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Employee salary is  50000.0</a:t>
            </a:r>
            <a:endParaRPr lang="en-IN" sz="16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C312573-11AA-717C-A6E5-DCD58753891F}"/>
              </a:ext>
            </a:extLst>
          </p:cNvPr>
          <p:cNvSpPr/>
          <p:nvPr/>
        </p:nvSpPr>
        <p:spPr>
          <a:xfrm>
            <a:off x="3596640" y="5496560"/>
            <a:ext cx="1005840" cy="8737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BD83C3-CC74-4C1A-2065-AFF4CBCE4105}"/>
              </a:ext>
            </a:extLst>
          </p:cNvPr>
          <p:cNvSpPr/>
          <p:nvPr/>
        </p:nvSpPr>
        <p:spPr>
          <a:xfrm>
            <a:off x="4734560" y="5496560"/>
            <a:ext cx="2743200" cy="946547"/>
          </a:xfrm>
          <a:prstGeom prst="roundRect">
            <a:avLst/>
          </a:prstGeom>
          <a:solidFill>
            <a:srgbClr val="F7CB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CDDAC-260E-31B0-4AC4-EE4EB5F60607}"/>
              </a:ext>
            </a:extLst>
          </p:cNvPr>
          <p:cNvSpPr txBox="1"/>
          <p:nvPr/>
        </p:nvSpPr>
        <p:spPr>
          <a:xfrm>
            <a:off x="4917440" y="5446990"/>
            <a:ext cx="246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Dependency Injection via Constructor has been achieved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1A2CE4-A843-1090-D518-E6F51AF440D3}"/>
              </a:ext>
            </a:extLst>
          </p:cNvPr>
          <p:cNvSpPr/>
          <p:nvPr/>
        </p:nvSpPr>
        <p:spPr>
          <a:xfrm>
            <a:off x="1046479" y="55880"/>
            <a:ext cx="10374189" cy="8636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48F65-C2C7-3673-F663-8771C1DEABDE}"/>
              </a:ext>
            </a:extLst>
          </p:cNvPr>
          <p:cNvSpPr txBox="1"/>
          <p:nvPr/>
        </p:nvSpPr>
        <p:spPr>
          <a:xfrm>
            <a:off x="1148079" y="167640"/>
            <a:ext cx="10449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Achieving Dependency Injection By </a:t>
            </a:r>
            <a:r>
              <a:rPr lang="en-IN" sz="3200" dirty="0" err="1"/>
              <a:t>ApplicationContext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33591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FF49-E897-E03F-4A25-4CB5BE4C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720AD-C3C7-8D48-67FD-D59D7B291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Spring framework implements and promotes the principle of control inversion (IOC) or dependency injection (DI) and is in fact an IOC container.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Traditionally, Spring allows a developer to manage bean dependencies by using XML-based configuration.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There is an alternative way to define beans and their dependencies. This method is a Java-based configuration.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Unlike the XML approach, Java-based configuration allows you to manage bean components programmatically. That’s why Spring annotations were introduced.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505929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C80FA4-175C-0963-C9A5-F814915F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Spring Annotations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BCDE5C-6E27-BC96-01FA-D7E221578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429057"/>
              </p:ext>
            </p:extLst>
          </p:nvPr>
        </p:nvGraphicFramePr>
        <p:xfrm>
          <a:off x="677863" y="2160588"/>
          <a:ext cx="8596312" cy="3662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64619">
                  <a:extLst>
                    <a:ext uri="{9D8B030D-6E8A-4147-A177-3AD203B41FA5}">
                      <a16:colId xmlns:a16="http://schemas.microsoft.com/office/drawing/2014/main" val="3112971853"/>
                    </a:ext>
                  </a:extLst>
                </a:gridCol>
                <a:gridCol w="6331693">
                  <a:extLst>
                    <a:ext uri="{9D8B030D-6E8A-4147-A177-3AD203B41FA5}">
                      <a16:colId xmlns:a16="http://schemas.microsoft.com/office/drawing/2014/main" val="2778198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Spring Annotation</a:t>
                      </a:r>
                    </a:p>
                  </a:txBody>
                  <a:tcPr marL="81869" marR="81869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 marL="81869" marR="81869"/>
                </a:tc>
                <a:extLst>
                  <a:ext uri="{0D108BD9-81ED-4DB2-BD59-A6C34878D82A}">
                    <a16:rowId xmlns:a16="http://schemas.microsoft.com/office/drawing/2014/main" val="417367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@Configuration</a:t>
                      </a:r>
                    </a:p>
                  </a:txBody>
                  <a:tcPr marL="81869" marR="81869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indicate that a class declares one or more </a:t>
                      </a:r>
                      <a:r>
                        <a:rPr lang="en-US" dirty="0"/>
                        <a:t>@Bean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methods. These classes are processed by the Spring container to generate bean definitions and service requests for those beans at runtime.</a:t>
                      </a:r>
                      <a:endParaRPr lang="en-IN" dirty="0"/>
                    </a:p>
                  </a:txBody>
                  <a:tcPr marL="81869" marR="81869"/>
                </a:tc>
                <a:extLst>
                  <a:ext uri="{0D108BD9-81ED-4DB2-BD59-A6C34878D82A}">
                    <a16:rowId xmlns:a16="http://schemas.microsoft.com/office/drawing/2014/main" val="153023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@ComponentScan</a:t>
                      </a:r>
                    </a:p>
                  </a:txBody>
                  <a:tcPr marL="81869" marR="81869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Configures component scanning directives for use with @Configuration classes. Here we can specify the base packages to scan for spring components.</a:t>
                      </a:r>
                      <a:endParaRPr lang="en-IN" dirty="0"/>
                    </a:p>
                  </a:txBody>
                  <a:tcPr marL="81869" marR="81869"/>
                </a:tc>
                <a:extLst>
                  <a:ext uri="{0D108BD9-81ED-4DB2-BD59-A6C34878D82A}">
                    <a16:rowId xmlns:a16="http://schemas.microsoft.com/office/drawing/2014/main" val="75930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@Component</a:t>
                      </a:r>
                    </a:p>
                  </a:txBody>
                  <a:tcPr marL="81869" marR="81869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Indicates that an annotated class is a “component”. Such classes are considered as candidates for auto-detection when using annotation-based configuration and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classpath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scanning.</a:t>
                      </a:r>
                      <a:endParaRPr lang="en-IN" dirty="0"/>
                    </a:p>
                  </a:txBody>
                  <a:tcPr marL="81869" marR="81869"/>
                </a:tc>
                <a:extLst>
                  <a:ext uri="{0D108BD9-81ED-4DB2-BD59-A6C34878D82A}">
                    <a16:rowId xmlns:a16="http://schemas.microsoft.com/office/drawing/2014/main" val="2159273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7738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4388145-D1D2-33AC-E03B-6A83C0CF1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33834"/>
              </p:ext>
            </p:extLst>
          </p:nvPr>
        </p:nvGraphicFramePr>
        <p:xfrm>
          <a:off x="1160205" y="719666"/>
          <a:ext cx="9842091" cy="5496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3503">
                  <a:extLst>
                    <a:ext uri="{9D8B030D-6E8A-4147-A177-3AD203B41FA5}">
                      <a16:colId xmlns:a16="http://schemas.microsoft.com/office/drawing/2014/main" val="3209890394"/>
                    </a:ext>
                  </a:extLst>
                </a:gridCol>
                <a:gridCol w="7648588">
                  <a:extLst>
                    <a:ext uri="{9D8B030D-6E8A-4147-A177-3AD203B41FA5}">
                      <a16:colId xmlns:a16="http://schemas.microsoft.com/office/drawing/2014/main" val="2651762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Spring 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7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@Bean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that a method produces a bean to be managed by the Spring container. @Bean annotation also can be used with parameters like name, 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initMethod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destroyMethod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1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@Autowired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automatic injection of beans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8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@Qualifier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@Qualifier annotation in Spring is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differentiate a bean among the same type of bean objects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@Qualifier annotation along with @Autowired to specify which exact bean will be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wired.@Qualifier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 the first priority.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0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@Primary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there are multiple beans available of same type in Spring container, all of them are qualified to be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autowired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single-valued dependency. That causes ambiguity and leads to throw an exception by framework.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@Primary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indicates that a bean should be given preference when multiple candidates are qualified to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autowire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single-valued dependency.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41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@Value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annotation can be used for injecting values into fields in Spring-managed beans, and it can be applied at the field or constructor/method parameter level.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3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10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3147D-9618-A7FE-3B0F-0AE35F68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IoC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FF7C0-DD9E-FAD4-3413-A07486AD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There are two types of </a:t>
            </a:r>
            <a:r>
              <a:rPr lang="en-IN" dirty="0" err="1"/>
              <a:t>Ioc</a:t>
            </a:r>
            <a:r>
              <a:rPr lang="en-IN" dirty="0"/>
              <a:t> Containers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000" dirty="0" err="1"/>
              <a:t>BeanFactory</a:t>
            </a:r>
            <a:endParaRPr lang="en-IN" sz="2000" dirty="0"/>
          </a:p>
          <a:p>
            <a:pPr marL="1428750" lvl="2" indent="-514350">
              <a:buFont typeface="+mj-lt"/>
              <a:buAutoNum type="romanLcPeriod"/>
            </a:pPr>
            <a:r>
              <a:rPr lang="en-IN" sz="2000" dirty="0" err="1"/>
              <a:t>ApplicationContext</a:t>
            </a:r>
          </a:p>
        </p:txBody>
      </p:sp>
    </p:spTree>
    <p:extLst>
      <p:ext uri="{BB962C8B-B14F-4D97-AF65-F5344CB8AC3E}">
        <p14:creationId xmlns:p14="http://schemas.microsoft.com/office/powerpoint/2010/main" val="54889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B1F9-5BC5-D73B-5F9D-84854374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POJO and Bean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5E5D-5112-BE58-78EA-423231F2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Note: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POJO can have other than private fields </a:t>
            </a:r>
            <a:r>
              <a:rPr lang="en-IN" dirty="0" err="1">
                <a:solidFill>
                  <a:srgbClr val="002060"/>
                </a:solidFill>
              </a:rPr>
              <a:t>i.e</a:t>
            </a:r>
            <a:r>
              <a:rPr lang="en-IN" dirty="0">
                <a:solidFill>
                  <a:srgbClr val="002060"/>
                </a:solidFill>
              </a:rPr>
              <a:t> POJO can be public, protected, private and default whereas Java Beans can only have private fields.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POJO may or may not have a constructor but java beans should have a no argument constructor.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POJO and Bean classes are used to define objects for improved readability.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</a:rPr>
              <a:t>All Java Beans are POJO’s but not all POJO’s are Java Beans</a:t>
            </a:r>
          </a:p>
        </p:txBody>
      </p:sp>
    </p:spTree>
    <p:extLst>
      <p:ext uri="{BB962C8B-B14F-4D97-AF65-F5344CB8AC3E}">
        <p14:creationId xmlns:p14="http://schemas.microsoft.com/office/powerpoint/2010/main" val="276812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220B44-FF93-D953-53D7-E2BAABE7605B}"/>
              </a:ext>
            </a:extLst>
          </p:cNvPr>
          <p:cNvSpPr/>
          <p:nvPr/>
        </p:nvSpPr>
        <p:spPr>
          <a:xfrm>
            <a:off x="4768645" y="2408903"/>
            <a:ext cx="2379407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140FD54-2D2A-D0A4-7321-2D346B6FE1B9}"/>
              </a:ext>
            </a:extLst>
          </p:cNvPr>
          <p:cNvSpPr/>
          <p:nvPr/>
        </p:nvSpPr>
        <p:spPr>
          <a:xfrm>
            <a:off x="4768645" y="4272116"/>
            <a:ext cx="2379407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9D0AF6-A931-C0F2-7027-858A3AE8FE52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958349" y="3323303"/>
            <a:ext cx="0" cy="94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174E6C-C531-170E-120F-60A17B8A193F}"/>
              </a:ext>
            </a:extLst>
          </p:cNvPr>
          <p:cNvSpPr txBox="1"/>
          <p:nvPr/>
        </p:nvSpPr>
        <p:spPr>
          <a:xfrm>
            <a:off x="4975122" y="2702288"/>
            <a:ext cx="217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Spring </a:t>
            </a:r>
            <a:r>
              <a:rPr lang="en-IN" dirty="0" err="1"/>
              <a:t>Ioc</a:t>
            </a:r>
            <a:r>
              <a:rPr lang="en-IN" dirty="0"/>
              <a:t> Container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559F35-0532-9A41-A169-9276CCAAF1DB}"/>
              </a:ext>
            </a:extLst>
          </p:cNvPr>
          <p:cNvSpPr txBox="1"/>
          <p:nvPr/>
        </p:nvSpPr>
        <p:spPr>
          <a:xfrm flipH="1">
            <a:off x="5296146" y="4446439"/>
            <a:ext cx="1940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Ready to use Application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81BB88-34A3-4E5F-8473-EAE3092B7BD7}"/>
              </a:ext>
            </a:extLst>
          </p:cNvPr>
          <p:cNvSpPr/>
          <p:nvPr/>
        </p:nvSpPr>
        <p:spPr>
          <a:xfrm>
            <a:off x="1919749" y="2369580"/>
            <a:ext cx="1838632" cy="1404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META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52BF49-6E42-F7D4-0C04-81DDCA538250}"/>
              </a:ext>
            </a:extLst>
          </p:cNvPr>
          <p:cNvSpPr txBox="1"/>
          <p:nvPr/>
        </p:nvSpPr>
        <p:spPr>
          <a:xfrm>
            <a:off x="2230693" y="2628941"/>
            <a:ext cx="150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Config Setup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06A505-958D-3731-D1ED-40B83DED4073}"/>
              </a:ext>
            </a:extLst>
          </p:cNvPr>
          <p:cNvSpPr txBox="1"/>
          <p:nvPr/>
        </p:nvSpPr>
        <p:spPr>
          <a:xfrm>
            <a:off x="3701848" y="3645307"/>
            <a:ext cx="249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Ready object as per the application requirement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03839-7799-9499-B9A4-A7FF68AC20FB}"/>
              </a:ext>
            </a:extLst>
          </p:cNvPr>
          <p:cNvSpPr/>
          <p:nvPr/>
        </p:nvSpPr>
        <p:spPr>
          <a:xfrm>
            <a:off x="4646645" y="643812"/>
            <a:ext cx="2589898" cy="102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POJO CLASS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9B25A6-1CCF-EA15-03B7-1450A45AF2CD}"/>
              </a:ext>
            </a:extLst>
          </p:cNvPr>
          <p:cNvCxnSpPr>
            <a:stCxn id="4" idx="2"/>
            <a:endCxn id="2" idx="0"/>
          </p:cNvCxnSpPr>
          <p:nvPr/>
        </p:nvCxnSpPr>
        <p:spPr>
          <a:xfrm>
            <a:off x="5941594" y="1671484"/>
            <a:ext cx="16755" cy="73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5FD735-0926-4CA8-63D5-1A576ED251FC}"/>
              </a:ext>
            </a:extLst>
          </p:cNvPr>
          <p:cNvCxnSpPr>
            <a:stCxn id="22" idx="6"/>
          </p:cNvCxnSpPr>
          <p:nvPr/>
        </p:nvCxnSpPr>
        <p:spPr>
          <a:xfrm>
            <a:off x="3758381" y="3071620"/>
            <a:ext cx="1010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9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7EA1-AC49-3559-BC2F-99ADEB738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480" y="1931436"/>
            <a:ext cx="6815669" cy="3223727"/>
          </a:xfrm>
        </p:spPr>
        <p:txBody>
          <a:bodyPr>
            <a:normAutofit/>
          </a:bodyPr>
          <a:lstStyle/>
          <a:p>
            <a:r>
              <a:rPr lang="en-IN" dirty="0"/>
              <a:t> Spring IOC</a:t>
            </a:r>
          </a:p>
        </p:txBody>
      </p:sp>
    </p:spTree>
    <p:extLst>
      <p:ext uri="{BB962C8B-B14F-4D97-AF65-F5344CB8AC3E}">
        <p14:creationId xmlns:p14="http://schemas.microsoft.com/office/powerpoint/2010/main" val="230854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CEE5-CC06-22F9-02FD-42157F1B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Important Members of the Spring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39FB-AABF-8D18-94AE-BA7D52788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of the most important packages in Spring are the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 err="1"/>
              <a:t>org.springframework.beans</a:t>
            </a:r>
            <a:endParaRPr lang="en-I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 err="1"/>
              <a:t>org.springframework.context</a:t>
            </a:r>
            <a:endParaRPr lang="en-IN" dirty="0"/>
          </a:p>
          <a:p>
            <a:r>
              <a:rPr lang="en-IN" dirty="0"/>
              <a:t>Code in these packages are the basis for Spring’s Inversion of Control(IoC) features</a:t>
            </a:r>
          </a:p>
        </p:txBody>
      </p:sp>
    </p:spTree>
    <p:extLst>
      <p:ext uri="{BB962C8B-B14F-4D97-AF65-F5344CB8AC3E}">
        <p14:creationId xmlns:p14="http://schemas.microsoft.com/office/powerpoint/2010/main" val="27273960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1264</TotalTime>
  <Words>3547</Words>
  <Application>Microsoft Office PowerPoint</Application>
  <PresentationFormat>Widescreen</PresentationFormat>
  <Paragraphs>513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Facet</vt:lpstr>
      <vt:lpstr>Spring-IOC</vt:lpstr>
      <vt:lpstr>       SPRING </vt:lpstr>
      <vt:lpstr>Importance of spring</vt:lpstr>
      <vt:lpstr>IoC Container</vt:lpstr>
      <vt:lpstr>IoC Containers</vt:lpstr>
      <vt:lpstr>POJO and Bean Class</vt:lpstr>
      <vt:lpstr>PowerPoint Presentation</vt:lpstr>
      <vt:lpstr> Spring IOC</vt:lpstr>
      <vt:lpstr>Important Members of the Spring Framework</vt:lpstr>
      <vt:lpstr>PowerPoint Presentation</vt:lpstr>
      <vt:lpstr>Bean Factory</vt:lpstr>
      <vt:lpstr>What exactly BeanFactory does?</vt:lpstr>
      <vt:lpstr>ApplicationContext -Interface</vt:lpstr>
      <vt:lpstr>What ApplicationContext exactly does?</vt:lpstr>
      <vt:lpstr>Important Implementing classes of Application Context</vt:lpstr>
      <vt:lpstr>Major Differences </vt:lpstr>
      <vt:lpstr>PowerPoint Presentation</vt:lpstr>
      <vt:lpstr>Programmatically Understanding</vt:lpstr>
      <vt:lpstr>Defining the POJO Class</vt:lpstr>
      <vt:lpstr>PowerPoint Presentation</vt:lpstr>
      <vt:lpstr>PowerPoint Presentation</vt:lpstr>
      <vt:lpstr>PowerPoint Presentation</vt:lpstr>
      <vt:lpstr>Dependency Injection</vt:lpstr>
      <vt:lpstr>What does Dependency Injection mean?</vt:lpstr>
      <vt:lpstr>Ways to Inject Dependencies</vt:lpstr>
      <vt:lpstr>Setter Method Injection</vt:lpstr>
      <vt:lpstr>Achieving Setter injection by providing information in .xml file</vt:lpstr>
      <vt:lpstr>PowerPoint Presentation</vt:lpstr>
      <vt:lpstr>PowerPoint Presentation</vt:lpstr>
      <vt:lpstr>Dependency Injection via Constructor</vt:lpstr>
      <vt:lpstr>Achieving Dependency injection via Constructor by providing configuration in .xml file</vt:lpstr>
      <vt:lpstr>PowerPoint Presentation</vt:lpstr>
      <vt:lpstr>PowerPoint Presentation</vt:lpstr>
      <vt:lpstr>Dependency Injection </vt:lpstr>
      <vt:lpstr>PowerPoint Presentation</vt:lpstr>
      <vt:lpstr>Variable Injection</vt:lpstr>
      <vt:lpstr>Configuration class acting as a substitute to .xml file</vt:lpstr>
      <vt:lpstr>Achieving Dependency Injection By ApplicationContext</vt:lpstr>
      <vt:lpstr>PowerPoint Presentation</vt:lpstr>
      <vt:lpstr>Specifying the configuration using Config Class </vt:lpstr>
      <vt:lpstr>PowerPoint Presentation</vt:lpstr>
      <vt:lpstr>PowerPoint Presentation</vt:lpstr>
      <vt:lpstr>Specifying the configuration using Config Class </vt:lpstr>
      <vt:lpstr>PowerPoint Presentation</vt:lpstr>
      <vt:lpstr>Spring Annotations</vt:lpstr>
      <vt:lpstr>Important Spring Annotations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Spring-core</dc:title>
  <dc:creator>Neeraj Kumar</dc:creator>
  <cp:lastModifiedBy>uday bhaskar</cp:lastModifiedBy>
  <cp:revision>52</cp:revision>
  <dcterms:created xsi:type="dcterms:W3CDTF">2022-06-21T11:36:26Z</dcterms:created>
  <dcterms:modified xsi:type="dcterms:W3CDTF">2023-01-09T05:13:34Z</dcterms:modified>
</cp:coreProperties>
</file>