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1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B2C54-0867-4265-9514-9DDE55E8E1A3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0B438-EECB-457D-9392-31DAF9472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91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0B438-EECB-457D-9392-31DAF947253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3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13196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2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0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26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02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23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25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82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8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6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9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4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2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7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0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2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7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141" y="660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/>
              <a:t>📌 US Flight Delay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9587" y="2224548"/>
            <a:ext cx="6400800" cy="1752600"/>
          </a:xfrm>
        </p:spPr>
        <p:txBody>
          <a:bodyPr>
            <a:noAutofit/>
          </a:bodyPr>
          <a:lstStyle/>
          <a:p>
            <a:r>
              <a:rPr sz="2400" b="1" dirty="0">
                <a:solidFill>
                  <a:schemeClr val="tx1"/>
                </a:solidFill>
              </a:rPr>
              <a:t>Trends, Root Causes, and Recommendations</a:t>
            </a:r>
          </a:p>
          <a:p>
            <a:endParaRPr sz="2400" b="1" dirty="0">
              <a:solidFill>
                <a:schemeClr val="tx1"/>
              </a:solidFill>
            </a:endParaRPr>
          </a:p>
          <a:p>
            <a:r>
              <a:rPr sz="2400" b="1" dirty="0">
                <a:solidFill>
                  <a:schemeClr val="tx1"/>
                </a:solidFill>
              </a:rPr>
              <a:t>By: </a:t>
            </a:r>
            <a:r>
              <a:rPr lang="en-IN" sz="2400" b="1" dirty="0">
                <a:solidFill>
                  <a:schemeClr val="tx1"/>
                </a:solidFill>
              </a:rPr>
              <a:t>Visheshta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       23113167</a:t>
            </a:r>
            <a:endParaRPr sz="2400" b="1" dirty="0">
              <a:solidFill>
                <a:schemeClr val="tx1"/>
              </a:solidFill>
            </a:endParaRPr>
          </a:p>
          <a:p>
            <a:r>
              <a:rPr sz="2400" b="1" dirty="0">
                <a:solidFill>
                  <a:schemeClr val="tx1"/>
                </a:solidFill>
              </a:rPr>
              <a:t>Tools: Python, Pandas, Seaborn, </a:t>
            </a:r>
            <a:r>
              <a:rPr sz="2400" b="1" dirty="0" err="1">
                <a:solidFill>
                  <a:schemeClr val="tx1"/>
                </a:solidFill>
              </a:rPr>
              <a:t>LightGBM</a:t>
            </a:r>
            <a:endParaRPr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96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Annual Flight Delay Trends (2015–2024)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F8D9FF-F3E7-02C7-AAEF-0B64ED61D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074129"/>
              </p:ext>
            </p:extLst>
          </p:nvPr>
        </p:nvGraphicFramePr>
        <p:xfrm>
          <a:off x="457200" y="1507864"/>
          <a:ext cx="4114800" cy="335468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182342923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2186109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198980320"/>
                    </a:ext>
                  </a:extLst>
                </a:gridCol>
              </a:tblGrid>
              <a:tr h="426959">
                <a:tc>
                  <a:txBody>
                    <a:bodyPr/>
                    <a:lstStyle/>
                    <a:p>
                      <a:r>
                        <a:rPr lang="en-IN" sz="1200" dirty="0"/>
                        <a:t>Year</a:t>
                      </a:r>
                    </a:p>
                  </a:txBody>
                  <a:tcPr marL="60994" marR="60994" marT="30497" marB="30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Delay Ratio</a:t>
                      </a:r>
                    </a:p>
                  </a:txBody>
                  <a:tcPr marL="60994" marR="60994" marT="30497" marB="30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Trend Interpretation</a:t>
                      </a:r>
                    </a:p>
                  </a:txBody>
                  <a:tcPr marL="60994" marR="60994" marT="30497" marB="30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56876"/>
                  </a:ext>
                </a:extLst>
              </a:tr>
              <a:tr h="243977">
                <a:tc>
                  <a:txBody>
                    <a:bodyPr/>
                    <a:lstStyle/>
                    <a:p>
                      <a:r>
                        <a:rPr lang="en-IN" sz="1200"/>
                        <a:t>2015</a:t>
                      </a:r>
                    </a:p>
                  </a:txBody>
                  <a:tcPr marL="60994" marR="60994" marT="30497" marB="30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~0.12</a:t>
                      </a:r>
                    </a:p>
                  </a:txBody>
                  <a:tcPr marL="60994" marR="60994" marT="30497" marB="30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Baseline stability</a:t>
                      </a:r>
                    </a:p>
                  </a:txBody>
                  <a:tcPr marL="60994" marR="60994" marT="30497" marB="30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1307205"/>
                  </a:ext>
                </a:extLst>
              </a:tr>
              <a:tr h="243977">
                <a:tc>
                  <a:txBody>
                    <a:bodyPr/>
                    <a:lstStyle/>
                    <a:p>
                      <a:r>
                        <a:rPr lang="en-IN" sz="1200"/>
                        <a:t>2016</a:t>
                      </a:r>
                    </a:p>
                  </a:txBody>
                  <a:tcPr marL="60994" marR="60994" marT="30497" marB="30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~0.14</a:t>
                      </a:r>
                    </a:p>
                  </a:txBody>
                  <a:tcPr marL="60994" marR="60994" marT="30497" marB="30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Slight increase</a:t>
                      </a:r>
                    </a:p>
                  </a:txBody>
                  <a:tcPr marL="60994" marR="60994" marT="30497" marB="30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878611"/>
                  </a:ext>
                </a:extLst>
              </a:tr>
              <a:tr h="426959">
                <a:tc>
                  <a:txBody>
                    <a:bodyPr/>
                    <a:lstStyle/>
                    <a:p>
                      <a:r>
                        <a:rPr lang="en-IN" sz="1200"/>
                        <a:t>2017</a:t>
                      </a:r>
                    </a:p>
                  </a:txBody>
                  <a:tcPr marL="60994" marR="60994" marT="30497" marB="30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~0.15</a:t>
                      </a:r>
                    </a:p>
                  </a:txBody>
                  <a:tcPr marL="60994" marR="60994" marT="30497" marB="30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Growing operational strain</a:t>
                      </a:r>
                    </a:p>
                  </a:txBody>
                  <a:tcPr marL="60994" marR="60994" marT="30497" marB="30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241850"/>
                  </a:ext>
                </a:extLst>
              </a:tr>
              <a:tr h="426959">
                <a:tc>
                  <a:txBody>
                    <a:bodyPr/>
                    <a:lstStyle/>
                    <a:p>
                      <a:r>
                        <a:rPr lang="en-IN" sz="1200"/>
                        <a:t>2018</a:t>
                      </a:r>
                    </a:p>
                  </a:txBody>
                  <a:tcPr marL="60994" marR="60994" marT="30497" marB="30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~0.16</a:t>
                      </a:r>
                    </a:p>
                  </a:txBody>
                  <a:tcPr marL="60994" marR="60994" marT="30497" marB="30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Continued inefficiencies</a:t>
                      </a:r>
                    </a:p>
                  </a:txBody>
                  <a:tcPr marL="60994" marR="60994" marT="30497" marB="30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702998"/>
                  </a:ext>
                </a:extLst>
              </a:tr>
              <a:tr h="243977">
                <a:tc>
                  <a:txBody>
                    <a:bodyPr/>
                    <a:lstStyle/>
                    <a:p>
                      <a:r>
                        <a:rPr lang="en-IN" sz="1200"/>
                        <a:t>2019</a:t>
                      </a:r>
                    </a:p>
                  </a:txBody>
                  <a:tcPr marL="60994" marR="60994" marT="30497" marB="30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~0.18</a:t>
                      </a:r>
                    </a:p>
                  </a:txBody>
                  <a:tcPr marL="60994" marR="60994" marT="30497" marB="30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Pre-pandemic peak</a:t>
                      </a:r>
                    </a:p>
                  </a:txBody>
                  <a:tcPr marL="60994" marR="60994" marT="30497" marB="30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933880"/>
                  </a:ext>
                </a:extLst>
              </a:tr>
              <a:tr h="426959">
                <a:tc>
                  <a:txBody>
                    <a:bodyPr/>
                    <a:lstStyle/>
                    <a:p>
                      <a:r>
                        <a:rPr lang="en-IN" sz="1200"/>
                        <a:t>2020</a:t>
                      </a:r>
                    </a:p>
                  </a:txBody>
                  <a:tcPr marL="60994" marR="60994" marT="30497" marB="30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~0.20</a:t>
                      </a:r>
                    </a:p>
                  </a:txBody>
                  <a:tcPr marL="60994" marR="60994" marT="30497" marB="30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COVID-19 disruptions</a:t>
                      </a:r>
                    </a:p>
                  </a:txBody>
                  <a:tcPr marL="60994" marR="60994" marT="30497" marB="30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960416"/>
                  </a:ext>
                </a:extLst>
              </a:tr>
              <a:tr h="243977">
                <a:tc>
                  <a:txBody>
                    <a:bodyPr/>
                    <a:lstStyle/>
                    <a:p>
                      <a:r>
                        <a:rPr lang="en-IN" sz="1200"/>
                        <a:t>2021</a:t>
                      </a:r>
                    </a:p>
                  </a:txBody>
                  <a:tcPr marL="60994" marR="60994" marT="30497" marB="30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~0.18</a:t>
                      </a:r>
                    </a:p>
                  </a:txBody>
                  <a:tcPr marL="60994" marR="60994" marT="30497" marB="30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Partial recovery</a:t>
                      </a:r>
                    </a:p>
                  </a:txBody>
                  <a:tcPr marL="60994" marR="60994" marT="30497" marB="30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209758"/>
                  </a:ext>
                </a:extLst>
              </a:tr>
              <a:tr h="426959">
                <a:tc>
                  <a:txBody>
                    <a:bodyPr/>
                    <a:lstStyle/>
                    <a:p>
                      <a:r>
                        <a:rPr lang="en-IN" sz="1200" dirty="0"/>
                        <a:t>2022</a:t>
                      </a:r>
                    </a:p>
                  </a:txBody>
                  <a:tcPr marL="60994" marR="60994" marT="30497" marB="30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~0.17</a:t>
                      </a:r>
                    </a:p>
                  </a:txBody>
                  <a:tcPr marL="60994" marR="60994" marT="30497" marB="30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Stabilizing, but elevated</a:t>
                      </a:r>
                    </a:p>
                  </a:txBody>
                  <a:tcPr marL="60994" marR="60994" marT="30497" marB="30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616620"/>
                  </a:ext>
                </a:extLst>
              </a:tr>
              <a:tr h="243977">
                <a:tc>
                  <a:txBody>
                    <a:bodyPr/>
                    <a:lstStyle/>
                    <a:p>
                      <a:r>
                        <a:rPr lang="en-IN" sz="1200"/>
                        <a:t>2023</a:t>
                      </a:r>
                    </a:p>
                  </a:txBody>
                  <a:tcPr marL="60994" marR="60994" marT="30497" marB="30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~0.16</a:t>
                      </a:r>
                    </a:p>
                  </a:txBody>
                  <a:tcPr marL="60994" marR="60994" marT="30497" marB="30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Slow improvement</a:t>
                      </a:r>
                    </a:p>
                  </a:txBody>
                  <a:tcPr marL="60994" marR="60994" marT="30497" marB="304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36283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69332C5-2741-C97B-4602-7834D0D33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45" y="1064053"/>
            <a:ext cx="3539687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Table: Delay Ratio Over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36D4BA-E576-F75E-B85C-AF07CB5A9BAA}"/>
              </a:ext>
            </a:extLst>
          </p:cNvPr>
          <p:cNvSpPr txBox="1"/>
          <p:nvPr/>
        </p:nvSpPr>
        <p:spPr>
          <a:xfrm>
            <a:off x="0" y="5143449"/>
            <a:ext cx="10441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Key Takeaways</a:t>
            </a:r>
          </a:p>
          <a:p>
            <a:r>
              <a:rPr lang="en-IN" b="1" dirty="0"/>
              <a:t>Pre-2020</a:t>
            </a:r>
            <a:r>
              <a:rPr lang="en-IN" dirty="0"/>
              <a:t>: Steady rise in delays → Systemic issues (e.g., capacity, scheduling).</a:t>
            </a:r>
          </a:p>
          <a:p>
            <a:r>
              <a:rPr lang="en-IN" b="1" dirty="0"/>
              <a:t>2020</a:t>
            </a:r>
            <a:r>
              <a:rPr lang="en-IN" dirty="0"/>
              <a:t>: Spike due to pandemic chaos (fewer flights, higher delays).</a:t>
            </a:r>
          </a:p>
          <a:p>
            <a:r>
              <a:rPr lang="en-IN" b="1" dirty="0"/>
              <a:t>2021–2024</a:t>
            </a:r>
            <a:r>
              <a:rPr lang="en-IN" dirty="0"/>
              <a:t>: Ratios remain above pre-2019 levels → Recovery incomplete.</a:t>
            </a:r>
          </a:p>
          <a:p>
            <a:r>
              <a:rPr lang="en-IN" b="1" dirty="0"/>
              <a:t>Action Item</a:t>
            </a:r>
          </a:p>
          <a:p>
            <a:r>
              <a:rPr lang="en-IN" b="1" dirty="0"/>
              <a:t>Root-cause analysis</a:t>
            </a:r>
            <a:r>
              <a:rPr lang="en-IN" dirty="0"/>
              <a:t> needed for persistent delays (e.g., staffing, air traffic tech).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600B62-77D4-3E45-04AA-DEDB137629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80" y="1441616"/>
            <a:ext cx="4635562" cy="24027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0866" y="140098"/>
            <a:ext cx="6613622" cy="146010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Consolidated Analysis of Flight Delay Trends (2015–2023)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17689" cy="4983162"/>
          </a:xfrm>
        </p:spPr>
        <p:txBody>
          <a:bodyPr>
            <a:normAutofit fontScale="55000" lnSpcReduction="20000"/>
          </a:bodyPr>
          <a:lstStyle/>
          <a:p>
            <a:r>
              <a:rPr lang="en-IN" b="1" dirty="0"/>
              <a:t>1. Delay Ratio Trends</a:t>
            </a:r>
            <a:endParaRPr lang="en-IN" dirty="0"/>
          </a:p>
          <a:p>
            <a:pPr lvl="0"/>
            <a:r>
              <a:rPr lang="en-IN" b="1" dirty="0"/>
              <a:t>2015–2019</a:t>
            </a:r>
            <a:r>
              <a:rPr lang="en-IN" dirty="0"/>
              <a:t>: Gradual increase in delay ratio (e.g., from </a:t>
            </a:r>
            <a:r>
              <a:rPr lang="en-IN" b="1" dirty="0"/>
              <a:t>~0.12 to ~0.18</a:t>
            </a:r>
            <a:r>
              <a:rPr lang="en-IN" dirty="0"/>
              <a:t>), suggesting worsening efficiency.</a:t>
            </a:r>
          </a:p>
          <a:p>
            <a:pPr lvl="0"/>
            <a:r>
              <a:rPr lang="en-IN" b="1" dirty="0"/>
              <a:t>2020 (COVID-19)</a:t>
            </a:r>
            <a:r>
              <a:rPr lang="en-IN" dirty="0"/>
              <a:t>: Likely spike in delay ratio due to operational disruptions, despite fewer flights.</a:t>
            </a:r>
          </a:p>
          <a:p>
            <a:pPr lvl="0"/>
            <a:r>
              <a:rPr lang="en-IN" b="1" dirty="0"/>
              <a:t>2021–2023</a:t>
            </a:r>
            <a:r>
              <a:rPr lang="en-IN" dirty="0"/>
              <a:t>: Post-pandemic recovery—delay ratios may remain elevated due to lingering logistical challenges.</a:t>
            </a:r>
          </a:p>
          <a:p>
            <a:r>
              <a:rPr lang="en-IN" b="1" dirty="0"/>
              <a:t>2. Flight Volume vs. Delays</a:t>
            </a:r>
            <a:endParaRPr lang="en-IN" dirty="0"/>
          </a:p>
          <a:p>
            <a:pPr lvl="0"/>
            <a:r>
              <a:rPr lang="en-IN" b="1" dirty="0"/>
              <a:t>Total Flights</a:t>
            </a:r>
            <a:r>
              <a:rPr lang="en-IN" dirty="0"/>
              <a:t>: Dropped sharply in </a:t>
            </a:r>
            <a:r>
              <a:rPr lang="en-IN" b="1" dirty="0"/>
              <a:t>2020</a:t>
            </a:r>
            <a:r>
              <a:rPr lang="en-IN" dirty="0"/>
              <a:t>, rebounding in </a:t>
            </a:r>
            <a:r>
              <a:rPr lang="en-IN" b="1" dirty="0"/>
              <a:t>2021–2023</a:t>
            </a:r>
            <a:r>
              <a:rPr lang="en-IN" dirty="0"/>
              <a:t>.</a:t>
            </a:r>
          </a:p>
          <a:p>
            <a:pPr lvl="0"/>
            <a:r>
              <a:rPr lang="en-IN" b="1" dirty="0"/>
              <a:t>Delayed Flights</a:t>
            </a:r>
            <a:r>
              <a:rPr lang="en-IN" dirty="0"/>
              <a:t>: Proportional delays (ratio) may have risen even as flight numbers recovered, indicating systemic issues (e.g., staffing, air traffic).</a:t>
            </a:r>
          </a:p>
          <a:p>
            <a:r>
              <a:rPr lang="en-IN" b="1" dirty="0"/>
              <a:t>3. Key Takeaways</a:t>
            </a:r>
            <a:endParaRPr lang="en-IN" dirty="0"/>
          </a:p>
          <a:p>
            <a:pPr lvl="0"/>
            <a:r>
              <a:rPr lang="en-IN" b="1" dirty="0"/>
              <a:t>Pre-Pandemic</a:t>
            </a:r>
            <a:r>
              <a:rPr lang="en-IN" dirty="0"/>
              <a:t>: Rising delays suggest capacity or management issues.</a:t>
            </a:r>
          </a:p>
          <a:p>
            <a:pPr lvl="0"/>
            <a:r>
              <a:rPr lang="en-IN" b="1" dirty="0"/>
              <a:t>2020</a:t>
            </a:r>
            <a:r>
              <a:rPr lang="en-IN" dirty="0"/>
              <a:t>: Anomaly with high delays relative to reduced flights.</a:t>
            </a:r>
          </a:p>
          <a:p>
            <a:pPr lvl="0"/>
            <a:r>
              <a:rPr lang="en-IN" b="1" dirty="0"/>
              <a:t>Post-2020</a:t>
            </a:r>
            <a:r>
              <a:rPr lang="en-IN" dirty="0"/>
              <a:t>: Recovery in flight numbers, but delays persist, requiring operational improvements.</a:t>
            </a:r>
          </a:p>
          <a:p>
            <a:r>
              <a:rPr lang="en-IN" b="1" dirty="0"/>
              <a:t>Conclusion</a:t>
            </a:r>
            <a:r>
              <a:rPr lang="en-IN" dirty="0"/>
              <a:t>: Airlines/airports faced growing inefficiencies pre-pandemic, which were exacerbated by COVID-19. Post-pandemic, delays remain a challenge despite restored flight volumes. </a:t>
            </a:r>
          </a:p>
          <a:p>
            <a:pPr marL="0" indent="0">
              <a:buNone/>
            </a:pPr>
            <a:endParaRPr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9D7FF-2FD2-CF2E-703B-250F10C09F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89" y="1246749"/>
            <a:ext cx="3212219" cy="1638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BC80E0-50E9-2D4A-A374-D69E25C672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23" y="3018299"/>
            <a:ext cx="2986077" cy="1660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C005E4-44AE-23DD-ABCA-E4FCC679B3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89" y="4876483"/>
            <a:ext cx="3439539" cy="17068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146"/>
            <a:ext cx="8229600" cy="817754"/>
          </a:xfrm>
        </p:spPr>
        <p:txBody>
          <a:bodyPr/>
          <a:lstStyle/>
          <a:p>
            <a:r>
              <a:rPr dirty="0"/>
              <a:t>📈 Delay Trends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715365-85F8-8450-979F-047DB3253B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389861"/>
              </p:ext>
            </p:extLst>
          </p:nvPr>
        </p:nvGraphicFramePr>
        <p:xfrm>
          <a:off x="457200" y="1117892"/>
          <a:ext cx="4836160" cy="1779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9040">
                  <a:extLst>
                    <a:ext uri="{9D8B030D-6E8A-4147-A177-3AD203B41FA5}">
                      <a16:colId xmlns:a16="http://schemas.microsoft.com/office/drawing/2014/main" val="287695917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663380025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3994641613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1742388996"/>
                    </a:ext>
                  </a:extLst>
                </a:gridCol>
              </a:tblGrid>
              <a:tr h="172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Delay Cause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72" marR="7372" marT="7372" marB="73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Affected Flights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72" marR="7372" marT="7372" marB="73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Controllability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72" marR="7372" marT="7372" marB="73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Typical Reasons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72" marR="7372" marT="7372" marB="7372" anchor="ctr"/>
                </a:tc>
                <a:extLst>
                  <a:ext uri="{0D108BD9-81ED-4DB2-BD59-A6C34878D82A}">
                    <a16:rowId xmlns:a16="http://schemas.microsoft.com/office/drawing/2014/main" val="2233423282"/>
                  </a:ext>
                </a:extLst>
              </a:tr>
              <a:tr h="3392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Carrier Delay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72" marR="7372" marT="7372" marB="73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~165,000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72" marR="7372" marT="7372" marB="73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✅ High (Airline-controlled)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72" marR="7372" marT="7372" marB="73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Crew unavailability, maintenance, staffing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72" marR="7372" marT="7372" marB="7372" anchor="ctr"/>
                </a:tc>
                <a:extLst>
                  <a:ext uri="{0D108BD9-81ED-4DB2-BD59-A6C34878D82A}">
                    <a16:rowId xmlns:a16="http://schemas.microsoft.com/office/drawing/2014/main" val="4024074624"/>
                  </a:ext>
                </a:extLst>
              </a:tr>
              <a:tr h="3392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Late Aircraft Delay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72" marR="7372" marT="7372" marB="73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~150,000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72" marR="7372" marT="7372" marB="73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✅ Medium–High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72" marR="7372" marT="7372" marB="73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Turnaround issues, late incoming flights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72" marR="7372" marT="7372" marB="7372" anchor="ctr"/>
                </a:tc>
                <a:extLst>
                  <a:ext uri="{0D108BD9-81ED-4DB2-BD59-A6C34878D82A}">
                    <a16:rowId xmlns:a16="http://schemas.microsoft.com/office/drawing/2014/main" val="3082058773"/>
                  </a:ext>
                </a:extLst>
              </a:tr>
              <a:tr h="3392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NAS Delay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72" marR="7372" marT="7372" marB="73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~150,000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72" marR="7372" marT="7372" marB="73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🚧 Medium–Low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72" marR="7372" marT="7372" marB="73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Airspace congestion, ATC volume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72" marR="7372" marT="7372" marB="7372" anchor="ctr"/>
                </a:tc>
                <a:extLst>
                  <a:ext uri="{0D108BD9-81ED-4DB2-BD59-A6C34878D82A}">
                    <a16:rowId xmlns:a16="http://schemas.microsoft.com/office/drawing/2014/main" val="1985807991"/>
                  </a:ext>
                </a:extLst>
              </a:tr>
              <a:tr h="172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Weather Delay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72" marR="7372" marT="7372" marB="73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~95,000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72" marR="7372" marT="7372" marB="73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❌ Low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72" marR="7372" marT="7372" marB="73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Storms, wind, visibility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72" marR="7372" marT="7372" marB="7372" anchor="ctr"/>
                </a:tc>
                <a:extLst>
                  <a:ext uri="{0D108BD9-81ED-4DB2-BD59-A6C34878D82A}">
                    <a16:rowId xmlns:a16="http://schemas.microsoft.com/office/drawing/2014/main" val="3233815638"/>
                  </a:ext>
                </a:extLst>
              </a:tr>
              <a:tr h="3392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Security Delay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72" marR="7372" marT="7372" marB="73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~20,000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72" marR="7372" marT="7372" marB="73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❌ Low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72" marR="7372" marT="7372" marB="73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TSA/security checks, threats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72" marR="7372" marT="7372" marB="7372" anchor="ctr"/>
                </a:tc>
                <a:extLst>
                  <a:ext uri="{0D108BD9-81ED-4DB2-BD59-A6C34878D82A}">
                    <a16:rowId xmlns:a16="http://schemas.microsoft.com/office/drawing/2014/main" val="39069403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51417A-402C-2E0E-72FF-F0DA2488D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388476"/>
              </p:ext>
            </p:extLst>
          </p:nvPr>
        </p:nvGraphicFramePr>
        <p:xfrm>
          <a:off x="457200" y="3183347"/>
          <a:ext cx="8229600" cy="1512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6477">
                  <a:extLst>
                    <a:ext uri="{9D8B030D-6E8A-4147-A177-3AD203B41FA5}">
                      <a16:colId xmlns:a16="http://schemas.microsoft.com/office/drawing/2014/main" val="1620782271"/>
                    </a:ext>
                  </a:extLst>
                </a:gridCol>
                <a:gridCol w="4213123">
                  <a:extLst>
                    <a:ext uri="{9D8B030D-6E8A-4147-A177-3AD203B41FA5}">
                      <a16:colId xmlns:a16="http://schemas.microsoft.com/office/drawing/2014/main" val="30476780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Question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Insight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0604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Which delay reason occurs most often?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✈️ Late Aircraft – biggest contributor to delay chains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71794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Which causes can we realistically address?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✅ Carrier &amp; Late Aircraft – both are fully controllable by airlines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4229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What role does airspace congestion play?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NAS delays are growing – collaboration with FAA/ATC needed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8672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Are weather and security major contributors?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❄️ Weather is moderate; 🔒 Security delays are rare and not a top concern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13962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What’s the most reliable month for operations?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📅 February – consistently lowest delay volume across years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3861186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259C2121-166A-F540-511C-2D545927F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" y="804592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📊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Delay Cause Summary Table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6F8551-2BBF-5BE7-BD66-E3D7927043A6}"/>
              </a:ext>
            </a:extLst>
          </p:cNvPr>
          <p:cNvSpPr txBox="1"/>
          <p:nvPr/>
        </p:nvSpPr>
        <p:spPr>
          <a:xfrm>
            <a:off x="0" y="4795897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📌</a:t>
            </a:r>
            <a:r>
              <a:rPr lang="en-US" alt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Key Insights </a:t>
            </a:r>
            <a:endParaRPr lang="en-US" altLang="en-US" sz="16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analysis reveals that the majority of flight delays are driven by </a:t>
            </a:r>
            <a:r>
              <a:rPr lang="en-US" alt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Carrier-related</a:t>
            </a:r>
            <a:r>
              <a:rPr lang="en-US" alt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alt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Late Aircraft</a:t>
            </a:r>
            <a:r>
              <a:rPr lang="en-US" alt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issues, both of which fall under airline control and are highly actionable. In contrast, delays caused by the </a:t>
            </a:r>
            <a:r>
              <a:rPr lang="en-US" alt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National Airspace System (NAS)</a:t>
            </a:r>
            <a:r>
              <a:rPr lang="en-US" alt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alt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Weather</a:t>
            </a:r>
            <a:r>
              <a:rPr lang="en-US" alt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also significant but are generally harder to manage directly, as they depend on air traffic congestion and environmental conditions. </a:t>
            </a:r>
            <a:r>
              <a:rPr lang="en-US" alt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Security-related delays</a:t>
            </a:r>
            <a:r>
              <a:rPr lang="en-US" alt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contribute the least and have minimal operational impact. This distribution highlights that the most effective mitigation strategies should focus on optimizing </a:t>
            </a:r>
            <a:r>
              <a:rPr lang="en-US" alt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airline operations</a:t>
            </a:r>
            <a:r>
              <a:rPr lang="en-US" alt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particularly in areas like </a:t>
            </a:r>
            <a:r>
              <a:rPr lang="en-US" alt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crew scheduling</a:t>
            </a:r>
            <a:r>
              <a:rPr lang="en-US" alt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aircraft turnaround</a:t>
            </a:r>
            <a:r>
              <a:rPr lang="en-US" alt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alt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buffer planning</a:t>
            </a:r>
            <a:r>
              <a:rPr lang="en-US" alt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to tackle the most frequent and controllable delay causes.</a:t>
            </a:r>
            <a:endParaRPr lang="en-US" altLang="en-US" sz="14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27FB8-F617-C826-DD32-67DFF9F289D1}"/>
              </a:ext>
            </a:extLst>
          </p:cNvPr>
          <p:cNvSpPr txBox="1"/>
          <p:nvPr/>
        </p:nvSpPr>
        <p:spPr>
          <a:xfrm>
            <a:off x="0" y="2839794"/>
            <a:ext cx="4185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❓</a:t>
            </a: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Key Questions &amp; Data-Driven Answers</a:t>
            </a:r>
            <a:endParaRPr lang="en-US" altLang="en-US" sz="800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63131C-A957-4FF9-7EB2-16552C3C4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525" y="1099762"/>
            <a:ext cx="3270017" cy="18393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0763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/>
              <a:t>🔍 Model Summary &amp; Justification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FD63C5-81DA-7DCA-42FB-0A8DD660C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" y="783863"/>
            <a:ext cx="4658591" cy="473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📘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Classification Model (Random Forest + SMOTE)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predict whether a flight would be delayed,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Classifier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was used with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applied to address class imbalance. This combination allowed the model to better capture the minority class (delayed flights) while maintaining generalization.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Metrics: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✅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63%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📊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ROC AUC: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0.67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🎯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F1-Score (Delayed):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0.54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scores indicate a balanced performance, particularly important for delay detection where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recall and class sensitivity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matter.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Random Forest?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non-linear interactions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combinations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efficiently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Resistant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overfitting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due to ensemble voting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Works well on datasets with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mixed feature types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importance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analysis, useful for RCA (root cause analysis)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A5B957A-8816-88CA-C80A-CC06FE9B0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3440" y="783863"/>
            <a:ext cx="4389120" cy="338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📘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Regression Model (Random Forest Regressor)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estimate the expected delay duration (in minutes), a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Regressor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was trained on the same feature set.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Metrics: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⏱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 (Mean Absolute Error):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21.1 minutes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📉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RMSE (Root Mean Squared Error):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38.5 minutes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means the model, on average, predicts delays within ~21 minutes, which is acceptable for high-variance delay data in aviation.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Random Forest for Regression?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Captures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non-linear delay patterns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without requiring transformation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Robust to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outliers and skewed distributions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(common in delay 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Performs better than linear models on high-dimensional, noisy data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7D4FC8B-949D-A6DC-2A36-5C05293D1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" y="5149526"/>
            <a:ext cx="4114800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🧠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Summary: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 models leverage the strengths of Random Forest to handle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imbalanced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noisy operational data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use of SMOTE further ensures fair learning across delay classes, making this approach effective for both operational analytics and predictive decision support.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1FAEAB-7AE1-719C-1221-341E5B961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21" y="3634844"/>
            <a:ext cx="3192424" cy="32228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397" y="-181980"/>
            <a:ext cx="7704667" cy="1981200"/>
          </a:xfrm>
        </p:spPr>
        <p:txBody>
          <a:bodyPr>
            <a:normAutofit/>
          </a:bodyPr>
          <a:lstStyle/>
          <a:p>
            <a:r>
              <a:rPr lang="en-IN" b="1" dirty="0"/>
              <a:t>📊 Model Insights — Key Drivers &amp; Practical Levers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A539A5-FC5C-FA32-0440-80210BB47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320684"/>
              </p:ext>
            </p:extLst>
          </p:nvPr>
        </p:nvGraphicFramePr>
        <p:xfrm>
          <a:off x="115529" y="3910881"/>
          <a:ext cx="4228855" cy="2647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5771">
                  <a:extLst>
                    <a:ext uri="{9D8B030D-6E8A-4147-A177-3AD203B41FA5}">
                      <a16:colId xmlns:a16="http://schemas.microsoft.com/office/drawing/2014/main" val="823642621"/>
                    </a:ext>
                  </a:extLst>
                </a:gridCol>
                <a:gridCol w="845771">
                  <a:extLst>
                    <a:ext uri="{9D8B030D-6E8A-4147-A177-3AD203B41FA5}">
                      <a16:colId xmlns:a16="http://schemas.microsoft.com/office/drawing/2014/main" val="2461059053"/>
                    </a:ext>
                  </a:extLst>
                </a:gridCol>
                <a:gridCol w="845771">
                  <a:extLst>
                    <a:ext uri="{9D8B030D-6E8A-4147-A177-3AD203B41FA5}">
                      <a16:colId xmlns:a16="http://schemas.microsoft.com/office/drawing/2014/main" val="786064752"/>
                    </a:ext>
                  </a:extLst>
                </a:gridCol>
                <a:gridCol w="845771">
                  <a:extLst>
                    <a:ext uri="{9D8B030D-6E8A-4147-A177-3AD203B41FA5}">
                      <a16:colId xmlns:a16="http://schemas.microsoft.com/office/drawing/2014/main" val="3108792389"/>
                    </a:ext>
                  </a:extLst>
                </a:gridCol>
                <a:gridCol w="845771">
                  <a:extLst>
                    <a:ext uri="{9D8B030D-6E8A-4147-A177-3AD203B41FA5}">
                      <a16:colId xmlns:a16="http://schemas.microsoft.com/office/drawing/2014/main" val="361628438"/>
                    </a:ext>
                  </a:extLst>
                </a:gridCol>
              </a:tblGrid>
              <a:tr h="2076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Feature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8" marR="8078" marT="8078" marB="80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Importance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8" marR="8078" marT="8078" marB="80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Adjustability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8" marR="8078" marT="8078" marB="80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OAI Score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8" marR="8078" marT="8078" marB="80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Interpretation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8" marR="8078" marT="8078" marB="8078" anchor="ctr"/>
                </a:tc>
                <a:extLst>
                  <a:ext uri="{0D108BD9-81ED-4DB2-BD59-A6C34878D82A}">
                    <a16:rowId xmlns:a16="http://schemas.microsoft.com/office/drawing/2014/main" val="3371170897"/>
                  </a:ext>
                </a:extLst>
              </a:tr>
              <a:tr h="8111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✈️ Airport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8" marR="8078" marT="8078" marB="80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0.593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8" marR="8078" marT="8078" marB="80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0.5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8" marR="8078" marT="8078" marB="80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0.297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8" marR="8078" marT="8078" marB="80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Moderate control via gate assignment, decongestion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8" marR="8078" marT="8078" marB="8078" anchor="ctr"/>
                </a:tc>
                <a:extLst>
                  <a:ext uri="{0D108BD9-81ED-4DB2-BD59-A6C34878D82A}">
                    <a16:rowId xmlns:a16="http://schemas.microsoft.com/office/drawing/2014/main" val="3226027547"/>
                  </a:ext>
                </a:extLst>
              </a:tr>
              <a:tr h="6099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🧭 Carrier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8" marR="8078" marT="8078" marB="80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0.209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8" marR="8078" marT="8078" marB="80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1.0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8" marR="8078" marT="8078" marB="80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0.209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8" marR="8078" marT="8078" marB="80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High control via crew, aircraft scheduling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8" marR="8078" marT="8078" marB="8078" anchor="ctr"/>
                </a:tc>
                <a:extLst>
                  <a:ext uri="{0D108BD9-81ED-4DB2-BD59-A6C34878D82A}">
                    <a16:rowId xmlns:a16="http://schemas.microsoft.com/office/drawing/2014/main" val="1418736437"/>
                  </a:ext>
                </a:extLst>
              </a:tr>
              <a:tr h="6099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📉 Delay Ratio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8" marR="8078" marT="8078" marB="80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0.174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8" marR="8078" marT="8078" marB="80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0.5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8" marR="8078" marT="8078" marB="80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0.087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8" marR="8078" marT="8078" marB="80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Useful planning metric; limited direct control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8" marR="8078" marT="8078" marB="8078" anchor="ctr"/>
                </a:tc>
                <a:extLst>
                  <a:ext uri="{0D108BD9-81ED-4DB2-BD59-A6C34878D82A}">
                    <a16:rowId xmlns:a16="http://schemas.microsoft.com/office/drawing/2014/main" val="4176583365"/>
                  </a:ext>
                </a:extLst>
              </a:tr>
              <a:tr h="4087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📅 Month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8" marR="8078" marT="8078" marB="80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0.024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8" marR="8078" marT="8078" marB="80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0.0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8" marR="8078" marT="8078" marB="80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0.000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8" marR="8078" marT="8078" marB="80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Seasonal; not controllable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78" marR="8078" marT="8078" marB="8078" anchor="ctr"/>
                </a:tc>
                <a:extLst>
                  <a:ext uri="{0D108BD9-81ED-4DB2-BD59-A6C34878D82A}">
                    <a16:rowId xmlns:a16="http://schemas.microsoft.com/office/drawing/2014/main" val="184118481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D095D77-4977-A2FA-EAFE-65C84376A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92" y="1394555"/>
            <a:ext cx="8721217" cy="1025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🔍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Objective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not only identify the most important factors contributing to flight delays, but also determine which of them can be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realistically addressed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airlines and airports.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0A6669-DDEC-C836-0163-405561A06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91" y="2045368"/>
            <a:ext cx="8721218" cy="194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⚙️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Methodology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training a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classifier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we extracted feature importances and assigned each feature an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adjustability score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based on domain knowledge: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Fully controllable (e.g., carrier operations)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Partially controllable (e.g., airport congestion)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Not controllable (e.g., time of year)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then computed an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OAI (Operational Adjustability Index)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👉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OAI = Feature Importance × Adjustability Score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050673F-A002-7637-F1B5-5A930AEF4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29" y="3633882"/>
            <a:ext cx="554047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📈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Final Feature Rankings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491F04-AA79-0722-148D-DA169AF55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248" y="3910881"/>
            <a:ext cx="4580566" cy="25784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-352167"/>
            <a:ext cx="7704667" cy="1981200"/>
          </a:xfrm>
        </p:spPr>
        <p:txBody>
          <a:bodyPr>
            <a:normAutofit/>
          </a:bodyPr>
          <a:lstStyle/>
          <a:p>
            <a:r>
              <a:rPr lang="en-IN" b="1" dirty="0"/>
              <a:t>✈️ Final Recommendations — Data-Driven Delay Mitigation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48" y="1286133"/>
            <a:ext cx="8809704" cy="5278130"/>
          </a:xfrm>
        </p:spPr>
        <p:txBody>
          <a:bodyPr>
            <a:noAutofit/>
          </a:bodyPr>
          <a:lstStyle/>
          <a:p>
            <a:r>
              <a:rPr lang="en-US" sz="1450" dirty="0"/>
              <a:t>🔧 </a:t>
            </a:r>
            <a:r>
              <a:rPr lang="en-US" sz="1450" b="1" dirty="0"/>
              <a:t>Operational Improvements</a:t>
            </a:r>
            <a:br>
              <a:rPr lang="en-US" sz="1450" dirty="0"/>
            </a:br>
            <a:r>
              <a:rPr lang="en-US" sz="1450" dirty="0"/>
              <a:t>• Introduce buffer time in scheduling to reduce cascading delays from late aircraft.</a:t>
            </a:r>
            <a:br>
              <a:rPr lang="en-US" sz="1450" dirty="0"/>
            </a:br>
            <a:r>
              <a:rPr lang="en-US" sz="1450" dirty="0"/>
              <a:t>• Implement flexible crew and aircraft turnaround strategies to improve resilience during disruptions.</a:t>
            </a:r>
          </a:p>
          <a:p>
            <a:r>
              <a:rPr lang="en-US" sz="1450" dirty="0"/>
              <a:t>🌦️ </a:t>
            </a:r>
            <a:r>
              <a:rPr lang="en-US" sz="1450" b="1" dirty="0"/>
              <a:t>Weather-Adaptive Planning</a:t>
            </a:r>
            <a:br>
              <a:rPr lang="en-US" sz="1450" dirty="0"/>
            </a:br>
            <a:r>
              <a:rPr lang="en-US" sz="1450" dirty="0"/>
              <a:t>• Use machine learning models trained on historical weather-delay patterns to forecast high-risk windows.</a:t>
            </a:r>
            <a:br>
              <a:rPr lang="en-US" sz="1450" dirty="0"/>
            </a:br>
            <a:r>
              <a:rPr lang="en-US" sz="1450" dirty="0"/>
              <a:t>• Pre-allocate resources and reroute flights in anticipation of severe weather events.</a:t>
            </a:r>
          </a:p>
          <a:p>
            <a:r>
              <a:rPr lang="en-US" sz="1450" dirty="0"/>
              <a:t>🛫 </a:t>
            </a:r>
            <a:r>
              <a:rPr lang="en-US" sz="1450" b="1" dirty="0"/>
              <a:t>Airspace &amp; Airport Coordination</a:t>
            </a:r>
            <a:br>
              <a:rPr lang="en-US" sz="1450" dirty="0"/>
            </a:br>
            <a:r>
              <a:rPr lang="en-US" sz="1450" dirty="0"/>
              <a:t>• Strengthen coordination with ATC and FAA to manage congestion at NAS-impacted airports (e.g., EWR, JFK).</a:t>
            </a:r>
            <a:br>
              <a:rPr lang="en-US" sz="1450" dirty="0"/>
            </a:br>
            <a:r>
              <a:rPr lang="en-US" sz="1450" dirty="0"/>
              <a:t>• Optimize gate and taxiway assignments at hubs like ORD, ATL to reduce ground delays.</a:t>
            </a:r>
          </a:p>
          <a:p>
            <a:r>
              <a:rPr lang="en-US" sz="1450" dirty="0"/>
              <a:t>📊 </a:t>
            </a:r>
            <a:r>
              <a:rPr lang="en-US" sz="1450" b="1" dirty="0"/>
              <a:t>Predictive Risk Scoring</a:t>
            </a:r>
            <a:br>
              <a:rPr lang="en-US" sz="1450" dirty="0"/>
            </a:br>
            <a:r>
              <a:rPr lang="en-US" sz="1450" dirty="0"/>
              <a:t>• Deploy route-specific delay risk models using historical cause-tagged data.</a:t>
            </a:r>
            <a:br>
              <a:rPr lang="en-US" sz="1450" dirty="0"/>
            </a:br>
            <a:r>
              <a:rPr lang="en-US" sz="1450" dirty="0"/>
              <a:t>• Integrate real-time model predictions into airline operations dashboards for proactive decision-making.</a:t>
            </a:r>
          </a:p>
          <a:p>
            <a:r>
              <a:rPr lang="en-US" sz="1450" dirty="0"/>
              <a:t>📉 </a:t>
            </a:r>
            <a:r>
              <a:rPr lang="en-US" sz="1450" b="1" dirty="0"/>
              <a:t>Carrier-Level Adjustments</a:t>
            </a:r>
            <a:br>
              <a:rPr lang="en-US" sz="1450" dirty="0"/>
            </a:br>
            <a:r>
              <a:rPr lang="en-US" sz="1450" dirty="0"/>
              <a:t>• Recommend B6 (JetBlue) and WN (Southwest) reoptimize routes and aircraft allocation at peak-delay airports.</a:t>
            </a:r>
            <a:br>
              <a:rPr lang="en-US" sz="1450" dirty="0"/>
            </a:br>
            <a:r>
              <a:rPr lang="en-US" sz="1450" dirty="0"/>
              <a:t>• Encourage investment in real-time scheduling systems for carriers with high delay ratios.</a:t>
            </a:r>
          </a:p>
          <a:p>
            <a:r>
              <a:rPr lang="en-US" sz="1450" dirty="0"/>
              <a:t>📈 </a:t>
            </a:r>
            <a:r>
              <a:rPr lang="en-US" sz="1450" b="1" dirty="0"/>
              <a:t>Strategic Delay Mapping (OAI Framework)</a:t>
            </a:r>
            <a:br>
              <a:rPr lang="en-US" sz="1450" dirty="0"/>
            </a:br>
            <a:r>
              <a:rPr lang="en-US" sz="1450" dirty="0"/>
              <a:t>• Prioritize mitigation for delay causes with high feature importance and high controllability (e.g., late aircraft over NAS).</a:t>
            </a:r>
            <a:br>
              <a:rPr lang="en-US" sz="1450" dirty="0"/>
            </a:br>
            <a:r>
              <a:rPr lang="en-US" sz="1450" dirty="0"/>
              <a:t>• Use the Operational Adjustability Index (OAI) to guide investment in controllable delay factors.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81DF42-63DB-65DE-E100-234B5B479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957" y="894812"/>
            <a:ext cx="7160086" cy="5068376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78</TotalTime>
  <Words>1352</Words>
  <Application>Microsoft Office PowerPoint</Application>
  <PresentationFormat>On-screen Show (4:3)</PresentationFormat>
  <Paragraphs>166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📌 US Flight Delay Analysis</vt:lpstr>
      <vt:lpstr>Annual Flight Delay Trends (2015–2024)</vt:lpstr>
      <vt:lpstr>Consolidated Analysis of Flight Delay Trends (2015–2023)</vt:lpstr>
      <vt:lpstr>📈 Delay Trends</vt:lpstr>
      <vt:lpstr>🔍 Model Summary &amp; Justification</vt:lpstr>
      <vt:lpstr>📊 Model Insights — Key Drivers &amp; Practical Levers</vt:lpstr>
      <vt:lpstr>✈️ Final Recommendations — Data-Driven Delay Mitigation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VISHESHTA</dc:creator>
  <cp:keywords/>
  <dc:description>generated using python-pptx</dc:description>
  <cp:lastModifiedBy>visheshta garg</cp:lastModifiedBy>
  <cp:revision>3</cp:revision>
  <dcterms:created xsi:type="dcterms:W3CDTF">2013-01-27T09:14:16Z</dcterms:created>
  <dcterms:modified xsi:type="dcterms:W3CDTF">2025-06-16T18:52:48Z</dcterms:modified>
  <cp:category/>
</cp:coreProperties>
</file>