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87" r:id="rId5"/>
    <p:sldId id="280" r:id="rId6"/>
    <p:sldId id="286" r:id="rId7"/>
    <p:sldId id="265" r:id="rId8"/>
    <p:sldId id="290" r:id="rId9"/>
    <p:sldId id="257" r:id="rId10"/>
    <p:sldId id="289" r:id="rId11"/>
    <p:sldId id="268" r:id="rId12"/>
    <p:sldId id="276" r:id="rId13"/>
    <p:sldId id="283" r:id="rId14"/>
    <p:sldId id="259" r:id="rId15"/>
    <p:sldId id="261" r:id="rId16"/>
    <p:sldId id="288" r:id="rId17"/>
    <p:sldId id="262" r:id="rId18"/>
    <p:sldId id="291"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4B1"/>
    <a:srgbClr val="FFFFFF"/>
    <a:srgbClr val="BD7D7E"/>
    <a:srgbClr val="CC0A0A"/>
    <a:srgbClr val="E81010"/>
    <a:srgbClr val="E33D3D"/>
    <a:srgbClr val="F05151"/>
    <a:srgbClr val="D4A9CB"/>
    <a:srgbClr val="CC6466"/>
    <a:srgbClr val="FF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E95C9-1AB4-4FCD-881D-11A0FB3F078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E459BA59-E57C-47F9-92E9-BAD0AF938ED3}">
      <dgm:prSet phldrT="[Text]"/>
      <dgm:spPr>
        <a:solidFill>
          <a:srgbClr val="7030A0"/>
        </a:solidFill>
      </dgm:spPr>
      <dgm:t>
        <a:bodyPr/>
        <a:lstStyle/>
        <a:p>
          <a:r>
            <a:rPr lang="en-US" dirty="0"/>
            <a:t>Shipping Port</a:t>
          </a:r>
        </a:p>
      </dgm:t>
    </dgm:pt>
    <dgm:pt modelId="{FABBA596-0AF6-4144-9603-08031DEA91D2}" type="parTrans" cxnId="{980FA052-A416-46AE-BC61-4FCCF821A5D2}">
      <dgm:prSet/>
      <dgm:spPr/>
      <dgm:t>
        <a:bodyPr/>
        <a:lstStyle/>
        <a:p>
          <a:endParaRPr lang="en-US"/>
        </a:p>
      </dgm:t>
    </dgm:pt>
    <dgm:pt modelId="{22D37FE6-3842-42F6-A9C0-D4A33861A65E}" type="sibTrans" cxnId="{980FA052-A416-46AE-BC61-4FCCF821A5D2}">
      <dgm:prSet/>
      <dgm:spPr/>
      <dgm:t>
        <a:bodyPr/>
        <a:lstStyle/>
        <a:p>
          <a:endParaRPr lang="en-US"/>
        </a:p>
      </dgm:t>
    </dgm:pt>
    <dgm:pt modelId="{5189BFD1-644A-40B1-91F5-24CAAF1314F2}">
      <dgm:prSet phldrT="[Text]"/>
      <dgm:spPr>
        <a:solidFill>
          <a:srgbClr val="7030A0"/>
        </a:solidFill>
      </dgm:spPr>
      <dgm:t>
        <a:bodyPr/>
        <a:lstStyle/>
        <a:p>
          <a:r>
            <a:rPr lang="en-US" dirty="0"/>
            <a:t>Container stacking &amp; </a:t>
          </a:r>
          <a:r>
            <a:rPr lang="en-US" dirty="0" err="1"/>
            <a:t>Rearanging</a:t>
          </a:r>
          <a:endParaRPr lang="en-US" dirty="0"/>
        </a:p>
      </dgm:t>
    </dgm:pt>
    <dgm:pt modelId="{74D2648F-087D-4B0E-A7B0-95978F3042EC}" type="parTrans" cxnId="{69B40050-DF62-4A73-B1CB-A1AD925884A1}">
      <dgm:prSet/>
      <dgm:spPr>
        <a:solidFill>
          <a:schemeClr val="bg1"/>
        </a:solidFill>
        <a:ln>
          <a:solidFill>
            <a:srgbClr val="7030A0"/>
          </a:solidFill>
        </a:ln>
      </dgm:spPr>
      <dgm:t>
        <a:bodyPr/>
        <a:lstStyle/>
        <a:p>
          <a:endParaRPr lang="en-US"/>
        </a:p>
      </dgm:t>
    </dgm:pt>
    <dgm:pt modelId="{01A81012-23C7-4E88-9A8F-26ADB0AA9909}" type="sibTrans" cxnId="{69B40050-DF62-4A73-B1CB-A1AD925884A1}">
      <dgm:prSet/>
      <dgm:spPr/>
      <dgm:t>
        <a:bodyPr/>
        <a:lstStyle/>
        <a:p>
          <a:endParaRPr lang="en-US"/>
        </a:p>
      </dgm:t>
    </dgm:pt>
    <dgm:pt modelId="{516B7913-1612-43A5-97A3-501F4DA914F7}">
      <dgm:prSet phldrT="[Text]"/>
      <dgm:spPr>
        <a:solidFill>
          <a:srgbClr val="7030A0"/>
        </a:solidFill>
      </dgm:spPr>
      <dgm:t>
        <a:bodyPr/>
        <a:lstStyle/>
        <a:p>
          <a:r>
            <a:rPr lang="en-US" dirty="0"/>
            <a:t>Container loading &amp; Unloading</a:t>
          </a:r>
        </a:p>
      </dgm:t>
    </dgm:pt>
    <dgm:pt modelId="{9A31804D-965E-44A1-8DFF-50262743F1E9}" type="parTrans" cxnId="{AD8F7A00-B629-403D-AA1C-2FB2F50F21CD}">
      <dgm:prSet/>
      <dgm:spPr/>
      <dgm:t>
        <a:bodyPr/>
        <a:lstStyle/>
        <a:p>
          <a:endParaRPr lang="en-US"/>
        </a:p>
      </dgm:t>
    </dgm:pt>
    <dgm:pt modelId="{D096527D-5948-4D98-B794-3F957A8D6BEB}" type="sibTrans" cxnId="{AD8F7A00-B629-403D-AA1C-2FB2F50F21CD}">
      <dgm:prSet/>
      <dgm:spPr/>
      <dgm:t>
        <a:bodyPr/>
        <a:lstStyle/>
        <a:p>
          <a:endParaRPr lang="en-US"/>
        </a:p>
      </dgm:t>
    </dgm:pt>
    <dgm:pt modelId="{2CAF0DBA-6938-42BB-8D3C-6B5876FC751F}">
      <dgm:prSet phldrT="[Text]"/>
      <dgm:spPr>
        <a:solidFill>
          <a:srgbClr val="7030A0"/>
        </a:solidFill>
      </dgm:spPr>
      <dgm:t>
        <a:bodyPr/>
        <a:lstStyle/>
        <a:p>
          <a:r>
            <a:rPr lang="en-US" dirty="0"/>
            <a:t>Offshore </a:t>
          </a:r>
          <a:r>
            <a:rPr lang="en-US" dirty="0">
              <a:solidFill>
                <a:srgbClr val="FFFFFF"/>
              </a:solidFill>
            </a:rPr>
            <a:t>Transportation</a:t>
          </a:r>
        </a:p>
      </dgm:t>
    </dgm:pt>
    <dgm:pt modelId="{7D63AA35-6A59-4212-A0EB-41F2E40F6C4E}" type="parTrans" cxnId="{98204FFB-69E8-4445-A680-8C09A2068A4E}">
      <dgm:prSet/>
      <dgm:spPr>
        <a:solidFill>
          <a:srgbClr val="7030A0"/>
        </a:solidFill>
        <a:ln>
          <a:solidFill>
            <a:srgbClr val="7030A0"/>
          </a:solidFill>
        </a:ln>
      </dgm:spPr>
      <dgm:t>
        <a:bodyPr/>
        <a:lstStyle/>
        <a:p>
          <a:endParaRPr lang="en-US"/>
        </a:p>
      </dgm:t>
    </dgm:pt>
    <dgm:pt modelId="{04A4DA1E-E8B4-4066-8BA7-D54C1E455D7E}" type="sibTrans" cxnId="{98204FFB-69E8-4445-A680-8C09A2068A4E}">
      <dgm:prSet/>
      <dgm:spPr/>
      <dgm:t>
        <a:bodyPr/>
        <a:lstStyle/>
        <a:p>
          <a:endParaRPr lang="en-US"/>
        </a:p>
      </dgm:t>
    </dgm:pt>
    <dgm:pt modelId="{8A53B1E1-E317-4A2A-B23A-BDB039625DBB}" type="pres">
      <dgm:prSet presAssocID="{029E95C9-1AB4-4FCD-881D-11A0FB3F0782}" presName="hierChild1" presStyleCnt="0">
        <dgm:presLayoutVars>
          <dgm:orgChart val="1"/>
          <dgm:chPref val="1"/>
          <dgm:dir/>
          <dgm:animOne val="branch"/>
          <dgm:animLvl val="lvl"/>
          <dgm:resizeHandles/>
        </dgm:presLayoutVars>
      </dgm:prSet>
      <dgm:spPr/>
    </dgm:pt>
    <dgm:pt modelId="{B6B59C0E-116B-41F0-A19D-2CCC611D8B0E}" type="pres">
      <dgm:prSet presAssocID="{E459BA59-E57C-47F9-92E9-BAD0AF938ED3}" presName="hierRoot1" presStyleCnt="0">
        <dgm:presLayoutVars>
          <dgm:hierBranch val="init"/>
        </dgm:presLayoutVars>
      </dgm:prSet>
      <dgm:spPr/>
    </dgm:pt>
    <dgm:pt modelId="{FA3DE7F5-BD09-49DD-BCFF-08985A7CFCD0}" type="pres">
      <dgm:prSet presAssocID="{E459BA59-E57C-47F9-92E9-BAD0AF938ED3}" presName="rootComposite1" presStyleCnt="0"/>
      <dgm:spPr/>
    </dgm:pt>
    <dgm:pt modelId="{4F5DF7DE-A5AB-40F1-A4B2-36A9FD738574}" type="pres">
      <dgm:prSet presAssocID="{E459BA59-E57C-47F9-92E9-BAD0AF938ED3}" presName="rootText1" presStyleLbl="node0" presStyleIdx="0" presStyleCnt="1" custLinFactNeighborY="-5784">
        <dgm:presLayoutVars>
          <dgm:chPref val="3"/>
        </dgm:presLayoutVars>
      </dgm:prSet>
      <dgm:spPr/>
    </dgm:pt>
    <dgm:pt modelId="{72B414A0-43A5-4CB5-8FD1-F7D3CF0C2175}" type="pres">
      <dgm:prSet presAssocID="{E459BA59-E57C-47F9-92E9-BAD0AF938ED3}" presName="rootConnector1" presStyleLbl="node1" presStyleIdx="0" presStyleCnt="0"/>
      <dgm:spPr/>
    </dgm:pt>
    <dgm:pt modelId="{54E7BB7D-6329-4D26-B8C5-117722D6FF52}" type="pres">
      <dgm:prSet presAssocID="{E459BA59-E57C-47F9-92E9-BAD0AF938ED3}" presName="hierChild2" presStyleCnt="0"/>
      <dgm:spPr/>
    </dgm:pt>
    <dgm:pt modelId="{8D160E67-8649-4325-BA2D-7ABE96AC3CBF}" type="pres">
      <dgm:prSet presAssocID="{74D2648F-087D-4B0E-A7B0-95978F3042EC}" presName="Name37" presStyleLbl="parChTrans1D2" presStyleIdx="0" presStyleCnt="3"/>
      <dgm:spPr/>
    </dgm:pt>
    <dgm:pt modelId="{19782BD1-CCEC-4417-B996-0728E121BC78}" type="pres">
      <dgm:prSet presAssocID="{5189BFD1-644A-40B1-91F5-24CAAF1314F2}" presName="hierRoot2" presStyleCnt="0">
        <dgm:presLayoutVars>
          <dgm:hierBranch val="init"/>
        </dgm:presLayoutVars>
      </dgm:prSet>
      <dgm:spPr/>
    </dgm:pt>
    <dgm:pt modelId="{41A9A3E8-A24B-4664-96FA-25C8CC87A243}" type="pres">
      <dgm:prSet presAssocID="{5189BFD1-644A-40B1-91F5-24CAAF1314F2}" presName="rootComposite" presStyleCnt="0"/>
      <dgm:spPr/>
    </dgm:pt>
    <dgm:pt modelId="{27E98F17-8C7D-4321-843C-73003EA4D977}" type="pres">
      <dgm:prSet presAssocID="{5189BFD1-644A-40B1-91F5-24CAAF1314F2}" presName="rootText" presStyleLbl="node2" presStyleIdx="0" presStyleCnt="3">
        <dgm:presLayoutVars>
          <dgm:chPref val="3"/>
        </dgm:presLayoutVars>
      </dgm:prSet>
      <dgm:spPr/>
    </dgm:pt>
    <dgm:pt modelId="{705175AE-3CE4-4839-B0D9-F05D7608A0CF}" type="pres">
      <dgm:prSet presAssocID="{5189BFD1-644A-40B1-91F5-24CAAF1314F2}" presName="rootConnector" presStyleLbl="node2" presStyleIdx="0" presStyleCnt="3"/>
      <dgm:spPr/>
    </dgm:pt>
    <dgm:pt modelId="{58CFFBB7-0330-4182-934C-BFD42CC4EDEF}" type="pres">
      <dgm:prSet presAssocID="{5189BFD1-644A-40B1-91F5-24CAAF1314F2}" presName="hierChild4" presStyleCnt="0"/>
      <dgm:spPr/>
    </dgm:pt>
    <dgm:pt modelId="{7606D8E2-021A-4031-BC88-889C78E1119E}" type="pres">
      <dgm:prSet presAssocID="{5189BFD1-644A-40B1-91F5-24CAAF1314F2}" presName="hierChild5" presStyleCnt="0"/>
      <dgm:spPr/>
    </dgm:pt>
    <dgm:pt modelId="{2C9685D9-95BA-4095-8CCE-82D4548FD97D}" type="pres">
      <dgm:prSet presAssocID="{9A31804D-965E-44A1-8DFF-50262743F1E9}" presName="Name37" presStyleLbl="parChTrans1D2" presStyleIdx="1" presStyleCnt="3"/>
      <dgm:spPr/>
    </dgm:pt>
    <dgm:pt modelId="{C37E2685-FAE8-4A6F-918F-9BA552623AFC}" type="pres">
      <dgm:prSet presAssocID="{516B7913-1612-43A5-97A3-501F4DA914F7}" presName="hierRoot2" presStyleCnt="0">
        <dgm:presLayoutVars>
          <dgm:hierBranch val="init"/>
        </dgm:presLayoutVars>
      </dgm:prSet>
      <dgm:spPr/>
    </dgm:pt>
    <dgm:pt modelId="{E9F9140B-E1C7-4CE3-AB39-C69C27FDA292}" type="pres">
      <dgm:prSet presAssocID="{516B7913-1612-43A5-97A3-501F4DA914F7}" presName="rootComposite" presStyleCnt="0"/>
      <dgm:spPr/>
    </dgm:pt>
    <dgm:pt modelId="{6FBAEFF6-703F-4DEB-BC65-D2C60A6A368E}" type="pres">
      <dgm:prSet presAssocID="{516B7913-1612-43A5-97A3-501F4DA914F7}" presName="rootText" presStyleLbl="node2" presStyleIdx="1" presStyleCnt="3" custLinFactNeighborY="0">
        <dgm:presLayoutVars>
          <dgm:chPref val="3"/>
        </dgm:presLayoutVars>
      </dgm:prSet>
      <dgm:spPr/>
    </dgm:pt>
    <dgm:pt modelId="{2F3DCD17-B1C5-46CA-82A7-E641F08DB9CF}" type="pres">
      <dgm:prSet presAssocID="{516B7913-1612-43A5-97A3-501F4DA914F7}" presName="rootConnector" presStyleLbl="node2" presStyleIdx="1" presStyleCnt="3"/>
      <dgm:spPr/>
    </dgm:pt>
    <dgm:pt modelId="{DB077EBC-E282-44F5-BF58-D6EF27CC5DAD}" type="pres">
      <dgm:prSet presAssocID="{516B7913-1612-43A5-97A3-501F4DA914F7}" presName="hierChild4" presStyleCnt="0"/>
      <dgm:spPr/>
    </dgm:pt>
    <dgm:pt modelId="{A138FB0E-363C-45CF-8A9E-BE13DAE190FE}" type="pres">
      <dgm:prSet presAssocID="{516B7913-1612-43A5-97A3-501F4DA914F7}" presName="hierChild5" presStyleCnt="0"/>
      <dgm:spPr/>
    </dgm:pt>
    <dgm:pt modelId="{64291B42-CC5E-41D1-97F8-61A601D8AF0A}" type="pres">
      <dgm:prSet presAssocID="{7D63AA35-6A59-4212-A0EB-41F2E40F6C4E}" presName="Name37" presStyleLbl="parChTrans1D2" presStyleIdx="2" presStyleCnt="3"/>
      <dgm:spPr/>
    </dgm:pt>
    <dgm:pt modelId="{A15FA316-75A4-4B83-98C2-15574F3D06F0}" type="pres">
      <dgm:prSet presAssocID="{2CAF0DBA-6938-42BB-8D3C-6B5876FC751F}" presName="hierRoot2" presStyleCnt="0">
        <dgm:presLayoutVars>
          <dgm:hierBranch val="init"/>
        </dgm:presLayoutVars>
      </dgm:prSet>
      <dgm:spPr/>
    </dgm:pt>
    <dgm:pt modelId="{7E2FD83F-D55D-4941-88AC-A06E77FA9419}" type="pres">
      <dgm:prSet presAssocID="{2CAF0DBA-6938-42BB-8D3C-6B5876FC751F}" presName="rootComposite" presStyleCnt="0"/>
      <dgm:spPr/>
    </dgm:pt>
    <dgm:pt modelId="{FA335623-765A-4455-8FE6-743A3195AD94}" type="pres">
      <dgm:prSet presAssocID="{2CAF0DBA-6938-42BB-8D3C-6B5876FC751F}" presName="rootText" presStyleLbl="node2" presStyleIdx="2" presStyleCnt="3">
        <dgm:presLayoutVars>
          <dgm:chPref val="3"/>
        </dgm:presLayoutVars>
      </dgm:prSet>
      <dgm:spPr/>
    </dgm:pt>
    <dgm:pt modelId="{C8A86133-B8E8-4485-87BD-6228968EB2DC}" type="pres">
      <dgm:prSet presAssocID="{2CAF0DBA-6938-42BB-8D3C-6B5876FC751F}" presName="rootConnector" presStyleLbl="node2" presStyleIdx="2" presStyleCnt="3"/>
      <dgm:spPr/>
    </dgm:pt>
    <dgm:pt modelId="{E393D185-01C0-4A4F-AA6B-0464CC8F1050}" type="pres">
      <dgm:prSet presAssocID="{2CAF0DBA-6938-42BB-8D3C-6B5876FC751F}" presName="hierChild4" presStyleCnt="0"/>
      <dgm:spPr/>
    </dgm:pt>
    <dgm:pt modelId="{7C7E68FA-1D6C-4A0E-968A-AD1914D84BD2}" type="pres">
      <dgm:prSet presAssocID="{2CAF0DBA-6938-42BB-8D3C-6B5876FC751F}" presName="hierChild5" presStyleCnt="0"/>
      <dgm:spPr/>
    </dgm:pt>
    <dgm:pt modelId="{5A87AD7D-679F-4306-97B9-690506DB3FC7}" type="pres">
      <dgm:prSet presAssocID="{E459BA59-E57C-47F9-92E9-BAD0AF938ED3}" presName="hierChild3" presStyleCnt="0"/>
      <dgm:spPr/>
    </dgm:pt>
  </dgm:ptLst>
  <dgm:cxnLst>
    <dgm:cxn modelId="{AD8F7A00-B629-403D-AA1C-2FB2F50F21CD}" srcId="{E459BA59-E57C-47F9-92E9-BAD0AF938ED3}" destId="{516B7913-1612-43A5-97A3-501F4DA914F7}" srcOrd="1" destOrd="0" parTransId="{9A31804D-965E-44A1-8DFF-50262743F1E9}" sibTransId="{D096527D-5948-4D98-B794-3F957A8D6BEB}"/>
    <dgm:cxn modelId="{7EC7050B-C5AB-4035-AE0F-F4E2E0EF2931}" type="presOf" srcId="{5189BFD1-644A-40B1-91F5-24CAAF1314F2}" destId="{705175AE-3CE4-4839-B0D9-F05D7608A0CF}" srcOrd="1" destOrd="0" presId="urn:microsoft.com/office/officeart/2005/8/layout/orgChart1"/>
    <dgm:cxn modelId="{34062F0C-DE53-4060-B425-13111214D3E3}" type="presOf" srcId="{516B7913-1612-43A5-97A3-501F4DA914F7}" destId="{6FBAEFF6-703F-4DEB-BC65-D2C60A6A368E}" srcOrd="0" destOrd="0" presId="urn:microsoft.com/office/officeart/2005/8/layout/orgChart1"/>
    <dgm:cxn modelId="{C5201111-4EAB-4B06-8642-3EA52A319609}" type="presOf" srcId="{516B7913-1612-43A5-97A3-501F4DA914F7}" destId="{2F3DCD17-B1C5-46CA-82A7-E641F08DB9CF}" srcOrd="1" destOrd="0" presId="urn:microsoft.com/office/officeart/2005/8/layout/orgChart1"/>
    <dgm:cxn modelId="{8508A827-14E1-499B-9795-C16DC23665E9}" type="presOf" srcId="{9A31804D-965E-44A1-8DFF-50262743F1E9}" destId="{2C9685D9-95BA-4095-8CCE-82D4548FD97D}" srcOrd="0" destOrd="0" presId="urn:microsoft.com/office/officeart/2005/8/layout/orgChart1"/>
    <dgm:cxn modelId="{7EADF028-75E2-418B-B513-EFAE89BFBB1D}" type="presOf" srcId="{74D2648F-087D-4B0E-A7B0-95978F3042EC}" destId="{8D160E67-8649-4325-BA2D-7ABE96AC3CBF}" srcOrd="0" destOrd="0" presId="urn:microsoft.com/office/officeart/2005/8/layout/orgChart1"/>
    <dgm:cxn modelId="{69B40050-DF62-4A73-B1CB-A1AD925884A1}" srcId="{E459BA59-E57C-47F9-92E9-BAD0AF938ED3}" destId="{5189BFD1-644A-40B1-91F5-24CAAF1314F2}" srcOrd="0" destOrd="0" parTransId="{74D2648F-087D-4B0E-A7B0-95978F3042EC}" sibTransId="{01A81012-23C7-4E88-9A8F-26ADB0AA9909}"/>
    <dgm:cxn modelId="{980FA052-A416-46AE-BC61-4FCCF821A5D2}" srcId="{029E95C9-1AB4-4FCD-881D-11A0FB3F0782}" destId="{E459BA59-E57C-47F9-92E9-BAD0AF938ED3}" srcOrd="0" destOrd="0" parTransId="{FABBA596-0AF6-4144-9603-08031DEA91D2}" sibTransId="{22D37FE6-3842-42F6-A9C0-D4A33861A65E}"/>
    <dgm:cxn modelId="{05CA617F-3675-4E48-A281-AEAD2002FD5E}" type="presOf" srcId="{E459BA59-E57C-47F9-92E9-BAD0AF938ED3}" destId="{4F5DF7DE-A5AB-40F1-A4B2-36A9FD738574}" srcOrd="0" destOrd="0" presId="urn:microsoft.com/office/officeart/2005/8/layout/orgChart1"/>
    <dgm:cxn modelId="{D45D848E-D6C4-4781-942F-4E9AE80822A6}" type="presOf" srcId="{029E95C9-1AB4-4FCD-881D-11A0FB3F0782}" destId="{8A53B1E1-E317-4A2A-B23A-BDB039625DBB}" srcOrd="0" destOrd="0" presId="urn:microsoft.com/office/officeart/2005/8/layout/orgChart1"/>
    <dgm:cxn modelId="{94643994-7154-4B85-B628-C9C4EC0A666F}" type="presOf" srcId="{2CAF0DBA-6938-42BB-8D3C-6B5876FC751F}" destId="{C8A86133-B8E8-4485-87BD-6228968EB2DC}" srcOrd="1" destOrd="0" presId="urn:microsoft.com/office/officeart/2005/8/layout/orgChart1"/>
    <dgm:cxn modelId="{EE63EF94-1650-404F-97DE-31FB030AAB36}" type="presOf" srcId="{E459BA59-E57C-47F9-92E9-BAD0AF938ED3}" destId="{72B414A0-43A5-4CB5-8FD1-F7D3CF0C2175}" srcOrd="1" destOrd="0" presId="urn:microsoft.com/office/officeart/2005/8/layout/orgChart1"/>
    <dgm:cxn modelId="{53A5F5B3-FCC3-477E-8547-0FC13CE81AB8}" type="presOf" srcId="{5189BFD1-644A-40B1-91F5-24CAAF1314F2}" destId="{27E98F17-8C7D-4321-843C-73003EA4D977}" srcOrd="0" destOrd="0" presId="urn:microsoft.com/office/officeart/2005/8/layout/orgChart1"/>
    <dgm:cxn modelId="{E9C81CE5-11E7-4BE7-AB1E-E378D5295DC7}" type="presOf" srcId="{7D63AA35-6A59-4212-A0EB-41F2E40F6C4E}" destId="{64291B42-CC5E-41D1-97F8-61A601D8AF0A}" srcOrd="0" destOrd="0" presId="urn:microsoft.com/office/officeart/2005/8/layout/orgChart1"/>
    <dgm:cxn modelId="{30F25EF7-EB73-4847-B20D-AF2E58603CE3}" type="presOf" srcId="{2CAF0DBA-6938-42BB-8D3C-6B5876FC751F}" destId="{FA335623-765A-4455-8FE6-743A3195AD94}" srcOrd="0" destOrd="0" presId="urn:microsoft.com/office/officeart/2005/8/layout/orgChart1"/>
    <dgm:cxn modelId="{98204FFB-69E8-4445-A680-8C09A2068A4E}" srcId="{E459BA59-E57C-47F9-92E9-BAD0AF938ED3}" destId="{2CAF0DBA-6938-42BB-8D3C-6B5876FC751F}" srcOrd="2" destOrd="0" parTransId="{7D63AA35-6A59-4212-A0EB-41F2E40F6C4E}" sibTransId="{04A4DA1E-E8B4-4066-8BA7-D54C1E455D7E}"/>
    <dgm:cxn modelId="{92B3E3D9-DDD5-4185-8A92-B5714027881B}" type="presParOf" srcId="{8A53B1E1-E317-4A2A-B23A-BDB039625DBB}" destId="{B6B59C0E-116B-41F0-A19D-2CCC611D8B0E}" srcOrd="0" destOrd="0" presId="urn:microsoft.com/office/officeart/2005/8/layout/orgChart1"/>
    <dgm:cxn modelId="{B184501A-A918-4418-B1C7-B702758F3CFB}" type="presParOf" srcId="{B6B59C0E-116B-41F0-A19D-2CCC611D8B0E}" destId="{FA3DE7F5-BD09-49DD-BCFF-08985A7CFCD0}" srcOrd="0" destOrd="0" presId="urn:microsoft.com/office/officeart/2005/8/layout/orgChart1"/>
    <dgm:cxn modelId="{311A35B8-8603-432F-9075-54AED850F66E}" type="presParOf" srcId="{FA3DE7F5-BD09-49DD-BCFF-08985A7CFCD0}" destId="{4F5DF7DE-A5AB-40F1-A4B2-36A9FD738574}" srcOrd="0" destOrd="0" presId="urn:microsoft.com/office/officeart/2005/8/layout/orgChart1"/>
    <dgm:cxn modelId="{5B9F8686-78AF-44C7-B7C8-0ACA29818B1F}" type="presParOf" srcId="{FA3DE7F5-BD09-49DD-BCFF-08985A7CFCD0}" destId="{72B414A0-43A5-4CB5-8FD1-F7D3CF0C2175}" srcOrd="1" destOrd="0" presId="urn:microsoft.com/office/officeart/2005/8/layout/orgChart1"/>
    <dgm:cxn modelId="{FC61A927-AC76-408C-B937-06D2B13B4314}" type="presParOf" srcId="{B6B59C0E-116B-41F0-A19D-2CCC611D8B0E}" destId="{54E7BB7D-6329-4D26-B8C5-117722D6FF52}" srcOrd="1" destOrd="0" presId="urn:microsoft.com/office/officeart/2005/8/layout/orgChart1"/>
    <dgm:cxn modelId="{CE450088-3770-497A-BE18-DDC8CD5C8AAD}" type="presParOf" srcId="{54E7BB7D-6329-4D26-B8C5-117722D6FF52}" destId="{8D160E67-8649-4325-BA2D-7ABE96AC3CBF}" srcOrd="0" destOrd="0" presId="urn:microsoft.com/office/officeart/2005/8/layout/orgChart1"/>
    <dgm:cxn modelId="{417FF427-9FE8-4EB4-8F74-3F62C1199F34}" type="presParOf" srcId="{54E7BB7D-6329-4D26-B8C5-117722D6FF52}" destId="{19782BD1-CCEC-4417-B996-0728E121BC78}" srcOrd="1" destOrd="0" presId="urn:microsoft.com/office/officeart/2005/8/layout/orgChart1"/>
    <dgm:cxn modelId="{92BB8793-E58A-4DE0-91AA-4804980EB51F}" type="presParOf" srcId="{19782BD1-CCEC-4417-B996-0728E121BC78}" destId="{41A9A3E8-A24B-4664-96FA-25C8CC87A243}" srcOrd="0" destOrd="0" presId="urn:microsoft.com/office/officeart/2005/8/layout/orgChart1"/>
    <dgm:cxn modelId="{83A1309A-CB58-48A6-BBF6-531B3E44E44C}" type="presParOf" srcId="{41A9A3E8-A24B-4664-96FA-25C8CC87A243}" destId="{27E98F17-8C7D-4321-843C-73003EA4D977}" srcOrd="0" destOrd="0" presId="urn:microsoft.com/office/officeart/2005/8/layout/orgChart1"/>
    <dgm:cxn modelId="{5A559367-3645-45D7-BAEE-C6963CB9300E}" type="presParOf" srcId="{41A9A3E8-A24B-4664-96FA-25C8CC87A243}" destId="{705175AE-3CE4-4839-B0D9-F05D7608A0CF}" srcOrd="1" destOrd="0" presId="urn:microsoft.com/office/officeart/2005/8/layout/orgChart1"/>
    <dgm:cxn modelId="{34171518-0BBC-43F4-ADF8-52118686575A}" type="presParOf" srcId="{19782BD1-CCEC-4417-B996-0728E121BC78}" destId="{58CFFBB7-0330-4182-934C-BFD42CC4EDEF}" srcOrd="1" destOrd="0" presId="urn:microsoft.com/office/officeart/2005/8/layout/orgChart1"/>
    <dgm:cxn modelId="{ABE6F6EB-B888-4115-9FE7-1E06C9D9F2EC}" type="presParOf" srcId="{19782BD1-CCEC-4417-B996-0728E121BC78}" destId="{7606D8E2-021A-4031-BC88-889C78E1119E}" srcOrd="2" destOrd="0" presId="urn:microsoft.com/office/officeart/2005/8/layout/orgChart1"/>
    <dgm:cxn modelId="{AE98912C-8D05-4DE2-A1CA-7BD9936188CF}" type="presParOf" srcId="{54E7BB7D-6329-4D26-B8C5-117722D6FF52}" destId="{2C9685D9-95BA-4095-8CCE-82D4548FD97D}" srcOrd="2" destOrd="0" presId="urn:microsoft.com/office/officeart/2005/8/layout/orgChart1"/>
    <dgm:cxn modelId="{9CDDE996-45B5-4636-A60A-F0C7830C1B9B}" type="presParOf" srcId="{54E7BB7D-6329-4D26-B8C5-117722D6FF52}" destId="{C37E2685-FAE8-4A6F-918F-9BA552623AFC}" srcOrd="3" destOrd="0" presId="urn:microsoft.com/office/officeart/2005/8/layout/orgChart1"/>
    <dgm:cxn modelId="{716FC9BB-9926-4A11-ABCD-322E17AC192D}" type="presParOf" srcId="{C37E2685-FAE8-4A6F-918F-9BA552623AFC}" destId="{E9F9140B-E1C7-4CE3-AB39-C69C27FDA292}" srcOrd="0" destOrd="0" presId="urn:microsoft.com/office/officeart/2005/8/layout/orgChart1"/>
    <dgm:cxn modelId="{5691B1C9-628D-4BA6-862A-0A06DEA8119C}" type="presParOf" srcId="{E9F9140B-E1C7-4CE3-AB39-C69C27FDA292}" destId="{6FBAEFF6-703F-4DEB-BC65-D2C60A6A368E}" srcOrd="0" destOrd="0" presId="urn:microsoft.com/office/officeart/2005/8/layout/orgChart1"/>
    <dgm:cxn modelId="{B65C3530-FAAB-414D-8F3B-C648D6DBB256}" type="presParOf" srcId="{E9F9140B-E1C7-4CE3-AB39-C69C27FDA292}" destId="{2F3DCD17-B1C5-46CA-82A7-E641F08DB9CF}" srcOrd="1" destOrd="0" presId="urn:microsoft.com/office/officeart/2005/8/layout/orgChart1"/>
    <dgm:cxn modelId="{650B148D-DB30-4454-8FDF-CAB3191A1116}" type="presParOf" srcId="{C37E2685-FAE8-4A6F-918F-9BA552623AFC}" destId="{DB077EBC-E282-44F5-BF58-D6EF27CC5DAD}" srcOrd="1" destOrd="0" presId="urn:microsoft.com/office/officeart/2005/8/layout/orgChart1"/>
    <dgm:cxn modelId="{ECAC5AF4-7926-4FFA-92CA-813A1511E875}" type="presParOf" srcId="{C37E2685-FAE8-4A6F-918F-9BA552623AFC}" destId="{A138FB0E-363C-45CF-8A9E-BE13DAE190FE}" srcOrd="2" destOrd="0" presId="urn:microsoft.com/office/officeart/2005/8/layout/orgChart1"/>
    <dgm:cxn modelId="{9171EBB9-6F84-478F-9EB3-01DEA82D842E}" type="presParOf" srcId="{54E7BB7D-6329-4D26-B8C5-117722D6FF52}" destId="{64291B42-CC5E-41D1-97F8-61A601D8AF0A}" srcOrd="4" destOrd="0" presId="urn:microsoft.com/office/officeart/2005/8/layout/orgChart1"/>
    <dgm:cxn modelId="{D8E9B5B2-835E-4F68-BCE5-6A0B28E90E64}" type="presParOf" srcId="{54E7BB7D-6329-4D26-B8C5-117722D6FF52}" destId="{A15FA316-75A4-4B83-98C2-15574F3D06F0}" srcOrd="5" destOrd="0" presId="urn:microsoft.com/office/officeart/2005/8/layout/orgChart1"/>
    <dgm:cxn modelId="{E5D8A20F-15E1-4B18-BEDC-394A25F3B098}" type="presParOf" srcId="{A15FA316-75A4-4B83-98C2-15574F3D06F0}" destId="{7E2FD83F-D55D-4941-88AC-A06E77FA9419}" srcOrd="0" destOrd="0" presId="urn:microsoft.com/office/officeart/2005/8/layout/orgChart1"/>
    <dgm:cxn modelId="{974ACD5A-D4E1-4A33-B467-D23E18126EBC}" type="presParOf" srcId="{7E2FD83F-D55D-4941-88AC-A06E77FA9419}" destId="{FA335623-765A-4455-8FE6-743A3195AD94}" srcOrd="0" destOrd="0" presId="urn:microsoft.com/office/officeart/2005/8/layout/orgChart1"/>
    <dgm:cxn modelId="{3C05A3BE-3BBA-4603-961D-F0D3A1AD0CC1}" type="presParOf" srcId="{7E2FD83F-D55D-4941-88AC-A06E77FA9419}" destId="{C8A86133-B8E8-4485-87BD-6228968EB2DC}" srcOrd="1" destOrd="0" presId="urn:microsoft.com/office/officeart/2005/8/layout/orgChart1"/>
    <dgm:cxn modelId="{5E202D49-14BB-4A75-8516-B71E803EBF66}" type="presParOf" srcId="{A15FA316-75A4-4B83-98C2-15574F3D06F0}" destId="{E393D185-01C0-4A4F-AA6B-0464CC8F1050}" srcOrd="1" destOrd="0" presId="urn:microsoft.com/office/officeart/2005/8/layout/orgChart1"/>
    <dgm:cxn modelId="{AC5F3139-46E0-47FE-9D8E-B320E56DF60E}" type="presParOf" srcId="{A15FA316-75A4-4B83-98C2-15574F3D06F0}" destId="{7C7E68FA-1D6C-4A0E-968A-AD1914D84BD2}" srcOrd="2" destOrd="0" presId="urn:microsoft.com/office/officeart/2005/8/layout/orgChart1"/>
    <dgm:cxn modelId="{CD7FD4F1-B882-4202-A9D6-44B4F34E3789}" type="presParOf" srcId="{B6B59C0E-116B-41F0-A19D-2CCC611D8B0E}" destId="{5A87AD7D-679F-4306-97B9-690506DB3FC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91B42-CC5E-41D1-97F8-61A601D8AF0A}">
      <dsp:nvSpPr>
        <dsp:cNvPr id="0" name=""/>
        <dsp:cNvSpPr/>
      </dsp:nvSpPr>
      <dsp:spPr>
        <a:xfrm>
          <a:off x="3604260" y="1310347"/>
          <a:ext cx="2550040" cy="503517"/>
        </a:xfrm>
        <a:custGeom>
          <a:avLst/>
          <a:gdLst/>
          <a:ahLst/>
          <a:cxnLst/>
          <a:rect l="0" t="0" r="0" b="0"/>
          <a:pathLst>
            <a:path>
              <a:moveTo>
                <a:pt x="0" y="0"/>
              </a:moveTo>
              <a:lnTo>
                <a:pt x="0" y="282232"/>
              </a:lnTo>
              <a:lnTo>
                <a:pt x="2550040" y="282232"/>
              </a:lnTo>
              <a:lnTo>
                <a:pt x="2550040" y="503517"/>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2C9685D9-95BA-4095-8CCE-82D4548FD97D}">
      <dsp:nvSpPr>
        <dsp:cNvPr id="0" name=""/>
        <dsp:cNvSpPr/>
      </dsp:nvSpPr>
      <dsp:spPr>
        <a:xfrm>
          <a:off x="3558540" y="1310347"/>
          <a:ext cx="91440" cy="503517"/>
        </a:xfrm>
        <a:custGeom>
          <a:avLst/>
          <a:gdLst/>
          <a:ahLst/>
          <a:cxnLst/>
          <a:rect l="0" t="0" r="0" b="0"/>
          <a:pathLst>
            <a:path>
              <a:moveTo>
                <a:pt x="45720" y="0"/>
              </a:moveTo>
              <a:lnTo>
                <a:pt x="45720" y="5035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60E67-8649-4325-BA2D-7ABE96AC3CBF}">
      <dsp:nvSpPr>
        <dsp:cNvPr id="0" name=""/>
        <dsp:cNvSpPr/>
      </dsp:nvSpPr>
      <dsp:spPr>
        <a:xfrm>
          <a:off x="1054219" y="1310347"/>
          <a:ext cx="2550040" cy="503517"/>
        </a:xfrm>
        <a:custGeom>
          <a:avLst/>
          <a:gdLst/>
          <a:ahLst/>
          <a:cxnLst/>
          <a:rect l="0" t="0" r="0" b="0"/>
          <a:pathLst>
            <a:path>
              <a:moveTo>
                <a:pt x="2550040" y="0"/>
              </a:moveTo>
              <a:lnTo>
                <a:pt x="2550040" y="282232"/>
              </a:lnTo>
              <a:lnTo>
                <a:pt x="0" y="282232"/>
              </a:lnTo>
              <a:lnTo>
                <a:pt x="0" y="503517"/>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4F5DF7DE-A5AB-40F1-A4B2-36A9FD738574}">
      <dsp:nvSpPr>
        <dsp:cNvPr id="0" name=""/>
        <dsp:cNvSpPr/>
      </dsp:nvSpPr>
      <dsp:spPr>
        <a:xfrm>
          <a:off x="2550524" y="256611"/>
          <a:ext cx="2107471" cy="1053735"/>
        </a:xfrm>
        <a:prstGeom prst="rect">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Shipping Port</a:t>
          </a:r>
        </a:p>
      </dsp:txBody>
      <dsp:txXfrm>
        <a:off x="2550524" y="256611"/>
        <a:ext cx="2107471" cy="1053735"/>
      </dsp:txXfrm>
    </dsp:sp>
    <dsp:sp modelId="{27E98F17-8C7D-4321-843C-73003EA4D977}">
      <dsp:nvSpPr>
        <dsp:cNvPr id="0" name=""/>
        <dsp:cNvSpPr/>
      </dsp:nvSpPr>
      <dsp:spPr>
        <a:xfrm>
          <a:off x="483" y="1813864"/>
          <a:ext cx="2107471" cy="1053735"/>
        </a:xfrm>
        <a:prstGeom prst="rect">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Container stacking &amp; </a:t>
          </a:r>
          <a:r>
            <a:rPr lang="en-US" sz="2400" kern="1200" dirty="0" err="1"/>
            <a:t>Rearanging</a:t>
          </a:r>
          <a:endParaRPr lang="en-US" sz="2400" kern="1200" dirty="0"/>
        </a:p>
      </dsp:txBody>
      <dsp:txXfrm>
        <a:off x="483" y="1813864"/>
        <a:ext cx="2107471" cy="1053735"/>
      </dsp:txXfrm>
    </dsp:sp>
    <dsp:sp modelId="{6FBAEFF6-703F-4DEB-BC65-D2C60A6A368E}">
      <dsp:nvSpPr>
        <dsp:cNvPr id="0" name=""/>
        <dsp:cNvSpPr/>
      </dsp:nvSpPr>
      <dsp:spPr>
        <a:xfrm>
          <a:off x="2550524" y="1813864"/>
          <a:ext cx="2107471" cy="1053735"/>
        </a:xfrm>
        <a:prstGeom prst="rect">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Container loading &amp; Unloading</a:t>
          </a:r>
        </a:p>
      </dsp:txBody>
      <dsp:txXfrm>
        <a:off x="2550524" y="1813864"/>
        <a:ext cx="2107471" cy="1053735"/>
      </dsp:txXfrm>
    </dsp:sp>
    <dsp:sp modelId="{FA335623-765A-4455-8FE6-743A3195AD94}">
      <dsp:nvSpPr>
        <dsp:cNvPr id="0" name=""/>
        <dsp:cNvSpPr/>
      </dsp:nvSpPr>
      <dsp:spPr>
        <a:xfrm>
          <a:off x="5100564" y="1813864"/>
          <a:ext cx="2107471" cy="1053735"/>
        </a:xfrm>
        <a:prstGeom prst="rect">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Offshore </a:t>
          </a:r>
          <a:r>
            <a:rPr lang="en-US" sz="2400" kern="1200" dirty="0">
              <a:solidFill>
                <a:srgbClr val="FFFFFF"/>
              </a:solidFill>
            </a:rPr>
            <a:t>Transportation</a:t>
          </a:r>
        </a:p>
      </dsp:txBody>
      <dsp:txXfrm>
        <a:off x="5100564" y="1813864"/>
        <a:ext cx="2107471" cy="105373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7BC5-9ADB-406B-A417-471D633315F0}" type="datetimeFigureOut">
              <a:t>6/14/2022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DF46C-A15A-4CB0-A7C1-1539F4AC2101}" type="slidenum">
              <a:t>‹#›</a:t>
            </a:fld>
            <a:endParaRPr lang="en-GB"/>
          </a:p>
        </p:txBody>
      </p:sp>
    </p:spTree>
    <p:extLst>
      <p:ext uri="{BB962C8B-B14F-4D97-AF65-F5344CB8AC3E}">
        <p14:creationId xmlns:p14="http://schemas.microsoft.com/office/powerpoint/2010/main" val="179816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D9CA2D2-35A4-4D9D-9C1D-7F042B31AC95}" type="slidenum">
              <a:t>1</a:t>
            </a:fld>
            <a:endParaRPr lang="en-GB"/>
          </a:p>
        </p:txBody>
      </p:sp>
    </p:spTree>
    <p:extLst>
      <p:ext uri="{BB962C8B-B14F-4D97-AF65-F5344CB8AC3E}">
        <p14:creationId xmlns:p14="http://schemas.microsoft.com/office/powerpoint/2010/main" val="315697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One of their projects included working with Carnegie UK Trust to develop a Wellbeing Framework </a:t>
            </a:r>
            <a:endParaRPr lang="zh-CN" altLang="en-US"/>
          </a:p>
          <a:p>
            <a:r>
              <a:rPr lang="en-US"/>
              <a:t>to allow for the assessment of wellbeing across the North of Tyne area. </a:t>
            </a:r>
            <a:endParaRPr lang="en-US">
              <a:cs typeface="Calibri"/>
            </a:endParaRPr>
          </a:p>
          <a:p>
            <a:r>
              <a:rPr lang="en-US"/>
              <a:t>This framework consists of 51 indictors. </a:t>
            </a:r>
            <a:endParaRPr lang="en-US">
              <a:cs typeface="Calibri"/>
            </a:endParaRPr>
          </a:p>
          <a:p>
            <a:r>
              <a:rPr lang="en-US"/>
              <a:t>Their problem, which they have posed to us, is that they do not have data sources for 6 of the indictors: Education attainment gap, childcare affordability, childcare availability, litter, tolerance and diversity, participatory democracy. </a:t>
            </a:r>
          </a:p>
        </p:txBody>
      </p:sp>
      <p:sp>
        <p:nvSpPr>
          <p:cNvPr id="4" name="灯片编号占位符 3"/>
          <p:cNvSpPr>
            <a:spLocks noGrp="1"/>
          </p:cNvSpPr>
          <p:nvPr>
            <p:ph type="sldNum" sz="quarter" idx="5"/>
          </p:nvPr>
        </p:nvSpPr>
        <p:spPr/>
        <p:txBody>
          <a:bodyPr/>
          <a:lstStyle/>
          <a:p>
            <a:fld id="{CD0DF46C-A15A-4CB0-A7C1-1539F4AC2101}" type="slidenum">
              <a:rPr lang="en-US" altLang="zh-CN"/>
              <a:t>2</a:t>
            </a:fld>
            <a:endParaRPr lang="zh-CN" altLang="en-US"/>
          </a:p>
        </p:txBody>
      </p:sp>
    </p:spTree>
    <p:extLst>
      <p:ext uri="{BB962C8B-B14F-4D97-AF65-F5344CB8AC3E}">
        <p14:creationId xmlns:p14="http://schemas.microsoft.com/office/powerpoint/2010/main" val="203128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One of their projects included working with Carnegie UK Trust to develop a Wellbeing Framework </a:t>
            </a:r>
            <a:endParaRPr lang="zh-CN" altLang="en-US"/>
          </a:p>
          <a:p>
            <a:r>
              <a:rPr lang="en-US"/>
              <a:t>to allow for the assessment of wellbeing across the North of Tyne area. </a:t>
            </a:r>
            <a:endParaRPr lang="en-US">
              <a:cs typeface="Calibri"/>
            </a:endParaRPr>
          </a:p>
          <a:p>
            <a:r>
              <a:rPr lang="en-US"/>
              <a:t>This framework consists of 51 indictors. </a:t>
            </a:r>
            <a:endParaRPr lang="en-US">
              <a:cs typeface="Calibri"/>
            </a:endParaRPr>
          </a:p>
          <a:p>
            <a:r>
              <a:rPr lang="en-US"/>
              <a:t>Their problem, which they have posed to us, is that they do not have data sources for 6 of the indictors: Education attainment gap, childcare affordability, childcare availability, litter, tolerance and diversity, participatory democracy. </a:t>
            </a:r>
          </a:p>
        </p:txBody>
      </p:sp>
      <p:sp>
        <p:nvSpPr>
          <p:cNvPr id="4" name="灯片编号占位符 3"/>
          <p:cNvSpPr>
            <a:spLocks noGrp="1"/>
          </p:cNvSpPr>
          <p:nvPr>
            <p:ph type="sldNum" sz="quarter" idx="5"/>
          </p:nvPr>
        </p:nvSpPr>
        <p:spPr/>
        <p:txBody>
          <a:bodyPr/>
          <a:lstStyle/>
          <a:p>
            <a:fld id="{CD0DF46C-A15A-4CB0-A7C1-1539F4AC2101}" type="slidenum">
              <a:rPr lang="en-US" altLang="zh-CN"/>
              <a:t>3</a:t>
            </a:fld>
            <a:endParaRPr lang="zh-CN" altLang="en-US"/>
          </a:p>
        </p:txBody>
      </p:sp>
    </p:spTree>
    <p:extLst>
      <p:ext uri="{BB962C8B-B14F-4D97-AF65-F5344CB8AC3E}">
        <p14:creationId xmlns:p14="http://schemas.microsoft.com/office/powerpoint/2010/main" val="303092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RUN SCRIPT: Run script for each outcome</a:t>
            </a:r>
            <a:r>
              <a:rPr lang="en-US">
                <a:cs typeface="Calibri"/>
              </a:rPr>
              <a:t>: </a:t>
            </a:r>
            <a:r>
              <a:rPr lang="en-GB"/>
              <a:t>Updates in pre-determined time intervals</a:t>
            </a:r>
          </a:p>
          <a:p>
            <a:r>
              <a:rPr lang="en-GB" b="1">
                <a:cs typeface="Calibri"/>
              </a:rPr>
              <a:t>RETRIEVE DATA: Web scrape indicator data from source website</a:t>
            </a:r>
            <a:r>
              <a:rPr lang="en-GB">
                <a:cs typeface="Calibri"/>
              </a:rPr>
              <a:t>: </a:t>
            </a:r>
            <a:r>
              <a:rPr lang="en-GB"/>
              <a:t>Pulls data from websites like: NOMIS, National Office of Statistics</a:t>
            </a:r>
            <a:endParaRPr lang="en-GB">
              <a:cs typeface="Calibri"/>
            </a:endParaRPr>
          </a:p>
          <a:p>
            <a:r>
              <a:rPr lang="en-GB" b="1"/>
              <a:t>Manipulate</a:t>
            </a:r>
            <a:r>
              <a:rPr lang="en-GB" b="1">
                <a:cs typeface="Calibri" panose="020F0502020204030204"/>
              </a:rPr>
              <a:t> data</a:t>
            </a:r>
            <a:r>
              <a:rPr lang="en-GB">
                <a:cs typeface="Calibri" panose="020F0502020204030204"/>
              </a:rPr>
              <a:t>: </a:t>
            </a:r>
            <a:r>
              <a:rPr lang="en-GB"/>
              <a:t>Automating data cleaning and/or selection like: Quality Assurance – null values, empty cells, etc. (e.g., could use existing libraries such as </a:t>
            </a:r>
            <a:r>
              <a:rPr lang="en-US" err="1"/>
              <a:t>YData</a:t>
            </a:r>
            <a:r>
              <a:rPr lang="en-US"/>
              <a:t> Quality); Selection/filtering: </a:t>
            </a:r>
            <a:r>
              <a:rPr lang="en-GB"/>
              <a:t>MACROs</a:t>
            </a:r>
          </a:p>
          <a:p>
            <a:r>
              <a:rPr lang="en-GB" b="1">
                <a:cs typeface="Calibri" panose="020F0502020204030204"/>
              </a:rPr>
              <a:t>SAVE DATA: Save data on OneDrive/SharePoint</a:t>
            </a:r>
            <a:endParaRPr lang="en-GB">
              <a:cs typeface="Calibri" panose="020F0502020204030204"/>
            </a:endParaRPr>
          </a:p>
        </p:txBody>
      </p:sp>
      <p:sp>
        <p:nvSpPr>
          <p:cNvPr id="4" name="Slide Number Placeholder 3"/>
          <p:cNvSpPr>
            <a:spLocks noGrp="1"/>
          </p:cNvSpPr>
          <p:nvPr>
            <p:ph type="sldNum" sz="quarter" idx="5"/>
          </p:nvPr>
        </p:nvSpPr>
        <p:spPr/>
        <p:txBody>
          <a:bodyPr/>
          <a:lstStyle/>
          <a:p>
            <a:fld id="{CD0DF46C-A15A-4CB0-A7C1-1539F4AC2101}" type="slidenum">
              <a:t>4</a:t>
            </a:fld>
            <a:endParaRPr lang="en-GB"/>
          </a:p>
        </p:txBody>
      </p:sp>
    </p:spTree>
    <p:extLst>
      <p:ext uri="{BB962C8B-B14F-4D97-AF65-F5344CB8AC3E}">
        <p14:creationId xmlns:p14="http://schemas.microsoft.com/office/powerpoint/2010/main" val="358085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D9CA2D2-35A4-4D9D-9C1D-7F042B31AC95}" type="slidenum">
              <a:t>15</a:t>
            </a:fld>
            <a:endParaRPr lang="en-GB"/>
          </a:p>
        </p:txBody>
      </p:sp>
    </p:spTree>
    <p:extLst>
      <p:ext uri="{BB962C8B-B14F-4D97-AF65-F5344CB8AC3E}">
        <p14:creationId xmlns:p14="http://schemas.microsoft.com/office/powerpoint/2010/main" val="1716288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3492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502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42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597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210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403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922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955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596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091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574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314123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6.jpe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58640" y="1783959"/>
            <a:ext cx="4087306" cy="2889114"/>
          </a:xfrm>
          <a:solidFill>
            <a:srgbClr val="7030A0"/>
          </a:solidFill>
          <a:ln>
            <a:solidFill>
              <a:srgbClr val="7030A0"/>
            </a:solidFill>
          </a:ln>
        </p:spPr>
        <p:txBody>
          <a:bodyPr anchor="b">
            <a:normAutofit/>
          </a:bodyPr>
          <a:lstStyle/>
          <a:p>
            <a:pPr algn="l"/>
            <a:r>
              <a:rPr lang="en-US" sz="5400" dirty="0">
                <a:solidFill>
                  <a:schemeClr val="bg1"/>
                </a:solidFill>
              </a:rPr>
              <a:t>Port of Tyne</a:t>
            </a:r>
          </a:p>
        </p:txBody>
      </p:sp>
      <p:sp>
        <p:nvSpPr>
          <p:cNvPr id="3" name="Subtitle 2"/>
          <p:cNvSpPr>
            <a:spLocks noGrp="1"/>
          </p:cNvSpPr>
          <p:nvPr>
            <p:ph type="subTitle" idx="1"/>
          </p:nvPr>
        </p:nvSpPr>
        <p:spPr>
          <a:xfrm>
            <a:off x="7458640" y="4779648"/>
            <a:ext cx="4251428" cy="1942165"/>
          </a:xfrm>
          <a:solidFill>
            <a:srgbClr val="7030A0"/>
          </a:solidFill>
        </p:spPr>
        <p:txBody>
          <a:bodyPr anchor="t">
            <a:normAutofit/>
          </a:bodyPr>
          <a:lstStyle/>
          <a:p>
            <a:pPr algn="l"/>
            <a:r>
              <a:rPr lang="en-US" sz="2800" b="1" dirty="0">
                <a:solidFill>
                  <a:srgbClr val="FFFFFF"/>
                </a:solidFill>
              </a:rPr>
              <a:t>Maritime Innovation Week</a:t>
            </a:r>
          </a:p>
          <a:p>
            <a:pPr algn="l"/>
            <a:r>
              <a:rPr lang="en-US" sz="2000" dirty="0">
                <a:solidFill>
                  <a:srgbClr val="FFFFFF"/>
                </a:solidFill>
              </a:rPr>
              <a:t>TEAM ‘BRO CODE’</a:t>
            </a:r>
          </a:p>
          <a:p>
            <a:pPr marL="342900" indent="-342900" algn="l">
              <a:buFont typeface="Wingdings" panose="05000000000000000000" pitchFamily="2" charset="2"/>
              <a:buChar char="q"/>
            </a:pPr>
            <a:r>
              <a:rPr lang="en-US" sz="1600" dirty="0" err="1">
                <a:solidFill>
                  <a:srgbClr val="FFFFFF"/>
                </a:solidFill>
              </a:rPr>
              <a:t>Vishesh</a:t>
            </a:r>
            <a:r>
              <a:rPr lang="en-US" sz="1600" dirty="0">
                <a:solidFill>
                  <a:srgbClr val="FFFFFF"/>
                </a:solidFill>
              </a:rPr>
              <a:t> Gupta</a:t>
            </a:r>
          </a:p>
          <a:p>
            <a:pPr marL="342900" indent="-342900" algn="l">
              <a:buFont typeface="Wingdings" panose="05000000000000000000" pitchFamily="2" charset="2"/>
              <a:buChar char="q"/>
            </a:pPr>
            <a:r>
              <a:rPr lang="en-US" sz="1600" dirty="0">
                <a:solidFill>
                  <a:srgbClr val="FFFFFF"/>
                </a:solidFill>
              </a:rPr>
              <a:t>Parth Shah</a:t>
            </a:r>
          </a:p>
          <a:p>
            <a:pPr marL="342900" indent="-342900" algn="l">
              <a:buFont typeface="Wingdings" panose="05000000000000000000" pitchFamily="2" charset="2"/>
              <a:buChar char="q"/>
            </a:pPr>
            <a:r>
              <a:rPr lang="en-US" sz="1600" dirty="0">
                <a:solidFill>
                  <a:srgbClr val="FFFFFF"/>
                </a:solidFill>
              </a:rPr>
              <a:t>Syed </a:t>
            </a:r>
            <a:r>
              <a:rPr lang="en-US" sz="1600" dirty="0" err="1">
                <a:solidFill>
                  <a:srgbClr val="FFFFFF"/>
                </a:solidFill>
              </a:rPr>
              <a:t>Mohib</a:t>
            </a:r>
            <a:r>
              <a:rPr lang="en-US" sz="1600" dirty="0">
                <a:solidFill>
                  <a:srgbClr val="FFFFFF"/>
                </a:solidFill>
              </a:rPr>
              <a:t> Raza</a:t>
            </a:r>
          </a:p>
          <a:p>
            <a:pPr algn="l"/>
            <a:endParaRPr lang="en-US" sz="2000" dirty="0">
              <a:solidFill>
                <a:schemeClr val="bg1"/>
              </a:solidFill>
            </a:endParaRPr>
          </a:p>
        </p:txBody>
      </p:sp>
      <p:pic>
        <p:nvPicPr>
          <p:cNvPr id="5" name="Picture 4">
            <a:extLst>
              <a:ext uri="{FF2B5EF4-FFF2-40B4-BE49-F238E27FC236}">
                <a16:creationId xmlns:a16="http://schemas.microsoft.com/office/drawing/2014/main" id="{2BCCBFEB-261D-4F4C-AF10-D77A8A11483F}"/>
              </a:ext>
            </a:extLst>
          </p:cNvPr>
          <p:cNvPicPr>
            <a:picLocks noChangeAspect="1"/>
          </p:cNvPicPr>
          <p:nvPr/>
        </p:nvPicPr>
        <p:blipFill>
          <a:blip r:embed="rId3">
            <a:extLst>
              <a:ext uri="{28A0092B-C50C-407E-A947-70E740481C1C}">
                <a14:useLocalDpi xmlns:a14="http://schemas.microsoft.com/office/drawing/2010/main" val="0"/>
              </a:ext>
            </a:extLst>
          </a:blip>
          <a:srcRect l="11568" r="1156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solidFill>
            <a:schemeClr val="accent1">
              <a:lumMod val="75000"/>
            </a:schemeClr>
          </a:solidFill>
        </p:spPr>
      </p:pic>
    </p:spTree>
    <p:extLst>
      <p:ext uri="{BB962C8B-B14F-4D97-AF65-F5344CB8AC3E}">
        <p14:creationId xmlns:p14="http://schemas.microsoft.com/office/powerpoint/2010/main" val="404614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2125C25-8B6C-48FF-BF7F-5D70FEADA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50" y="7234658"/>
            <a:ext cx="6096522" cy="5289446"/>
          </a:xfrm>
          <a:prstGeom prst="rect">
            <a:avLst/>
          </a:prstGeom>
        </p:spPr>
      </p:pic>
      <p:sp>
        <p:nvSpPr>
          <p:cNvPr id="2" name="TextBox 1">
            <a:extLst>
              <a:ext uri="{FF2B5EF4-FFF2-40B4-BE49-F238E27FC236}">
                <a16:creationId xmlns:a16="http://schemas.microsoft.com/office/drawing/2014/main" id="{0DBDBFAD-B323-4E2D-927E-DBCFF80833A3}"/>
              </a:ext>
            </a:extLst>
          </p:cNvPr>
          <p:cNvSpPr txBox="1"/>
          <p:nvPr/>
        </p:nvSpPr>
        <p:spPr>
          <a:xfrm>
            <a:off x="3834538" y="-324001"/>
            <a:ext cx="560763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400" b="1">
              <a:solidFill>
                <a:schemeClr val="accent1">
                  <a:lumMod val="75000"/>
                </a:schemeClr>
              </a:solidFill>
              <a:cs typeface="Calibri"/>
            </a:endParaRPr>
          </a:p>
          <a:p>
            <a:endParaRPr lang="en-GB" sz="5400" b="1">
              <a:solidFill>
                <a:schemeClr val="accent1">
                  <a:lumMod val="75000"/>
                </a:schemeClr>
              </a:solidFill>
              <a:cs typeface="Calibri"/>
            </a:endParaRPr>
          </a:p>
          <a:p>
            <a:endParaRPr lang="en-GB" sz="5400" b="1">
              <a:solidFill>
                <a:schemeClr val="accent1">
                  <a:lumMod val="75000"/>
                </a:schemeClr>
              </a:solidFill>
              <a:cs typeface="Calibri"/>
            </a:endParaRPr>
          </a:p>
          <a:p>
            <a:r>
              <a:rPr lang="en-GB" sz="5400" b="1">
                <a:solidFill>
                  <a:srgbClr val="7030A0"/>
                </a:solidFill>
                <a:cs typeface="Calibri"/>
              </a:rPr>
              <a:t>Future Developments</a:t>
            </a:r>
            <a:endParaRPr lang="en-GB" sz="5400" b="1" dirty="0">
              <a:solidFill>
                <a:srgbClr val="7030A0"/>
              </a:solidFill>
              <a:cs typeface="Calibri"/>
            </a:endParaRPr>
          </a:p>
        </p:txBody>
      </p:sp>
      <p:sp>
        <p:nvSpPr>
          <p:cNvPr id="11" name="文本框 5">
            <a:extLst>
              <a:ext uri="{FF2B5EF4-FFF2-40B4-BE49-F238E27FC236}">
                <a16:creationId xmlns:a16="http://schemas.microsoft.com/office/drawing/2014/main" id="{4C8AEC83-4067-4B6C-9ABD-063B4E6E797F}"/>
              </a:ext>
            </a:extLst>
          </p:cNvPr>
          <p:cNvSpPr txBox="1"/>
          <p:nvPr/>
        </p:nvSpPr>
        <p:spPr>
          <a:xfrm>
            <a:off x="13316299" y="2808359"/>
            <a:ext cx="5063761" cy="1384995"/>
          </a:xfrm>
          <a:prstGeom prst="rect">
            <a:avLst/>
          </a:prstGeom>
          <a:noFill/>
          <a:ln>
            <a:solidFill>
              <a:srgbClr val="4472C4"/>
            </a:solidFill>
          </a:ln>
        </p:spPr>
        <p:txBody>
          <a:bodyPr wrap="square" lIns="91440" tIns="45720" rIns="91440" bIns="45720" rtlCol="0" anchor="t">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a:latin typeface="Century Gothic"/>
                <a:ea typeface="Microsoft YaHei Light"/>
              </a:rPr>
              <a:t>Training</a:t>
            </a:r>
            <a:endParaRPr lang="en-US" altLang="zh-CN" sz="3600">
              <a:latin typeface="Century Gothic"/>
              <a:ea typeface="Microsoft YaHei Light"/>
            </a:endParaRPr>
          </a:p>
          <a:p>
            <a:pPr marL="457200" indent="-457200">
              <a:buFont typeface="Arial"/>
              <a:buChar char="•"/>
            </a:pPr>
            <a:r>
              <a:rPr lang="en-US" altLang="zh-CN" sz="2400" b="1">
                <a:ea typeface="等线"/>
              </a:rPr>
              <a:t>£5.1K </a:t>
            </a:r>
            <a:r>
              <a:rPr lang="en-US" altLang="zh-CN" sz="2400">
                <a:ea typeface="等线"/>
              </a:rPr>
              <a:t>three </a:t>
            </a:r>
            <a:r>
              <a:rPr lang="en-GB" altLang="zh-CN" sz="2400">
                <a:ea typeface="等线"/>
              </a:rPr>
              <a:t>employees (</a:t>
            </a:r>
            <a:r>
              <a:rPr lang="en-US" sz="2400">
                <a:ea typeface="+mn-lt"/>
                <a:cs typeface="+mn-lt"/>
              </a:rPr>
              <a:t>£1.7K per person)</a:t>
            </a:r>
            <a:endParaRPr lang="en-GB" sz="2400">
              <a:ea typeface="+mn-lt"/>
              <a:cs typeface="+mn-lt"/>
            </a:endParaRPr>
          </a:p>
        </p:txBody>
      </p:sp>
      <p:pic>
        <p:nvPicPr>
          <p:cNvPr id="19" name="Picture 18" descr="A picture containing text&#10;&#10;Description automatically generated">
            <a:extLst>
              <a:ext uri="{FF2B5EF4-FFF2-40B4-BE49-F238E27FC236}">
                <a16:creationId xmlns:a16="http://schemas.microsoft.com/office/drawing/2014/main" id="{27B76DD7-2038-9296-D1B0-205EBFB168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179351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501" y="946295"/>
            <a:ext cx="5871865" cy="4401205"/>
          </a:xfrm>
          <a:prstGeom prst="rect">
            <a:avLst/>
          </a:prstGeom>
          <a:noFill/>
        </p:spPr>
        <p:txBody>
          <a:bodyPr wrap="square" rtlCol="0">
            <a:spAutoFit/>
          </a:bodyPr>
          <a:lstStyle/>
          <a:p>
            <a:endParaRPr lang="en-US" sz="2800" dirty="0"/>
          </a:p>
          <a:p>
            <a:endParaRPr lang="en-US" sz="2800" dirty="0"/>
          </a:p>
          <a:p>
            <a:r>
              <a:rPr lang="en-US" sz="2800" dirty="0">
                <a:solidFill>
                  <a:srgbClr val="7030A0"/>
                </a:solidFill>
              </a:rPr>
              <a:t>Port of Rotterdam, Netherlands</a:t>
            </a:r>
          </a:p>
          <a:p>
            <a:endParaRPr lang="en-US" sz="2800" dirty="0">
              <a:solidFill>
                <a:srgbClr val="7030A0"/>
              </a:solidFill>
            </a:endParaRPr>
          </a:p>
          <a:p>
            <a:pPr marL="342900" indent="-342900">
              <a:buFont typeface="Arial" panose="020B0604020202020204" pitchFamily="34" charset="0"/>
              <a:buChar char="•"/>
            </a:pPr>
            <a:r>
              <a:rPr lang="en-US" sz="2800" dirty="0">
                <a:solidFill>
                  <a:srgbClr val="7030A0"/>
                </a:solidFill>
              </a:rPr>
              <a:t>Remote crane operation</a:t>
            </a:r>
          </a:p>
          <a:p>
            <a:pPr marL="342900" indent="-342900">
              <a:buFont typeface="Arial" panose="020B0604020202020204" pitchFamily="34" charset="0"/>
              <a:buChar char="•"/>
            </a:pPr>
            <a:r>
              <a:rPr lang="en-US" sz="2800" dirty="0">
                <a:solidFill>
                  <a:srgbClr val="7030A0"/>
                </a:solidFill>
              </a:rPr>
              <a:t>Automated terminal trucks</a:t>
            </a:r>
          </a:p>
          <a:p>
            <a:pPr marL="342900" indent="-342900">
              <a:buFont typeface="Arial" panose="020B0604020202020204" pitchFamily="34" charset="0"/>
              <a:buChar char="•"/>
            </a:pPr>
            <a:r>
              <a:rPr lang="en-US" sz="2800" dirty="0">
                <a:solidFill>
                  <a:srgbClr val="7030A0"/>
                </a:solidFill>
              </a:rPr>
              <a:t>Automated stacker crane</a:t>
            </a:r>
          </a:p>
          <a:p>
            <a:r>
              <a:rPr lang="en-US" sz="2800" dirty="0">
                <a:solidFill>
                  <a:srgbClr val="7030A0"/>
                </a:solidFill>
              </a:rPr>
              <a:t>– Optimized using logistics planning augmented by computers.</a:t>
            </a:r>
          </a:p>
          <a:p>
            <a:r>
              <a:rPr lang="en-US" sz="2800" dirty="0">
                <a:solidFill>
                  <a:srgbClr val="7030A0"/>
                </a:solidFill>
              </a:rPr>
              <a:t>20% reduction in emissions by 2030.</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9981" y="2152443"/>
            <a:ext cx="4127534" cy="232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A picture containing text&#10;&#10;Description automatically generated">
            <a:extLst>
              <a:ext uri="{FF2B5EF4-FFF2-40B4-BE49-F238E27FC236}">
                <a16:creationId xmlns:a16="http://schemas.microsoft.com/office/drawing/2014/main" id="{53EC7506-6A39-994B-5EC9-4F1916D52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3874010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318" y="1391056"/>
            <a:ext cx="10496145" cy="707886"/>
          </a:xfrm>
          <a:prstGeom prst="rect">
            <a:avLst/>
          </a:prstGeom>
        </p:spPr>
        <p:txBody>
          <a:bodyPr wrap="square">
            <a:spAutoFit/>
          </a:bodyPr>
          <a:lstStyle/>
          <a:p>
            <a:pPr algn="ctr"/>
            <a:r>
              <a:rPr lang="en-US" sz="2000" dirty="0">
                <a:solidFill>
                  <a:srgbClr val="7030A0"/>
                </a:solidFill>
              </a:rPr>
              <a:t>One of the most researched method is through heuristic/</a:t>
            </a:r>
            <a:r>
              <a:rPr lang="en-US" sz="2000" dirty="0" err="1">
                <a:solidFill>
                  <a:srgbClr val="7030A0"/>
                </a:solidFill>
              </a:rPr>
              <a:t>probabalistic</a:t>
            </a:r>
            <a:r>
              <a:rPr lang="en-US" sz="2000" dirty="0">
                <a:solidFill>
                  <a:srgbClr val="7030A0"/>
                </a:solidFill>
              </a:rPr>
              <a:t> models. Lot of research on Container stacking and rearrangement and handling (CSRP) has been done.</a:t>
            </a:r>
          </a:p>
        </p:txBody>
      </p:sp>
      <p:graphicFrame>
        <p:nvGraphicFramePr>
          <p:cNvPr id="6" name="Diagram 5"/>
          <p:cNvGraphicFramePr/>
          <p:nvPr>
            <p:extLst>
              <p:ext uri="{D42A27DB-BD31-4B8C-83A1-F6EECF244321}">
                <p14:modId xmlns:p14="http://schemas.microsoft.com/office/powerpoint/2010/main" val="1605279128"/>
              </p:ext>
            </p:extLst>
          </p:nvPr>
        </p:nvGraphicFramePr>
        <p:xfrm>
          <a:off x="2453640" y="2743200"/>
          <a:ext cx="7208520" cy="3185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ext&#10;&#10;Description automatically generated">
            <a:extLst>
              <a:ext uri="{FF2B5EF4-FFF2-40B4-BE49-F238E27FC236}">
                <a16:creationId xmlns:a16="http://schemas.microsoft.com/office/drawing/2014/main" id="{935BE7D5-38C2-FBB6-A386-328BDC12AF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191895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rot="5400000">
            <a:off x="2684801" y="4389252"/>
            <a:ext cx="400109" cy="52093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49047" y="1573481"/>
            <a:ext cx="5406631"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7030A0"/>
                </a:solidFill>
              </a:rPr>
              <a:t>Proposed Methodology for Container Handling is using Heuristic Algorithms is a promising opportunity.</a:t>
            </a:r>
          </a:p>
          <a:p>
            <a:pPr marL="285750" indent="-285750" algn="just">
              <a:buFont typeface="Arial" panose="020B0604020202020204" pitchFamily="34" charset="0"/>
              <a:buChar char="•"/>
            </a:pPr>
            <a:r>
              <a:rPr lang="en-US" dirty="0">
                <a:solidFill>
                  <a:srgbClr val="7030A0"/>
                </a:solidFill>
              </a:rPr>
              <a:t>With ref to the article from Procedia Computer Science, results 56% reduction in ship service time (loading/unloading.</a:t>
            </a:r>
          </a:p>
        </p:txBody>
      </p:sp>
      <p:sp>
        <p:nvSpPr>
          <p:cNvPr id="7" name="Rectangle 6"/>
          <p:cNvSpPr/>
          <p:nvPr/>
        </p:nvSpPr>
        <p:spPr>
          <a:xfrm>
            <a:off x="6264937" y="5619249"/>
            <a:ext cx="6096000" cy="461665"/>
          </a:xfrm>
          <a:prstGeom prst="rect">
            <a:avLst/>
          </a:prstGeom>
        </p:spPr>
        <p:txBody>
          <a:bodyPr>
            <a:spAutoFit/>
          </a:bodyPr>
          <a:lstStyle/>
          <a:p>
            <a:endParaRPr lang="en-US" sz="1200" dirty="0">
              <a:solidFill>
                <a:srgbClr val="7030A0"/>
              </a:solidFill>
            </a:endParaRPr>
          </a:p>
          <a:p>
            <a:r>
              <a:rPr lang="en-US" sz="1200" dirty="0">
                <a:solidFill>
                  <a:srgbClr val="7030A0"/>
                </a:solidFill>
              </a:rPr>
              <a:t>https://www.sciencedirect.com/science/article/pii/S1877050915028409</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365" y="3807191"/>
            <a:ext cx="3056380" cy="1812058"/>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851"/>
          <a:stretch/>
        </p:blipFill>
        <p:spPr>
          <a:xfrm>
            <a:off x="5793922" y="3816814"/>
            <a:ext cx="2781424" cy="1788160"/>
          </a:xfrm>
          <a:prstGeom prst="rect">
            <a:avLst/>
          </a:prstGeom>
          <a:ln w="38100" cap="sq">
            <a:solidFill>
              <a:srgbClr val="7030A0"/>
            </a:solidFill>
            <a:prstDash val="solid"/>
            <a:miter lim="800000"/>
          </a:ln>
          <a:effectLst>
            <a:outerShdw blurRad="50800" dist="38100" dir="2700000" algn="tl" rotWithShape="0">
              <a:srgbClr val="000000">
                <a:alpha val="43000"/>
              </a:srgbClr>
            </a:outerShdw>
          </a:effectLst>
        </p:spPr>
      </p:pic>
      <p:pic>
        <p:nvPicPr>
          <p:cNvPr id="11" name="Picture 10" descr="A picture containing text&#10;&#10;Description automatically generated">
            <a:extLst>
              <a:ext uri="{FF2B5EF4-FFF2-40B4-BE49-F238E27FC236}">
                <a16:creationId xmlns:a16="http://schemas.microsoft.com/office/drawing/2014/main" id="{DF5D7600-2CC2-2FF5-E79E-A1785D71CB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
        <p:nvSpPr>
          <p:cNvPr id="16" name="TextBox 15">
            <a:extLst>
              <a:ext uri="{FF2B5EF4-FFF2-40B4-BE49-F238E27FC236}">
                <a16:creationId xmlns:a16="http://schemas.microsoft.com/office/drawing/2014/main" id="{23DE6EAA-ED07-D024-B653-48F738091148}"/>
              </a:ext>
            </a:extLst>
          </p:cNvPr>
          <p:cNvSpPr txBox="1"/>
          <p:nvPr/>
        </p:nvSpPr>
        <p:spPr>
          <a:xfrm>
            <a:off x="200168" y="1682718"/>
            <a:ext cx="5369378" cy="400110"/>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Ship’s Start/End operation</a:t>
            </a:r>
          </a:p>
        </p:txBody>
      </p:sp>
      <p:sp>
        <p:nvSpPr>
          <p:cNvPr id="18" name="TextBox 17">
            <a:extLst>
              <a:ext uri="{FF2B5EF4-FFF2-40B4-BE49-F238E27FC236}">
                <a16:creationId xmlns:a16="http://schemas.microsoft.com/office/drawing/2014/main" id="{035A0A71-2DA5-E785-D8D8-AE1296CD8142}"/>
              </a:ext>
            </a:extLst>
          </p:cNvPr>
          <p:cNvSpPr txBox="1"/>
          <p:nvPr/>
        </p:nvSpPr>
        <p:spPr>
          <a:xfrm>
            <a:off x="200168" y="4911363"/>
            <a:ext cx="5369378" cy="707886"/>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Optimized allocation of the resources to reduce service time</a:t>
            </a:r>
          </a:p>
        </p:txBody>
      </p:sp>
      <p:sp>
        <p:nvSpPr>
          <p:cNvPr id="19" name="TextBox 18">
            <a:extLst>
              <a:ext uri="{FF2B5EF4-FFF2-40B4-BE49-F238E27FC236}">
                <a16:creationId xmlns:a16="http://schemas.microsoft.com/office/drawing/2014/main" id="{4B0F3209-751A-7073-FF91-5F1BDD4E5300}"/>
              </a:ext>
            </a:extLst>
          </p:cNvPr>
          <p:cNvSpPr txBox="1"/>
          <p:nvPr/>
        </p:nvSpPr>
        <p:spPr>
          <a:xfrm>
            <a:off x="211810" y="2257375"/>
            <a:ext cx="5369378" cy="400110"/>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Service Time</a:t>
            </a:r>
          </a:p>
        </p:txBody>
      </p:sp>
      <p:sp>
        <p:nvSpPr>
          <p:cNvPr id="20" name="TextBox 19">
            <a:extLst>
              <a:ext uri="{FF2B5EF4-FFF2-40B4-BE49-F238E27FC236}">
                <a16:creationId xmlns:a16="http://schemas.microsoft.com/office/drawing/2014/main" id="{61619E3B-6832-4917-08A6-69D12EB2D3A0}"/>
              </a:ext>
            </a:extLst>
          </p:cNvPr>
          <p:cNvSpPr txBox="1"/>
          <p:nvPr/>
        </p:nvSpPr>
        <p:spPr>
          <a:xfrm>
            <a:off x="211810" y="3919183"/>
            <a:ext cx="5369378" cy="400110"/>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Total Machines respective of their types</a:t>
            </a:r>
          </a:p>
        </p:txBody>
      </p:sp>
      <p:sp>
        <p:nvSpPr>
          <p:cNvPr id="21" name="TextBox 20">
            <a:extLst>
              <a:ext uri="{FF2B5EF4-FFF2-40B4-BE49-F238E27FC236}">
                <a16:creationId xmlns:a16="http://schemas.microsoft.com/office/drawing/2014/main" id="{E6BB16D3-CABD-C9B8-402A-ED9990BB7728}"/>
              </a:ext>
            </a:extLst>
          </p:cNvPr>
          <p:cNvSpPr txBox="1"/>
          <p:nvPr/>
        </p:nvSpPr>
        <p:spPr>
          <a:xfrm>
            <a:off x="211810" y="2811311"/>
            <a:ext cx="5369378" cy="400110"/>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Loading/Discharging Containers</a:t>
            </a:r>
          </a:p>
        </p:txBody>
      </p:sp>
      <p:sp>
        <p:nvSpPr>
          <p:cNvPr id="22" name="TextBox 21">
            <a:extLst>
              <a:ext uri="{FF2B5EF4-FFF2-40B4-BE49-F238E27FC236}">
                <a16:creationId xmlns:a16="http://schemas.microsoft.com/office/drawing/2014/main" id="{3F720245-42CC-3F26-15AD-D32F3CC5B8E7}"/>
              </a:ext>
            </a:extLst>
          </p:cNvPr>
          <p:cNvSpPr txBox="1"/>
          <p:nvPr/>
        </p:nvSpPr>
        <p:spPr>
          <a:xfrm>
            <a:off x="211810" y="3365247"/>
            <a:ext cx="5369378" cy="400110"/>
          </a:xfrm>
          <a:prstGeom prst="rect">
            <a:avLst/>
          </a:prstGeom>
          <a:solidFill>
            <a:srgbClr val="7030A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Total number of containers to load and discharge</a:t>
            </a:r>
          </a:p>
        </p:txBody>
      </p:sp>
    </p:spTree>
    <p:extLst>
      <p:ext uri="{BB962C8B-B14F-4D97-AF65-F5344CB8AC3E}">
        <p14:creationId xmlns:p14="http://schemas.microsoft.com/office/powerpoint/2010/main" val="424200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686" y="2293093"/>
            <a:ext cx="3627434" cy="1958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7350603" y="4380622"/>
            <a:ext cx="3911600" cy="461665"/>
          </a:xfrm>
          <a:prstGeom prst="rect">
            <a:avLst/>
          </a:prstGeom>
        </p:spPr>
        <p:txBody>
          <a:bodyPr wrap="square">
            <a:spAutoFit/>
          </a:bodyPr>
          <a:lstStyle/>
          <a:p>
            <a:r>
              <a:rPr lang="en-US" sz="1200" dirty="0">
                <a:solidFill>
                  <a:srgbClr val="7030A0"/>
                </a:solidFill>
              </a:rPr>
              <a:t>An instance of the problem is shown below, which depicts CVRP with 3 vehicles and 9 customers.</a:t>
            </a:r>
          </a:p>
        </p:txBody>
      </p:sp>
      <p:sp>
        <p:nvSpPr>
          <p:cNvPr id="10" name="Rectangle 9"/>
          <p:cNvSpPr/>
          <p:nvPr/>
        </p:nvSpPr>
        <p:spPr>
          <a:xfrm>
            <a:off x="7713744" y="1942722"/>
            <a:ext cx="4628037" cy="276999"/>
          </a:xfrm>
          <a:prstGeom prst="rect">
            <a:avLst/>
          </a:prstGeom>
        </p:spPr>
        <p:txBody>
          <a:bodyPr wrap="square">
            <a:spAutoFit/>
          </a:bodyPr>
          <a:lstStyle/>
          <a:p>
            <a:pPr algn="just"/>
            <a:r>
              <a:rPr lang="en-US" sz="1200" b="1" dirty="0">
                <a:solidFill>
                  <a:srgbClr val="7030A0"/>
                </a:solidFill>
              </a:rPr>
              <a:t>Scalable         Quick	Customizable</a:t>
            </a:r>
          </a:p>
        </p:txBody>
      </p:sp>
      <p:sp>
        <p:nvSpPr>
          <p:cNvPr id="11" name="TextBox 10"/>
          <p:cNvSpPr txBox="1"/>
          <p:nvPr/>
        </p:nvSpPr>
        <p:spPr>
          <a:xfrm>
            <a:off x="762000" y="1103142"/>
            <a:ext cx="4866640" cy="523220"/>
          </a:xfrm>
          <a:prstGeom prst="rect">
            <a:avLst/>
          </a:prstGeom>
          <a:solidFill>
            <a:srgbClr val="7030A0"/>
          </a:solidFill>
        </p:spPr>
        <p:txBody>
          <a:bodyPr wrap="square" rtlCol="0">
            <a:spAutoFit/>
          </a:bodyPr>
          <a:lstStyle/>
          <a:p>
            <a:r>
              <a:rPr lang="en-US" sz="2800" b="1" dirty="0" err="1">
                <a:solidFill>
                  <a:schemeClr val="bg1"/>
                </a:solidFill>
              </a:rPr>
              <a:t>Optimising</a:t>
            </a:r>
            <a:r>
              <a:rPr lang="en-US" sz="2800" b="1" dirty="0">
                <a:solidFill>
                  <a:schemeClr val="bg1"/>
                </a:solidFill>
              </a:rPr>
              <a:t> Vehicle Routing</a:t>
            </a:r>
          </a:p>
        </p:txBody>
      </p:sp>
      <p:sp>
        <p:nvSpPr>
          <p:cNvPr id="12" name="Rectangle 11"/>
          <p:cNvSpPr/>
          <p:nvPr/>
        </p:nvSpPr>
        <p:spPr>
          <a:xfrm>
            <a:off x="762000" y="3737617"/>
            <a:ext cx="5988996" cy="1077218"/>
          </a:xfrm>
          <a:prstGeom prst="rect">
            <a:avLst/>
          </a:prstGeom>
        </p:spPr>
        <p:txBody>
          <a:bodyPr wrap="square">
            <a:spAutoFit/>
          </a:bodyPr>
          <a:lstStyle/>
          <a:p>
            <a:pPr algn="just"/>
            <a:r>
              <a:rPr lang="en-US" sz="1600" b="1" dirty="0">
                <a:solidFill>
                  <a:srgbClr val="7030A0"/>
                </a:solidFill>
              </a:rPr>
              <a:t>Official site of port of Rotterdam mentions that there focus on co2 reduction heavily relies on optimizing transport routes and container handling and we believe that with given research the above techniques are best suited for this role.</a:t>
            </a:r>
          </a:p>
        </p:txBody>
      </p:sp>
      <p:sp>
        <p:nvSpPr>
          <p:cNvPr id="14" name="Rectangle 13"/>
          <p:cNvSpPr/>
          <p:nvPr/>
        </p:nvSpPr>
        <p:spPr>
          <a:xfrm>
            <a:off x="762000" y="2081221"/>
            <a:ext cx="6096000" cy="584775"/>
          </a:xfrm>
          <a:prstGeom prst="rect">
            <a:avLst/>
          </a:prstGeom>
        </p:spPr>
        <p:txBody>
          <a:bodyPr>
            <a:spAutoFit/>
          </a:bodyPr>
          <a:lstStyle/>
          <a:p>
            <a:r>
              <a:rPr lang="en-US" sz="1600" b="1" dirty="0">
                <a:solidFill>
                  <a:srgbClr val="7030A0"/>
                </a:solidFill>
              </a:rPr>
              <a:t>Studies have shown that freight transportation contributes to approximately 5.5% of global greenhouse gas (GHG) emissions</a:t>
            </a:r>
            <a:r>
              <a:rPr lang="en-US" sz="1600" b="1" dirty="0"/>
              <a:t>.</a:t>
            </a:r>
          </a:p>
        </p:txBody>
      </p:sp>
      <p:sp>
        <p:nvSpPr>
          <p:cNvPr id="15" name="Rectangle 14"/>
          <p:cNvSpPr/>
          <p:nvPr/>
        </p:nvSpPr>
        <p:spPr>
          <a:xfrm>
            <a:off x="5166203" y="5614433"/>
            <a:ext cx="6096000" cy="400110"/>
          </a:xfrm>
          <a:prstGeom prst="rect">
            <a:avLst/>
          </a:prstGeom>
        </p:spPr>
        <p:txBody>
          <a:bodyPr>
            <a:spAutoFit/>
          </a:bodyPr>
          <a:lstStyle/>
          <a:p>
            <a:r>
              <a:rPr lang="en-US" sz="1000" b="0" i="0" dirty="0">
                <a:solidFill>
                  <a:srgbClr val="7030A0"/>
                </a:solidFill>
                <a:effectLst/>
                <a:latin typeface="Helvetica" panose="020B0604020202020204" pitchFamily="34" charset="0"/>
              </a:rPr>
              <a:t>McKinnon A (2010) Green Logistics: the Carbon Agenda. Electronic Scientific Journal of Logistics 6: 1–9.</a:t>
            </a:r>
          </a:p>
          <a:p>
            <a:r>
              <a:rPr lang="en-US" sz="1000" dirty="0">
                <a:solidFill>
                  <a:srgbClr val="7030A0"/>
                </a:solidFill>
                <a:latin typeface="Helvetica" panose="020B0604020202020204" pitchFamily="34" charset="0"/>
              </a:rPr>
              <a:t>Syed et al. (2020) Vehicle Routing Problem using Reinforcement Learning: Recent Advancements</a:t>
            </a:r>
          </a:p>
        </p:txBody>
      </p:sp>
      <p:sp>
        <p:nvSpPr>
          <p:cNvPr id="16" name="Rectangle 15"/>
          <p:cNvSpPr/>
          <p:nvPr/>
        </p:nvSpPr>
        <p:spPr>
          <a:xfrm>
            <a:off x="762000" y="2983811"/>
            <a:ext cx="6096000" cy="584775"/>
          </a:xfrm>
          <a:prstGeom prst="rect">
            <a:avLst/>
          </a:prstGeom>
        </p:spPr>
        <p:txBody>
          <a:bodyPr>
            <a:spAutoFit/>
          </a:bodyPr>
          <a:lstStyle/>
          <a:p>
            <a:r>
              <a:rPr lang="en-US" sz="1600" b="1" dirty="0">
                <a:solidFill>
                  <a:srgbClr val="7030A0"/>
                </a:solidFill>
              </a:rPr>
              <a:t>VRP will help in optimizing offshore transportation of cargo and bring down carbon emissions.</a:t>
            </a:r>
          </a:p>
        </p:txBody>
      </p:sp>
      <p:pic>
        <p:nvPicPr>
          <p:cNvPr id="13" name="Picture 12" descr="A picture containing text&#10;&#10;Description automatically generated">
            <a:extLst>
              <a:ext uri="{FF2B5EF4-FFF2-40B4-BE49-F238E27FC236}">
                <a16:creationId xmlns:a16="http://schemas.microsoft.com/office/drawing/2014/main" id="{0E15BEE4-4F99-3D8D-5E91-FCAED6EA4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165146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8640" y="1783959"/>
            <a:ext cx="4087306" cy="2889114"/>
          </a:xfrm>
          <a:noFill/>
          <a:ln>
            <a:noFill/>
          </a:ln>
        </p:spPr>
        <p:txBody>
          <a:bodyPr anchor="b">
            <a:normAutofit fontScale="90000"/>
          </a:bodyPr>
          <a:lstStyle/>
          <a:p>
            <a:pPr algn="l"/>
            <a:r>
              <a:rPr lang="en-US" sz="5400" dirty="0">
                <a:solidFill>
                  <a:srgbClr val="7030A0"/>
                </a:solidFill>
              </a:rPr>
              <a:t>Thank You!</a:t>
            </a:r>
            <a:br>
              <a:rPr lang="en-US" sz="5400" dirty="0">
                <a:solidFill>
                  <a:srgbClr val="7030A0"/>
                </a:solidFill>
              </a:rPr>
            </a:br>
            <a:br>
              <a:rPr lang="en-US" sz="5400" dirty="0">
                <a:solidFill>
                  <a:srgbClr val="7030A0"/>
                </a:solidFill>
              </a:rPr>
            </a:br>
            <a:r>
              <a:rPr lang="en-US" sz="5400" dirty="0">
                <a:solidFill>
                  <a:srgbClr val="7030A0"/>
                </a:solidFill>
              </a:rPr>
              <a:t>Any Questions?</a:t>
            </a:r>
          </a:p>
        </p:txBody>
      </p:sp>
      <p:pic>
        <p:nvPicPr>
          <p:cNvPr id="5" name="Picture 4">
            <a:extLst>
              <a:ext uri="{FF2B5EF4-FFF2-40B4-BE49-F238E27FC236}">
                <a16:creationId xmlns:a16="http://schemas.microsoft.com/office/drawing/2014/main" id="{2BCCBFEB-261D-4F4C-AF10-D77A8A11483F}"/>
              </a:ext>
            </a:extLst>
          </p:cNvPr>
          <p:cNvPicPr>
            <a:picLocks noChangeAspect="1"/>
          </p:cNvPicPr>
          <p:nvPr/>
        </p:nvPicPr>
        <p:blipFill>
          <a:blip r:embed="rId3">
            <a:extLst>
              <a:ext uri="{28A0092B-C50C-407E-A947-70E740481C1C}">
                <a14:useLocalDpi xmlns:a14="http://schemas.microsoft.com/office/drawing/2010/main" val="0"/>
              </a:ext>
            </a:extLst>
          </a:blip>
          <a:srcRect l="11568" r="1156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solidFill>
            <a:schemeClr val="accent1">
              <a:lumMod val="75000"/>
            </a:schemeClr>
          </a:solidFill>
        </p:spPr>
      </p:pic>
    </p:spTree>
    <p:extLst>
      <p:ext uri="{BB962C8B-B14F-4D97-AF65-F5344CB8AC3E}">
        <p14:creationId xmlns:p14="http://schemas.microsoft.com/office/powerpoint/2010/main" val="249944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a:extLst>
              <a:ext uri="{FF2B5EF4-FFF2-40B4-BE49-F238E27FC236}">
                <a16:creationId xmlns:a16="http://schemas.microsoft.com/office/drawing/2014/main" id="{2AA7A6D4-DC47-4D1A-A828-7A7B3214758B}"/>
              </a:ext>
            </a:extLst>
          </p:cNvPr>
          <p:cNvSpPr txBox="1"/>
          <p:nvPr/>
        </p:nvSpPr>
        <p:spPr>
          <a:xfrm>
            <a:off x="155643" y="817123"/>
            <a:ext cx="11731557" cy="1323439"/>
          </a:xfrm>
          <a:prstGeom prst="rect">
            <a:avLst/>
          </a:prstGeom>
          <a:noFill/>
        </p:spPr>
        <p:txBody>
          <a:bodyPr wrap="square" lIns="91440" tIns="45720" rIns="91440" bIns="45720" rtlCol="0" anchor="t">
            <a:spAutoFit/>
          </a:bodyPr>
          <a:lstStyle/>
          <a:p>
            <a:pPr algn="ctr"/>
            <a:r>
              <a:rPr lang="en-US" altLang="zh-CN" sz="4000" dirty="0">
                <a:solidFill>
                  <a:srgbClr val="7030A0"/>
                </a:solidFill>
                <a:latin typeface="Century Gothic"/>
                <a:ea typeface="Microsoft YaHei Light"/>
              </a:rPr>
              <a:t>Port of Tyne wants to have</a:t>
            </a:r>
            <a:r>
              <a:rPr lang="en-US" altLang="zh-CN" sz="4000" b="1" dirty="0">
                <a:solidFill>
                  <a:srgbClr val="7030A0"/>
                </a:solidFill>
                <a:latin typeface="Century Gothic"/>
                <a:ea typeface="Microsoft YaHei Light"/>
              </a:rPr>
              <a:t> reliable solutions </a:t>
            </a:r>
            <a:r>
              <a:rPr lang="en-US" altLang="zh-CN" sz="4000" dirty="0">
                <a:solidFill>
                  <a:srgbClr val="7030A0"/>
                </a:solidFill>
                <a:latin typeface="Century Gothic"/>
                <a:ea typeface="Microsoft YaHei Light"/>
              </a:rPr>
              <a:t>for</a:t>
            </a:r>
            <a:r>
              <a:rPr lang="en-US" altLang="zh-CN" sz="4000" b="1" dirty="0">
                <a:solidFill>
                  <a:srgbClr val="7030A0"/>
                </a:solidFill>
                <a:latin typeface="Century Gothic"/>
                <a:ea typeface="Microsoft YaHei Light"/>
              </a:rPr>
              <a:t> </a:t>
            </a:r>
            <a:r>
              <a:rPr lang="en-US" altLang="zh-CN" sz="4000" b="1" dirty="0">
                <a:solidFill>
                  <a:schemeClr val="accent6"/>
                </a:solidFill>
                <a:latin typeface="Century Gothic"/>
                <a:ea typeface="Microsoft YaHei Light"/>
              </a:rPr>
              <a:t>Decarbonizing their supply chain</a:t>
            </a:r>
          </a:p>
        </p:txBody>
      </p:sp>
      <p:sp>
        <p:nvSpPr>
          <p:cNvPr id="8" name="文本框 5">
            <a:extLst>
              <a:ext uri="{FF2B5EF4-FFF2-40B4-BE49-F238E27FC236}">
                <a16:creationId xmlns:a16="http://schemas.microsoft.com/office/drawing/2014/main" id="{CA2AE058-B140-4944-B6CB-54F5552E5F70}"/>
              </a:ext>
            </a:extLst>
          </p:cNvPr>
          <p:cNvSpPr txBox="1"/>
          <p:nvPr/>
        </p:nvSpPr>
        <p:spPr>
          <a:xfrm>
            <a:off x="710119" y="3764604"/>
            <a:ext cx="10677728" cy="1323439"/>
          </a:xfrm>
          <a:prstGeom prst="rect">
            <a:avLst/>
          </a:prstGeom>
          <a:noFill/>
          <a:ln w="57150">
            <a:solidFill>
              <a:srgbClr val="7030A0"/>
            </a:solidFill>
          </a:ln>
        </p:spPr>
        <p:txBody>
          <a:bodyPr wrap="square" lIns="91440" tIns="45720" rIns="91440" bIns="45720" rtlCol="0" anchor="t">
            <a:spAutoFit/>
          </a:bodyPr>
          <a:lstStyle/>
          <a:p>
            <a:pPr lvl="1" algn="just"/>
            <a:endParaRPr lang="en-US" sz="2000" b="1" dirty="0">
              <a:solidFill>
                <a:srgbClr val="7030A0"/>
              </a:solidFill>
              <a:latin typeface="Century Gothic"/>
              <a:ea typeface="+mn-lt"/>
              <a:cs typeface="+mn-lt"/>
            </a:endParaRPr>
          </a:p>
          <a:p>
            <a:pPr lvl="1" algn="just"/>
            <a:r>
              <a:rPr lang="en-IN" sz="2000" b="1" i="0" dirty="0">
                <a:solidFill>
                  <a:srgbClr val="7030A0"/>
                </a:solidFill>
                <a:effectLst/>
                <a:latin typeface="Playfair Display" panose="020B0604020202020204" pitchFamily="2" charset="0"/>
              </a:rPr>
              <a:t>CO₂</a:t>
            </a:r>
            <a:r>
              <a:rPr lang="en-US" sz="2000" b="1" dirty="0">
                <a:solidFill>
                  <a:srgbClr val="7030A0"/>
                </a:solidFill>
                <a:latin typeface="Century Gothic"/>
                <a:ea typeface="+mn-lt"/>
                <a:cs typeface="+mn-lt"/>
              </a:rPr>
              <a:t> footprints for Container Operation  - </a:t>
            </a:r>
            <a:r>
              <a:rPr lang="en-IN" sz="2000" b="1" i="0" dirty="0">
                <a:solidFill>
                  <a:srgbClr val="7030A0"/>
                </a:solidFill>
                <a:effectLst/>
                <a:latin typeface="Playfair Display" panose="00000500000000000000" pitchFamily="2" charset="0"/>
              </a:rPr>
              <a:t>CO₂</a:t>
            </a:r>
            <a:r>
              <a:rPr lang="en-US" sz="2000" b="1" dirty="0">
                <a:solidFill>
                  <a:srgbClr val="7030A0"/>
                </a:solidFill>
                <a:latin typeface="Century Gothic"/>
                <a:ea typeface="+mn-lt"/>
                <a:cs typeface="+mn-lt"/>
              </a:rPr>
              <a:t> per TEU     </a:t>
            </a:r>
          </a:p>
          <a:p>
            <a:pPr lvl="1" algn="just"/>
            <a:r>
              <a:rPr lang="en-IN" sz="2000" b="1" i="0" dirty="0">
                <a:solidFill>
                  <a:srgbClr val="7030A0"/>
                </a:solidFill>
                <a:effectLst/>
                <a:latin typeface="Playfair Display" panose="00000500000000000000" pitchFamily="2" charset="0"/>
              </a:rPr>
              <a:t>CO₂</a:t>
            </a:r>
            <a:r>
              <a:rPr lang="en-US" sz="2000" b="1" dirty="0">
                <a:solidFill>
                  <a:srgbClr val="7030A0"/>
                </a:solidFill>
                <a:latin typeface="Century Gothic"/>
                <a:ea typeface="+mn-lt"/>
                <a:cs typeface="+mn-lt"/>
              </a:rPr>
              <a:t> footprints for Transport Operation  - </a:t>
            </a:r>
            <a:r>
              <a:rPr lang="en-IN" sz="2000" b="1" i="0" dirty="0">
                <a:solidFill>
                  <a:srgbClr val="7030A0"/>
                </a:solidFill>
                <a:effectLst/>
                <a:latin typeface="Playfair Display" panose="00000500000000000000" pitchFamily="2" charset="0"/>
              </a:rPr>
              <a:t>CO₂</a:t>
            </a:r>
            <a:r>
              <a:rPr lang="en-US" sz="2000" b="1" dirty="0">
                <a:solidFill>
                  <a:srgbClr val="7030A0"/>
                </a:solidFill>
                <a:latin typeface="Century Gothic"/>
                <a:ea typeface="+mn-lt"/>
                <a:cs typeface="+mn-lt"/>
              </a:rPr>
              <a:t> per Mi/Km travelled , </a:t>
            </a:r>
            <a:r>
              <a:rPr lang="en-IN" sz="2000" b="1" i="0" dirty="0">
                <a:solidFill>
                  <a:srgbClr val="7030A0"/>
                </a:solidFill>
                <a:effectLst/>
                <a:latin typeface="Playfair Display" panose="00000500000000000000" pitchFamily="2" charset="0"/>
              </a:rPr>
              <a:t>CO₂</a:t>
            </a:r>
            <a:r>
              <a:rPr lang="en-US" altLang="zh-CN" sz="2000" b="1" dirty="0">
                <a:solidFill>
                  <a:srgbClr val="7030A0"/>
                </a:solidFill>
                <a:latin typeface="Century Gothic"/>
                <a:ea typeface="+mn-lt"/>
                <a:cs typeface="+mn-lt"/>
              </a:rPr>
              <a:t> per gal/L</a:t>
            </a:r>
            <a:endParaRPr lang="zh-CN" altLang="en-US" sz="2000" b="1" dirty="0">
              <a:solidFill>
                <a:srgbClr val="7030A0"/>
              </a:solidFill>
              <a:latin typeface="Century Gothic"/>
              <a:ea typeface="等线"/>
              <a:cs typeface="Calibri" panose="020F0502020204030204"/>
            </a:endParaRPr>
          </a:p>
          <a:p>
            <a:pPr lvl="1" algn="just"/>
            <a:endParaRPr lang="en-US" sz="2000" b="1" dirty="0">
              <a:solidFill>
                <a:srgbClr val="7030A0"/>
              </a:solidFill>
              <a:latin typeface="Century Gothic"/>
              <a:ea typeface="+mn-lt"/>
              <a:cs typeface="+mn-lt"/>
            </a:endParaRPr>
          </a:p>
        </p:txBody>
      </p:sp>
      <p:pic>
        <p:nvPicPr>
          <p:cNvPr id="4" name="图片 5">
            <a:extLst>
              <a:ext uri="{FF2B5EF4-FFF2-40B4-BE49-F238E27FC236}">
                <a16:creationId xmlns:a16="http://schemas.microsoft.com/office/drawing/2014/main" id="{A625B3C8-E72D-4048-AB38-C3653D090EF6}"/>
              </a:ext>
            </a:extLst>
          </p:cNvPr>
          <p:cNvPicPr>
            <a:picLocks noChangeAspect="1"/>
          </p:cNvPicPr>
          <p:nvPr/>
        </p:nvPicPr>
        <p:blipFill>
          <a:blip r:embed="rId3"/>
          <a:stretch>
            <a:fillRect/>
          </a:stretch>
        </p:blipFill>
        <p:spPr>
          <a:xfrm>
            <a:off x="5342309" y="2562225"/>
            <a:ext cx="753691" cy="866775"/>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01B48FA8-5E41-68C0-F472-79E6622B3D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340164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5">
            <a:extLst>
              <a:ext uri="{FF2B5EF4-FFF2-40B4-BE49-F238E27FC236}">
                <a16:creationId xmlns:a16="http://schemas.microsoft.com/office/drawing/2014/main" id="{2AA7A6D4-DC47-4D1A-A828-7A7B3214758B}"/>
              </a:ext>
            </a:extLst>
          </p:cNvPr>
          <p:cNvSpPr txBox="1"/>
          <p:nvPr/>
        </p:nvSpPr>
        <p:spPr>
          <a:xfrm>
            <a:off x="183204" y="792551"/>
            <a:ext cx="11731557" cy="1323439"/>
          </a:xfrm>
          <a:prstGeom prst="rect">
            <a:avLst/>
          </a:prstGeom>
          <a:noFill/>
        </p:spPr>
        <p:txBody>
          <a:bodyPr wrap="square" lIns="91440" tIns="45720" rIns="91440" bIns="45720" rtlCol="0" anchor="t">
            <a:spAutoFit/>
          </a:bodyPr>
          <a:lstStyle/>
          <a:p>
            <a:pPr algn="ctr"/>
            <a:r>
              <a:rPr lang="en-US" altLang="zh-CN" sz="4000" dirty="0">
                <a:solidFill>
                  <a:srgbClr val="7030A0"/>
                </a:solidFill>
                <a:latin typeface="Century Gothic"/>
                <a:ea typeface="Microsoft YaHei Light"/>
              </a:rPr>
              <a:t>Port of Tyne wants to have</a:t>
            </a:r>
            <a:r>
              <a:rPr lang="en-US" altLang="zh-CN" sz="4000" b="1" dirty="0">
                <a:solidFill>
                  <a:srgbClr val="7030A0"/>
                </a:solidFill>
                <a:latin typeface="Century Gothic"/>
                <a:ea typeface="Microsoft YaHei Light"/>
              </a:rPr>
              <a:t> reliable solutions </a:t>
            </a:r>
            <a:r>
              <a:rPr lang="en-US" altLang="zh-CN" sz="4000" dirty="0">
                <a:solidFill>
                  <a:srgbClr val="7030A0"/>
                </a:solidFill>
                <a:latin typeface="Century Gothic"/>
                <a:ea typeface="Microsoft YaHei Light"/>
              </a:rPr>
              <a:t>for</a:t>
            </a:r>
          </a:p>
          <a:p>
            <a:pPr algn="ctr"/>
            <a:r>
              <a:rPr lang="en-US" sz="4000" b="1" dirty="0">
                <a:solidFill>
                  <a:srgbClr val="00B0F0"/>
                </a:solidFill>
                <a:latin typeface="Century Gothic"/>
                <a:ea typeface="+mn-lt"/>
                <a:cs typeface="+mn-lt"/>
              </a:rPr>
              <a:t>Improving their operational efficiencies</a:t>
            </a:r>
            <a:endParaRPr lang="en-US" altLang="zh-CN" sz="4000" b="1" dirty="0">
              <a:solidFill>
                <a:srgbClr val="00B0F0"/>
              </a:solidFill>
              <a:latin typeface="Century Gothic"/>
              <a:ea typeface="Microsoft YaHei Light"/>
            </a:endParaRPr>
          </a:p>
        </p:txBody>
      </p:sp>
      <p:sp>
        <p:nvSpPr>
          <p:cNvPr id="8" name="文本框 5">
            <a:extLst>
              <a:ext uri="{FF2B5EF4-FFF2-40B4-BE49-F238E27FC236}">
                <a16:creationId xmlns:a16="http://schemas.microsoft.com/office/drawing/2014/main" id="{CA2AE058-B140-4944-B6CB-54F5552E5F70}"/>
              </a:ext>
            </a:extLst>
          </p:cNvPr>
          <p:cNvSpPr txBox="1"/>
          <p:nvPr/>
        </p:nvSpPr>
        <p:spPr>
          <a:xfrm>
            <a:off x="963038" y="3057491"/>
            <a:ext cx="10212420" cy="2246769"/>
          </a:xfrm>
          <a:prstGeom prst="rect">
            <a:avLst/>
          </a:prstGeom>
          <a:noFill/>
          <a:ln w="57150">
            <a:solidFill>
              <a:srgbClr val="7030A0"/>
            </a:solidFill>
          </a:ln>
        </p:spPr>
        <p:txBody>
          <a:bodyPr wrap="square" lIns="91440" tIns="45720" rIns="91440" bIns="45720" rtlCol="0" anchor="t">
            <a:spAutoFit/>
          </a:bodyPr>
          <a:lstStyle/>
          <a:p>
            <a:r>
              <a:rPr lang="en-US" sz="2000" b="1" dirty="0">
                <a:solidFill>
                  <a:srgbClr val="7030A0"/>
                </a:solidFill>
                <a:latin typeface="Century Gothic"/>
                <a:cs typeface="Calibri"/>
              </a:rPr>
              <a:t>Exploratory Data Analysis on:</a:t>
            </a:r>
          </a:p>
          <a:p>
            <a:pPr marL="1714500" lvl="3" indent="-342900">
              <a:buFont typeface="Wingdings" panose="05000000000000000000" pitchFamily="2" charset="2"/>
              <a:buChar char="Ø"/>
            </a:pPr>
            <a:r>
              <a:rPr lang="en-US" sz="2000" b="1" dirty="0">
                <a:solidFill>
                  <a:srgbClr val="7030A0"/>
                </a:solidFill>
                <a:latin typeface="Century Gothic"/>
                <a:cs typeface="Calibri"/>
              </a:rPr>
              <a:t> Transport </a:t>
            </a:r>
          </a:p>
          <a:p>
            <a:pPr marL="1714500" lvl="3" indent="-342900">
              <a:buFont typeface="Wingdings" panose="05000000000000000000" pitchFamily="2" charset="2"/>
              <a:buChar char="Ø"/>
            </a:pPr>
            <a:r>
              <a:rPr lang="en-US" sz="2000" b="1" dirty="0">
                <a:solidFill>
                  <a:srgbClr val="7030A0"/>
                </a:solidFill>
                <a:latin typeface="Century Gothic"/>
                <a:cs typeface="Calibri"/>
              </a:rPr>
              <a:t> Route Optimization</a:t>
            </a:r>
          </a:p>
          <a:p>
            <a:pPr marL="1714500" lvl="3" indent="-342900">
              <a:buFont typeface="Wingdings" panose="05000000000000000000" pitchFamily="2" charset="2"/>
              <a:buChar char="Ø"/>
            </a:pPr>
            <a:r>
              <a:rPr lang="en-US" sz="2000" b="1" dirty="0">
                <a:solidFill>
                  <a:srgbClr val="7030A0"/>
                </a:solidFill>
                <a:latin typeface="Century Gothic"/>
                <a:cs typeface="Calibri"/>
              </a:rPr>
              <a:t> Driver-Delivery Management &amp; Visualization</a:t>
            </a:r>
          </a:p>
          <a:p>
            <a:pPr marL="1714500" lvl="3" indent="-342900">
              <a:buFont typeface="Wingdings" panose="05000000000000000000" pitchFamily="2" charset="2"/>
              <a:buChar char="Ø"/>
            </a:pPr>
            <a:r>
              <a:rPr lang="en-US" sz="2000" b="1" dirty="0">
                <a:solidFill>
                  <a:srgbClr val="7030A0"/>
                </a:solidFill>
                <a:latin typeface="Century Gothic"/>
                <a:cs typeface="Calibri"/>
              </a:rPr>
              <a:t> Effective Container Management</a:t>
            </a:r>
          </a:p>
          <a:p>
            <a:pPr marL="1714500" lvl="3" indent="-342900">
              <a:buFont typeface="Wingdings" panose="05000000000000000000" pitchFamily="2" charset="2"/>
              <a:buChar char="Ø"/>
            </a:pPr>
            <a:r>
              <a:rPr lang="en-US" sz="2000" b="1" dirty="0">
                <a:solidFill>
                  <a:srgbClr val="7030A0"/>
                </a:solidFill>
                <a:latin typeface="Century Gothic"/>
                <a:cs typeface="Calibri"/>
              </a:rPr>
              <a:t> Tracking Machine Consumption &amp; Usage </a:t>
            </a:r>
          </a:p>
          <a:p>
            <a:pPr lvl="1"/>
            <a:endParaRPr lang="en-US" sz="2000" b="1" dirty="0">
              <a:solidFill>
                <a:srgbClr val="7030A0"/>
              </a:solidFill>
              <a:latin typeface="Century Gothic"/>
              <a:cs typeface="Calibri"/>
            </a:endParaRPr>
          </a:p>
        </p:txBody>
      </p:sp>
      <p:pic>
        <p:nvPicPr>
          <p:cNvPr id="4" name="图片 5">
            <a:extLst>
              <a:ext uri="{FF2B5EF4-FFF2-40B4-BE49-F238E27FC236}">
                <a16:creationId xmlns:a16="http://schemas.microsoft.com/office/drawing/2014/main" id="{A625B3C8-E72D-4048-AB38-C3653D090EF6}"/>
              </a:ext>
            </a:extLst>
          </p:cNvPr>
          <p:cNvPicPr>
            <a:picLocks noChangeAspect="1"/>
          </p:cNvPicPr>
          <p:nvPr/>
        </p:nvPicPr>
        <p:blipFill>
          <a:blip r:embed="rId3"/>
          <a:stretch>
            <a:fillRect/>
          </a:stretch>
        </p:blipFill>
        <p:spPr>
          <a:xfrm>
            <a:off x="5518116" y="2153353"/>
            <a:ext cx="753691" cy="866775"/>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76985C4-E210-E95C-3427-5303EC70BF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111779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9D8D899D-56A7-47A5-9167-01142C2D0D6B}"/>
              </a:ext>
            </a:extLst>
          </p:cNvPr>
          <p:cNvSpPr/>
          <p:nvPr/>
        </p:nvSpPr>
        <p:spPr>
          <a:xfrm>
            <a:off x="410175" y="1520386"/>
            <a:ext cx="3755839" cy="5153290"/>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a:extLst>
              <a:ext uri="{FF2B5EF4-FFF2-40B4-BE49-F238E27FC236}">
                <a16:creationId xmlns:a16="http://schemas.microsoft.com/office/drawing/2014/main" id="{4DB4A6A0-D932-4F55-8A2A-1F3EEAD3389E}"/>
              </a:ext>
            </a:extLst>
          </p:cNvPr>
          <p:cNvGrpSpPr/>
          <p:nvPr/>
        </p:nvGrpSpPr>
        <p:grpSpPr>
          <a:xfrm>
            <a:off x="1015897" y="1779164"/>
            <a:ext cx="2562921" cy="4659421"/>
            <a:chOff x="654350" y="1320591"/>
            <a:chExt cx="2676829" cy="5027721"/>
          </a:xfrm>
          <a:solidFill>
            <a:schemeClr val="accent6"/>
          </a:solidFill>
        </p:grpSpPr>
        <p:cxnSp>
          <p:nvCxnSpPr>
            <p:cNvPr id="15" name="Straight Arrow Connector 14">
              <a:extLst>
                <a:ext uri="{FF2B5EF4-FFF2-40B4-BE49-F238E27FC236}">
                  <a16:creationId xmlns:a16="http://schemas.microsoft.com/office/drawing/2014/main" id="{60754A4A-08AB-4CB4-BA74-686839F38963}"/>
                </a:ext>
              </a:extLst>
            </p:cNvPr>
            <p:cNvCxnSpPr>
              <a:cxnSpLocks/>
            </p:cNvCxnSpPr>
            <p:nvPr/>
          </p:nvCxnSpPr>
          <p:spPr>
            <a:xfrm>
              <a:off x="1989827" y="3071937"/>
              <a:ext cx="94" cy="386464"/>
            </a:xfrm>
            <a:prstGeom prst="straightConnector1">
              <a:avLst/>
            </a:prstGeom>
            <a:grpFill/>
            <a:ln>
              <a:tailEnd type="triangle"/>
            </a:ln>
          </p:spPr>
          <p:style>
            <a:lnRef idx="3">
              <a:schemeClr val="dk1"/>
            </a:lnRef>
            <a:fillRef idx="0">
              <a:schemeClr val="dk1"/>
            </a:fillRef>
            <a:effectRef idx="2">
              <a:schemeClr val="dk1"/>
            </a:effectRef>
            <a:fontRef idx="minor">
              <a:schemeClr val="tx1"/>
            </a:fontRef>
          </p:style>
        </p:cxnSp>
        <p:sp>
          <p:nvSpPr>
            <p:cNvPr id="4" name="Rectangle: Rounded Corners 3">
              <a:extLst>
                <a:ext uri="{FF2B5EF4-FFF2-40B4-BE49-F238E27FC236}">
                  <a16:creationId xmlns:a16="http://schemas.microsoft.com/office/drawing/2014/main" id="{E896170D-40B3-4D8A-AC21-D7185BADB72E}"/>
                </a:ext>
              </a:extLst>
            </p:cNvPr>
            <p:cNvSpPr/>
            <p:nvPr/>
          </p:nvSpPr>
          <p:spPr>
            <a:xfrm>
              <a:off x="699607" y="1320591"/>
              <a:ext cx="2631572" cy="69649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cs typeface="Calibri"/>
                </a:rPr>
                <a:t>Import Libraries</a:t>
              </a:r>
            </a:p>
          </p:txBody>
        </p:sp>
        <p:sp>
          <p:nvSpPr>
            <p:cNvPr id="10" name="Rectangle: Rounded Corners 9">
              <a:extLst>
                <a:ext uri="{FF2B5EF4-FFF2-40B4-BE49-F238E27FC236}">
                  <a16:creationId xmlns:a16="http://schemas.microsoft.com/office/drawing/2014/main" id="{7B90B955-4502-43BB-8A4E-7766C4DC2C92}"/>
                </a:ext>
              </a:extLst>
            </p:cNvPr>
            <p:cNvSpPr/>
            <p:nvPr/>
          </p:nvSpPr>
          <p:spPr>
            <a:xfrm>
              <a:off x="654350" y="5689918"/>
              <a:ext cx="2656972" cy="65839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cs typeface="Calibri"/>
                </a:rPr>
                <a:t>Connect data to</a:t>
              </a:r>
              <a:endParaRPr lang="en-US" err="1">
                <a:cs typeface="Calibri"/>
              </a:endParaRPr>
            </a:p>
            <a:p>
              <a:pPr algn="ctr"/>
              <a:r>
                <a:rPr lang="en-GB">
                  <a:cs typeface="Calibri"/>
                </a:rPr>
                <a:t>Power BI</a:t>
              </a:r>
              <a:endParaRPr lang="en-US">
                <a:cs typeface="Calibri"/>
              </a:endParaRPr>
            </a:p>
          </p:txBody>
        </p:sp>
        <p:cxnSp>
          <p:nvCxnSpPr>
            <p:cNvPr id="13" name="Straight Arrow Connector 12">
              <a:extLst>
                <a:ext uri="{FF2B5EF4-FFF2-40B4-BE49-F238E27FC236}">
                  <a16:creationId xmlns:a16="http://schemas.microsoft.com/office/drawing/2014/main" id="{64C80AD5-6489-4575-9643-8955DDCABE1F}"/>
                </a:ext>
              </a:extLst>
            </p:cNvPr>
            <p:cNvCxnSpPr>
              <a:cxnSpLocks/>
            </p:cNvCxnSpPr>
            <p:nvPr/>
          </p:nvCxnSpPr>
          <p:spPr>
            <a:xfrm>
              <a:off x="1986900" y="4047513"/>
              <a:ext cx="2005" cy="362952"/>
            </a:xfrm>
            <a:prstGeom prst="straightConnector1">
              <a:avLst/>
            </a:prstGeom>
            <a:grpFill/>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BD674457-1BFB-42CC-BDE3-C154C757C7F7}"/>
                </a:ext>
              </a:extLst>
            </p:cNvPr>
            <p:cNvCxnSpPr>
              <a:cxnSpLocks/>
            </p:cNvCxnSpPr>
            <p:nvPr/>
          </p:nvCxnSpPr>
          <p:spPr>
            <a:xfrm>
              <a:off x="1986864" y="5327283"/>
              <a:ext cx="2005" cy="362952"/>
            </a:xfrm>
            <a:prstGeom prst="straightConnector1">
              <a:avLst/>
            </a:prstGeom>
            <a:grpFill/>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D4128649-740B-4144-AE5A-9B9D63E7DA38}"/>
                </a:ext>
              </a:extLst>
            </p:cNvPr>
            <p:cNvSpPr/>
            <p:nvPr/>
          </p:nvSpPr>
          <p:spPr>
            <a:xfrm>
              <a:off x="1039544" y="2438693"/>
              <a:ext cx="1922584" cy="6223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Retrieve Data</a:t>
              </a:r>
            </a:p>
          </p:txBody>
        </p:sp>
        <p:sp>
          <p:nvSpPr>
            <p:cNvPr id="17" name="Rectangle: Rounded Corners 16">
              <a:extLst>
                <a:ext uri="{FF2B5EF4-FFF2-40B4-BE49-F238E27FC236}">
                  <a16:creationId xmlns:a16="http://schemas.microsoft.com/office/drawing/2014/main" id="{3B6DF3EE-FB67-4E89-9A0D-F916141FB11A}"/>
                </a:ext>
              </a:extLst>
            </p:cNvPr>
            <p:cNvSpPr/>
            <p:nvPr/>
          </p:nvSpPr>
          <p:spPr>
            <a:xfrm>
              <a:off x="987859" y="3456501"/>
              <a:ext cx="1922584" cy="5842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Manipulate Data</a:t>
              </a:r>
            </a:p>
          </p:txBody>
        </p:sp>
        <p:grpSp>
          <p:nvGrpSpPr>
            <p:cNvPr id="21" name="Group 20">
              <a:extLst>
                <a:ext uri="{FF2B5EF4-FFF2-40B4-BE49-F238E27FC236}">
                  <a16:creationId xmlns:a16="http://schemas.microsoft.com/office/drawing/2014/main" id="{EF86643B-EB1B-4783-8983-1ADAAE9D5EBF}"/>
                </a:ext>
              </a:extLst>
            </p:cNvPr>
            <p:cNvGrpSpPr/>
            <p:nvPr/>
          </p:nvGrpSpPr>
          <p:grpSpPr>
            <a:xfrm>
              <a:off x="985761" y="3921857"/>
              <a:ext cx="2018409" cy="1895572"/>
              <a:chOff x="985761" y="3921857"/>
              <a:chExt cx="2018409" cy="1895572"/>
            </a:xfrm>
            <a:grpFill/>
          </p:grpSpPr>
          <p:pic>
            <p:nvPicPr>
              <p:cNvPr id="2" name="Graphic 2" descr="Cloud with solid fill">
                <a:extLst>
                  <a:ext uri="{FF2B5EF4-FFF2-40B4-BE49-F238E27FC236}">
                    <a16:creationId xmlns:a16="http://schemas.microsoft.com/office/drawing/2014/main" id="{F10D956A-D86E-4E29-99DD-0FDB2250D4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761" y="3921857"/>
                <a:ext cx="2018409" cy="1895572"/>
              </a:xfrm>
              <a:prstGeom prst="rect">
                <a:avLst/>
              </a:prstGeom>
            </p:spPr>
          </p:pic>
          <p:sp>
            <p:nvSpPr>
              <p:cNvPr id="20" name="TextBox 19">
                <a:extLst>
                  <a:ext uri="{FF2B5EF4-FFF2-40B4-BE49-F238E27FC236}">
                    <a16:creationId xmlns:a16="http://schemas.microsoft.com/office/drawing/2014/main" id="{4A5348F6-7E11-4157-859C-3D7EAE8504A7}"/>
                  </a:ext>
                </a:extLst>
              </p:cNvPr>
              <p:cNvSpPr txBox="1"/>
              <p:nvPr/>
            </p:nvSpPr>
            <p:spPr>
              <a:xfrm>
                <a:off x="1453460" y="4744415"/>
                <a:ext cx="1303830" cy="398526"/>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Save</a:t>
                </a:r>
                <a:r>
                  <a:rPr lang="en-US"/>
                  <a:t> </a:t>
                </a:r>
                <a:r>
                  <a:rPr lang="en-US">
                    <a:solidFill>
                      <a:schemeClr val="bg1"/>
                    </a:solidFill>
                  </a:rPr>
                  <a:t>Data</a:t>
                </a:r>
              </a:p>
            </p:txBody>
          </p:sp>
        </p:grpSp>
        <p:cxnSp>
          <p:nvCxnSpPr>
            <p:cNvPr id="22" name="Straight Arrow Connector 21">
              <a:extLst>
                <a:ext uri="{FF2B5EF4-FFF2-40B4-BE49-F238E27FC236}">
                  <a16:creationId xmlns:a16="http://schemas.microsoft.com/office/drawing/2014/main" id="{EE9FA5E4-D8D7-40A7-8210-250FB288A55D}"/>
                </a:ext>
              </a:extLst>
            </p:cNvPr>
            <p:cNvCxnSpPr>
              <a:cxnSpLocks/>
            </p:cNvCxnSpPr>
            <p:nvPr/>
          </p:nvCxnSpPr>
          <p:spPr>
            <a:xfrm>
              <a:off x="2000870" y="2006603"/>
              <a:ext cx="94" cy="435798"/>
            </a:xfrm>
            <a:prstGeom prst="straightConnector1">
              <a:avLst/>
            </a:prstGeom>
            <a:grpFill/>
            <a:ln>
              <a:tailEnd type="triangle"/>
            </a:ln>
          </p:spPr>
          <p:style>
            <a:lnRef idx="3">
              <a:schemeClr val="dk1"/>
            </a:lnRef>
            <a:fillRef idx="0">
              <a:schemeClr val="dk1"/>
            </a:fillRef>
            <a:effectRef idx="2">
              <a:schemeClr val="dk1"/>
            </a:effectRef>
            <a:fontRef idx="minor">
              <a:schemeClr val="tx1"/>
            </a:fontRef>
          </p:style>
        </p:cxnSp>
      </p:grpSp>
      <p:sp>
        <p:nvSpPr>
          <p:cNvPr id="29" name="TextBox 28">
            <a:extLst>
              <a:ext uri="{FF2B5EF4-FFF2-40B4-BE49-F238E27FC236}">
                <a16:creationId xmlns:a16="http://schemas.microsoft.com/office/drawing/2014/main" id="{9337F0EA-85C4-45CE-B43F-4DA93A45BE3D}"/>
              </a:ext>
            </a:extLst>
          </p:cNvPr>
          <p:cNvSpPr txBox="1"/>
          <p:nvPr/>
        </p:nvSpPr>
        <p:spPr>
          <a:xfrm>
            <a:off x="405836" y="892247"/>
            <a:ext cx="3757484" cy="46166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u="sng" dirty="0">
                <a:solidFill>
                  <a:srgbClr val="7030A0"/>
                </a:solidFill>
                <a:cs typeface="Calibri"/>
              </a:rPr>
              <a:t> Implementation pipeline</a:t>
            </a:r>
            <a:endParaRPr lang="en-US" sz="2400" b="1" u="sng" dirty="0">
              <a:solidFill>
                <a:srgbClr val="7030A0"/>
              </a:solidFill>
              <a:cs typeface="Calibri"/>
            </a:endParaRPr>
          </a:p>
        </p:txBody>
      </p:sp>
      <p:sp>
        <p:nvSpPr>
          <p:cNvPr id="3" name="Title 1">
            <a:extLst>
              <a:ext uri="{FF2B5EF4-FFF2-40B4-BE49-F238E27FC236}">
                <a16:creationId xmlns:a16="http://schemas.microsoft.com/office/drawing/2014/main" id="{B62DF60A-8D7F-4132-8433-CD7BCE510333}"/>
              </a:ext>
            </a:extLst>
          </p:cNvPr>
          <p:cNvSpPr>
            <a:spLocks noGrp="1"/>
          </p:cNvSpPr>
          <p:nvPr>
            <p:ph type="title"/>
          </p:nvPr>
        </p:nvSpPr>
        <p:spPr>
          <a:xfrm>
            <a:off x="1015896" y="135685"/>
            <a:ext cx="10368383" cy="596623"/>
          </a:xfrm>
          <a:ln>
            <a:noFill/>
          </a:ln>
        </p:spPr>
        <p:txBody>
          <a:bodyPr>
            <a:normAutofit fontScale="90000"/>
          </a:bodyPr>
          <a:lstStyle/>
          <a:p>
            <a:pPr algn="ctr"/>
            <a:br>
              <a:rPr lang="en-US" sz="3200" b="1" dirty="0">
                <a:solidFill>
                  <a:srgbClr val="7030A0"/>
                </a:solidFill>
                <a:latin typeface="Century Gothic"/>
                <a:ea typeface="+mn-lt"/>
                <a:cs typeface="+mn-lt"/>
              </a:rPr>
            </a:br>
            <a:br>
              <a:rPr lang="en-US" sz="3200" b="1" dirty="0">
                <a:solidFill>
                  <a:srgbClr val="7030A0"/>
                </a:solidFill>
                <a:latin typeface="Century Gothic"/>
                <a:ea typeface="+mn-lt"/>
                <a:cs typeface="+mn-lt"/>
              </a:rPr>
            </a:br>
            <a:br>
              <a:rPr lang="en-US" sz="3200" b="1" dirty="0">
                <a:solidFill>
                  <a:srgbClr val="7030A0"/>
                </a:solidFill>
                <a:latin typeface="Century Gothic"/>
                <a:ea typeface="+mn-lt"/>
                <a:cs typeface="+mn-lt"/>
              </a:rPr>
            </a:br>
            <a:br>
              <a:rPr lang="en-US" sz="3200" b="1" u="sng" dirty="0">
                <a:solidFill>
                  <a:schemeClr val="accent1">
                    <a:lumMod val="75000"/>
                  </a:schemeClr>
                </a:solidFill>
                <a:cs typeface="Calibri"/>
              </a:rPr>
            </a:br>
            <a:r>
              <a:rPr lang="en-US" b="1" u="sng" dirty="0">
                <a:solidFill>
                  <a:srgbClr val="7030A0"/>
                </a:solidFill>
                <a:latin typeface="Century Gothic"/>
                <a:ea typeface="+mn-lt"/>
                <a:cs typeface="+mn-lt"/>
              </a:rPr>
              <a:t>Carbon</a:t>
            </a:r>
            <a:r>
              <a:rPr lang="en-US" sz="3200" b="1" dirty="0">
                <a:solidFill>
                  <a:srgbClr val="7030A0"/>
                </a:solidFill>
                <a:latin typeface="Century Gothic"/>
                <a:ea typeface="+mn-lt"/>
                <a:cs typeface="+mn-lt"/>
              </a:rPr>
              <a:t> footprint Calculator across operation</a:t>
            </a:r>
            <a:endParaRPr lang="en-US" dirty="0">
              <a:solidFill>
                <a:schemeClr val="accent1">
                  <a:lumMod val="75000"/>
                </a:schemeClr>
              </a:solidFill>
            </a:endParaRPr>
          </a:p>
        </p:txBody>
      </p:sp>
      <p:pic>
        <p:nvPicPr>
          <p:cNvPr id="8" name="Picture 7" descr="Graphical user interface, website&#10;&#10;Description automatically generated">
            <a:extLst>
              <a:ext uri="{FF2B5EF4-FFF2-40B4-BE49-F238E27FC236}">
                <a16:creationId xmlns:a16="http://schemas.microsoft.com/office/drawing/2014/main" id="{52D8A2B8-A869-61C6-9B84-0049826EA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236" y="1822547"/>
            <a:ext cx="7354021" cy="4124044"/>
          </a:xfrm>
          <a:prstGeom prst="rect">
            <a:avLst/>
          </a:prstGeom>
        </p:spPr>
      </p:pic>
      <p:sp>
        <p:nvSpPr>
          <p:cNvPr id="26" name="TextBox 25">
            <a:extLst>
              <a:ext uri="{FF2B5EF4-FFF2-40B4-BE49-F238E27FC236}">
                <a16:creationId xmlns:a16="http://schemas.microsoft.com/office/drawing/2014/main" id="{70611E9A-D4E5-DD83-13AE-E2EE6CE73BD4}"/>
              </a:ext>
            </a:extLst>
          </p:cNvPr>
          <p:cNvSpPr txBox="1"/>
          <p:nvPr/>
        </p:nvSpPr>
        <p:spPr>
          <a:xfrm>
            <a:off x="5223901" y="1116960"/>
            <a:ext cx="5904690" cy="584775"/>
          </a:xfrm>
          <a:prstGeom prst="rect">
            <a:avLst/>
          </a:prstGeom>
          <a:noFill/>
        </p:spPr>
        <p:txBody>
          <a:bodyPr wrap="square">
            <a:spAutoFit/>
          </a:bodyPr>
          <a:lstStyle/>
          <a:p>
            <a:r>
              <a:rPr lang="en-GB" b="1" dirty="0">
                <a:solidFill>
                  <a:srgbClr val="7030A0"/>
                </a:solidFill>
                <a:cs typeface="Calibri"/>
              </a:rPr>
              <a:t>	         </a:t>
            </a:r>
            <a:r>
              <a:rPr lang="en-GB" sz="3200" b="1" dirty="0">
                <a:solidFill>
                  <a:srgbClr val="7030A0"/>
                </a:solidFill>
                <a:cs typeface="Calibri"/>
              </a:rPr>
              <a:t>Power BI Dashboard </a:t>
            </a:r>
            <a:endParaRPr lang="en-IN" sz="3200" dirty="0"/>
          </a:p>
        </p:txBody>
      </p:sp>
      <p:pic>
        <p:nvPicPr>
          <p:cNvPr id="27" name="Picture 26" descr="A picture containing text&#10;&#10;Description automatically generated">
            <a:extLst>
              <a:ext uri="{FF2B5EF4-FFF2-40B4-BE49-F238E27FC236}">
                <a16:creationId xmlns:a16="http://schemas.microsoft.com/office/drawing/2014/main" id="{42F992BB-1996-F1ED-5D0D-E1217A4A2A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348441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10C8BA-8676-85F1-3FBE-7CDDF7F7FBA2}"/>
              </a:ext>
            </a:extLst>
          </p:cNvPr>
          <p:cNvSpPr>
            <a:spLocks noGrp="1"/>
          </p:cNvSpPr>
          <p:nvPr>
            <p:ph type="body" sz="half" idx="2"/>
          </p:nvPr>
        </p:nvSpPr>
        <p:spPr>
          <a:xfrm>
            <a:off x="1536970" y="5729591"/>
            <a:ext cx="9542833" cy="713329"/>
          </a:xfrm>
        </p:spPr>
        <p:txBody>
          <a:bodyPr>
            <a:normAutofit fontScale="92500"/>
          </a:bodyPr>
          <a:lstStyle/>
          <a:p>
            <a:r>
              <a:rPr lang="en-IN" b="1" dirty="0">
                <a:solidFill>
                  <a:srgbClr val="7030A0"/>
                </a:solidFill>
              </a:rPr>
              <a:t>-Displays Driver Activity over time for better resource management and prediction</a:t>
            </a:r>
          </a:p>
          <a:p>
            <a:r>
              <a:rPr lang="en-IN" b="1" dirty="0">
                <a:solidFill>
                  <a:srgbClr val="7030A0"/>
                </a:solidFill>
              </a:rPr>
              <a:t>-Optimal Route Chart suggest best collect and drop location for transport vehicles based on Load/Discharge Location</a:t>
            </a:r>
          </a:p>
        </p:txBody>
      </p:sp>
      <p:pic>
        <p:nvPicPr>
          <p:cNvPr id="10" name="Content Placeholder 9" descr="Chart&#10;&#10;Description automatically generated">
            <a:extLst>
              <a:ext uri="{FF2B5EF4-FFF2-40B4-BE49-F238E27FC236}">
                <a16:creationId xmlns:a16="http://schemas.microsoft.com/office/drawing/2014/main" id="{70E900A2-5520-72BA-5610-B56F4BB48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971" y="292710"/>
            <a:ext cx="9293124" cy="5227381"/>
          </a:xfrm>
        </p:spPr>
      </p:pic>
    </p:spTree>
    <p:extLst>
      <p:ext uri="{BB962C8B-B14F-4D97-AF65-F5344CB8AC3E}">
        <p14:creationId xmlns:p14="http://schemas.microsoft.com/office/powerpoint/2010/main" val="42521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CAEF-BA3A-4439-872D-F2AE27DC0936}"/>
              </a:ext>
            </a:extLst>
          </p:cNvPr>
          <p:cNvSpPr>
            <a:spLocks noGrp="1"/>
          </p:cNvSpPr>
          <p:nvPr>
            <p:ph type="title"/>
          </p:nvPr>
        </p:nvSpPr>
        <p:spPr>
          <a:xfrm>
            <a:off x="4786130" y="2991136"/>
            <a:ext cx="2520462" cy="1724147"/>
          </a:xfrm>
        </p:spPr>
        <p:txBody>
          <a:bodyPr>
            <a:normAutofit/>
          </a:bodyPr>
          <a:lstStyle/>
          <a:p>
            <a:pPr algn="ctr"/>
            <a:r>
              <a:rPr lang="en-GB" sz="4000" b="1">
                <a:latin typeface="Amasis MT Pro Medium"/>
                <a:cs typeface="Calibri Light"/>
              </a:rPr>
              <a:t>Customer Journey</a:t>
            </a:r>
            <a:endParaRPr lang="en-US" sz="4000">
              <a:latin typeface="Amasis MT Pro Medium"/>
              <a:cs typeface="Calibri Light" panose="020F0302020204030204"/>
            </a:endParaRPr>
          </a:p>
        </p:txBody>
      </p:sp>
      <p:grpSp>
        <p:nvGrpSpPr>
          <p:cNvPr id="7" name="Group 6">
            <a:extLst>
              <a:ext uri="{FF2B5EF4-FFF2-40B4-BE49-F238E27FC236}">
                <a16:creationId xmlns:a16="http://schemas.microsoft.com/office/drawing/2014/main" id="{46265671-2B86-477F-8A0A-828FFAA37DC7}"/>
              </a:ext>
            </a:extLst>
          </p:cNvPr>
          <p:cNvGrpSpPr/>
          <p:nvPr/>
        </p:nvGrpSpPr>
        <p:grpSpPr>
          <a:xfrm>
            <a:off x="1631303" y="1075386"/>
            <a:ext cx="8820225" cy="5555647"/>
            <a:chOff x="64111" y="1383874"/>
            <a:chExt cx="7065677" cy="4858295"/>
          </a:xfrm>
          <a:solidFill>
            <a:srgbClr val="7030A0"/>
          </a:solidFill>
        </p:grpSpPr>
        <p:sp>
          <p:nvSpPr>
            <p:cNvPr id="15" name="Arrow: Bent 14">
              <a:extLst>
                <a:ext uri="{FF2B5EF4-FFF2-40B4-BE49-F238E27FC236}">
                  <a16:creationId xmlns:a16="http://schemas.microsoft.com/office/drawing/2014/main" id="{2A863D31-21EC-45C8-AB1E-DD8B0DB8AB6A}"/>
                </a:ext>
              </a:extLst>
            </p:cNvPr>
            <p:cNvSpPr/>
            <p:nvPr/>
          </p:nvSpPr>
          <p:spPr>
            <a:xfrm rot="10800000" flipH="1" flipV="1">
              <a:off x="937047" y="1897020"/>
              <a:ext cx="1564214" cy="1022039"/>
            </a:xfrm>
            <a:prstGeom prst="ben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Arrow: Bent 13">
              <a:extLst>
                <a:ext uri="{FF2B5EF4-FFF2-40B4-BE49-F238E27FC236}">
                  <a16:creationId xmlns:a16="http://schemas.microsoft.com/office/drawing/2014/main" id="{48638B5F-3B6E-4FEC-8664-D6D7E1D4431C}"/>
                </a:ext>
              </a:extLst>
            </p:cNvPr>
            <p:cNvSpPr/>
            <p:nvPr/>
          </p:nvSpPr>
          <p:spPr>
            <a:xfrm rot="16200000">
              <a:off x="716811" y="4618494"/>
              <a:ext cx="1157688" cy="751401"/>
            </a:xfrm>
            <a:prstGeom prst="ben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Arrow: Bent 12">
              <a:extLst>
                <a:ext uri="{FF2B5EF4-FFF2-40B4-BE49-F238E27FC236}">
                  <a16:creationId xmlns:a16="http://schemas.microsoft.com/office/drawing/2014/main" id="{58BBB054-A3CC-4070-A41A-358EBFF0A380}"/>
                </a:ext>
              </a:extLst>
            </p:cNvPr>
            <p:cNvSpPr/>
            <p:nvPr/>
          </p:nvSpPr>
          <p:spPr>
            <a:xfrm flipH="1" flipV="1">
              <a:off x="5642367" y="4342838"/>
              <a:ext cx="640206" cy="1286225"/>
            </a:xfrm>
            <a:prstGeom prst="ben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Arrow: Bent 3">
              <a:extLst>
                <a:ext uri="{FF2B5EF4-FFF2-40B4-BE49-F238E27FC236}">
                  <a16:creationId xmlns:a16="http://schemas.microsoft.com/office/drawing/2014/main" id="{D11E45D5-0D22-4D11-8EBF-784C1F1F028D}"/>
                </a:ext>
              </a:extLst>
            </p:cNvPr>
            <p:cNvSpPr/>
            <p:nvPr/>
          </p:nvSpPr>
          <p:spPr>
            <a:xfrm rot="16200000" flipH="1" flipV="1">
              <a:off x="4973533" y="1604763"/>
              <a:ext cx="916202" cy="1759282"/>
            </a:xfrm>
            <a:prstGeom prst="ben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Oval 8">
              <a:extLst>
                <a:ext uri="{FF2B5EF4-FFF2-40B4-BE49-F238E27FC236}">
                  <a16:creationId xmlns:a16="http://schemas.microsoft.com/office/drawing/2014/main" id="{250238CC-9D59-4FB8-8A50-8173D1FBFBE0}"/>
                </a:ext>
              </a:extLst>
            </p:cNvPr>
            <p:cNvSpPr/>
            <p:nvPr/>
          </p:nvSpPr>
          <p:spPr>
            <a:xfrm>
              <a:off x="2498813" y="1383874"/>
              <a:ext cx="2055627" cy="148855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Container  Reaches Terminal</a:t>
              </a:r>
              <a:endParaRPr lang="en-US" dirty="0"/>
            </a:p>
          </p:txBody>
        </p:sp>
        <p:sp>
          <p:nvSpPr>
            <p:cNvPr id="10" name="Oval 9">
              <a:extLst>
                <a:ext uri="{FF2B5EF4-FFF2-40B4-BE49-F238E27FC236}">
                  <a16:creationId xmlns:a16="http://schemas.microsoft.com/office/drawing/2014/main" id="{21F499FA-770F-4EE0-9D86-7BCE61AF6542}"/>
                </a:ext>
              </a:extLst>
            </p:cNvPr>
            <p:cNvSpPr/>
            <p:nvPr/>
          </p:nvSpPr>
          <p:spPr>
            <a:xfrm>
              <a:off x="5074161" y="2939782"/>
              <a:ext cx="2055627" cy="148855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Tug Takes Container to Stack</a:t>
              </a:r>
            </a:p>
          </p:txBody>
        </p:sp>
        <p:sp>
          <p:nvSpPr>
            <p:cNvPr id="11" name="Oval 10">
              <a:extLst>
                <a:ext uri="{FF2B5EF4-FFF2-40B4-BE49-F238E27FC236}">
                  <a16:creationId xmlns:a16="http://schemas.microsoft.com/office/drawing/2014/main" id="{851307A4-BB4E-4830-A720-7EE904EA2A1E}"/>
                </a:ext>
              </a:extLst>
            </p:cNvPr>
            <p:cNvSpPr/>
            <p:nvPr/>
          </p:nvSpPr>
          <p:spPr>
            <a:xfrm>
              <a:off x="3717726" y="4753612"/>
              <a:ext cx="1928100" cy="148855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Reach </a:t>
              </a:r>
              <a:r>
                <a:rPr lang="en-GB" dirty="0" err="1">
                  <a:cs typeface="Calibri"/>
                </a:rPr>
                <a:t>Staker</a:t>
              </a:r>
              <a:endParaRPr lang="en-GB" dirty="0">
                <a:cs typeface="Calibri"/>
              </a:endParaRPr>
            </a:p>
            <a:p>
              <a:pPr algn="ctr"/>
              <a:r>
                <a:rPr lang="en-GB" dirty="0">
                  <a:cs typeface="Calibri"/>
                </a:rPr>
                <a:t>Stacks Container vertically</a:t>
              </a:r>
              <a:endParaRPr lang="en-GB" dirty="0"/>
            </a:p>
          </p:txBody>
        </p:sp>
        <p:sp>
          <p:nvSpPr>
            <p:cNvPr id="12" name="Oval 11">
              <a:extLst>
                <a:ext uri="{FF2B5EF4-FFF2-40B4-BE49-F238E27FC236}">
                  <a16:creationId xmlns:a16="http://schemas.microsoft.com/office/drawing/2014/main" id="{036923C8-402C-4CF0-953B-D1A66DE413FE}"/>
                </a:ext>
              </a:extLst>
            </p:cNvPr>
            <p:cNvSpPr/>
            <p:nvPr/>
          </p:nvSpPr>
          <p:spPr>
            <a:xfrm>
              <a:off x="1578613" y="4763195"/>
              <a:ext cx="1520168" cy="1478260"/>
            </a:xfrm>
            <a:prstGeom prst="ellipse">
              <a:avLst/>
            </a:prstGeom>
            <a:grp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Need to Access</a:t>
              </a:r>
            </a:p>
            <a:p>
              <a:pPr algn="ctr"/>
              <a:r>
                <a:rPr lang="en-GB" dirty="0">
                  <a:cs typeface="Calibri"/>
                </a:rPr>
                <a:t>Lower Containers</a:t>
              </a:r>
            </a:p>
            <a:p>
              <a:pPr algn="ctr"/>
              <a:r>
                <a:rPr lang="en-GB" dirty="0">
                  <a:cs typeface="Calibri"/>
                </a:rPr>
                <a:t> arises</a:t>
              </a:r>
            </a:p>
          </p:txBody>
        </p:sp>
        <p:sp>
          <p:nvSpPr>
            <p:cNvPr id="8" name="Oval 7">
              <a:extLst>
                <a:ext uri="{FF2B5EF4-FFF2-40B4-BE49-F238E27FC236}">
                  <a16:creationId xmlns:a16="http://schemas.microsoft.com/office/drawing/2014/main" id="{8C5B9C16-B729-4F8F-A750-74CC0E2B9483}"/>
                </a:ext>
              </a:extLst>
            </p:cNvPr>
            <p:cNvSpPr/>
            <p:nvPr/>
          </p:nvSpPr>
          <p:spPr>
            <a:xfrm>
              <a:off x="64111" y="2923157"/>
              <a:ext cx="2055627" cy="1488557"/>
            </a:xfrm>
            <a:prstGeom prst="ellipse">
              <a:avLst/>
            </a:prstGeom>
            <a:grp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RS shuffles Containers to deliver desired container</a:t>
              </a:r>
              <a:endParaRPr lang="en-US" dirty="0"/>
            </a:p>
          </p:txBody>
        </p:sp>
        <p:sp>
          <p:nvSpPr>
            <p:cNvPr id="5" name="Arrow: Left 4">
              <a:extLst>
                <a:ext uri="{FF2B5EF4-FFF2-40B4-BE49-F238E27FC236}">
                  <a16:creationId xmlns:a16="http://schemas.microsoft.com/office/drawing/2014/main" id="{A81A152E-A692-4E43-9AD9-6D246F9CF48D}"/>
                </a:ext>
              </a:extLst>
            </p:cNvPr>
            <p:cNvSpPr/>
            <p:nvPr/>
          </p:nvSpPr>
          <p:spPr>
            <a:xfrm>
              <a:off x="3098795" y="5308001"/>
              <a:ext cx="622389" cy="381937"/>
            </a:xfrm>
            <a:prstGeom prst="lef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a:extLst>
              <a:ext uri="{FF2B5EF4-FFF2-40B4-BE49-F238E27FC236}">
                <a16:creationId xmlns:a16="http://schemas.microsoft.com/office/drawing/2014/main" id="{FB9329F1-A20E-4B82-A78F-9B4DDD75EDB8}"/>
              </a:ext>
            </a:extLst>
          </p:cNvPr>
          <p:cNvSpPr/>
          <p:nvPr/>
        </p:nvSpPr>
        <p:spPr>
          <a:xfrm>
            <a:off x="625643" y="204025"/>
            <a:ext cx="11341100" cy="818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solidFill>
                  <a:srgbClr val="7030A0"/>
                </a:solidFill>
                <a:latin typeface="Century Gothic"/>
                <a:cs typeface="Calibri"/>
              </a:rPr>
              <a:t> Current Container Management</a:t>
            </a:r>
          </a:p>
          <a:p>
            <a:pPr algn="ctr"/>
            <a:endParaRPr lang="en-US" sz="4000" b="1" dirty="0">
              <a:solidFill>
                <a:schemeClr val="accent1">
                  <a:lumMod val="75000"/>
                </a:schemeClr>
              </a:solidFill>
              <a:latin typeface="Calibri Light"/>
              <a:ea typeface="Calibri Light"/>
              <a:cs typeface="Calibri"/>
            </a:endParaRPr>
          </a:p>
        </p:txBody>
      </p:sp>
      <p:pic>
        <p:nvPicPr>
          <p:cNvPr id="16" name="Picture 15" descr="A picture containing text&#10;&#10;Description automatically generated">
            <a:extLst>
              <a:ext uri="{FF2B5EF4-FFF2-40B4-BE49-F238E27FC236}">
                <a16:creationId xmlns:a16="http://schemas.microsoft.com/office/drawing/2014/main" id="{16EE27D6-74FE-EDF3-044B-0163CF61A4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161292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43B44A3-0B4B-B7B3-0DC3-1AB916A6E860}"/>
              </a:ext>
            </a:extLst>
          </p:cNvPr>
          <p:cNvSpPr>
            <a:spLocks noGrp="1"/>
          </p:cNvSpPr>
          <p:nvPr>
            <p:ph type="body" sz="half" idx="2"/>
          </p:nvPr>
        </p:nvSpPr>
        <p:spPr>
          <a:xfrm>
            <a:off x="1147864" y="4970834"/>
            <a:ext cx="10207523" cy="952851"/>
          </a:xfrm>
        </p:spPr>
        <p:txBody>
          <a:bodyPr/>
          <a:lstStyle/>
          <a:p>
            <a:r>
              <a:rPr lang="en-US" b="1" dirty="0">
                <a:solidFill>
                  <a:srgbClr val="7030A0"/>
                </a:solidFill>
              </a:rPr>
              <a:t>-Displays Fuel Consumption and Hours of Plant Machinery Used</a:t>
            </a:r>
          </a:p>
          <a:p>
            <a:r>
              <a:rPr lang="en-US" b="1" dirty="0">
                <a:solidFill>
                  <a:srgbClr val="7030A0"/>
                </a:solidFill>
              </a:rPr>
              <a:t>-Container Stacking </a:t>
            </a:r>
            <a:r>
              <a:rPr lang="en-US" b="1" dirty="0" err="1">
                <a:solidFill>
                  <a:srgbClr val="7030A0"/>
                </a:solidFill>
              </a:rPr>
              <a:t>Cheatsheet</a:t>
            </a:r>
            <a:r>
              <a:rPr lang="en-US" b="1" dirty="0">
                <a:solidFill>
                  <a:srgbClr val="7030A0"/>
                </a:solidFill>
              </a:rPr>
              <a:t> guides suggested Stacking solutions. Higher the rank, higher the container!</a:t>
            </a:r>
          </a:p>
        </p:txBody>
      </p:sp>
      <p:pic>
        <p:nvPicPr>
          <p:cNvPr id="10" name="Content Placeholder 9" descr="Graphical user interface, application&#10;&#10;Description automatically generated">
            <a:extLst>
              <a:ext uri="{FF2B5EF4-FFF2-40B4-BE49-F238E27FC236}">
                <a16:creationId xmlns:a16="http://schemas.microsoft.com/office/drawing/2014/main" id="{B6875084-E26A-8C45-6360-3555C966B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792" y="131482"/>
            <a:ext cx="9124544" cy="4614191"/>
          </a:xfrm>
        </p:spPr>
      </p:pic>
      <p:pic>
        <p:nvPicPr>
          <p:cNvPr id="11" name="Picture 10" descr="A picture containing text&#10;&#10;Description automatically generated">
            <a:extLst>
              <a:ext uri="{FF2B5EF4-FFF2-40B4-BE49-F238E27FC236}">
                <a16:creationId xmlns:a16="http://schemas.microsoft.com/office/drawing/2014/main" id="{95FE50C9-10D8-2799-1E7C-726E47E86B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257943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12B01F4-BACB-4D91-9EE6-D9A1DB599171}"/>
              </a:ext>
            </a:extLst>
          </p:cNvPr>
          <p:cNvSpPr>
            <a:spLocks noGrp="1"/>
          </p:cNvSpPr>
          <p:nvPr>
            <p:ph type="title"/>
          </p:nvPr>
        </p:nvSpPr>
        <p:spPr>
          <a:xfrm>
            <a:off x="804672" y="208829"/>
            <a:ext cx="10579608" cy="1007451"/>
          </a:xfrm>
        </p:spPr>
        <p:txBody>
          <a:bodyPr>
            <a:normAutofit/>
          </a:bodyPr>
          <a:lstStyle/>
          <a:p>
            <a:pPr algn="ctr"/>
            <a:r>
              <a:rPr lang="en-US" sz="4000" dirty="0">
                <a:solidFill>
                  <a:srgbClr val="7030A0"/>
                </a:solidFill>
                <a:latin typeface="Century Gothic"/>
                <a:ea typeface="+mn-lt"/>
                <a:cs typeface="+mn-lt"/>
              </a:rPr>
              <a:t>Energy Consumption</a:t>
            </a:r>
            <a:r>
              <a:rPr lang="en-GB" sz="4000" dirty="0">
                <a:solidFill>
                  <a:srgbClr val="7030A0"/>
                </a:solidFill>
                <a:latin typeface="Calibri Light"/>
                <a:cs typeface="Calibri Light"/>
              </a:rPr>
              <a:t> Solution</a:t>
            </a:r>
            <a:endParaRPr lang="en-US" dirty="0">
              <a:solidFill>
                <a:srgbClr val="7030A0"/>
              </a:solidFill>
              <a:cs typeface="Calibri Light"/>
            </a:endParaRPr>
          </a:p>
        </p:txBody>
      </p:sp>
      <p:grpSp>
        <p:nvGrpSpPr>
          <p:cNvPr id="20" name="Group 19">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21" name="Freeform: Shape 20">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7"/>
            <a:ext cx="2412221" cy="1810093"/>
            <a:chOff x="-305" y="-1"/>
            <a:chExt cx="3832880" cy="2876136"/>
          </a:xfrm>
        </p:grpSpPr>
        <p:sp>
          <p:nvSpPr>
            <p:cNvPr id="27" name="Freeform: Shape 26">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D05A3B7-5FBF-4D36-9DEE-0598EED949F3}"/>
              </a:ext>
            </a:extLst>
          </p:cNvPr>
          <p:cNvGrpSpPr/>
          <p:nvPr/>
        </p:nvGrpSpPr>
        <p:grpSpPr>
          <a:xfrm>
            <a:off x="1034698" y="1425109"/>
            <a:ext cx="10349582" cy="2003891"/>
            <a:chOff x="2049107" y="2785499"/>
            <a:chExt cx="8846937" cy="1639303"/>
          </a:xfrm>
        </p:grpSpPr>
        <p:sp>
          <p:nvSpPr>
            <p:cNvPr id="4" name="Rectangle 3">
              <a:extLst>
                <a:ext uri="{FF2B5EF4-FFF2-40B4-BE49-F238E27FC236}">
                  <a16:creationId xmlns:a16="http://schemas.microsoft.com/office/drawing/2014/main" id="{D1EE2853-09F3-46E4-9C27-0C428631EE1D}"/>
                </a:ext>
              </a:extLst>
            </p:cNvPr>
            <p:cNvSpPr/>
            <p:nvPr/>
          </p:nvSpPr>
          <p:spPr>
            <a:xfrm>
              <a:off x="2049107" y="2785499"/>
              <a:ext cx="2426367" cy="4812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GB" sz="3100" dirty="0">
                  <a:solidFill>
                    <a:schemeClr val="bg1"/>
                  </a:solidFill>
                  <a:cs typeface="Calibri"/>
                </a:rPr>
                <a:t>Customer</a:t>
              </a:r>
              <a:endParaRPr lang="en-GB" sz="3100" dirty="0">
                <a:solidFill>
                  <a:schemeClr val="bg1"/>
                </a:solidFill>
              </a:endParaRPr>
            </a:p>
          </p:txBody>
        </p:sp>
        <p:sp>
          <p:nvSpPr>
            <p:cNvPr id="5" name="Rectangle 4">
              <a:extLst>
                <a:ext uri="{FF2B5EF4-FFF2-40B4-BE49-F238E27FC236}">
                  <a16:creationId xmlns:a16="http://schemas.microsoft.com/office/drawing/2014/main" id="{1FA17563-55A9-40F6-98AF-08571FAB567A}"/>
                </a:ext>
              </a:extLst>
            </p:cNvPr>
            <p:cNvSpPr/>
            <p:nvPr/>
          </p:nvSpPr>
          <p:spPr>
            <a:xfrm>
              <a:off x="2049107" y="3357204"/>
              <a:ext cx="2426367" cy="4812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70000" lnSpcReduction="20000"/>
            </a:bodyPr>
            <a:lstStyle/>
            <a:p>
              <a:pPr algn="ctr">
                <a:lnSpc>
                  <a:spcPct val="90000"/>
                </a:lnSpc>
                <a:spcAft>
                  <a:spcPts val="600"/>
                </a:spcAft>
              </a:pPr>
              <a:r>
                <a:rPr lang="en-GB" sz="3100" dirty="0"/>
                <a:t>Container Storage days</a:t>
              </a:r>
            </a:p>
          </p:txBody>
        </p:sp>
        <p:sp>
          <p:nvSpPr>
            <p:cNvPr id="6" name="Rectangle 5">
              <a:extLst>
                <a:ext uri="{FF2B5EF4-FFF2-40B4-BE49-F238E27FC236}">
                  <a16:creationId xmlns:a16="http://schemas.microsoft.com/office/drawing/2014/main" id="{36F8A04D-FC69-4E9C-9584-8EAFE06453D3}"/>
                </a:ext>
              </a:extLst>
            </p:cNvPr>
            <p:cNvSpPr/>
            <p:nvPr/>
          </p:nvSpPr>
          <p:spPr>
            <a:xfrm>
              <a:off x="2049107" y="3943539"/>
              <a:ext cx="2426367" cy="4812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85000" lnSpcReduction="10000"/>
            </a:bodyPr>
            <a:lstStyle/>
            <a:p>
              <a:pPr algn="ctr">
                <a:lnSpc>
                  <a:spcPct val="90000"/>
                </a:lnSpc>
                <a:spcAft>
                  <a:spcPts val="600"/>
                </a:spcAft>
              </a:pPr>
              <a:r>
                <a:rPr lang="en-GB" sz="3100" dirty="0">
                  <a:cs typeface="Calibri"/>
                </a:rPr>
                <a:t> Container Shuffles</a:t>
              </a:r>
            </a:p>
          </p:txBody>
        </p:sp>
        <p:sp>
          <p:nvSpPr>
            <p:cNvPr id="10" name="Right Brace 9">
              <a:extLst>
                <a:ext uri="{FF2B5EF4-FFF2-40B4-BE49-F238E27FC236}">
                  <a16:creationId xmlns:a16="http://schemas.microsoft.com/office/drawing/2014/main" id="{7F1730A0-7CEE-4CCA-9376-38D758E650E6}"/>
                </a:ext>
              </a:extLst>
            </p:cNvPr>
            <p:cNvSpPr/>
            <p:nvPr/>
          </p:nvSpPr>
          <p:spPr>
            <a:xfrm>
              <a:off x="4559175" y="2785500"/>
              <a:ext cx="842210" cy="1634288"/>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1D7C2AF4-7F73-4FB1-8DC2-F7514FED0F97}"/>
                </a:ext>
              </a:extLst>
            </p:cNvPr>
            <p:cNvSpPr/>
            <p:nvPr/>
          </p:nvSpPr>
          <p:spPr>
            <a:xfrm>
              <a:off x="7647518" y="3148954"/>
              <a:ext cx="3248526" cy="91239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GB" sz="2800" dirty="0">
                  <a:ea typeface="Calibri"/>
                  <a:cs typeface="Calibri"/>
                </a:rPr>
                <a:t>Measurable Customer statistic</a:t>
              </a:r>
            </a:p>
          </p:txBody>
        </p:sp>
        <p:sp>
          <p:nvSpPr>
            <p:cNvPr id="3" name="Diamond 2">
              <a:extLst>
                <a:ext uri="{FF2B5EF4-FFF2-40B4-BE49-F238E27FC236}">
                  <a16:creationId xmlns:a16="http://schemas.microsoft.com/office/drawing/2014/main" id="{D809EFC5-EA73-4CF2-BA75-CB58EF695DC7}"/>
                </a:ext>
              </a:extLst>
            </p:cNvPr>
            <p:cNvSpPr/>
            <p:nvPr/>
          </p:nvSpPr>
          <p:spPr>
            <a:xfrm>
              <a:off x="5401385" y="2785499"/>
              <a:ext cx="1877819" cy="1630169"/>
            </a:xfrm>
            <a:prstGeom prst="diamon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25000" lnSpcReduction="20000"/>
            </a:bodyPr>
            <a:lstStyle/>
            <a:p>
              <a:pPr algn="ctr">
                <a:lnSpc>
                  <a:spcPct val="90000"/>
                </a:lnSpc>
                <a:spcAft>
                  <a:spcPts val="600"/>
                </a:spcAft>
              </a:pPr>
              <a:endParaRPr lang="en-GB" sz="4300" dirty="0">
                <a:cs typeface="Calibri"/>
              </a:endParaRPr>
            </a:p>
            <a:p>
              <a:pPr algn="ctr">
                <a:lnSpc>
                  <a:spcPct val="90000"/>
                </a:lnSpc>
                <a:spcAft>
                  <a:spcPts val="600"/>
                </a:spcAft>
              </a:pPr>
              <a:r>
                <a:rPr lang="en-GB" sz="4300" dirty="0">
                  <a:cs typeface="Calibri"/>
                </a:rPr>
                <a:t>Merging data</a:t>
              </a:r>
            </a:p>
            <a:p>
              <a:pPr algn="ctr">
                <a:lnSpc>
                  <a:spcPct val="90000"/>
                </a:lnSpc>
                <a:spcAft>
                  <a:spcPts val="600"/>
                </a:spcAft>
              </a:pPr>
              <a:endParaRPr lang="en-GB" sz="4300" dirty="0">
                <a:cs typeface="Calibri"/>
              </a:endParaRPr>
            </a:p>
            <a:p>
              <a:pPr algn="ctr">
                <a:lnSpc>
                  <a:spcPct val="90000"/>
                </a:lnSpc>
                <a:spcAft>
                  <a:spcPts val="600"/>
                </a:spcAft>
              </a:pPr>
              <a:r>
                <a:rPr lang="en-GB" sz="4300" dirty="0">
                  <a:cs typeface="Calibri"/>
                </a:rPr>
                <a:t>Time-date  Sorting</a:t>
              </a:r>
            </a:p>
            <a:p>
              <a:pPr algn="ctr">
                <a:lnSpc>
                  <a:spcPct val="90000"/>
                </a:lnSpc>
                <a:spcAft>
                  <a:spcPts val="600"/>
                </a:spcAft>
              </a:pPr>
              <a:endParaRPr lang="en-GB" sz="4300" dirty="0">
                <a:cs typeface="Calibri"/>
              </a:endParaRPr>
            </a:p>
            <a:p>
              <a:pPr algn="ctr">
                <a:lnSpc>
                  <a:spcPct val="90000"/>
                </a:lnSpc>
                <a:spcAft>
                  <a:spcPts val="600"/>
                </a:spcAft>
              </a:pPr>
              <a:r>
                <a:rPr lang="en-GB" sz="4300" dirty="0">
                  <a:cs typeface="Calibri"/>
                </a:rPr>
                <a:t>Group-by</a:t>
              </a:r>
            </a:p>
            <a:p>
              <a:pPr algn="ctr">
                <a:lnSpc>
                  <a:spcPct val="90000"/>
                </a:lnSpc>
                <a:spcAft>
                  <a:spcPts val="600"/>
                </a:spcAft>
              </a:pPr>
              <a:endParaRPr lang="en-GB" sz="1600" b="1" dirty="0">
                <a:cs typeface="Calibri"/>
              </a:endParaRPr>
            </a:p>
          </p:txBody>
        </p:sp>
        <p:cxnSp>
          <p:nvCxnSpPr>
            <p:cNvPr id="8" name="Straight Arrow Connector 7">
              <a:extLst>
                <a:ext uri="{FF2B5EF4-FFF2-40B4-BE49-F238E27FC236}">
                  <a16:creationId xmlns:a16="http://schemas.microsoft.com/office/drawing/2014/main" id="{354F9AA4-7F81-416E-9349-C9513777032E}"/>
                </a:ext>
              </a:extLst>
            </p:cNvPr>
            <p:cNvCxnSpPr/>
            <p:nvPr/>
          </p:nvCxnSpPr>
          <p:spPr>
            <a:xfrm flipV="1">
              <a:off x="7010877" y="3605151"/>
              <a:ext cx="636374" cy="205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Picture 31" descr="A picture containing text&#10;&#10;Description automatically generated">
            <a:extLst>
              <a:ext uri="{FF2B5EF4-FFF2-40B4-BE49-F238E27FC236}">
                <a16:creationId xmlns:a16="http://schemas.microsoft.com/office/drawing/2014/main" id="{ACD1F434-ECE6-253F-DAC7-309D8B4966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245713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7A82-0017-4512-B878-F430E41A076B}"/>
              </a:ext>
            </a:extLst>
          </p:cNvPr>
          <p:cNvSpPr>
            <a:spLocks noGrp="1"/>
          </p:cNvSpPr>
          <p:nvPr>
            <p:ph type="title"/>
          </p:nvPr>
        </p:nvSpPr>
        <p:spPr>
          <a:xfrm>
            <a:off x="474785" y="365125"/>
            <a:ext cx="10879015" cy="1349009"/>
          </a:xfrm>
        </p:spPr>
        <p:txBody>
          <a:bodyPr/>
          <a:lstStyle/>
          <a:p>
            <a:pPr algn="ctr"/>
            <a:r>
              <a:rPr lang="en-GB" b="1" dirty="0">
                <a:solidFill>
                  <a:srgbClr val="7030A0"/>
                </a:solidFill>
                <a:latin typeface="+mn-lt"/>
                <a:cs typeface="Calibri Light"/>
              </a:rPr>
              <a:t>DATA BARRIERS </a:t>
            </a:r>
          </a:p>
        </p:txBody>
      </p:sp>
      <p:sp>
        <p:nvSpPr>
          <p:cNvPr id="5" name="Arrow: Right 4">
            <a:extLst>
              <a:ext uri="{FF2B5EF4-FFF2-40B4-BE49-F238E27FC236}">
                <a16:creationId xmlns:a16="http://schemas.microsoft.com/office/drawing/2014/main" id="{E7CDB6A7-7920-435C-9FC1-4D72CAF30BA8}"/>
              </a:ext>
            </a:extLst>
          </p:cNvPr>
          <p:cNvSpPr/>
          <p:nvPr/>
        </p:nvSpPr>
        <p:spPr>
          <a:xfrm>
            <a:off x="4171950" y="3332719"/>
            <a:ext cx="1547203" cy="11495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ea typeface="+mn-lt"/>
              <a:cs typeface="+mn-lt"/>
            </a:endParaRPr>
          </a:p>
          <a:p>
            <a:pPr algn="ctr"/>
            <a:r>
              <a:rPr lang="en-GB" dirty="0">
                <a:ea typeface="+mn-lt"/>
                <a:cs typeface="+mn-lt"/>
              </a:rPr>
              <a:t>BARRIERS</a:t>
            </a:r>
          </a:p>
          <a:p>
            <a:pPr algn="ctr"/>
            <a:endParaRPr lang="en-GB" dirty="0">
              <a:cs typeface="Calibri"/>
            </a:endParaRPr>
          </a:p>
        </p:txBody>
      </p:sp>
      <p:sp>
        <p:nvSpPr>
          <p:cNvPr id="6" name="TextBox 5">
            <a:extLst>
              <a:ext uri="{FF2B5EF4-FFF2-40B4-BE49-F238E27FC236}">
                <a16:creationId xmlns:a16="http://schemas.microsoft.com/office/drawing/2014/main" id="{AE6E1F59-F70D-40E4-B3D2-1C36B461877D}"/>
              </a:ext>
            </a:extLst>
          </p:cNvPr>
          <p:cNvSpPr txBox="1"/>
          <p:nvPr/>
        </p:nvSpPr>
        <p:spPr>
          <a:xfrm>
            <a:off x="5728946" y="2163697"/>
            <a:ext cx="5369378" cy="400110"/>
          </a:xfrm>
          <a:prstGeom prst="rect">
            <a:avLst/>
          </a:prstGeom>
          <a:solidFill>
            <a:srgbClr val="F0A4B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Missing Data</a:t>
            </a:r>
          </a:p>
        </p:txBody>
      </p:sp>
      <p:sp>
        <p:nvSpPr>
          <p:cNvPr id="7" name="TextBox 6">
            <a:extLst>
              <a:ext uri="{FF2B5EF4-FFF2-40B4-BE49-F238E27FC236}">
                <a16:creationId xmlns:a16="http://schemas.microsoft.com/office/drawing/2014/main" id="{6C8D9A9F-557C-4741-B71B-04AD8AD0D53F}"/>
              </a:ext>
            </a:extLst>
          </p:cNvPr>
          <p:cNvSpPr txBox="1"/>
          <p:nvPr/>
        </p:nvSpPr>
        <p:spPr>
          <a:xfrm>
            <a:off x="5728946" y="4482309"/>
            <a:ext cx="5369378" cy="400110"/>
          </a:xfrm>
          <a:prstGeom prst="rect">
            <a:avLst/>
          </a:prstGeom>
          <a:solidFill>
            <a:srgbClr val="F0A4B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Lack of shuffle &amp; storage data for each Customer</a:t>
            </a:r>
          </a:p>
        </p:txBody>
      </p:sp>
      <p:sp>
        <p:nvSpPr>
          <p:cNvPr id="8" name="TextBox 7">
            <a:extLst>
              <a:ext uri="{FF2B5EF4-FFF2-40B4-BE49-F238E27FC236}">
                <a16:creationId xmlns:a16="http://schemas.microsoft.com/office/drawing/2014/main" id="{9765AD47-3B44-4AEE-B782-16C02834771F}"/>
              </a:ext>
            </a:extLst>
          </p:cNvPr>
          <p:cNvSpPr txBox="1"/>
          <p:nvPr/>
        </p:nvSpPr>
        <p:spPr>
          <a:xfrm>
            <a:off x="5728946" y="2750742"/>
            <a:ext cx="5369378" cy="400110"/>
          </a:xfrm>
          <a:prstGeom prst="rect">
            <a:avLst/>
          </a:prstGeom>
          <a:solidFill>
            <a:srgbClr val="F0A4B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Unknown Vehicle Make</a:t>
            </a:r>
            <a:endParaRPr lang="en-US" dirty="0"/>
          </a:p>
        </p:txBody>
      </p:sp>
      <p:sp>
        <p:nvSpPr>
          <p:cNvPr id="15" name="TextBox 14">
            <a:extLst>
              <a:ext uri="{FF2B5EF4-FFF2-40B4-BE49-F238E27FC236}">
                <a16:creationId xmlns:a16="http://schemas.microsoft.com/office/drawing/2014/main" id="{86A8E880-8056-4735-A887-FB2A99FCC1FA}"/>
              </a:ext>
            </a:extLst>
          </p:cNvPr>
          <p:cNvSpPr txBox="1"/>
          <p:nvPr/>
        </p:nvSpPr>
        <p:spPr>
          <a:xfrm>
            <a:off x="5724049" y="3323003"/>
            <a:ext cx="5376516" cy="400110"/>
          </a:xfrm>
          <a:prstGeom prst="rect">
            <a:avLst/>
          </a:prstGeom>
          <a:solidFill>
            <a:srgbClr val="F0A4B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Missing Meta Data to Merge Datasets</a:t>
            </a:r>
            <a:endParaRPr lang="en-US" sz="2000" dirty="0">
              <a:ea typeface="+mn-lt"/>
              <a:cs typeface="+mn-lt"/>
            </a:endParaRPr>
          </a:p>
        </p:txBody>
      </p:sp>
      <p:sp>
        <p:nvSpPr>
          <p:cNvPr id="17" name="TextBox 16">
            <a:extLst>
              <a:ext uri="{FF2B5EF4-FFF2-40B4-BE49-F238E27FC236}">
                <a16:creationId xmlns:a16="http://schemas.microsoft.com/office/drawing/2014/main" id="{64D2339E-1DF6-43B9-B912-2BB025759D6A}"/>
              </a:ext>
            </a:extLst>
          </p:cNvPr>
          <p:cNvSpPr txBox="1"/>
          <p:nvPr/>
        </p:nvSpPr>
        <p:spPr>
          <a:xfrm>
            <a:off x="5728946" y="5131927"/>
            <a:ext cx="5369378" cy="400110"/>
          </a:xfrm>
          <a:prstGeom prst="rect">
            <a:avLst/>
          </a:prstGeom>
          <a:solidFill>
            <a:srgbClr val="F0A4B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Time for more in-depth Analysis</a:t>
            </a:r>
          </a:p>
        </p:txBody>
      </p:sp>
      <p:sp>
        <p:nvSpPr>
          <p:cNvPr id="12" name="TextBox 1">
            <a:extLst>
              <a:ext uri="{FF2B5EF4-FFF2-40B4-BE49-F238E27FC236}">
                <a16:creationId xmlns:a16="http://schemas.microsoft.com/office/drawing/2014/main" id="{802916AB-A181-4073-9600-6A609F68E6FD}"/>
              </a:ext>
            </a:extLst>
          </p:cNvPr>
          <p:cNvSpPr txBox="1"/>
          <p:nvPr/>
        </p:nvSpPr>
        <p:spPr>
          <a:xfrm>
            <a:off x="5738674" y="3898402"/>
            <a:ext cx="5369378" cy="400110"/>
          </a:xfrm>
          <a:prstGeom prst="rect">
            <a:avLst/>
          </a:prstGeom>
          <a:solidFill>
            <a:srgbClr val="F0A4B1"/>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cs typeface="Calibri"/>
              </a:rPr>
              <a:t>More information on Plant Machinery desired </a:t>
            </a:r>
          </a:p>
        </p:txBody>
      </p:sp>
      <p:sp>
        <p:nvSpPr>
          <p:cNvPr id="14" name="TextBox 13">
            <a:extLst>
              <a:ext uri="{FF2B5EF4-FFF2-40B4-BE49-F238E27FC236}">
                <a16:creationId xmlns:a16="http://schemas.microsoft.com/office/drawing/2014/main" id="{3F339249-0B84-427F-AEF4-FD567C5C58AB}"/>
              </a:ext>
            </a:extLst>
          </p:cNvPr>
          <p:cNvSpPr txBox="1"/>
          <p:nvPr/>
        </p:nvSpPr>
        <p:spPr>
          <a:xfrm>
            <a:off x="251867" y="3323003"/>
            <a:ext cx="3690919" cy="369332"/>
          </a:xfrm>
          <a:prstGeom prst="rect">
            <a:avLst/>
          </a:prstGeom>
          <a:solidFill>
            <a:schemeClr val="accent6">
              <a:lumMod val="60000"/>
              <a:lumOff val="40000"/>
              <a:alpha val="42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Decarbonizing their supply chain</a:t>
            </a:r>
          </a:p>
        </p:txBody>
      </p:sp>
      <p:sp>
        <p:nvSpPr>
          <p:cNvPr id="19" name="TextBox 18">
            <a:extLst>
              <a:ext uri="{FF2B5EF4-FFF2-40B4-BE49-F238E27FC236}">
                <a16:creationId xmlns:a16="http://schemas.microsoft.com/office/drawing/2014/main" id="{B3490597-9FE6-41F3-B707-4244AFE13E1E}"/>
              </a:ext>
            </a:extLst>
          </p:cNvPr>
          <p:cNvSpPr txBox="1"/>
          <p:nvPr/>
        </p:nvSpPr>
        <p:spPr>
          <a:xfrm>
            <a:off x="251867" y="3936199"/>
            <a:ext cx="3686023" cy="923330"/>
          </a:xfrm>
          <a:prstGeom prst="rect">
            <a:avLst/>
          </a:prstGeom>
          <a:solidFill>
            <a:srgbClr val="92D050">
              <a:alpha val="42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Improving their operational efficiencies</a:t>
            </a:r>
          </a:p>
          <a:p>
            <a:pPr algn="ctr"/>
            <a:endParaRPr lang="en-US" dirty="0"/>
          </a:p>
        </p:txBody>
      </p:sp>
      <p:pic>
        <p:nvPicPr>
          <p:cNvPr id="16" name="Picture 15" descr="A picture containing text&#10;&#10;Description automatically generated">
            <a:extLst>
              <a:ext uri="{FF2B5EF4-FFF2-40B4-BE49-F238E27FC236}">
                <a16:creationId xmlns:a16="http://schemas.microsoft.com/office/drawing/2014/main" id="{F8F4A8CE-2E30-A7F0-ABD2-C6F260C6DC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6068" y="6014543"/>
            <a:ext cx="1169925" cy="612383"/>
          </a:xfrm>
          <a:prstGeom prst="rect">
            <a:avLst/>
          </a:prstGeom>
        </p:spPr>
      </p:pic>
    </p:spTree>
    <p:extLst>
      <p:ext uri="{BB962C8B-B14F-4D97-AF65-F5344CB8AC3E}">
        <p14:creationId xmlns:p14="http://schemas.microsoft.com/office/powerpoint/2010/main" val="2346059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D07E01F7594C4FB8717E24B8EFD1FA" ma:contentTypeVersion="4" ma:contentTypeDescription="Create a new document." ma:contentTypeScope="" ma:versionID="ff489c3b870e893341658c1cc1f1e574">
  <xsd:schema xmlns:xsd="http://www.w3.org/2001/XMLSchema" xmlns:xs="http://www.w3.org/2001/XMLSchema" xmlns:p="http://schemas.microsoft.com/office/2006/metadata/properties" xmlns:ns2="d5652135-fd90-437a-ac75-bf02e3dd8f5e" targetNamespace="http://schemas.microsoft.com/office/2006/metadata/properties" ma:root="true" ma:fieldsID="1a832c6ece694fa031d3b9f62e68a58d" ns2:_="">
    <xsd:import namespace="d5652135-fd90-437a-ac75-bf02e3dd8f5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52135-fd90-437a-ac75-bf02e3dd8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708BA-E545-43BE-A7AC-5483160EE6DF}">
  <ds:schemaRefs>
    <ds:schemaRef ds:uri="d5652135-fd90-437a-ac75-bf02e3dd8f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37BC82-C887-489D-A74D-A5A5B43F312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6647FDC-7DF7-4D99-AC3B-89A8E2BD92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193</TotalTime>
  <Words>850</Words>
  <Application>Microsoft Office PowerPoint</Application>
  <PresentationFormat>Widescreen</PresentationFormat>
  <Paragraphs>119</Paragraphs>
  <Slides>15</Slides>
  <Notes>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 Medium</vt:lpstr>
      <vt:lpstr>Arial</vt:lpstr>
      <vt:lpstr>Calibri</vt:lpstr>
      <vt:lpstr>Calibri Light</vt:lpstr>
      <vt:lpstr>Century Gothic</vt:lpstr>
      <vt:lpstr>Helvetica</vt:lpstr>
      <vt:lpstr>Playfair Display</vt:lpstr>
      <vt:lpstr>Wingdings</vt:lpstr>
      <vt:lpstr>Office Theme</vt:lpstr>
      <vt:lpstr>Port of Tyne</vt:lpstr>
      <vt:lpstr>PowerPoint Presentation</vt:lpstr>
      <vt:lpstr>PowerPoint Presentation</vt:lpstr>
      <vt:lpstr>    Carbon footprint Calculator across operation</vt:lpstr>
      <vt:lpstr>PowerPoint Presentation</vt:lpstr>
      <vt:lpstr>Customer Journey</vt:lpstr>
      <vt:lpstr>PowerPoint Presentation</vt:lpstr>
      <vt:lpstr>Energy Consumption Solution</vt:lpstr>
      <vt:lpstr>DATA BARRIERS </vt:lpstr>
      <vt:lpstr>PowerPoint Presentation</vt:lpstr>
      <vt:lpstr>PowerPoint Presentation</vt:lpstr>
      <vt:lpstr>PowerPoint Presentation</vt:lpstr>
      <vt:lpstr>PowerPoint Presentation</vt:lpstr>
      <vt:lpstr>PowerPoint Presentation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Vishesh Gupta (PGT)</cp:lastModifiedBy>
  <cp:revision>36</cp:revision>
  <dcterms:created xsi:type="dcterms:W3CDTF">2022-03-09T11:10:04Z</dcterms:created>
  <dcterms:modified xsi:type="dcterms:W3CDTF">2022-06-14T12:41:06Z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0x010100F8D07E01F7594C4FB8717E24B8EFD1FA</vt:lpwstr>
  </property>
</Properties>
</file>