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818C-EFA0-428A-BF3F-E50FE481C10B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073E-86D3-46BF-B1FD-70B39CA9D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06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818C-EFA0-428A-BF3F-E50FE481C10B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073E-86D3-46BF-B1FD-70B39CA9D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3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818C-EFA0-428A-BF3F-E50FE481C10B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073E-86D3-46BF-B1FD-70B39CA9D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877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818C-EFA0-428A-BF3F-E50FE481C10B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073E-86D3-46BF-B1FD-70B39CA9DF3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729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818C-EFA0-428A-BF3F-E50FE481C10B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073E-86D3-46BF-B1FD-70B39CA9D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918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818C-EFA0-428A-BF3F-E50FE481C10B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073E-86D3-46BF-B1FD-70B39CA9D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94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818C-EFA0-428A-BF3F-E50FE481C10B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073E-86D3-46BF-B1FD-70B39CA9D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235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818C-EFA0-428A-BF3F-E50FE481C10B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073E-86D3-46BF-B1FD-70B39CA9D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730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818C-EFA0-428A-BF3F-E50FE481C10B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073E-86D3-46BF-B1FD-70B39CA9D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92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818C-EFA0-428A-BF3F-E50FE481C10B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073E-86D3-46BF-B1FD-70B39CA9D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9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818C-EFA0-428A-BF3F-E50FE481C10B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073E-86D3-46BF-B1FD-70B39CA9D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02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818C-EFA0-428A-BF3F-E50FE481C10B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073E-86D3-46BF-B1FD-70B39CA9D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21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818C-EFA0-428A-BF3F-E50FE481C10B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073E-86D3-46BF-B1FD-70B39CA9D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818C-EFA0-428A-BF3F-E50FE481C10B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073E-86D3-46BF-B1FD-70B39CA9D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67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818C-EFA0-428A-BF3F-E50FE481C10B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073E-86D3-46BF-B1FD-70B39CA9D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12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818C-EFA0-428A-BF3F-E50FE481C10B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073E-86D3-46BF-B1FD-70B39CA9D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01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818C-EFA0-428A-BF3F-E50FE481C10B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073E-86D3-46BF-B1FD-70B39CA9D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88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F66818C-EFA0-428A-BF3F-E50FE481C10B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C1E073E-86D3-46BF-B1FD-70B39CA9D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021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33E2-812C-421D-A238-3C727B449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187" y="896815"/>
            <a:ext cx="6109619" cy="1445595"/>
          </a:xfrm>
        </p:spPr>
        <p:txBody>
          <a:bodyPr/>
          <a:lstStyle/>
          <a:p>
            <a:r>
              <a:rPr lang="en-IN" dirty="0" err="1"/>
              <a:t>UdaPeople</a:t>
            </a:r>
            <a:r>
              <a:rPr lang="en-IN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BE3B6-6984-436A-99FA-174BB971F80A}"/>
              </a:ext>
            </a:extLst>
          </p:cNvPr>
          <p:cNvSpPr txBox="1"/>
          <p:nvPr/>
        </p:nvSpPr>
        <p:spPr>
          <a:xfrm>
            <a:off x="3048733" y="3244334"/>
            <a:ext cx="59721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CICD Pipelines: A Journey towards Excellence</a:t>
            </a:r>
          </a:p>
        </p:txBody>
      </p:sp>
    </p:spTree>
    <p:extLst>
      <p:ext uri="{BB962C8B-B14F-4D97-AF65-F5344CB8AC3E}">
        <p14:creationId xmlns:p14="http://schemas.microsoft.com/office/powerpoint/2010/main" val="15384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299020-EA75-4F7E-BC8F-CE825D82742E}"/>
              </a:ext>
            </a:extLst>
          </p:cNvPr>
          <p:cNvSpPr txBox="1"/>
          <p:nvPr/>
        </p:nvSpPr>
        <p:spPr>
          <a:xfrm>
            <a:off x="76932" y="501134"/>
            <a:ext cx="95418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Arial" panose="020B0604020202020204" pitchFamily="34" charset="0"/>
              </a:rPr>
              <a:t>How things stand at this moment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F96D1-EE8A-493E-B559-C39A64137B20}"/>
              </a:ext>
            </a:extLst>
          </p:cNvPr>
          <p:cNvSpPr txBox="1"/>
          <p:nvPr/>
        </p:nvSpPr>
        <p:spPr>
          <a:xfrm>
            <a:off x="186836" y="1415535"/>
            <a:ext cx="60469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>
              <a:latin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IN" dirty="0">
                <a:latin typeface="Arial" panose="020B0604020202020204" pitchFamily="34" charset="0"/>
              </a:rPr>
              <a:t>Software Development Time: 20 Days</a:t>
            </a:r>
          </a:p>
          <a:p>
            <a:endParaRPr lang="en-IN" dirty="0"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IN" dirty="0">
                <a:latin typeface="Arial" panose="020B0604020202020204" pitchFamily="34" charset="0"/>
              </a:rPr>
              <a:t>Testing and Defect Fixing: 15 Days </a:t>
            </a:r>
          </a:p>
          <a:p>
            <a:pPr marL="285750" indent="-285750">
              <a:buFontTx/>
              <a:buChar char="-"/>
            </a:pPr>
            <a:endParaRPr lang="en-IN" dirty="0"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IN" dirty="0">
                <a:latin typeface="Arial" panose="020B0604020202020204" pitchFamily="34" charset="0"/>
              </a:rPr>
              <a:t>Deployment Time : 5 Hours</a:t>
            </a:r>
          </a:p>
          <a:p>
            <a:pPr marL="285750" indent="-285750">
              <a:buFontTx/>
              <a:buChar char="-"/>
            </a:pPr>
            <a:endParaRPr lang="en-IN" dirty="0"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IN" dirty="0">
                <a:latin typeface="Arial" panose="020B0604020202020204" pitchFamily="34" charset="0"/>
              </a:rPr>
              <a:t>Post Release Checks: 3 Hours</a:t>
            </a:r>
          </a:p>
          <a:p>
            <a:pPr marL="285750" indent="-285750">
              <a:buFontTx/>
              <a:buChar char="-"/>
            </a:pPr>
            <a:endParaRPr lang="en-IN" dirty="0"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IN" dirty="0">
                <a:latin typeface="Arial" panose="020B0604020202020204" pitchFamily="34" charset="0"/>
              </a:rPr>
              <a:t>Defects Leakage (Code </a:t>
            </a:r>
            <a:r>
              <a:rPr lang="en-IN" dirty="0" err="1">
                <a:latin typeface="Arial" panose="020B0604020202020204" pitchFamily="34" charset="0"/>
              </a:rPr>
              <a:t>Isssues</a:t>
            </a:r>
            <a:r>
              <a:rPr lang="en-IN" dirty="0">
                <a:latin typeface="Arial" panose="020B0604020202020204" pitchFamily="34" charset="0"/>
              </a:rPr>
              <a:t>) : ~3 per release</a:t>
            </a:r>
          </a:p>
          <a:p>
            <a:pPr marL="285750" indent="-285750">
              <a:buFontTx/>
              <a:buChar char="-"/>
            </a:pPr>
            <a:endParaRPr lang="en-IN" dirty="0"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IN" dirty="0">
                <a:latin typeface="Arial" panose="020B0604020202020204" pitchFamily="34" charset="0"/>
              </a:rPr>
              <a:t>Defects Leakage (Deployment Issues): ~ 1 per release</a:t>
            </a:r>
          </a:p>
          <a:p>
            <a:endParaRPr lang="en-IN" dirty="0">
              <a:latin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</a:rPr>
              <a:t>-   Code Integration done once a day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89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299020-EA75-4F7E-BC8F-CE825D82742E}"/>
              </a:ext>
            </a:extLst>
          </p:cNvPr>
          <p:cNvSpPr txBox="1"/>
          <p:nvPr/>
        </p:nvSpPr>
        <p:spPr>
          <a:xfrm>
            <a:off x="76932" y="501134"/>
            <a:ext cx="95418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Arial" panose="020B0604020202020204" pitchFamily="34" charset="0"/>
              </a:rPr>
              <a:t>Current </a:t>
            </a:r>
            <a:r>
              <a:rPr lang="en-IN" sz="4400" b="1" dirty="0" err="1">
                <a:latin typeface="Arial" panose="020B0604020202020204" pitchFamily="34" charset="0"/>
              </a:rPr>
              <a:t>Inefficiences</a:t>
            </a:r>
            <a:endParaRPr lang="en-IN" sz="4400" b="1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F96D1-EE8A-493E-B559-C39A64137B20}"/>
              </a:ext>
            </a:extLst>
          </p:cNvPr>
          <p:cNvSpPr txBox="1"/>
          <p:nvPr/>
        </p:nvSpPr>
        <p:spPr>
          <a:xfrm>
            <a:off x="178045" y="1415535"/>
            <a:ext cx="835049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>
              <a:latin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IN" dirty="0">
                <a:latin typeface="Arial" panose="020B0604020202020204" pitchFamily="34" charset="0"/>
              </a:rPr>
              <a:t>Code Integration Issues  leading to build failures and reworks</a:t>
            </a:r>
          </a:p>
          <a:p>
            <a:endParaRPr lang="en-IN" dirty="0"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IN" dirty="0">
                <a:latin typeface="Arial" panose="020B0604020202020204" pitchFamily="34" charset="0"/>
              </a:rPr>
              <a:t>Reliance on manual activities for Code Deployment  which is time consuming and error prone</a:t>
            </a:r>
          </a:p>
          <a:p>
            <a:pPr marL="285750" indent="-285750">
              <a:buFontTx/>
              <a:buChar char="-"/>
            </a:pPr>
            <a:endParaRPr lang="en-IN" dirty="0"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IN" dirty="0">
                <a:latin typeface="Arial" panose="020B0604020202020204" pitchFamily="34" charset="0"/>
              </a:rPr>
              <a:t>Ineffective code testing due to manual testing effort and wait period</a:t>
            </a:r>
          </a:p>
          <a:p>
            <a:endParaRPr lang="en-IN" dirty="0"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IN" dirty="0">
                <a:latin typeface="Arial" panose="020B0604020202020204" pitchFamily="34" charset="0"/>
              </a:rPr>
              <a:t>Lack of monitoring environment leading to performance issues</a:t>
            </a:r>
          </a:p>
          <a:p>
            <a:pPr marL="285750" indent="-285750">
              <a:buFontTx/>
              <a:buChar char="-"/>
            </a:pPr>
            <a:endParaRPr lang="en-IN" dirty="0"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IN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88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8ACB48-DE1D-44ED-B3B4-551BE2C604F7}"/>
              </a:ext>
            </a:extLst>
          </p:cNvPr>
          <p:cNvSpPr txBox="1"/>
          <p:nvPr/>
        </p:nvSpPr>
        <p:spPr>
          <a:xfrm>
            <a:off x="402247" y="1845917"/>
            <a:ext cx="722947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IN" dirty="0">
                <a:latin typeface="Arial" panose="020B0604020202020204" pitchFamily="34" charset="0"/>
              </a:rPr>
              <a:t>Time to market is long giving competitors an edge</a:t>
            </a:r>
          </a:p>
          <a:p>
            <a:endParaRPr lang="en-IN" dirty="0"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IN" dirty="0"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IN" dirty="0">
                <a:latin typeface="Arial" panose="020B0604020202020204" pitchFamily="34" charset="0"/>
              </a:rPr>
              <a:t>Bugs leading to diminishing customer confidence</a:t>
            </a:r>
          </a:p>
          <a:p>
            <a:pPr marL="285750" indent="-285750">
              <a:buFontTx/>
              <a:buChar char="-"/>
            </a:pPr>
            <a:endParaRPr lang="en-IN" dirty="0"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IN" dirty="0"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IN" dirty="0">
                <a:latin typeface="Arial" panose="020B0604020202020204" pitchFamily="34" charset="0"/>
              </a:rPr>
              <a:t>Increased cost due to manual activities that can be automated.</a:t>
            </a:r>
          </a:p>
          <a:p>
            <a:pPr marL="285750" indent="-285750">
              <a:buFontTx/>
              <a:buChar char="-"/>
            </a:pPr>
            <a:endParaRPr lang="en-IN" dirty="0"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IN" dirty="0"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IN" dirty="0">
                <a:latin typeface="Arial" panose="020B0604020202020204" pitchFamily="34" charset="0"/>
              </a:rPr>
              <a:t>Inefficient use of resources</a:t>
            </a:r>
          </a:p>
          <a:p>
            <a:pPr marL="285750" indent="-285750">
              <a:buFontTx/>
              <a:buChar char="-"/>
            </a:pPr>
            <a:endParaRPr lang="en-IN" dirty="0"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IN" dirty="0"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IN" dirty="0">
                <a:latin typeface="Arial" panose="020B0604020202020204" pitchFamily="34" charset="0"/>
              </a:rPr>
              <a:t>Lower recommendation rates for our Products</a:t>
            </a:r>
          </a:p>
          <a:p>
            <a:pPr marL="285750" indent="-285750">
              <a:buFontTx/>
              <a:buChar char="-"/>
            </a:pPr>
            <a:endParaRPr lang="en-IN" dirty="0">
              <a:latin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IN" dirty="0"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B79B4-9B6D-4E03-8418-B9B3D367E3E8}"/>
              </a:ext>
            </a:extLst>
          </p:cNvPr>
          <p:cNvSpPr txBox="1"/>
          <p:nvPr/>
        </p:nvSpPr>
        <p:spPr>
          <a:xfrm>
            <a:off x="402247" y="527510"/>
            <a:ext cx="75459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Arial" panose="020B0604020202020204" pitchFamily="34" charset="0"/>
              </a:rPr>
              <a:t>What does it mean for us</a:t>
            </a:r>
          </a:p>
        </p:txBody>
      </p:sp>
    </p:spTree>
    <p:extLst>
      <p:ext uri="{BB962C8B-B14F-4D97-AF65-F5344CB8AC3E}">
        <p14:creationId xmlns:p14="http://schemas.microsoft.com/office/powerpoint/2010/main" val="235260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945AE9-A822-4421-BFA0-CAD2386C7194}"/>
              </a:ext>
            </a:extLst>
          </p:cNvPr>
          <p:cNvSpPr txBox="1"/>
          <p:nvPr/>
        </p:nvSpPr>
        <p:spPr>
          <a:xfrm>
            <a:off x="123092" y="334081"/>
            <a:ext cx="107969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Arial" panose="020B0604020202020204" pitchFamily="34" charset="0"/>
              </a:rPr>
              <a:t>What is CICD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0D518-6ADE-45E9-AC32-A3BCA7D7BCAA}"/>
              </a:ext>
            </a:extLst>
          </p:cNvPr>
          <p:cNvSpPr txBox="1"/>
          <p:nvPr/>
        </p:nvSpPr>
        <p:spPr>
          <a:xfrm>
            <a:off x="202223" y="1248508"/>
            <a:ext cx="107178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Helvetica Neue"/>
              </a:rPr>
              <a:t>Continuous Integration</a:t>
            </a:r>
            <a:r>
              <a:rPr lang="en-US" b="0" i="0" dirty="0">
                <a:solidFill>
                  <a:srgbClr val="FFFFFF"/>
                </a:solidFill>
                <a:effectLst/>
                <a:latin typeface="Helvetica Neue"/>
              </a:rPr>
              <a:t> ensures code is integrated into a shared repository and building/testing each change automatically, as early as possible - usually several times a day.</a:t>
            </a:r>
          </a:p>
          <a:p>
            <a:endParaRPr lang="en-US" b="0" i="0" dirty="0">
              <a:solidFill>
                <a:srgbClr val="FFFFFF"/>
              </a:solidFill>
              <a:effectLst/>
              <a:latin typeface="Helvetica Neue"/>
            </a:endParaRPr>
          </a:p>
          <a:p>
            <a:br>
              <a:rPr lang="en-US" b="0" i="0" dirty="0">
                <a:solidFill>
                  <a:srgbClr val="FFFFFF"/>
                </a:solidFill>
                <a:effectLst/>
                <a:latin typeface="Helvetica Neue"/>
              </a:rPr>
            </a:br>
            <a:br>
              <a:rPr lang="en-US" b="0" i="0" dirty="0">
                <a:solidFill>
                  <a:srgbClr val="FFFFFF"/>
                </a:solidFill>
                <a:effectLst/>
                <a:latin typeface="Helvetica Neue"/>
              </a:rPr>
            </a:br>
            <a:r>
              <a:rPr lang="en-US" b="1" i="0" dirty="0">
                <a:solidFill>
                  <a:srgbClr val="FFFFFF"/>
                </a:solidFill>
                <a:effectLst/>
                <a:latin typeface="Helvetica Neue"/>
              </a:rPr>
              <a:t>Continuous Delivery</a:t>
            </a:r>
            <a:r>
              <a:rPr lang="en-US" b="0" i="0" dirty="0">
                <a:solidFill>
                  <a:srgbClr val="FFFFFF"/>
                </a:solidFill>
                <a:effectLst/>
                <a:latin typeface="Helvetica Neue"/>
              </a:rPr>
              <a:t> ensures that all builds have gone through th</a:t>
            </a:r>
            <a:r>
              <a:rPr lang="en-US" dirty="0">
                <a:solidFill>
                  <a:srgbClr val="FFFFFF"/>
                </a:solidFill>
                <a:latin typeface="Helvetica Neue"/>
              </a:rPr>
              <a:t>e testing cycles and the final deployable package is available to be deployed into production whenever required.</a:t>
            </a:r>
            <a:endParaRPr lang="en-US" b="0" i="0" dirty="0">
              <a:solidFill>
                <a:srgbClr val="FFFFFF"/>
              </a:solidFill>
              <a:effectLst/>
              <a:latin typeface="Helvetica Neue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FFFFFF"/>
              </a:solidFill>
              <a:latin typeface="Helvetica Neue"/>
            </a:endParaRPr>
          </a:p>
          <a:p>
            <a:br>
              <a:rPr lang="en-US" b="0" i="0" dirty="0">
                <a:solidFill>
                  <a:srgbClr val="FFFFFF"/>
                </a:solidFill>
                <a:effectLst/>
                <a:latin typeface="Helvetica Neue"/>
              </a:rPr>
            </a:br>
            <a:r>
              <a:rPr lang="en-US" b="1" i="0" dirty="0">
                <a:solidFill>
                  <a:srgbClr val="FFFFFF"/>
                </a:solidFill>
                <a:effectLst/>
                <a:latin typeface="Helvetica Neue"/>
              </a:rPr>
              <a:t>Continuous Deployment – </a:t>
            </a:r>
            <a:r>
              <a:rPr lang="en-US" dirty="0">
                <a:solidFill>
                  <a:srgbClr val="FFFFFF"/>
                </a:solidFill>
                <a:latin typeface="Helvetica Neue"/>
              </a:rPr>
              <a:t>Publishing tested artifacts automatically to production with out any manual intervention in a standardized and consistent manner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90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945AE9-A822-4421-BFA0-CAD2386C7194}"/>
              </a:ext>
            </a:extLst>
          </p:cNvPr>
          <p:cNvSpPr txBox="1"/>
          <p:nvPr/>
        </p:nvSpPr>
        <p:spPr>
          <a:xfrm>
            <a:off x="246184" y="307704"/>
            <a:ext cx="107969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Arial" panose="020B0604020202020204" pitchFamily="34" charset="0"/>
              </a:rPr>
              <a:t>How CICD emerges as Game Changer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429536-3036-46E9-8306-88AC7A34C997}"/>
              </a:ext>
            </a:extLst>
          </p:cNvPr>
          <p:cNvGrpSpPr/>
          <p:nvPr/>
        </p:nvGrpSpPr>
        <p:grpSpPr>
          <a:xfrm>
            <a:off x="509954" y="1371600"/>
            <a:ext cx="3253154" cy="2057400"/>
            <a:chOff x="3587261" y="1266092"/>
            <a:chExt cx="3253154" cy="20574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5856D93-A045-4B8A-9E4C-DDEB71FF5AEB}"/>
                </a:ext>
              </a:extLst>
            </p:cNvPr>
            <p:cNvSpPr txBox="1"/>
            <p:nvPr/>
          </p:nvSpPr>
          <p:spPr>
            <a:xfrm>
              <a:off x="3778494" y="1476833"/>
              <a:ext cx="3061921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  <a:latin typeface="Helvetica Neue"/>
                </a:rPr>
                <a:t>Increased Revenues</a:t>
              </a:r>
            </a:p>
            <a:p>
              <a:endParaRPr lang="en-US" dirty="0">
                <a:solidFill>
                  <a:srgbClr val="FFFFFF"/>
                </a:solidFill>
                <a:latin typeface="Helvetica Neue"/>
              </a:endParaRPr>
            </a:p>
            <a:p>
              <a:r>
                <a:rPr lang="en-US" sz="1200" dirty="0">
                  <a:solidFill>
                    <a:srgbClr val="FFFFFF"/>
                  </a:solidFill>
                  <a:latin typeface="Helvetica Neue"/>
                </a:rPr>
                <a:t>Reduced time to market</a:t>
              </a:r>
            </a:p>
            <a:p>
              <a:endParaRPr lang="en-US" sz="1200" dirty="0">
                <a:solidFill>
                  <a:srgbClr val="FFFFFF"/>
                </a:solidFill>
                <a:latin typeface="Helvetica Neue"/>
              </a:endParaRPr>
            </a:p>
            <a:p>
              <a:r>
                <a:rPr lang="en-US" sz="1200" dirty="0">
                  <a:solidFill>
                    <a:srgbClr val="FFFFFF"/>
                  </a:solidFill>
                  <a:latin typeface="Helvetica Neue"/>
                </a:rPr>
                <a:t>Reliable solutions delivered to customers</a:t>
              </a:r>
            </a:p>
            <a:p>
              <a:endParaRPr lang="en-US" sz="1200" dirty="0">
                <a:solidFill>
                  <a:srgbClr val="FFFFFF"/>
                </a:solidFill>
                <a:latin typeface="Helvetica Neue"/>
              </a:endParaRPr>
            </a:p>
            <a:p>
              <a:r>
                <a:rPr lang="en-US" sz="1200" dirty="0">
                  <a:solidFill>
                    <a:srgbClr val="FFFFFF"/>
                  </a:solidFill>
                  <a:latin typeface="Helvetica Neue"/>
                </a:rPr>
                <a:t>Reduced downtime</a:t>
              </a:r>
              <a:endParaRPr lang="en-US" dirty="0">
                <a:solidFill>
                  <a:srgbClr val="FFFFFF"/>
                </a:solidFill>
                <a:latin typeface="Helvetica Neue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7A180BA-AA88-4E73-BDC7-59AE2F38B9E8}"/>
                </a:ext>
              </a:extLst>
            </p:cNvPr>
            <p:cNvSpPr/>
            <p:nvPr/>
          </p:nvSpPr>
          <p:spPr>
            <a:xfrm>
              <a:off x="3587261" y="1266092"/>
              <a:ext cx="3149845" cy="2057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E43B2F-544C-4672-857E-F55E6DCA9B68}"/>
              </a:ext>
            </a:extLst>
          </p:cNvPr>
          <p:cNvSpPr/>
          <p:nvPr/>
        </p:nvSpPr>
        <p:spPr>
          <a:xfrm>
            <a:off x="4457700" y="1371600"/>
            <a:ext cx="3971194" cy="2057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462EF9-A906-4E67-96C5-8BAE360BD023}"/>
              </a:ext>
            </a:extLst>
          </p:cNvPr>
          <p:cNvSpPr txBox="1"/>
          <p:nvPr/>
        </p:nvSpPr>
        <p:spPr>
          <a:xfrm>
            <a:off x="4561009" y="1511700"/>
            <a:ext cx="3288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Helvetica Neue"/>
              </a:rPr>
              <a:t>Reduced Costs</a:t>
            </a:r>
          </a:p>
          <a:p>
            <a:endParaRPr lang="en-IN" dirty="0"/>
          </a:p>
          <a:p>
            <a:r>
              <a:rPr lang="en-IN" sz="1200" dirty="0"/>
              <a:t>Optimal Infrastructure usage</a:t>
            </a:r>
          </a:p>
          <a:p>
            <a:endParaRPr lang="en-IN" sz="1200" dirty="0"/>
          </a:p>
          <a:p>
            <a:r>
              <a:rPr lang="en-IN" sz="1200" dirty="0"/>
              <a:t>Automation of manual tasks like deployments leading to FTE savings</a:t>
            </a:r>
          </a:p>
          <a:p>
            <a:endParaRPr lang="en-IN" sz="1200" dirty="0"/>
          </a:p>
          <a:p>
            <a:r>
              <a:rPr lang="en-IN" sz="1200" dirty="0"/>
              <a:t>Time/Cost saved by preventing defect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304AC3-2670-4F13-94BE-199A16F7B80B}"/>
              </a:ext>
            </a:extLst>
          </p:cNvPr>
          <p:cNvSpPr/>
          <p:nvPr/>
        </p:nvSpPr>
        <p:spPr>
          <a:xfrm>
            <a:off x="509953" y="3934196"/>
            <a:ext cx="5169877" cy="2057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F24E20-50BE-4FD1-B707-F05AB40F31EC}"/>
              </a:ext>
            </a:extLst>
          </p:cNvPr>
          <p:cNvSpPr txBox="1"/>
          <p:nvPr/>
        </p:nvSpPr>
        <p:spPr>
          <a:xfrm>
            <a:off x="578094" y="3934196"/>
            <a:ext cx="3879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Helvetica Neue"/>
              </a:rPr>
              <a:t>Increased Customer Confidence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F97BAC-7ECD-4AE7-97D0-BEED5BC4A84B}"/>
              </a:ext>
            </a:extLst>
          </p:cNvPr>
          <p:cNvSpPr txBox="1"/>
          <p:nvPr/>
        </p:nvSpPr>
        <p:spPr>
          <a:xfrm>
            <a:off x="578093" y="4439392"/>
            <a:ext cx="60974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Helvetica Neue"/>
              </a:rPr>
              <a:t>Better Solutions </a:t>
            </a:r>
          </a:p>
          <a:p>
            <a:endParaRPr lang="en-US" sz="1200" dirty="0">
              <a:solidFill>
                <a:srgbClr val="FFFFFF"/>
              </a:solidFill>
              <a:latin typeface="Helvetica Neue"/>
            </a:endParaRPr>
          </a:p>
          <a:p>
            <a:r>
              <a:rPr lang="en-US" sz="1200" dirty="0">
                <a:solidFill>
                  <a:srgbClr val="FFFFFF"/>
                </a:solidFill>
                <a:latin typeface="Helvetica Neue"/>
              </a:rPr>
              <a:t>Reliable environment through better monitoring</a:t>
            </a:r>
          </a:p>
          <a:p>
            <a:endParaRPr lang="en-US" sz="1200" dirty="0">
              <a:solidFill>
                <a:srgbClr val="FFFFFF"/>
              </a:solidFill>
              <a:latin typeface="Helvetica Neue"/>
            </a:endParaRPr>
          </a:p>
          <a:p>
            <a:r>
              <a:rPr lang="en-US" sz="1200" dirty="0">
                <a:solidFill>
                  <a:srgbClr val="FFFFFF"/>
                </a:solidFill>
                <a:latin typeface="Helvetica Neue"/>
              </a:rPr>
              <a:t>More time for team to focus on business problems </a:t>
            </a:r>
          </a:p>
        </p:txBody>
      </p:sp>
    </p:spTree>
    <p:extLst>
      <p:ext uri="{BB962C8B-B14F-4D97-AF65-F5344CB8AC3E}">
        <p14:creationId xmlns:p14="http://schemas.microsoft.com/office/powerpoint/2010/main" val="4492503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84</TotalTime>
  <Words>294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Helvetica Neue</vt:lpstr>
      <vt:lpstr>Depth</vt:lpstr>
      <vt:lpstr>UdaPeople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UdaPeople</dc:title>
  <dc:creator>vishesh vashista</dc:creator>
  <cp:lastModifiedBy>vishesh vashista</cp:lastModifiedBy>
  <cp:revision>10</cp:revision>
  <dcterms:created xsi:type="dcterms:W3CDTF">2021-01-30T17:58:10Z</dcterms:created>
  <dcterms:modified xsi:type="dcterms:W3CDTF">2021-01-30T19:22:32Z</dcterms:modified>
</cp:coreProperties>
</file>