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2" r:id="rId1"/>
  </p:sldMasterIdLst>
  <p:notesMasterIdLst>
    <p:notesMasterId r:id="rId39"/>
  </p:notesMasterIdLst>
  <p:sldIdLst>
    <p:sldId id="257" r:id="rId2"/>
    <p:sldId id="293" r:id="rId3"/>
    <p:sldId id="259" r:id="rId4"/>
    <p:sldId id="298" r:id="rId5"/>
    <p:sldId id="336" r:id="rId6"/>
    <p:sldId id="262" r:id="rId7"/>
    <p:sldId id="337" r:id="rId8"/>
    <p:sldId id="338" r:id="rId9"/>
    <p:sldId id="339" r:id="rId10"/>
    <p:sldId id="341" r:id="rId11"/>
    <p:sldId id="340" r:id="rId12"/>
    <p:sldId id="342" r:id="rId13"/>
    <p:sldId id="343" r:id="rId14"/>
    <p:sldId id="263" r:id="rId15"/>
    <p:sldId id="344" r:id="rId16"/>
    <p:sldId id="345" r:id="rId17"/>
    <p:sldId id="346" r:id="rId18"/>
    <p:sldId id="347" r:id="rId19"/>
    <p:sldId id="264" r:id="rId20"/>
    <p:sldId id="348" r:id="rId21"/>
    <p:sldId id="349" r:id="rId22"/>
    <p:sldId id="350" r:id="rId23"/>
    <p:sldId id="351" r:id="rId24"/>
    <p:sldId id="352" r:id="rId25"/>
    <p:sldId id="357" r:id="rId26"/>
    <p:sldId id="353" r:id="rId27"/>
    <p:sldId id="354" r:id="rId28"/>
    <p:sldId id="355" r:id="rId29"/>
    <p:sldId id="356" r:id="rId30"/>
    <p:sldId id="358" r:id="rId31"/>
    <p:sldId id="359" r:id="rId32"/>
    <p:sldId id="360" r:id="rId33"/>
    <p:sldId id="361" r:id="rId34"/>
    <p:sldId id="362" r:id="rId35"/>
    <p:sldId id="363" r:id="rId36"/>
    <p:sldId id="364" r:id="rId37"/>
    <p:sldId id="30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GK" lastIdx="1" clrIdx="0">
    <p:extLst>
      <p:ext uri="{19B8F6BF-5375-455C-9EA6-DF929625EA0E}">
        <p15:presenceInfo xmlns:p15="http://schemas.microsoft.com/office/powerpoint/2012/main" userId="003f239f07519097" providerId="Windows Live"/>
      </p:ext>
    </p:extLst>
  </p:cmAuthor>
  <p:cmAuthor id="2" name="Vishes Keshari" initials="VK" lastIdx="1" clrIdx="1">
    <p:extLst>
      <p:ext uri="{19B8F6BF-5375-455C-9EA6-DF929625EA0E}">
        <p15:presenceInfo xmlns:p15="http://schemas.microsoft.com/office/powerpoint/2012/main" userId="803ec4dc7d7097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3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she\Downloads\Telegram%20Desktop\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Sheet1!$E$50</c:f>
              <c:strCache>
                <c:ptCount val="1"/>
                <c:pt idx="0">
                  <c:v>Water Level</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Sheet1!$D$51:$D$61</c:f>
              <c:numCache>
                <c:formatCode>General</c:formatCode>
                <c:ptCount val="11"/>
                <c:pt idx="0">
                  <c:v>0</c:v>
                </c:pt>
                <c:pt idx="1">
                  <c:v>5</c:v>
                </c:pt>
                <c:pt idx="2">
                  <c:v>10</c:v>
                </c:pt>
                <c:pt idx="3">
                  <c:v>15</c:v>
                </c:pt>
                <c:pt idx="4">
                  <c:v>20</c:v>
                </c:pt>
                <c:pt idx="5">
                  <c:v>25</c:v>
                </c:pt>
                <c:pt idx="6">
                  <c:v>30</c:v>
                </c:pt>
                <c:pt idx="7">
                  <c:v>35</c:v>
                </c:pt>
                <c:pt idx="8">
                  <c:v>40</c:v>
                </c:pt>
                <c:pt idx="9">
                  <c:v>45</c:v>
                </c:pt>
                <c:pt idx="10">
                  <c:v>50</c:v>
                </c:pt>
              </c:numCache>
            </c:numRef>
          </c:cat>
          <c:val>
            <c:numRef>
              <c:f>Sheet1!$E$51:$E$61</c:f>
              <c:numCache>
                <c:formatCode>General</c:formatCode>
                <c:ptCount val="11"/>
                <c:pt idx="0">
                  <c:v>30</c:v>
                </c:pt>
                <c:pt idx="1">
                  <c:v>24.5</c:v>
                </c:pt>
                <c:pt idx="2">
                  <c:v>21.3</c:v>
                </c:pt>
                <c:pt idx="3">
                  <c:v>14.6</c:v>
                </c:pt>
                <c:pt idx="4">
                  <c:v>9.8000000000000007</c:v>
                </c:pt>
                <c:pt idx="5">
                  <c:v>5</c:v>
                </c:pt>
                <c:pt idx="6">
                  <c:v>11.4</c:v>
                </c:pt>
                <c:pt idx="7">
                  <c:v>16.2</c:v>
                </c:pt>
                <c:pt idx="8">
                  <c:v>19.7</c:v>
                </c:pt>
                <c:pt idx="9">
                  <c:v>24.54</c:v>
                </c:pt>
                <c:pt idx="10">
                  <c:v>30</c:v>
                </c:pt>
              </c:numCache>
            </c:numRef>
          </c:val>
          <c:smooth val="0"/>
          <c:extLst>
            <c:ext xmlns:c16="http://schemas.microsoft.com/office/drawing/2014/chart" uri="{C3380CC4-5D6E-409C-BE32-E72D297353CC}">
              <c16:uniqueId val="{00000000-2F73-4A4D-BDA3-34551C78613C}"/>
            </c:ext>
          </c:extLst>
        </c:ser>
        <c:dLbls>
          <c:dLblPos val="ctr"/>
          <c:showLegendKey val="0"/>
          <c:showVal val="1"/>
          <c:showCatName val="0"/>
          <c:showSerName val="0"/>
          <c:showPercent val="0"/>
          <c:showBubbleSize val="0"/>
        </c:dLbls>
        <c:smooth val="0"/>
        <c:axId val="1532724294"/>
        <c:axId val="1305516557"/>
      </c:lineChart>
      <c:catAx>
        <c:axId val="153272429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time</a:t>
                </a:r>
                <a:r>
                  <a:rPr lang="en-IN" baseline="0"/>
                  <a:t> (in minutes)</a:t>
                </a:r>
                <a:endParaRPr lang="en-IN"/>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5516557"/>
        <c:crosses val="autoZero"/>
        <c:auto val="0"/>
        <c:lblAlgn val="ctr"/>
        <c:lblOffset val="100"/>
        <c:noMultiLvlLbl val="0"/>
      </c:catAx>
      <c:valAx>
        <c:axId val="130551655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Height</a:t>
                </a:r>
                <a:r>
                  <a:rPr lang="en-IN" baseline="0"/>
                  <a:t> of water level (in cm)</a:t>
                </a:r>
                <a:endParaRPr lang="en-IN"/>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72429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0"/>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400"/>
              <a:t>Water Flow Rate through</a:t>
            </a:r>
            <a:r>
              <a:rPr lang="en-US" sz="1400" baseline="0"/>
              <a:t> Water Flow Sensor</a:t>
            </a:r>
            <a:endParaRPr lang="en-US" sz="1400"/>
          </a:p>
        </c:rich>
      </c:tx>
      <c:overlay val="0"/>
    </c:title>
    <c:autoTitleDeleted val="0"/>
    <c:plotArea>
      <c:layout/>
      <c:lineChart>
        <c:grouping val="standard"/>
        <c:varyColors val="0"/>
        <c:ser>
          <c:idx val="0"/>
          <c:order val="0"/>
          <c:tx>
            <c:strRef>
              <c:f>Sheet1!$E$27</c:f>
              <c:strCache>
                <c:ptCount val="1"/>
                <c:pt idx="0">
                  <c:v>Wateriot</c:v>
                </c:pt>
              </c:strCache>
            </c:strRef>
          </c:tx>
          <c:spPr>
            <a:ln w="28575" cmpd="sng">
              <a:solidFill>
                <a:srgbClr val="666699">
                  <a:alpha val="100000"/>
                </a:srgbClr>
              </a:solidFill>
            </a:ln>
          </c:spPr>
          <c:marker>
            <c:symbol val="none"/>
          </c:marker>
          <c:cat>
            <c:numRef>
              <c:f>Sheet1!$D$28:$D$37</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Sheet1!$E$28:$E$37</c:f>
              <c:numCache>
                <c:formatCode>General</c:formatCode>
                <c:ptCount val="10"/>
                <c:pt idx="0">
                  <c:v>858</c:v>
                </c:pt>
                <c:pt idx="1">
                  <c:v>860</c:v>
                </c:pt>
                <c:pt idx="2">
                  <c:v>890</c:v>
                </c:pt>
                <c:pt idx="3">
                  <c:v>876</c:v>
                </c:pt>
                <c:pt idx="4">
                  <c:v>863</c:v>
                </c:pt>
                <c:pt idx="5">
                  <c:v>891</c:v>
                </c:pt>
                <c:pt idx="6">
                  <c:v>857</c:v>
                </c:pt>
                <c:pt idx="7">
                  <c:v>900</c:v>
                </c:pt>
                <c:pt idx="8">
                  <c:v>868</c:v>
                </c:pt>
                <c:pt idx="9">
                  <c:v>883</c:v>
                </c:pt>
              </c:numCache>
            </c:numRef>
          </c:val>
          <c:smooth val="0"/>
          <c:extLst>
            <c:ext xmlns:c16="http://schemas.microsoft.com/office/drawing/2014/chart" uri="{C3380CC4-5D6E-409C-BE32-E72D297353CC}">
              <c16:uniqueId val="{00000000-F0B6-456F-B211-E1783964D069}"/>
            </c:ext>
          </c:extLst>
        </c:ser>
        <c:dLbls>
          <c:showLegendKey val="0"/>
          <c:showVal val="0"/>
          <c:showCatName val="0"/>
          <c:showSerName val="0"/>
          <c:showPercent val="0"/>
          <c:showBubbleSize val="0"/>
        </c:dLbls>
        <c:smooth val="0"/>
        <c:axId val="157247631"/>
        <c:axId val="1965639015"/>
      </c:lineChart>
      <c:catAx>
        <c:axId val="157247631"/>
        <c:scaling>
          <c:orientation val="minMax"/>
        </c:scaling>
        <c:delete val="0"/>
        <c:axPos val="b"/>
        <c:title>
          <c:tx>
            <c:rich>
              <a:bodyPr/>
              <a:lstStyle/>
              <a:p>
                <a:pPr lvl="0">
                  <a:defRPr sz="1000" b="1" i="0">
                    <a:solidFill>
                      <a:srgbClr val="000000"/>
                    </a:solidFill>
                    <a:latin typeface="Roboto"/>
                  </a:defRPr>
                </a:pPr>
                <a:r>
                  <a:rPr lang="en-IN" sz="1000" b="1" i="0">
                    <a:solidFill>
                      <a:srgbClr val="000000"/>
                    </a:solidFill>
                    <a:latin typeface="Roboto"/>
                  </a:rPr>
                  <a:t>Time</a:t>
                </a:r>
                <a:r>
                  <a:rPr lang="en-IN" sz="1000" b="1" i="0" baseline="0">
                    <a:solidFill>
                      <a:srgbClr val="000000"/>
                    </a:solidFill>
                    <a:latin typeface="Roboto"/>
                  </a:rPr>
                  <a:t> (in minutes)</a:t>
                </a:r>
                <a:endParaRPr lang="en-IN" sz="1000" b="1" i="0">
                  <a:solidFill>
                    <a:srgbClr val="000000"/>
                  </a:solidFill>
                  <a:latin typeface="Roboto"/>
                </a:endParaRPr>
              </a:p>
            </c:rich>
          </c:tx>
          <c:overlay val="0"/>
        </c:title>
        <c:numFmt formatCode="General" sourceLinked="1"/>
        <c:majorTickMark val="none"/>
        <c:minorTickMark val="none"/>
        <c:tickLblPos val="nextTo"/>
        <c:txPr>
          <a:bodyPr/>
          <a:lstStyle/>
          <a:p>
            <a:pPr lvl="0">
              <a:defRPr b="0">
                <a:solidFill>
                  <a:srgbClr val="000000"/>
                </a:solidFill>
                <a:latin typeface="Roboto"/>
              </a:defRPr>
            </a:pPr>
            <a:endParaRPr lang="en-US"/>
          </a:p>
        </c:txPr>
        <c:crossAx val="1965639015"/>
        <c:crosses val="autoZero"/>
        <c:auto val="0"/>
        <c:lblAlgn val="ctr"/>
        <c:lblOffset val="100"/>
        <c:noMultiLvlLbl val="0"/>
      </c:catAx>
      <c:valAx>
        <c:axId val="1965639015"/>
        <c:scaling>
          <c:orientation val="minMax"/>
          <c:min val="60"/>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sz="1000" b="1" i="0">
                    <a:solidFill>
                      <a:srgbClr val="000000"/>
                    </a:solidFill>
                    <a:latin typeface="Roboto"/>
                  </a:defRPr>
                </a:pPr>
                <a:r>
                  <a:rPr lang="en-IN" sz="1000" b="1" i="0">
                    <a:solidFill>
                      <a:srgbClr val="000000"/>
                    </a:solidFill>
                    <a:latin typeface="Roboto"/>
                  </a:rPr>
                  <a:t>Volume (in millilitres)</a:t>
                </a:r>
              </a:p>
            </c:rich>
          </c:tx>
          <c:overlay val="0"/>
        </c:title>
        <c:numFmt formatCode="General" sourceLinked="1"/>
        <c:majorTickMark val="none"/>
        <c:minorTickMark val="none"/>
        <c:tickLblPos val="nextTo"/>
        <c:spPr>
          <a:ln/>
        </c:spPr>
        <c:txPr>
          <a:bodyPr/>
          <a:lstStyle/>
          <a:p>
            <a:pPr lvl="0">
              <a:defRPr b="0">
                <a:solidFill>
                  <a:srgbClr val="000000"/>
                </a:solidFill>
                <a:latin typeface="Roboto"/>
              </a:defRPr>
            </a:pPr>
            <a:endParaRPr lang="en-US"/>
          </a:p>
        </c:txPr>
        <c:crossAx val="157247631"/>
        <c:crosses val="autoZero"/>
        <c:crossBetween val="between"/>
      </c:valAx>
    </c:plotArea>
    <c:legend>
      <c:legendPos val="r"/>
      <c:overlay val="0"/>
      <c:txPr>
        <a:bodyPr/>
        <a:lstStyle/>
        <a:p>
          <a:pPr lvl="0">
            <a:defRPr b="0">
              <a:solidFill>
                <a:srgbClr val="000000"/>
              </a:solidFill>
              <a:latin typeface="Roboto"/>
            </a:defRPr>
          </a:pPr>
          <a:endParaRPr lang="en-US"/>
        </a:p>
      </c:txPr>
    </c:legend>
    <c:plotVisOnly val="0"/>
    <c:dispBlanksAs val="gap"/>
    <c:showDLblsOverMax val="0"/>
  </c:chart>
  <c:spPr>
    <a:solidFill>
      <a:srgbClr val="FFFFFF"/>
    </a:solid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Power Consumption in Watt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WaterIot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50</c:v>
                </c:pt>
                <c:pt idx="1">
                  <c:v>55</c:v>
                </c:pt>
                <c:pt idx="2">
                  <c:v>40</c:v>
                </c:pt>
                <c:pt idx="3">
                  <c:v>90</c:v>
                </c:pt>
                <c:pt idx="4">
                  <c:v>70</c:v>
                </c:pt>
                <c:pt idx="5">
                  <c:v>130</c:v>
                </c:pt>
              </c:numCache>
            </c:numRef>
          </c:val>
          <c:smooth val="0"/>
          <c:extLst>
            <c:ext xmlns:c16="http://schemas.microsoft.com/office/drawing/2014/chart" uri="{C3380CC4-5D6E-409C-BE32-E72D297353CC}">
              <c16:uniqueId val="{00000000-8054-47A1-A12F-B0B5343C9571}"/>
            </c:ext>
          </c:extLst>
        </c:ser>
        <c:ser>
          <c:idx val="1"/>
          <c:order val="1"/>
          <c:tx>
            <c:strRef>
              <c:f>Sheet1!$C$1</c:f>
              <c:strCache>
                <c:ptCount val="1"/>
                <c:pt idx="0">
                  <c:v>      Miniature IOT purifier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Sheet1!$C$2:$C$7</c:f>
              <c:numCache>
                <c:formatCode>General</c:formatCode>
                <c:ptCount val="6"/>
                <c:pt idx="0">
                  <c:v>50</c:v>
                </c:pt>
                <c:pt idx="1">
                  <c:v>75</c:v>
                </c:pt>
                <c:pt idx="2">
                  <c:v>50</c:v>
                </c:pt>
                <c:pt idx="3">
                  <c:v>110</c:v>
                </c:pt>
                <c:pt idx="4">
                  <c:v>80</c:v>
                </c:pt>
                <c:pt idx="5">
                  <c:v>140</c:v>
                </c:pt>
              </c:numCache>
            </c:numRef>
          </c:val>
          <c:smooth val="0"/>
          <c:extLst>
            <c:ext xmlns:c16="http://schemas.microsoft.com/office/drawing/2014/chart" uri="{C3380CC4-5D6E-409C-BE32-E72D297353CC}">
              <c16:uniqueId val="{00000001-8054-47A1-A12F-B0B5343C9571}"/>
            </c:ext>
          </c:extLst>
        </c:ser>
        <c:ser>
          <c:idx val="2"/>
          <c:order val="2"/>
          <c:tx>
            <c:strRef>
              <c:f>Sheet1!$D$1</c:f>
              <c:strCache>
                <c:ptCount val="1"/>
                <c:pt idx="0">
                  <c:v>PureSure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Sheet1!$D$2:$D$7</c:f>
              <c:numCache>
                <c:formatCode>General</c:formatCode>
                <c:ptCount val="6"/>
                <c:pt idx="0">
                  <c:v>70</c:v>
                </c:pt>
                <c:pt idx="1">
                  <c:v>65</c:v>
                </c:pt>
                <c:pt idx="2">
                  <c:v>60</c:v>
                </c:pt>
                <c:pt idx="3">
                  <c:v>100</c:v>
                </c:pt>
                <c:pt idx="4">
                  <c:v>90</c:v>
                </c:pt>
                <c:pt idx="5">
                  <c:v>120</c:v>
                </c:pt>
              </c:numCache>
            </c:numRef>
          </c:val>
          <c:smooth val="0"/>
          <c:extLst>
            <c:ext xmlns:c16="http://schemas.microsoft.com/office/drawing/2014/chart" uri="{C3380CC4-5D6E-409C-BE32-E72D297353CC}">
              <c16:uniqueId val="{00000002-8054-47A1-A12F-B0B5343C9571}"/>
            </c:ext>
          </c:extLst>
        </c:ser>
        <c:dLbls>
          <c:showLegendKey val="0"/>
          <c:showVal val="0"/>
          <c:showCatName val="0"/>
          <c:showSerName val="0"/>
          <c:showPercent val="0"/>
          <c:showBubbleSize val="0"/>
        </c:dLbls>
        <c:marker val="1"/>
        <c:smooth val="0"/>
        <c:axId val="557756408"/>
        <c:axId val="557758048"/>
      </c:lineChart>
      <c:catAx>
        <c:axId val="557756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758048"/>
        <c:crosses val="autoZero"/>
        <c:auto val="1"/>
        <c:lblAlgn val="ctr"/>
        <c:lblOffset val="100"/>
        <c:noMultiLvlLbl val="0"/>
      </c:catAx>
      <c:valAx>
        <c:axId val="55775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7564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Water wastage (in Litres)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WaterIot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5</c:v>
                </c:pt>
                <c:pt idx="1">
                  <c:v>2.5</c:v>
                </c:pt>
                <c:pt idx="2">
                  <c:v>4</c:v>
                </c:pt>
                <c:pt idx="3">
                  <c:v>1</c:v>
                </c:pt>
                <c:pt idx="4">
                  <c:v>3</c:v>
                </c:pt>
                <c:pt idx="5">
                  <c:v>2</c:v>
                </c:pt>
              </c:numCache>
            </c:numRef>
          </c:val>
          <c:smooth val="0"/>
          <c:extLst>
            <c:ext xmlns:c16="http://schemas.microsoft.com/office/drawing/2014/chart" uri="{C3380CC4-5D6E-409C-BE32-E72D297353CC}">
              <c16:uniqueId val="{00000000-C6DD-4A4C-95B8-404F4F55A3BB}"/>
            </c:ext>
          </c:extLst>
        </c:ser>
        <c:ser>
          <c:idx val="1"/>
          <c:order val="1"/>
          <c:tx>
            <c:strRef>
              <c:f>Sheet1!$C$1</c:f>
              <c:strCache>
                <c:ptCount val="1"/>
                <c:pt idx="0">
                  <c:v>      Smart Purifier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Sheet1!$C$2:$C$7</c:f>
              <c:numCache>
                <c:formatCode>General</c:formatCode>
                <c:ptCount val="6"/>
                <c:pt idx="0">
                  <c:v>6</c:v>
                </c:pt>
                <c:pt idx="1">
                  <c:v>4.5</c:v>
                </c:pt>
                <c:pt idx="2">
                  <c:v>4.5</c:v>
                </c:pt>
                <c:pt idx="3">
                  <c:v>2.5</c:v>
                </c:pt>
                <c:pt idx="4">
                  <c:v>3</c:v>
                </c:pt>
                <c:pt idx="5">
                  <c:v>3</c:v>
                </c:pt>
              </c:numCache>
            </c:numRef>
          </c:val>
          <c:smooth val="0"/>
          <c:extLst>
            <c:ext xmlns:c16="http://schemas.microsoft.com/office/drawing/2014/chart" uri="{C3380CC4-5D6E-409C-BE32-E72D297353CC}">
              <c16:uniqueId val="{00000001-C6DD-4A4C-95B8-404F4F55A3BB}"/>
            </c:ext>
          </c:extLst>
        </c:ser>
        <c:ser>
          <c:idx val="2"/>
          <c:order val="2"/>
          <c:tx>
            <c:strRef>
              <c:f>Sheet1!$D$1</c:f>
              <c:strCache>
                <c:ptCount val="1"/>
                <c:pt idx="0">
                  <c:v>Purity</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Sheet1!$A$2:$A$7</c:f>
              <c:numCache>
                <c:formatCode>General</c:formatCode>
                <c:ptCount val="6"/>
                <c:pt idx="0">
                  <c:v>1</c:v>
                </c:pt>
                <c:pt idx="1">
                  <c:v>2</c:v>
                </c:pt>
                <c:pt idx="2">
                  <c:v>3</c:v>
                </c:pt>
                <c:pt idx="3">
                  <c:v>4</c:v>
                </c:pt>
                <c:pt idx="4">
                  <c:v>5</c:v>
                </c:pt>
                <c:pt idx="5">
                  <c:v>6</c:v>
                </c:pt>
              </c:numCache>
            </c:numRef>
          </c:cat>
          <c:val>
            <c:numRef>
              <c:f>Sheet1!$D$2:$D$7</c:f>
              <c:numCache>
                <c:formatCode>General</c:formatCode>
                <c:ptCount val="6"/>
                <c:pt idx="0">
                  <c:v>7</c:v>
                </c:pt>
                <c:pt idx="1">
                  <c:v>3.5</c:v>
                </c:pt>
                <c:pt idx="2">
                  <c:v>5.5</c:v>
                </c:pt>
                <c:pt idx="3">
                  <c:v>1.5</c:v>
                </c:pt>
                <c:pt idx="4">
                  <c:v>4</c:v>
                </c:pt>
                <c:pt idx="5">
                  <c:v>3</c:v>
                </c:pt>
              </c:numCache>
            </c:numRef>
          </c:val>
          <c:smooth val="0"/>
          <c:extLst>
            <c:ext xmlns:c16="http://schemas.microsoft.com/office/drawing/2014/chart" uri="{C3380CC4-5D6E-409C-BE32-E72D297353CC}">
              <c16:uniqueId val="{00000002-C6DD-4A4C-95B8-404F4F55A3BB}"/>
            </c:ext>
          </c:extLst>
        </c:ser>
        <c:dLbls>
          <c:showLegendKey val="0"/>
          <c:showVal val="0"/>
          <c:showCatName val="0"/>
          <c:showSerName val="0"/>
          <c:showPercent val="0"/>
          <c:showBubbleSize val="0"/>
        </c:dLbls>
        <c:marker val="1"/>
        <c:smooth val="0"/>
        <c:axId val="557750504"/>
        <c:axId val="557751488"/>
      </c:lineChart>
      <c:catAx>
        <c:axId val="557750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751488"/>
        <c:crosses val="autoZero"/>
        <c:auto val="1"/>
        <c:lblAlgn val="ctr"/>
        <c:lblOffset val="100"/>
        <c:noMultiLvlLbl val="0"/>
      </c:catAx>
      <c:valAx>
        <c:axId val="55775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750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Life</a:t>
            </a:r>
            <a:r>
              <a:rPr lang="en-US" baseline="0"/>
              <a:t> Expectancy</a:t>
            </a:r>
            <a:r>
              <a:rPr lang="en-US"/>
              <a:t>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LifeTime (Months)</c:v>
                </c:pt>
              </c:strCache>
            </c:strRef>
          </c:tx>
          <c:spPr>
            <a:solidFill>
              <a:schemeClr val="accent1"/>
            </a:solidFill>
            <a:ln>
              <a:noFill/>
            </a:ln>
            <a:effectLst/>
          </c:spPr>
          <c:invertIfNegative val="0"/>
          <c:cat>
            <c:strRef>
              <c:f>Sheet1!$A$2:$A$7</c:f>
              <c:strCache>
                <c:ptCount val="6"/>
                <c:pt idx="0">
                  <c:v>Smart Iot Purifier</c:v>
                </c:pt>
                <c:pt idx="1">
                  <c:v>Miniature Purifier</c:v>
                </c:pt>
                <c:pt idx="2">
                  <c:v>WaterIot</c:v>
                </c:pt>
                <c:pt idx="3">
                  <c:v>Purity</c:v>
                </c:pt>
                <c:pt idx="4">
                  <c:v>Smart Water</c:v>
                </c:pt>
                <c:pt idx="5">
                  <c:v>SurePure</c:v>
                </c:pt>
              </c:strCache>
            </c:strRef>
          </c:cat>
          <c:val>
            <c:numRef>
              <c:f>Sheet1!$B$2:$B$7</c:f>
              <c:numCache>
                <c:formatCode>General</c:formatCode>
                <c:ptCount val="6"/>
                <c:pt idx="0">
                  <c:v>25</c:v>
                </c:pt>
                <c:pt idx="1">
                  <c:v>22</c:v>
                </c:pt>
                <c:pt idx="2">
                  <c:v>30</c:v>
                </c:pt>
                <c:pt idx="3">
                  <c:v>24</c:v>
                </c:pt>
                <c:pt idx="4">
                  <c:v>26</c:v>
                </c:pt>
                <c:pt idx="5">
                  <c:v>18</c:v>
                </c:pt>
              </c:numCache>
            </c:numRef>
          </c:val>
          <c:extLst>
            <c:ext xmlns:c16="http://schemas.microsoft.com/office/drawing/2014/chart" uri="{C3380CC4-5D6E-409C-BE32-E72D297353CC}">
              <c16:uniqueId val="{00000000-69C4-4A45-AF6F-63DA10F99464}"/>
            </c:ext>
          </c:extLst>
        </c:ser>
        <c:dLbls>
          <c:showLegendKey val="0"/>
          <c:showVal val="0"/>
          <c:showCatName val="0"/>
          <c:showSerName val="0"/>
          <c:showPercent val="0"/>
          <c:showBubbleSize val="0"/>
        </c:dLbls>
        <c:gapWidth val="219"/>
        <c:overlap val="-27"/>
        <c:axId val="560106144"/>
        <c:axId val="560110408"/>
      </c:barChart>
      <c:catAx>
        <c:axId val="560106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110408"/>
        <c:crosses val="autoZero"/>
        <c:auto val="1"/>
        <c:lblAlgn val="ctr"/>
        <c:lblOffset val="100"/>
        <c:noMultiLvlLbl val="0"/>
      </c:catAx>
      <c:valAx>
        <c:axId val="560110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0106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1-06-27T10:26:51.59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34F65-5BFA-49B2-A6C9-883BBBE65037}" type="datetimeFigureOut">
              <a:rPr lang="en-IN" smtClean="0"/>
              <a:pPr/>
              <a:t>27-06-2021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984EE-B6FB-4C4C-BA0E-E5E031BB011A}" type="slidenum">
              <a:rPr lang="en-IN" smtClean="0"/>
              <a:pPr/>
              <a:t>‹#›</a:t>
            </a:fld>
            <a:endParaRPr lang="en-IN"/>
          </a:p>
        </p:txBody>
      </p:sp>
    </p:spTree>
    <p:extLst>
      <p:ext uri="{BB962C8B-B14F-4D97-AF65-F5344CB8AC3E}">
        <p14:creationId xmlns:p14="http://schemas.microsoft.com/office/powerpoint/2010/main" val="324034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312898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108274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155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107841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353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70267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14222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82121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36151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349785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20967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05563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94740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58576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28200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34CE62-1B56-48D0-BF26-09C88EC6E3AD}" type="datetimeFigureOut">
              <a:rPr lang="en-IN" smtClean="0"/>
              <a:pPr/>
              <a:t>27-06-2021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AA3200-EA48-430E-BD95-500469FE8147}" type="slidenum">
              <a:rPr lang="en-IN" smtClean="0"/>
              <a:pPr/>
              <a:t>‹#›</a:t>
            </a:fld>
            <a:endParaRPr lang="en-IN"/>
          </a:p>
        </p:txBody>
      </p:sp>
    </p:spTree>
    <p:extLst>
      <p:ext uri="{BB962C8B-B14F-4D97-AF65-F5344CB8AC3E}">
        <p14:creationId xmlns:p14="http://schemas.microsoft.com/office/powerpoint/2010/main" val="258014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34CE62-1B56-48D0-BF26-09C88EC6E3AD}" type="datetimeFigureOut">
              <a:rPr lang="en-IN" smtClean="0"/>
              <a:pPr/>
              <a:t>27-06-2021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AA3200-EA48-430E-BD95-500469FE8147}" type="slidenum">
              <a:rPr lang="en-IN" smtClean="0"/>
              <a:pPr/>
              <a:t>‹#›</a:t>
            </a:fld>
            <a:endParaRPr lang="en-IN"/>
          </a:p>
        </p:txBody>
      </p:sp>
    </p:spTree>
    <p:extLst>
      <p:ext uri="{BB962C8B-B14F-4D97-AF65-F5344CB8AC3E}">
        <p14:creationId xmlns:p14="http://schemas.microsoft.com/office/powerpoint/2010/main" val="1745083529"/>
      </p:ext>
    </p:extLst>
  </p:cSld>
  <p:clrMap bg1="dk1" tx1="lt1" bg2="dk2" tx2="lt2" accent1="accent1" accent2="accent2" accent3="accent3" accent4="accent4" accent5="accent5" accent6="accent6" hlink="hlink" folHlink="folHlink"/>
  <p:sldLayoutIdLst>
    <p:sldLayoutId id="2147484243"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 id="2147484252" r:id="rId10"/>
    <p:sldLayoutId id="2147484253" r:id="rId11"/>
    <p:sldLayoutId id="2147484254" r:id="rId12"/>
    <p:sldLayoutId id="2147484255" r:id="rId13"/>
    <p:sldLayoutId id="2147484256" r:id="rId14"/>
    <p:sldLayoutId id="2147484257" r:id="rId15"/>
    <p:sldLayoutId id="21474842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behrtech.com/blog/top-10-iot-sensor-types/" TargetMode="External"/><Relationship Id="rId3" Type="http://schemas.openxmlformats.org/officeDocument/2006/relationships/hyperlink" Target="http://www.kscst.iisc.ernet.in/spp/40_series/SPP40S/02_Exhibition_Projects/158_40S_BE_2050.pdf" TargetMode="External"/><Relationship Id="rId7" Type="http://schemas.openxmlformats.org/officeDocument/2006/relationships/hyperlink" Target="http://www.waterworld.com/articles/wwi/print/volume-26/issue-5/regulars/creative-finance/smart-water-metering-networks-an-intelligent-investment.html" TargetMode="External"/><Relationship Id="rId2" Type="http://schemas.openxmlformats.org/officeDocument/2006/relationships/hyperlink" Target="https://www.ijeast.com/papers/335-339,Tesma503,IJEAST.pdf" TargetMode="External"/><Relationship Id="rId1" Type="http://schemas.openxmlformats.org/officeDocument/2006/relationships/slideLayout" Target="../slideLayouts/slideLayout2.xml"/><Relationship Id="rId6" Type="http://schemas.openxmlformats.org/officeDocument/2006/relationships/hyperlink" Target="https://smartrokit.com/" TargetMode="External"/><Relationship Id="rId5" Type="http://schemas.openxmlformats.org/officeDocument/2006/relationships/hyperlink" Target="https://bit.ly/2dRtPP0" TargetMode="External"/><Relationship Id="rId4" Type="http://schemas.openxmlformats.org/officeDocument/2006/relationships/hyperlink" Target="https://ieeexplore.ieee.org/abstract/document/9336991" TargetMode="External"/><Relationship Id="rId9" Type="http://schemas.openxmlformats.org/officeDocument/2006/relationships/hyperlink" Target="https://en.wikipedia.org/wiki/Internet_of_thing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DAC296-FF52-45DB-8663-2EEF96D6BCDE}"/>
              </a:ext>
            </a:extLst>
          </p:cNvPr>
          <p:cNvSpPr txBox="1"/>
          <p:nvPr/>
        </p:nvSpPr>
        <p:spPr>
          <a:xfrm>
            <a:off x="1676235" y="1165262"/>
            <a:ext cx="7119898" cy="830997"/>
          </a:xfrm>
          <a:prstGeom prst="rect">
            <a:avLst/>
          </a:prstGeom>
          <a:noFill/>
        </p:spPr>
        <p:txBody>
          <a:bodyPr wrap="square" rtlCol="0">
            <a:spAutoFit/>
          </a:bodyPr>
          <a:lstStyle/>
          <a:p>
            <a:pPr algn="ctr"/>
            <a:r>
              <a:rPr lang="en-IN" sz="2400" dirty="0">
                <a:solidFill>
                  <a:srgbClr val="92D05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Computer Engineering &amp; Applications</a:t>
            </a:r>
          </a:p>
          <a:p>
            <a:endParaRPr lang="en-IN" sz="2400" dirty="0">
              <a:solidFill>
                <a:srgbClr val="92D050"/>
              </a:solidFill>
            </a:endParaRPr>
          </a:p>
        </p:txBody>
      </p:sp>
      <p:pic>
        <p:nvPicPr>
          <p:cNvPr id="6" name="Picture 5">
            <a:extLst>
              <a:ext uri="{FF2B5EF4-FFF2-40B4-BE49-F238E27FC236}">
                <a16:creationId xmlns:a16="http://schemas.microsoft.com/office/drawing/2014/main" id="{F805F752-45E4-4B4C-96F2-896D5D45BDD9}"/>
              </a:ext>
            </a:extLst>
          </p:cNvPr>
          <p:cNvPicPr/>
          <p:nvPr/>
        </p:nvPicPr>
        <p:blipFill>
          <a:blip r:embed="rId2" cstate="print"/>
          <a:srcRect/>
          <a:stretch>
            <a:fillRect/>
          </a:stretch>
        </p:blipFill>
        <p:spPr bwMode="auto">
          <a:xfrm>
            <a:off x="3729988" y="1996260"/>
            <a:ext cx="2249715" cy="2278822"/>
          </a:xfrm>
          <a:prstGeom prst="rect">
            <a:avLst/>
          </a:prstGeom>
          <a:noFill/>
          <a:ln w="9525">
            <a:noFill/>
            <a:miter lim="800000"/>
            <a:headEnd/>
            <a:tailEnd/>
          </a:ln>
        </p:spPr>
      </p:pic>
      <p:sp>
        <p:nvSpPr>
          <p:cNvPr id="7" name="TextBox 6">
            <a:extLst>
              <a:ext uri="{FF2B5EF4-FFF2-40B4-BE49-F238E27FC236}">
                <a16:creationId xmlns:a16="http://schemas.microsoft.com/office/drawing/2014/main" id="{5268C9B9-BA11-4ABF-93FD-C3146C542E72}"/>
              </a:ext>
            </a:extLst>
          </p:cNvPr>
          <p:cNvSpPr txBox="1"/>
          <p:nvPr/>
        </p:nvSpPr>
        <p:spPr>
          <a:xfrm>
            <a:off x="2488836" y="4690581"/>
            <a:ext cx="4732020" cy="1220847"/>
          </a:xfrm>
          <a:prstGeom prst="rect">
            <a:avLst/>
          </a:prstGeom>
          <a:noFill/>
        </p:spPr>
        <p:txBody>
          <a:bodyPr wrap="square" rtlCol="0">
            <a:spAutoFit/>
          </a:bodyPr>
          <a:lstStyle/>
          <a:p>
            <a:pPr algn="ctr">
              <a:spcAft>
                <a:spcPts val="800"/>
              </a:spcAft>
            </a:pPr>
            <a:r>
              <a:rPr lang="en-US" sz="2000" b="1" dirty="0">
                <a:solidFill>
                  <a:srgbClr val="92D050"/>
                </a:solidFill>
                <a:effectLst/>
                <a:latin typeface="Aparajita" panose="02020603050405020304" pitchFamily="18" charset="0"/>
                <a:ea typeface="Calibri" panose="020F0502020204030204" pitchFamily="34" charset="0"/>
                <a:cs typeface="Aparajita" panose="02020603050405020304" pitchFamily="18" charset="0"/>
              </a:rPr>
              <a:t>GLA University</a:t>
            </a:r>
            <a:endParaRPr lang="en-IN" sz="2000" b="1" dirty="0">
              <a:solidFill>
                <a:srgbClr val="92D050"/>
              </a:solidFill>
              <a:latin typeface="Aparajita" panose="02020603050405020304" pitchFamily="18" charset="0"/>
              <a:ea typeface="Calibri" panose="020F0502020204030204" pitchFamily="34" charset="0"/>
              <a:cs typeface="Aparajita" panose="02020603050405020304" pitchFamily="18" charset="0"/>
            </a:endParaRPr>
          </a:p>
          <a:p>
            <a:pPr algn="ctr">
              <a:spcAft>
                <a:spcPts val="800"/>
              </a:spcAft>
            </a:pPr>
            <a:r>
              <a:rPr lang="en-US" sz="2000" b="1" dirty="0">
                <a:solidFill>
                  <a:srgbClr val="92D050"/>
                </a:solidFill>
                <a:effectLst/>
                <a:latin typeface="Aparajita" panose="02020603050405020304" pitchFamily="18" charset="0"/>
                <a:ea typeface="Calibri" panose="020F0502020204030204" pitchFamily="34" charset="0"/>
                <a:cs typeface="Aparajita" panose="02020603050405020304" pitchFamily="18" charset="0"/>
              </a:rPr>
              <a:t>Mathura- 281406, INDIA</a:t>
            </a:r>
            <a:endParaRPr lang="en-IN" sz="2000" b="1" dirty="0">
              <a:solidFill>
                <a:srgbClr val="92D050"/>
              </a:solidFill>
              <a:effectLst/>
              <a:latin typeface="Aparajita" panose="02020603050405020304" pitchFamily="18" charset="0"/>
              <a:ea typeface="Calibri" panose="020F0502020204030204" pitchFamily="34" charset="0"/>
              <a:cs typeface="Aparajita" panose="02020603050405020304" pitchFamily="18" charset="0"/>
            </a:endParaRPr>
          </a:p>
          <a:p>
            <a:pPr algn="ctr"/>
            <a:r>
              <a:rPr lang="en-US" sz="2000" b="1" dirty="0">
                <a:solidFill>
                  <a:srgbClr val="92D050"/>
                </a:solidFill>
                <a:effectLst/>
                <a:latin typeface="Aparajita" panose="02020603050405020304" pitchFamily="18" charset="0"/>
                <a:ea typeface="Calibri" panose="020F0502020204030204" pitchFamily="34" charset="0"/>
                <a:cs typeface="Aparajita" panose="02020603050405020304" pitchFamily="18" charset="0"/>
              </a:rPr>
              <a:t>2020-21</a:t>
            </a:r>
            <a:endParaRPr lang="en-IN" sz="2000" b="1" dirty="0">
              <a:solidFill>
                <a:srgbClr val="92D050"/>
              </a:solidFill>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69240058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A875-D2F0-427D-9305-580CD44166EA}"/>
              </a:ext>
            </a:extLst>
          </p:cNvPr>
          <p:cNvSpPr>
            <a:spLocks noGrp="1"/>
          </p:cNvSpPr>
          <p:nvPr>
            <p:ph type="title"/>
          </p:nvPr>
        </p:nvSpPr>
        <p:spPr>
          <a:xfrm>
            <a:off x="754826" y="5139840"/>
            <a:ext cx="8596668" cy="1320800"/>
          </a:xfrm>
        </p:spPr>
        <p:txBody>
          <a:bodyPr>
            <a:normAutofit/>
          </a:bodyPr>
          <a:lstStyle/>
          <a:p>
            <a:r>
              <a:rPr lang="en-IN" sz="4800" dirty="0">
                <a:solidFill>
                  <a:schemeClr val="accent1">
                    <a:lumMod val="60000"/>
                    <a:lumOff val="40000"/>
                  </a:schemeClr>
                </a:solidFill>
              </a:rPr>
              <a:t>Technology Used</a:t>
            </a:r>
          </a:p>
        </p:txBody>
      </p:sp>
    </p:spTree>
    <p:extLst>
      <p:ext uri="{BB962C8B-B14F-4D97-AF65-F5344CB8AC3E}">
        <p14:creationId xmlns:p14="http://schemas.microsoft.com/office/powerpoint/2010/main" val="77121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DD3E6C-73A8-4E2A-A0DB-254CBF1F83B1}"/>
              </a:ext>
            </a:extLst>
          </p:cNvPr>
          <p:cNvSpPr txBox="1"/>
          <p:nvPr/>
        </p:nvSpPr>
        <p:spPr>
          <a:xfrm>
            <a:off x="1069384" y="854834"/>
            <a:ext cx="7594169" cy="5148332"/>
          </a:xfrm>
          <a:prstGeom prst="rect">
            <a:avLst/>
          </a:prstGeom>
          <a:noFill/>
        </p:spPr>
        <p:txBody>
          <a:bodyPr wrap="square" rtlCol="0">
            <a:spAutoFit/>
          </a:bodyPr>
          <a:lstStyle/>
          <a:p>
            <a:pPr lvl="0" algn="ctr">
              <a:lnSpc>
                <a:spcPct val="150000"/>
              </a:lnSpc>
            </a:pPr>
            <a:r>
              <a:rPr lang="en-IN" sz="36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Raspberry Pi</a:t>
            </a:r>
            <a:endParaRPr lang="en-IN" sz="36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Raspberry Pi is basically a set of single board small computers developed specially for IoT applications by the Raspberry Pi Foundation in association with Broadcom (United Kingdom) .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is an IoT development device that has embedded micro-processors and micro-controllers in it. It has its own operating system which is recommended for applications of IoT.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Raspberry Pi is a free OS based on Debian, and optimised for the Raspberry Pi hardware. With over 35,000 packages, Raspberry Pi OS comes as a precompiled software bundled in a optimise format for easy installation on Raspberry Pi.</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Raspberry Pi Operating System is in an active development. Since it is a community project, developers’ emphasis on improving its stability and performance by adding as many Debian packages as possible.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901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871AC8-2579-4E34-B0C3-36149E37464A}"/>
              </a:ext>
            </a:extLst>
          </p:cNvPr>
          <p:cNvPicPr/>
          <p:nvPr/>
        </p:nvPicPr>
        <p:blipFill>
          <a:blip r:embed="rId2">
            <a:extLst>
              <a:ext uri="{28A0092B-C50C-407E-A947-70E740481C1C}">
                <a14:useLocalDpi xmlns:a14="http://schemas.microsoft.com/office/drawing/2010/main" val="0"/>
              </a:ext>
            </a:extLst>
          </a:blip>
          <a:stretch>
            <a:fillRect/>
          </a:stretch>
        </p:blipFill>
        <p:spPr>
          <a:xfrm>
            <a:off x="1472340" y="430803"/>
            <a:ext cx="6898994" cy="5520545"/>
          </a:xfrm>
          <a:prstGeom prst="rect">
            <a:avLst/>
          </a:prstGeom>
        </p:spPr>
      </p:pic>
    </p:spTree>
    <p:extLst>
      <p:ext uri="{BB962C8B-B14F-4D97-AF65-F5344CB8AC3E}">
        <p14:creationId xmlns:p14="http://schemas.microsoft.com/office/powerpoint/2010/main" val="226789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47A8134-7A5A-46EA-96A9-001DDFAB4B25}"/>
              </a:ext>
            </a:extLst>
          </p:cNvPr>
          <p:cNvSpPr>
            <a:spLocks noChangeArrowheads="1"/>
          </p:cNvSpPr>
          <p:nvPr/>
        </p:nvSpPr>
        <p:spPr bwMode="auto">
          <a:xfrm>
            <a:off x="108488"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image7.jpg">
            <a:extLst>
              <a:ext uri="{FF2B5EF4-FFF2-40B4-BE49-F238E27FC236}">
                <a16:creationId xmlns:a16="http://schemas.microsoft.com/office/drawing/2014/main" id="{87343BCD-4125-403C-87A5-B63224316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905" y="634183"/>
            <a:ext cx="8308383" cy="5044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E99C64-1892-4FDE-B5EB-49BC668D988C}"/>
              </a:ext>
            </a:extLst>
          </p:cNvPr>
          <p:cNvSpPr txBox="1"/>
          <p:nvPr/>
        </p:nvSpPr>
        <p:spPr>
          <a:xfrm>
            <a:off x="2705099" y="5873858"/>
            <a:ext cx="4633993" cy="36933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Fig. </a:t>
            </a: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Raspberry-Pi Pin Diagram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03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6034-AD34-4956-846C-B7360988A436}"/>
              </a:ext>
            </a:extLst>
          </p:cNvPr>
          <p:cNvSpPr>
            <a:spLocks noGrp="1"/>
          </p:cNvSpPr>
          <p:nvPr>
            <p:ph type="title"/>
          </p:nvPr>
        </p:nvSpPr>
        <p:spPr>
          <a:xfrm>
            <a:off x="274196" y="434505"/>
            <a:ext cx="8716617" cy="1839085"/>
          </a:xfrm>
        </p:spPr>
        <p:txBody>
          <a:bodyPr>
            <a:noAutofit/>
          </a:bodyPr>
          <a:lstStyle/>
          <a:p>
            <a:pPr algn="ctr"/>
            <a:r>
              <a:rPr lang="en-IN" sz="3200" b="1" dirty="0">
                <a:solidFill>
                  <a:schemeClr val="accent1">
                    <a:lumMod val="40000"/>
                    <a:lumOff val="60000"/>
                  </a:schemeClr>
                </a:solidFill>
                <a:effectLst/>
                <a:latin typeface="Times New Roman" panose="02020603050405020304" pitchFamily="18" charset="0"/>
                <a:ea typeface="Verdana" panose="020B0604030504040204" pitchFamily="34" charset="0"/>
                <a:cs typeface="Arial" panose="020B0604020202020204" pitchFamily="34" charset="0"/>
              </a:rPr>
              <a:t>Proposed Model</a:t>
            </a:r>
            <a:endParaRPr lang="en-IN" sz="3200" dirty="0">
              <a:solidFill>
                <a:srgbClr val="0070C0"/>
              </a:solidFill>
            </a:endParaRPr>
          </a:p>
        </p:txBody>
      </p:sp>
      <p:pic>
        <p:nvPicPr>
          <p:cNvPr id="5" name="Picture 4">
            <a:extLst>
              <a:ext uri="{FF2B5EF4-FFF2-40B4-BE49-F238E27FC236}">
                <a16:creationId xmlns:a16="http://schemas.microsoft.com/office/drawing/2014/main" id="{9668D4CE-3A41-4285-BF91-500FC034CB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978" y="1336161"/>
            <a:ext cx="6124189" cy="5235616"/>
          </a:xfrm>
          <a:prstGeom prst="rect">
            <a:avLst/>
          </a:prstGeom>
        </p:spPr>
      </p:pic>
    </p:spTree>
    <p:extLst>
      <p:ext uri="{BB962C8B-B14F-4D97-AF65-F5344CB8AC3E}">
        <p14:creationId xmlns:p14="http://schemas.microsoft.com/office/powerpoint/2010/main" val="137143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6034-AD34-4956-846C-B7360988A436}"/>
              </a:ext>
            </a:extLst>
          </p:cNvPr>
          <p:cNvSpPr>
            <a:spLocks noGrp="1"/>
          </p:cNvSpPr>
          <p:nvPr>
            <p:ph type="title"/>
          </p:nvPr>
        </p:nvSpPr>
        <p:spPr>
          <a:xfrm>
            <a:off x="274196" y="666980"/>
            <a:ext cx="8716617" cy="1839085"/>
          </a:xfrm>
        </p:spPr>
        <p:txBody>
          <a:bodyPr>
            <a:noAutofit/>
          </a:bodyPr>
          <a:lstStyle/>
          <a:p>
            <a:pPr algn="ctr"/>
            <a:r>
              <a:rPr lang="en-IN" sz="3200" b="1" dirty="0">
                <a:solidFill>
                  <a:schemeClr val="accent1">
                    <a:lumMod val="40000"/>
                    <a:lumOff val="60000"/>
                  </a:schemeClr>
                </a:solidFill>
                <a:effectLst/>
                <a:latin typeface="Times New Roman" panose="02020603050405020304" pitchFamily="18" charset="0"/>
                <a:ea typeface="Verdana" panose="020B0604030504040204" pitchFamily="34" charset="0"/>
                <a:cs typeface="Arial" panose="020B0604020202020204" pitchFamily="34" charset="0"/>
              </a:rPr>
              <a:t>Working Diagrams</a:t>
            </a:r>
            <a:endParaRPr lang="en-IN" sz="3200" dirty="0">
              <a:solidFill>
                <a:srgbClr val="0070C0"/>
              </a:solidFill>
            </a:endParaRPr>
          </a:p>
        </p:txBody>
      </p:sp>
      <p:pic>
        <p:nvPicPr>
          <p:cNvPr id="5" name="Picture 4">
            <a:extLst>
              <a:ext uri="{FF2B5EF4-FFF2-40B4-BE49-F238E27FC236}">
                <a16:creationId xmlns:a16="http://schemas.microsoft.com/office/drawing/2014/main" id="{B5BC5986-5F19-4372-BF42-57259BAE8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342" y="1782462"/>
            <a:ext cx="7248525" cy="3886200"/>
          </a:xfrm>
          <a:prstGeom prst="rect">
            <a:avLst/>
          </a:prstGeom>
        </p:spPr>
      </p:pic>
    </p:spTree>
    <p:extLst>
      <p:ext uri="{BB962C8B-B14F-4D97-AF65-F5344CB8AC3E}">
        <p14:creationId xmlns:p14="http://schemas.microsoft.com/office/powerpoint/2010/main" val="306101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6034-AD34-4956-846C-B7360988A436}"/>
              </a:ext>
            </a:extLst>
          </p:cNvPr>
          <p:cNvSpPr>
            <a:spLocks noGrp="1"/>
          </p:cNvSpPr>
          <p:nvPr>
            <p:ph type="title"/>
          </p:nvPr>
        </p:nvSpPr>
        <p:spPr>
          <a:xfrm>
            <a:off x="274196" y="666980"/>
            <a:ext cx="8716617" cy="1839085"/>
          </a:xfrm>
        </p:spPr>
        <p:txBody>
          <a:bodyPr>
            <a:noAutofit/>
          </a:bodyPr>
          <a:lstStyle/>
          <a:p>
            <a:pPr algn="ctr"/>
            <a:r>
              <a:rPr lang="en-IN" sz="3200" b="1" dirty="0">
                <a:solidFill>
                  <a:schemeClr val="accent1">
                    <a:lumMod val="40000"/>
                    <a:lumOff val="60000"/>
                  </a:schemeClr>
                </a:solidFill>
                <a:effectLst/>
                <a:latin typeface="Times New Roman" panose="02020603050405020304" pitchFamily="18" charset="0"/>
                <a:ea typeface="Verdana" panose="020B0604030504040204" pitchFamily="34" charset="0"/>
                <a:cs typeface="Arial" panose="020B0604020202020204" pitchFamily="34" charset="0"/>
              </a:rPr>
              <a:t>Working Diagrams</a:t>
            </a:r>
            <a:endParaRPr lang="en-IN" sz="3200" dirty="0">
              <a:solidFill>
                <a:srgbClr val="0070C0"/>
              </a:solidFill>
            </a:endParaRPr>
          </a:p>
        </p:txBody>
      </p:sp>
      <p:pic>
        <p:nvPicPr>
          <p:cNvPr id="4" name="Picture 3">
            <a:extLst>
              <a:ext uri="{FF2B5EF4-FFF2-40B4-BE49-F238E27FC236}">
                <a16:creationId xmlns:a16="http://schemas.microsoft.com/office/drawing/2014/main" id="{D27C653B-40D7-49FB-8929-5888119DF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074" y="943775"/>
            <a:ext cx="7387360" cy="5247245"/>
          </a:xfrm>
          <a:prstGeom prst="rect">
            <a:avLst/>
          </a:prstGeom>
        </p:spPr>
      </p:pic>
    </p:spTree>
    <p:extLst>
      <p:ext uri="{BB962C8B-B14F-4D97-AF65-F5344CB8AC3E}">
        <p14:creationId xmlns:p14="http://schemas.microsoft.com/office/powerpoint/2010/main" val="342127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6A61D-559C-497F-8D6A-5BA06D551987}"/>
              </a:ext>
            </a:extLst>
          </p:cNvPr>
          <p:cNvSpPr>
            <a:spLocks noGrp="1"/>
          </p:cNvSpPr>
          <p:nvPr>
            <p:ph idx="1"/>
          </p:nvPr>
        </p:nvSpPr>
        <p:spPr>
          <a:xfrm>
            <a:off x="1359259" y="1680141"/>
            <a:ext cx="7397283" cy="3880773"/>
          </a:xfrm>
        </p:spPr>
        <p:txBody>
          <a:bodyPr>
            <a:normAutofit/>
          </a:bodyPr>
          <a:lstStyle/>
          <a:p>
            <a:pPr marL="0" indent="0" algn="ctr">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Here by using water flow sensor, we will monitor water flow through inlet and prevent unnecessary running of Motor when water is not available and prevent damage of Motor. And by using ultrasonic sensor and pH sensor we will run our water purifier according to our water level and set limit on water container to how much store and collect water and when is time to close the motor and when to open. And according to pH and TDS sensors we will control the purifying speed of purifier and maintain quality of water according to our use and preference. With display implanted on water purifier we will be able to view motor running status and purifying status and pH of water, after implying cloud we will be able to control the Motor and view all its details and features also on our devices.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IN" sz="2000" dirty="0"/>
          </a:p>
        </p:txBody>
      </p:sp>
    </p:spTree>
    <p:extLst>
      <p:ext uri="{BB962C8B-B14F-4D97-AF65-F5344CB8AC3E}">
        <p14:creationId xmlns:p14="http://schemas.microsoft.com/office/powerpoint/2010/main" val="59164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6018-888E-446C-8557-D89FE3EC4883}"/>
              </a:ext>
            </a:extLst>
          </p:cNvPr>
          <p:cNvSpPr>
            <a:spLocks noGrp="1"/>
          </p:cNvSpPr>
          <p:nvPr>
            <p:ph type="title"/>
          </p:nvPr>
        </p:nvSpPr>
        <p:spPr>
          <a:xfrm>
            <a:off x="785822" y="2511156"/>
            <a:ext cx="8596668" cy="1320800"/>
          </a:xfrm>
        </p:spPr>
        <p:txBody>
          <a:bodyPr>
            <a:normAutofit/>
          </a:bodyPr>
          <a:lstStyle/>
          <a:p>
            <a:pPr>
              <a:lnSpc>
                <a:spcPct val="107000"/>
              </a:lnSpc>
              <a:spcAft>
                <a:spcPts val="800"/>
              </a:spcAft>
            </a:pPr>
            <a:r>
              <a:rPr lang="en-IN" sz="5400" b="1" dirty="0">
                <a:solidFill>
                  <a:schemeClr val="accent1">
                    <a:lumMod val="60000"/>
                    <a:lumOff val="40000"/>
                  </a:schemeClr>
                </a:solidFill>
                <a:effectLst/>
                <a:latin typeface="Times New Roman" panose="02020603050405020304" pitchFamily="18" charset="0"/>
                <a:ea typeface="Arial" panose="020B0604020202020204" pitchFamily="34" charset="0"/>
                <a:cs typeface="Times New Roman" panose="02020603050405020304" pitchFamily="18" charset="0"/>
              </a:rPr>
              <a:t> ALGORITHM:</a:t>
            </a:r>
            <a:endParaRPr lang="en-IN" sz="5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A3BA5F-AC23-4040-8CFE-D41D69B4CE94}"/>
              </a:ext>
            </a:extLst>
          </p:cNvPr>
          <p:cNvSpPr>
            <a:spLocks noGrp="1"/>
          </p:cNvSpPr>
          <p:nvPr>
            <p:ph idx="1"/>
          </p:nvPr>
        </p:nvSpPr>
        <p:spPr>
          <a:xfrm>
            <a:off x="971802" y="3330414"/>
            <a:ext cx="8596668" cy="722096"/>
          </a:xfrm>
        </p:spPr>
        <p:txBody>
          <a:bodyPr/>
          <a:lstStyle/>
          <a:p>
            <a:pPr marL="0" indent="0">
              <a:buNone/>
            </a:pPr>
            <a:r>
              <a:rPr lang="en-IN" dirty="0">
                <a:latin typeface="Times New Roman" panose="02020603050405020304" pitchFamily="18" charset="0"/>
                <a:ea typeface="Calibri" panose="020F0502020204030204" pitchFamily="34" charset="0"/>
                <a:cs typeface="Times New Roman" panose="02020603050405020304" pitchFamily="18" charset="0"/>
              </a:rPr>
              <a:t>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finite set of instruction to solve a given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00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6038D-01A0-420E-8E91-0454B8E5AADE}"/>
              </a:ext>
            </a:extLst>
          </p:cNvPr>
          <p:cNvSpPr>
            <a:spLocks noGrp="1"/>
          </p:cNvSpPr>
          <p:nvPr>
            <p:ph idx="1"/>
          </p:nvPr>
        </p:nvSpPr>
        <p:spPr>
          <a:xfrm>
            <a:off x="705678" y="1385853"/>
            <a:ext cx="8019868" cy="4351338"/>
          </a:xfrm>
        </p:spPr>
        <p:txBody>
          <a:bodyPr>
            <a:normAutofit fontScale="92500" lnSpcReduction="10000"/>
          </a:bodyPr>
          <a:lstStyle/>
          <a:p>
            <a:pPr algn="just">
              <a:lnSpc>
                <a:spcPct val="115000"/>
              </a:lnSpc>
              <a:spcBef>
                <a:spcPts val="1200"/>
              </a:spcBef>
              <a:spcAft>
                <a:spcPts val="600"/>
              </a:spcAft>
            </a:pPr>
            <a:r>
              <a:rPr lang="en-IN" sz="1800"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 1. Water Flow Monitoring.</a:t>
            </a:r>
            <a:endParaRPr lang="en-IN" sz="1800" b="1" u="sng"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Water Flow sensor implemented on inlet of water purifier will monitor water flowing through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the water flow is feasible so then it will send signal to start the motor Otherwise it will not send the signal to the motor.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will be continued monitoring through water flow sensor anyhow change will be reflected 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Motor will run if first condition is followed and will not run if second condition is followed.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End result will be displayed on Monitor and send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ThinkSpeak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app to display the same and Owner can monitor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accent1">
                  <a:lumMod val="60000"/>
                  <a:lumOff val="40000"/>
                </a:schemeClr>
              </a:solidFill>
            </a:endParaRPr>
          </a:p>
        </p:txBody>
      </p:sp>
    </p:spTree>
    <p:extLst>
      <p:ext uri="{BB962C8B-B14F-4D97-AF65-F5344CB8AC3E}">
        <p14:creationId xmlns:p14="http://schemas.microsoft.com/office/powerpoint/2010/main" val="138145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9187FF-FEC3-427D-BD8C-E4E9335FFF25}"/>
              </a:ext>
            </a:extLst>
          </p:cNvPr>
          <p:cNvSpPr txBox="1">
            <a:spLocks/>
          </p:cNvSpPr>
          <p:nvPr/>
        </p:nvSpPr>
        <p:spPr>
          <a:xfrm>
            <a:off x="1069745" y="1167574"/>
            <a:ext cx="7766936" cy="1646302"/>
          </a:xfrm>
          <a:prstGeom prst="rect">
            <a:avLst/>
          </a:prstGeom>
        </p:spPr>
        <p:txBody>
          <a:bodyPr vert="horz" lIns="91440" tIns="45720" rIns="91440" bIns="45720" rtlCol="0" anchor="ctr">
            <a:normAutofit fontScale="97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IN" sz="4800" b="1" dirty="0">
                <a:solidFill>
                  <a:schemeClr val="accent1">
                    <a:lumMod val="40000"/>
                    <a:lumOff val="60000"/>
                  </a:schemeClr>
                </a:solidFill>
              </a:rPr>
              <a:t>WATERIOT</a:t>
            </a:r>
          </a:p>
        </p:txBody>
      </p:sp>
      <p:sp>
        <p:nvSpPr>
          <p:cNvPr id="7" name="TextBox 6">
            <a:extLst>
              <a:ext uri="{FF2B5EF4-FFF2-40B4-BE49-F238E27FC236}">
                <a16:creationId xmlns:a16="http://schemas.microsoft.com/office/drawing/2014/main" id="{E2AFC5D1-6727-4E85-B046-BEE2D5743FD9}"/>
              </a:ext>
            </a:extLst>
          </p:cNvPr>
          <p:cNvSpPr txBox="1"/>
          <p:nvPr/>
        </p:nvSpPr>
        <p:spPr>
          <a:xfrm>
            <a:off x="1069745" y="1098173"/>
            <a:ext cx="6149340" cy="892552"/>
          </a:xfrm>
          <a:prstGeom prst="rect">
            <a:avLst/>
          </a:prstGeom>
          <a:noFill/>
        </p:spPr>
        <p:txBody>
          <a:bodyPr wrap="square" rtlCol="0">
            <a:spAutoFit/>
          </a:bodyPr>
          <a:lstStyle/>
          <a:p>
            <a:r>
              <a:rPr lang="en-IN" sz="2800" dirty="0">
                <a:solidFill>
                  <a:schemeClr val="accent1">
                    <a:lumMod val="20000"/>
                    <a:lumOff val="8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IoT Project Presentation on</a:t>
            </a:r>
          </a:p>
          <a:p>
            <a:endParaRPr lang="en-IN" sz="2400" dirty="0">
              <a:solidFill>
                <a:schemeClr val="accent1"/>
              </a:solidFill>
            </a:endParaRPr>
          </a:p>
        </p:txBody>
      </p:sp>
      <p:sp>
        <p:nvSpPr>
          <p:cNvPr id="8" name="Subtitle 2">
            <a:extLst>
              <a:ext uri="{FF2B5EF4-FFF2-40B4-BE49-F238E27FC236}">
                <a16:creationId xmlns:a16="http://schemas.microsoft.com/office/drawing/2014/main" id="{A0500BA2-0907-42A1-AC26-0696E6BB990B}"/>
              </a:ext>
            </a:extLst>
          </p:cNvPr>
          <p:cNvSpPr txBox="1">
            <a:spLocks/>
          </p:cNvSpPr>
          <p:nvPr/>
        </p:nvSpPr>
        <p:spPr>
          <a:xfrm>
            <a:off x="1089166" y="2866168"/>
            <a:ext cx="7766936" cy="314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sz="1800" b="1" dirty="0">
                <a:cs typeface="Andalus" panose="02020603050405020304" pitchFamily="18" charset="-78"/>
              </a:rPr>
              <a:t>By : </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Anand Khandelwal (74/ 181500090)</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Md Rashid (47/ 181500381)</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Vishes Keshari (62/ 181500813)</a:t>
            </a:r>
          </a:p>
          <a:p>
            <a:pPr marL="0" indent="0">
              <a:buNone/>
            </a:pPr>
            <a:endParaRPr lang="en-IN" sz="1800" dirty="0">
              <a:effectLst/>
              <a:latin typeface="Verdana" panose="020B0604030504040204" pitchFamily="34" charset="0"/>
              <a:ea typeface="Verdana" panose="020B0604030504040204" pitchFamily="34" charset="0"/>
              <a:cs typeface="Arial" panose="020B0604020202020204" pitchFamily="34" charset="0"/>
            </a:endParaRPr>
          </a:p>
          <a:p>
            <a:pPr marL="0" indent="0">
              <a:buNone/>
            </a:pPr>
            <a:r>
              <a:rPr lang="en-IN" sz="1800" b="1" dirty="0">
                <a:effectLst/>
                <a:latin typeface="Verdana" panose="020B0604030504040204" pitchFamily="34" charset="0"/>
                <a:ea typeface="Verdana" panose="020B0604030504040204" pitchFamily="34" charset="0"/>
                <a:cs typeface="Arial" panose="020B0604020202020204" pitchFamily="34" charset="0"/>
              </a:rPr>
              <a:t>Supervised By:  </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Mr. </a:t>
            </a:r>
            <a:r>
              <a:rPr lang="en-IN" sz="1800" dirty="0" err="1">
                <a:effectLst/>
                <a:latin typeface="Verdana" panose="020B0604030504040204" pitchFamily="34" charset="0"/>
                <a:ea typeface="Verdana" panose="020B0604030504040204" pitchFamily="34" charset="0"/>
                <a:cs typeface="Arial" panose="020B0604020202020204" pitchFamily="34" charset="0"/>
              </a:rPr>
              <a:t>Ajitesh</a:t>
            </a:r>
            <a:r>
              <a:rPr lang="en-IN" sz="1800" dirty="0">
                <a:effectLst/>
                <a:latin typeface="Verdana" panose="020B0604030504040204" pitchFamily="34" charset="0"/>
                <a:ea typeface="Verdana" panose="020B0604030504040204" pitchFamily="34" charset="0"/>
                <a:cs typeface="Arial" panose="020B0604020202020204" pitchFamily="34" charset="0"/>
              </a:rPr>
              <a:t> Kumar </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(Assistant Professor) </a:t>
            </a:r>
          </a:p>
          <a:p>
            <a:pPr marL="0" indent="0">
              <a:buNone/>
            </a:pPr>
            <a:r>
              <a:rPr lang="en-IN" sz="1800" dirty="0">
                <a:effectLst/>
                <a:latin typeface="Verdana" panose="020B0604030504040204" pitchFamily="34" charset="0"/>
                <a:ea typeface="Verdana" panose="020B0604030504040204" pitchFamily="34" charset="0"/>
                <a:cs typeface="Arial" panose="020B0604020202020204" pitchFamily="34" charset="0"/>
              </a:rPr>
              <a:t>Department of Computer Science and Engineering</a:t>
            </a:r>
          </a:p>
        </p:txBody>
      </p:sp>
      <p:sp>
        <p:nvSpPr>
          <p:cNvPr id="2" name="TextBox 1">
            <a:extLst>
              <a:ext uri="{FF2B5EF4-FFF2-40B4-BE49-F238E27FC236}">
                <a16:creationId xmlns:a16="http://schemas.microsoft.com/office/drawing/2014/main" id="{EF9D6F2E-4DEE-46F7-B737-FAB56803A9CD}"/>
              </a:ext>
            </a:extLst>
          </p:cNvPr>
          <p:cNvSpPr txBox="1"/>
          <p:nvPr/>
        </p:nvSpPr>
        <p:spPr>
          <a:xfrm>
            <a:off x="1069745" y="2211859"/>
            <a:ext cx="4460790" cy="369332"/>
          </a:xfrm>
          <a:prstGeom prst="rect">
            <a:avLst/>
          </a:prstGeom>
          <a:noFill/>
        </p:spPr>
        <p:txBody>
          <a:bodyPr wrap="square" rtlCol="0">
            <a:spAutoFit/>
          </a:bodyPr>
          <a:lstStyle/>
          <a:p>
            <a:r>
              <a:rPr lang="en-IN" sz="1800" b="1" dirty="0">
                <a:solidFill>
                  <a:schemeClr val="accent1">
                    <a:lumMod val="40000"/>
                    <a:lumOff val="60000"/>
                  </a:schemeClr>
                </a:solidFill>
                <a:effectLst/>
                <a:latin typeface="Times New Roman" panose="02020603050405020304" pitchFamily="18" charset="0"/>
                <a:ea typeface="Times New Roman" panose="02020603050405020304" pitchFamily="18" charset="0"/>
              </a:rPr>
              <a:t>Advance IoT based smart water purifier.</a:t>
            </a:r>
            <a:endParaRPr lang="en-IN" dirty="0">
              <a:solidFill>
                <a:schemeClr val="accent1">
                  <a:lumMod val="40000"/>
                  <a:lumOff val="60000"/>
                </a:schemeClr>
              </a:solidFill>
            </a:endParaRPr>
          </a:p>
        </p:txBody>
      </p:sp>
    </p:spTree>
    <p:extLst>
      <p:ext uri="{BB962C8B-B14F-4D97-AF65-F5344CB8AC3E}">
        <p14:creationId xmlns:p14="http://schemas.microsoft.com/office/powerpoint/2010/main" val="287893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6038D-01A0-420E-8E91-0454B8E5AADE}"/>
              </a:ext>
            </a:extLst>
          </p:cNvPr>
          <p:cNvSpPr>
            <a:spLocks noGrp="1"/>
          </p:cNvSpPr>
          <p:nvPr>
            <p:ph idx="1"/>
          </p:nvPr>
        </p:nvSpPr>
        <p:spPr>
          <a:xfrm>
            <a:off x="705678" y="703928"/>
            <a:ext cx="8329834" cy="5898350"/>
          </a:xfrm>
        </p:spPr>
        <p:txBody>
          <a:bodyPr>
            <a:noAutofit/>
          </a:bodyPr>
          <a:lstStyle/>
          <a:p>
            <a:pPr algn="just">
              <a:lnSpc>
                <a:spcPct val="115000"/>
              </a:lnSpc>
              <a:spcBef>
                <a:spcPts val="1200"/>
              </a:spcBef>
              <a:spcAft>
                <a:spcPts val="600"/>
              </a:spcAft>
            </a:pPr>
            <a:r>
              <a:rPr lang="en-IN" sz="1700"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 2.  Water Level Monitoring.</a:t>
            </a:r>
            <a:endParaRPr lang="en-IN" sz="1700" b="1" u="sng"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ultrasonic sensor implemented on top of the purified-water storing vessel. It will detect the distance of water from top of the vessel.</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Two parameters will be set.</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Bef>
                <a:spcPts val="1200"/>
              </a:spcBef>
              <a:spcAft>
                <a:spcPts val="6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 On State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Bef>
                <a:spcPts val="1200"/>
              </a:spcBef>
              <a:spcAft>
                <a:spcPts val="600"/>
              </a:spcAft>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b) OFF State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When Purifier switch is on and after taking result from water flow sensor the ultrasonic sensor will calculate the distance of water from top.</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If water level is less than ON state the motor will run automatically and if water level is greater than OFF state the motor will not run and if water level is between them the motor will run and stop once it reaches the OFF state.</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The parameters can be set through raspberry pie and reflected on Monitor.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8909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6038D-01A0-420E-8E91-0454B8E5AADE}"/>
              </a:ext>
            </a:extLst>
          </p:cNvPr>
          <p:cNvSpPr>
            <a:spLocks noGrp="1"/>
          </p:cNvSpPr>
          <p:nvPr>
            <p:ph idx="1"/>
          </p:nvPr>
        </p:nvSpPr>
        <p:spPr>
          <a:xfrm>
            <a:off x="705678" y="1695819"/>
            <a:ext cx="8019868" cy="4351338"/>
          </a:xfrm>
        </p:spPr>
        <p:txBody>
          <a:bodyPr>
            <a:normAutofit/>
          </a:bodyPr>
          <a:lstStyle/>
          <a:p>
            <a:pPr algn="just">
              <a:lnSpc>
                <a:spcPct val="115000"/>
              </a:lnSpc>
              <a:spcBef>
                <a:spcPts val="1200"/>
              </a:spcBef>
              <a:spcAft>
                <a:spcPts val="600"/>
              </a:spcAft>
            </a:pPr>
            <a:r>
              <a:rPr lang="en-IN" sz="1800" b="1" u="sng"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Problem 3. pH and TDS monitoring</a:t>
            </a:r>
            <a:endParaRPr lang="en-IN" sz="1800" u="sng"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pH sensor and TDS sensor that are implanted in purified water vessel will give continuous reading and will be displayed on monitor and think speak app.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will be parameter set for pH and TDS and according to them the water purifying speed will be regulated through regulator and this can be set on app and monitor screen.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Bef>
                <a:spcPts val="1200"/>
              </a:spcBef>
              <a:spcAft>
                <a:spcPts val="600"/>
              </a:spcAft>
              <a:buFont typeface="+mj-lt"/>
              <a:buAutoNum type="romanU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All the live monitoring will be displayed on LCD screen on purifier and also printed on screen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ThinkSpeak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4525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3266-5BB5-486F-B921-D8ED1A38E40B}"/>
              </a:ext>
            </a:extLst>
          </p:cNvPr>
          <p:cNvSpPr>
            <a:spLocks noGrp="1"/>
          </p:cNvSpPr>
          <p:nvPr>
            <p:ph type="title"/>
          </p:nvPr>
        </p:nvSpPr>
        <p:spPr>
          <a:xfrm>
            <a:off x="692832" y="2562386"/>
            <a:ext cx="8596668" cy="1320800"/>
          </a:xfrm>
        </p:spPr>
        <p:txBody>
          <a:bodyPr>
            <a:noAutofit/>
          </a:bodyPr>
          <a:lstStyle/>
          <a:p>
            <a:r>
              <a:rPr lang="en-IN" sz="48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 Experimental Result Analysis</a:t>
            </a:r>
            <a:endParaRPr lang="en-IN" sz="4800" dirty="0">
              <a:solidFill>
                <a:schemeClr val="accent1">
                  <a:lumMod val="60000"/>
                  <a:lumOff val="40000"/>
                </a:schemeClr>
              </a:solidFill>
            </a:endParaRPr>
          </a:p>
        </p:txBody>
      </p:sp>
    </p:spTree>
    <p:extLst>
      <p:ext uri="{BB962C8B-B14F-4D97-AF65-F5344CB8AC3E}">
        <p14:creationId xmlns:p14="http://schemas.microsoft.com/office/powerpoint/2010/main" val="1412621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BC8E2E-8111-4402-9CF9-0B668E707E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2481" y="1219835"/>
            <a:ext cx="4331335" cy="2209165"/>
          </a:xfrm>
          <a:prstGeom prst="rect">
            <a:avLst/>
          </a:prstGeom>
          <a:noFill/>
          <a:ln>
            <a:noFill/>
          </a:ln>
        </p:spPr>
      </p:pic>
      <p:sp>
        <p:nvSpPr>
          <p:cNvPr id="5" name="TextBox 4">
            <a:extLst>
              <a:ext uri="{FF2B5EF4-FFF2-40B4-BE49-F238E27FC236}">
                <a16:creationId xmlns:a16="http://schemas.microsoft.com/office/drawing/2014/main" id="{BBA0693B-E9E9-4871-8512-4F7BF0EF59C9}"/>
              </a:ext>
            </a:extLst>
          </p:cNvPr>
          <p:cNvSpPr txBox="1"/>
          <p:nvPr/>
        </p:nvSpPr>
        <p:spPr>
          <a:xfrm>
            <a:off x="557939" y="356460"/>
            <a:ext cx="4602996" cy="1077218"/>
          </a:xfrm>
          <a:prstGeom prst="rect">
            <a:avLst/>
          </a:prstGeom>
          <a:noFill/>
        </p:spPr>
        <p:txBody>
          <a:bodyPr wrap="square" rtlCol="0">
            <a:spAutoFit/>
          </a:bodyPr>
          <a:lstStyle/>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Invention Images :</a:t>
            </a:r>
            <a:endParaRPr lang="en-IN" sz="32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F2B5BA7A-51A9-4A8E-9909-C15F55362C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2481" y="4391487"/>
            <a:ext cx="4331334" cy="1496232"/>
          </a:xfrm>
          <a:prstGeom prst="rect">
            <a:avLst/>
          </a:prstGeom>
          <a:noFill/>
          <a:ln>
            <a:noFill/>
          </a:ln>
        </p:spPr>
      </p:pic>
      <p:sp>
        <p:nvSpPr>
          <p:cNvPr id="7" name="TextBox 6">
            <a:extLst>
              <a:ext uri="{FF2B5EF4-FFF2-40B4-BE49-F238E27FC236}">
                <a16:creationId xmlns:a16="http://schemas.microsoft.com/office/drawing/2014/main" id="{B6CFD702-237A-417F-8E1B-06D1B59D2746}"/>
              </a:ext>
            </a:extLst>
          </p:cNvPr>
          <p:cNvSpPr txBox="1"/>
          <p:nvPr/>
        </p:nvSpPr>
        <p:spPr>
          <a:xfrm>
            <a:off x="557939" y="3429000"/>
            <a:ext cx="3905572" cy="463397"/>
          </a:xfrm>
          <a:prstGeom prst="rect">
            <a:avLst/>
          </a:prstGeom>
          <a:noFill/>
        </p:spPr>
        <p:txBody>
          <a:bodyPr wrap="square" rtlCol="0">
            <a:spAutoFit/>
          </a:bodyPr>
          <a:lstStyle/>
          <a:p>
            <a:pPr marL="457200">
              <a:lnSpc>
                <a:spcPct val="150000"/>
              </a:lnSpc>
              <a:spcBef>
                <a:spcPts val="120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1. PH and TDS Sensor setup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07F64BF-DDE1-423B-8FFB-ACA68D3106CC}"/>
              </a:ext>
            </a:extLst>
          </p:cNvPr>
          <p:cNvSpPr txBox="1"/>
          <p:nvPr/>
        </p:nvSpPr>
        <p:spPr>
          <a:xfrm>
            <a:off x="1042481" y="5969893"/>
            <a:ext cx="4331334" cy="646331"/>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2. TDS Reading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4181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A0693B-E9E9-4871-8512-4F7BF0EF59C9}"/>
              </a:ext>
            </a:extLst>
          </p:cNvPr>
          <p:cNvSpPr txBox="1"/>
          <p:nvPr/>
        </p:nvSpPr>
        <p:spPr>
          <a:xfrm>
            <a:off x="557939" y="356460"/>
            <a:ext cx="4602996" cy="1077218"/>
          </a:xfrm>
          <a:prstGeom prst="rect">
            <a:avLst/>
          </a:prstGeom>
          <a:noFill/>
        </p:spPr>
        <p:txBody>
          <a:bodyPr wrap="square" rtlCol="0">
            <a:spAutoFit/>
          </a:bodyPr>
          <a:lstStyle/>
          <a:p>
            <a:r>
              <a:rPr lang="en-IN" sz="32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Invention Images :</a:t>
            </a:r>
            <a:endParaRPr lang="en-IN" sz="32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solidFill>
                <a:schemeClr val="accent1">
                  <a:lumMod val="60000"/>
                  <a:lumOff val="40000"/>
                </a:schemeClr>
              </a:solidFill>
            </a:endParaRPr>
          </a:p>
        </p:txBody>
      </p:sp>
      <p:sp>
        <p:nvSpPr>
          <p:cNvPr id="7" name="TextBox 6">
            <a:extLst>
              <a:ext uri="{FF2B5EF4-FFF2-40B4-BE49-F238E27FC236}">
                <a16:creationId xmlns:a16="http://schemas.microsoft.com/office/drawing/2014/main" id="{B6CFD702-237A-417F-8E1B-06D1B59D2746}"/>
              </a:ext>
            </a:extLst>
          </p:cNvPr>
          <p:cNvSpPr txBox="1"/>
          <p:nvPr/>
        </p:nvSpPr>
        <p:spPr>
          <a:xfrm>
            <a:off x="557939" y="3429000"/>
            <a:ext cx="3905572" cy="463397"/>
          </a:xfrm>
          <a:prstGeom prst="rect">
            <a:avLst/>
          </a:prstGeom>
          <a:noFill/>
        </p:spPr>
        <p:txBody>
          <a:bodyPr wrap="square" rtlCol="0">
            <a:spAutoFit/>
          </a:bodyPr>
          <a:lstStyle/>
          <a:p>
            <a:pPr marL="457200">
              <a:lnSpc>
                <a:spcPct val="150000"/>
              </a:lnSpc>
              <a:spcBef>
                <a:spcPts val="120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3. Water Flow Sensor setup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07F64BF-DDE1-423B-8FFB-ACA68D3106CC}"/>
              </a:ext>
            </a:extLst>
          </p:cNvPr>
          <p:cNvSpPr txBox="1"/>
          <p:nvPr/>
        </p:nvSpPr>
        <p:spPr>
          <a:xfrm>
            <a:off x="557939" y="6038143"/>
            <a:ext cx="4331334" cy="463397"/>
          </a:xfrm>
          <a:prstGeom prst="rect">
            <a:avLst/>
          </a:prstGeom>
          <a:noFill/>
        </p:spPr>
        <p:txBody>
          <a:bodyPr wrap="square" rtlCol="0">
            <a:spAutoFit/>
          </a:bodyPr>
          <a:lstStyle/>
          <a:p>
            <a:pPr marL="457200">
              <a:lnSpc>
                <a:spcPct val="150000"/>
              </a:lnSpc>
              <a:spcBef>
                <a:spcPts val="1200"/>
              </a:spcBef>
              <a:spcAft>
                <a:spcPts val="6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 4. Water Flow Rate reading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C6B674-D8C1-43CA-8EA5-3B2D23EAF5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2481" y="1215390"/>
            <a:ext cx="3952875" cy="2213610"/>
          </a:xfrm>
          <a:prstGeom prst="rect">
            <a:avLst/>
          </a:prstGeom>
          <a:noFill/>
          <a:ln>
            <a:noFill/>
          </a:ln>
        </p:spPr>
      </p:pic>
      <p:pic>
        <p:nvPicPr>
          <p:cNvPr id="10" name="Picture 9">
            <a:extLst>
              <a:ext uri="{FF2B5EF4-FFF2-40B4-BE49-F238E27FC236}">
                <a16:creationId xmlns:a16="http://schemas.microsoft.com/office/drawing/2014/main" id="{27AFBD28-2E52-4913-BAEF-41D783530A82}"/>
              </a:ext>
            </a:extLst>
          </p:cNvPr>
          <p:cNvPicPr/>
          <p:nvPr/>
        </p:nvPicPr>
        <p:blipFill rotWithShape="1">
          <a:blip r:embed="rId3">
            <a:extLst>
              <a:ext uri="{28A0092B-C50C-407E-A947-70E740481C1C}">
                <a14:useLocalDpi xmlns:a14="http://schemas.microsoft.com/office/drawing/2010/main" val="0"/>
              </a:ext>
            </a:extLst>
          </a:blip>
          <a:srcRect b="19953"/>
          <a:stretch/>
        </p:blipFill>
        <p:spPr bwMode="auto">
          <a:xfrm>
            <a:off x="1042481" y="4164197"/>
            <a:ext cx="2770505" cy="1664164"/>
          </a:xfrm>
          <a:prstGeom prst="rect">
            <a:avLst/>
          </a:prstGeom>
          <a:noFill/>
          <a:ln>
            <a:noFill/>
          </a:ln>
        </p:spPr>
      </p:pic>
    </p:spTree>
    <p:extLst>
      <p:ext uri="{BB962C8B-B14F-4D97-AF65-F5344CB8AC3E}">
        <p14:creationId xmlns:p14="http://schemas.microsoft.com/office/powerpoint/2010/main" val="280118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D667-EF30-4B45-BBAF-5B8C9CD3FDF3}"/>
              </a:ext>
            </a:extLst>
          </p:cNvPr>
          <p:cNvSpPr>
            <a:spLocks noGrp="1"/>
          </p:cNvSpPr>
          <p:nvPr>
            <p:ph type="title"/>
          </p:nvPr>
        </p:nvSpPr>
        <p:spPr>
          <a:xfrm>
            <a:off x="863314" y="4953860"/>
            <a:ext cx="8596668" cy="1320800"/>
          </a:xfrm>
        </p:spPr>
        <p:txBody>
          <a:bodyPr/>
          <a:lstStyle/>
          <a:p>
            <a:r>
              <a:rPr lang="en-IN" dirty="0">
                <a:solidFill>
                  <a:schemeClr val="accent1">
                    <a:lumMod val="60000"/>
                    <a:lumOff val="40000"/>
                  </a:schemeClr>
                </a:solidFill>
              </a:rPr>
              <a:t>Result Analysis </a:t>
            </a:r>
          </a:p>
        </p:txBody>
      </p:sp>
    </p:spTree>
    <p:extLst>
      <p:ext uri="{BB962C8B-B14F-4D97-AF65-F5344CB8AC3E}">
        <p14:creationId xmlns:p14="http://schemas.microsoft.com/office/powerpoint/2010/main" val="168226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2676D-08DC-4BBE-AC3E-DE778EDB5C3F}"/>
              </a:ext>
            </a:extLst>
          </p:cNvPr>
          <p:cNvSpPr>
            <a:spLocks noGrp="1"/>
          </p:cNvSpPr>
          <p:nvPr>
            <p:ph idx="1"/>
          </p:nvPr>
        </p:nvSpPr>
        <p:spPr>
          <a:xfrm>
            <a:off x="356320" y="132821"/>
            <a:ext cx="8596668" cy="365635"/>
          </a:xfrm>
        </p:spPr>
        <p:txBody>
          <a:bodyPr>
            <a:normAutofit/>
          </a:bodyPr>
          <a:lstStyle/>
          <a:p>
            <a:pPr marL="0" indent="0" algn="ctr">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Table 5.2.1 (for Water Level)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p>
        </p:txBody>
      </p:sp>
      <p:graphicFrame>
        <p:nvGraphicFramePr>
          <p:cNvPr id="4" name="Table 3">
            <a:extLst>
              <a:ext uri="{FF2B5EF4-FFF2-40B4-BE49-F238E27FC236}">
                <a16:creationId xmlns:a16="http://schemas.microsoft.com/office/drawing/2014/main" id="{67670208-24D0-4C50-BEEB-2DDB1C4CD51C}"/>
              </a:ext>
            </a:extLst>
          </p:cNvPr>
          <p:cNvGraphicFramePr>
            <a:graphicFrameLocks noGrp="1"/>
          </p:cNvGraphicFramePr>
          <p:nvPr>
            <p:extLst>
              <p:ext uri="{D42A27DB-BD31-4B8C-83A1-F6EECF244321}">
                <p14:modId xmlns:p14="http://schemas.microsoft.com/office/powerpoint/2010/main" val="2086438649"/>
              </p:ext>
            </p:extLst>
          </p:nvPr>
        </p:nvGraphicFramePr>
        <p:xfrm>
          <a:off x="2000671" y="498456"/>
          <a:ext cx="5307965" cy="255009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620905465"/>
                    </a:ext>
                  </a:extLst>
                </a:gridCol>
                <a:gridCol w="1473200">
                  <a:extLst>
                    <a:ext uri="{9D8B030D-6E8A-4147-A177-3AD203B41FA5}">
                      <a16:colId xmlns:a16="http://schemas.microsoft.com/office/drawing/2014/main" val="2664315406"/>
                    </a:ext>
                  </a:extLst>
                </a:gridCol>
                <a:gridCol w="901700">
                  <a:extLst>
                    <a:ext uri="{9D8B030D-6E8A-4147-A177-3AD203B41FA5}">
                      <a16:colId xmlns:a16="http://schemas.microsoft.com/office/drawing/2014/main" val="2212987777"/>
                    </a:ext>
                  </a:extLst>
                </a:gridCol>
                <a:gridCol w="2399665">
                  <a:extLst>
                    <a:ext uri="{9D8B030D-6E8A-4147-A177-3AD203B41FA5}">
                      <a16:colId xmlns:a16="http://schemas.microsoft.com/office/drawing/2014/main" val="1980827748"/>
                    </a:ext>
                  </a:extLst>
                </a:gridCol>
              </a:tblGrid>
              <a:tr h="200025">
                <a:tc>
                  <a:txBody>
                    <a:bodyPr/>
                    <a:lstStyle/>
                    <a:p>
                      <a:pPr algn="ctr">
                        <a:lnSpc>
                          <a:spcPct val="107000"/>
                        </a:lnSpc>
                        <a:spcAft>
                          <a:spcPts val="800"/>
                        </a:spcAft>
                      </a:pPr>
                      <a:r>
                        <a:rPr lang="en-IN" sz="10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Time (in minutes)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Water Level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Distance from Ultrasonic sensor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0148540"/>
                  </a:ext>
                </a:extLst>
              </a:tr>
              <a:tr h="200025">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1252886"/>
                  </a:ext>
                </a:extLst>
              </a:tr>
              <a:tr h="200025">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4265"/>
                  </a:ext>
                </a:extLst>
              </a:tr>
              <a:tr h="200025">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668585"/>
                  </a:ext>
                </a:extLst>
              </a:tr>
              <a:tr h="200025">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175551"/>
                  </a:ext>
                </a:extLst>
              </a:tr>
              <a:tr h="200025">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25.2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030290"/>
                  </a:ext>
                </a:extLst>
              </a:tr>
              <a:tr h="200025">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4097841"/>
                  </a:ext>
                </a:extLst>
              </a:tr>
              <a:tr h="200025">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4273123"/>
                  </a:ext>
                </a:extLst>
              </a:tr>
              <a:tr h="200025">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18.8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076291"/>
                  </a:ext>
                </a:extLst>
              </a:tr>
              <a:tr h="200025">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9776582"/>
                  </a:ext>
                </a:extLst>
              </a:tr>
              <a:tr h="200025">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24.54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8932896"/>
                  </a:ext>
                </a:extLst>
              </a:tr>
              <a:tr h="200025">
                <a:tc>
                  <a:txBody>
                    <a:bodyPr/>
                    <a:lstStyle/>
                    <a:p>
                      <a:pPr algn="ct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569014"/>
                  </a:ext>
                </a:extLst>
              </a:tr>
            </a:tbl>
          </a:graphicData>
        </a:graphic>
      </p:graphicFrame>
      <p:graphicFrame>
        <p:nvGraphicFramePr>
          <p:cNvPr id="5" name="Chart 4" descr="Chart 2">
            <a:extLst>
              <a:ext uri="{FF2B5EF4-FFF2-40B4-BE49-F238E27FC236}">
                <a16:creationId xmlns:a16="http://schemas.microsoft.com/office/drawing/2014/main" id="{00000000-0008-0000-0000-000004000000}"/>
              </a:ext>
            </a:extLst>
          </p:cNvPr>
          <p:cNvGraphicFramePr/>
          <p:nvPr>
            <p:extLst>
              <p:ext uri="{D42A27DB-BD31-4B8C-83A1-F6EECF244321}">
                <p14:modId xmlns:p14="http://schemas.microsoft.com/office/powerpoint/2010/main" val="3251374248"/>
              </p:ext>
            </p:extLst>
          </p:nvPr>
        </p:nvGraphicFramePr>
        <p:xfrm>
          <a:off x="1774470" y="3363133"/>
          <a:ext cx="5804201" cy="3459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789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C2D4277-6C35-4914-A49F-8AFEF9CD6985}"/>
              </a:ext>
            </a:extLst>
          </p:cNvPr>
          <p:cNvSpPr>
            <a:spLocks noChangeArrowheads="1"/>
          </p:cNvSpPr>
          <p:nvPr/>
        </p:nvSpPr>
        <p:spPr bwMode="auto">
          <a:xfrm>
            <a:off x="2621396" y="148481"/>
            <a:ext cx="49089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5.2.2 (for Water Flow Rate through Water Flow Sensor)</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59FC0F4-C10F-48DC-97E1-93ADD2634652}"/>
              </a:ext>
            </a:extLst>
          </p:cNvPr>
          <p:cNvSpPr>
            <a:spLocks noChangeArrowheads="1"/>
          </p:cNvSpPr>
          <p:nvPr/>
        </p:nvSpPr>
        <p:spPr bwMode="auto">
          <a:xfrm>
            <a:off x="2141538" y="7116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8" name="Table 7">
            <a:extLst>
              <a:ext uri="{FF2B5EF4-FFF2-40B4-BE49-F238E27FC236}">
                <a16:creationId xmlns:a16="http://schemas.microsoft.com/office/drawing/2014/main" id="{39CC1F93-D25A-4531-A4CD-5C737BABF27D}"/>
              </a:ext>
            </a:extLst>
          </p:cNvPr>
          <p:cNvGraphicFramePr>
            <a:graphicFrameLocks noGrp="1"/>
          </p:cNvGraphicFramePr>
          <p:nvPr>
            <p:extLst>
              <p:ext uri="{D42A27DB-BD31-4B8C-83A1-F6EECF244321}">
                <p14:modId xmlns:p14="http://schemas.microsoft.com/office/powerpoint/2010/main" val="2641502530"/>
              </p:ext>
            </p:extLst>
          </p:nvPr>
        </p:nvGraphicFramePr>
        <p:xfrm>
          <a:off x="2241877" y="624597"/>
          <a:ext cx="5668010" cy="2200275"/>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981832487"/>
                    </a:ext>
                  </a:extLst>
                </a:gridCol>
                <a:gridCol w="1473200">
                  <a:extLst>
                    <a:ext uri="{9D8B030D-6E8A-4147-A177-3AD203B41FA5}">
                      <a16:colId xmlns:a16="http://schemas.microsoft.com/office/drawing/2014/main" val="3593128330"/>
                    </a:ext>
                  </a:extLst>
                </a:gridCol>
                <a:gridCol w="901700">
                  <a:extLst>
                    <a:ext uri="{9D8B030D-6E8A-4147-A177-3AD203B41FA5}">
                      <a16:colId xmlns:a16="http://schemas.microsoft.com/office/drawing/2014/main" val="85235564"/>
                    </a:ext>
                  </a:extLst>
                </a:gridCol>
                <a:gridCol w="2759710">
                  <a:extLst>
                    <a:ext uri="{9D8B030D-6E8A-4147-A177-3AD203B41FA5}">
                      <a16:colId xmlns:a16="http://schemas.microsoft.com/office/drawing/2014/main" val="182144928"/>
                    </a:ext>
                  </a:extLst>
                </a:gridCol>
              </a:tblGrid>
              <a:tr h="200025">
                <a:tc>
                  <a:txBody>
                    <a:bodyPr/>
                    <a:lstStyle/>
                    <a:p>
                      <a:pPr algn="ctr">
                        <a:lnSpc>
                          <a:spcPct val="107000"/>
                        </a:lnSpc>
                        <a:spcAft>
                          <a:spcPts val="800"/>
                        </a:spcAft>
                      </a:pPr>
                      <a:r>
                        <a:rPr lang="en-IN"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Time (in minutes)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Wateriot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Volume (in millilitres)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8847472"/>
                  </a:ext>
                </a:extLst>
              </a:tr>
              <a:tr h="200025">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981086"/>
                  </a:ext>
                </a:extLst>
              </a:tr>
              <a:tr h="200025">
                <a:tc>
                  <a:txBody>
                    <a:bodyPr/>
                    <a:lstStyle/>
                    <a:p>
                      <a:pPr algn="ct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934728"/>
                  </a:ext>
                </a:extLst>
              </a:tr>
              <a:tr h="200025">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6715369"/>
                  </a:ext>
                </a:extLst>
              </a:tr>
              <a:tr h="200025">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360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7164388"/>
                  </a:ext>
                </a:extLst>
              </a:tr>
              <a:tr h="200025">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5979465"/>
                  </a:ext>
                </a:extLst>
              </a:tr>
              <a:tr h="200025">
                <a:tc>
                  <a:txBody>
                    <a:bodyPr/>
                    <a:lstStyle/>
                    <a:p>
                      <a:pPr algn="ct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735402"/>
                  </a:ext>
                </a:extLst>
              </a:tr>
              <a:tr h="200025">
                <a:tc>
                  <a:txBody>
                    <a:bodyPr/>
                    <a:lstStyle/>
                    <a:p>
                      <a:pPr algn="ct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857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6799161"/>
                  </a:ext>
                </a:extLst>
              </a:tr>
              <a:tr h="200025">
                <a:tc>
                  <a:txBody>
                    <a:bodyPr/>
                    <a:lstStyle/>
                    <a:p>
                      <a:pPr algn="ct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900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760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6474513"/>
                  </a:ext>
                </a:extLst>
              </a:tr>
              <a:tr h="200025">
                <a:tc>
                  <a:txBody>
                    <a:bodyPr/>
                    <a:lstStyle/>
                    <a:p>
                      <a:pPr algn="ct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8391087"/>
                  </a:ext>
                </a:extLst>
              </a:tr>
              <a:tr h="200025">
                <a:tc>
                  <a:txBody>
                    <a:bodyPr/>
                    <a:lstStyle/>
                    <a:p>
                      <a:pPr algn="ct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960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553249"/>
                  </a:ext>
                </a:extLst>
              </a:tr>
            </a:tbl>
          </a:graphicData>
        </a:graphic>
      </p:graphicFrame>
      <p:sp>
        <p:nvSpPr>
          <p:cNvPr id="13" name="TextBox 12">
            <a:extLst>
              <a:ext uri="{FF2B5EF4-FFF2-40B4-BE49-F238E27FC236}">
                <a16:creationId xmlns:a16="http://schemas.microsoft.com/office/drawing/2014/main" id="{A6205875-616A-4BC7-AFF1-AB5C890BDD54}"/>
              </a:ext>
            </a:extLst>
          </p:cNvPr>
          <p:cNvSpPr txBox="1"/>
          <p:nvPr/>
        </p:nvSpPr>
        <p:spPr>
          <a:xfrm>
            <a:off x="3502617" y="3248208"/>
            <a:ext cx="7222210" cy="369332"/>
          </a:xfrm>
          <a:prstGeom prst="rect">
            <a:avLst/>
          </a:prstGeom>
          <a:noFill/>
        </p:spPr>
        <p:txBody>
          <a:bodyPr wrap="square">
            <a:spAutoFit/>
          </a:bodyPr>
          <a:lstStyle/>
          <a:p>
            <a:r>
              <a:rPr lang="en-IN" dirty="0"/>
              <a:t> </a:t>
            </a:r>
          </a:p>
        </p:txBody>
      </p:sp>
      <p:graphicFrame>
        <p:nvGraphicFramePr>
          <p:cNvPr id="16" name="Chart 15" descr="Chart 0">
            <a:extLst>
              <a:ext uri="{FF2B5EF4-FFF2-40B4-BE49-F238E27FC236}">
                <a16:creationId xmlns:a16="http://schemas.microsoft.com/office/drawing/2014/main" id="{00000000-0008-0000-0000-000002000000}"/>
              </a:ext>
            </a:extLst>
          </p:cNvPr>
          <p:cNvGraphicFramePr/>
          <p:nvPr>
            <p:extLst>
              <p:ext uri="{D42A27DB-BD31-4B8C-83A1-F6EECF244321}">
                <p14:modId xmlns:p14="http://schemas.microsoft.com/office/powerpoint/2010/main" val="2739964985"/>
              </p:ext>
            </p:extLst>
          </p:nvPr>
        </p:nvGraphicFramePr>
        <p:xfrm>
          <a:off x="2261244" y="3024753"/>
          <a:ext cx="5629275"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19165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40BCD-D79B-473C-BE00-92F3C59B1401}"/>
              </a:ext>
            </a:extLst>
          </p:cNvPr>
          <p:cNvSpPr>
            <a:spLocks noGrp="1"/>
          </p:cNvSpPr>
          <p:nvPr>
            <p:ph idx="1"/>
          </p:nvPr>
        </p:nvSpPr>
        <p:spPr>
          <a:xfrm>
            <a:off x="909808" y="2253579"/>
            <a:ext cx="8017215" cy="3880773"/>
          </a:xfrm>
        </p:spPr>
        <p:txBody>
          <a:bodyPr/>
          <a:lstStyle/>
          <a:p>
            <a:pPr marL="342900" lvl="0" indent="-342900" algn="ctr">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5.2.1 with its corresponding graph represents the water level in the purifier at different intervals of time. The level is calculated by the readings of Ultrasonic sensor which measures the distance of top layer of water from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50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5.2.2 with its corresponding graph represents the passing volume of water (in millimetres) per minute duration through the water flow sensor.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0480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D1B3-FD88-43DE-BC26-B4FC107211F5}"/>
              </a:ext>
            </a:extLst>
          </p:cNvPr>
          <p:cNvSpPr>
            <a:spLocks noGrp="1"/>
          </p:cNvSpPr>
          <p:nvPr>
            <p:ph type="title"/>
          </p:nvPr>
        </p:nvSpPr>
        <p:spPr>
          <a:xfrm>
            <a:off x="723829" y="5119606"/>
            <a:ext cx="8596668" cy="1320800"/>
          </a:xfrm>
        </p:spPr>
        <p:txBody>
          <a:bodyPr/>
          <a:lstStyle/>
          <a:p>
            <a:r>
              <a:rPr lang="en-IN" b="1" dirty="0">
                <a:solidFill>
                  <a:schemeClr val="accent1">
                    <a:lumMod val="60000"/>
                    <a:lumOff val="40000"/>
                  </a:schemeClr>
                </a:solidFill>
              </a:rPr>
              <a:t>Comparison</a:t>
            </a:r>
          </a:p>
        </p:txBody>
      </p:sp>
    </p:spTree>
    <p:extLst>
      <p:ext uri="{BB962C8B-B14F-4D97-AF65-F5344CB8AC3E}">
        <p14:creationId xmlns:p14="http://schemas.microsoft.com/office/powerpoint/2010/main" val="79320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DB90-2029-4E5A-8DF8-EC5E2EAF6785}"/>
              </a:ext>
            </a:extLst>
          </p:cNvPr>
          <p:cNvSpPr>
            <a:spLocks noGrp="1"/>
          </p:cNvSpPr>
          <p:nvPr>
            <p:ph type="title"/>
          </p:nvPr>
        </p:nvSpPr>
        <p:spPr>
          <a:xfrm>
            <a:off x="819043" y="968644"/>
            <a:ext cx="8610600" cy="1293028"/>
          </a:xfrm>
        </p:spPr>
        <p:txBody>
          <a:bodyPr/>
          <a:lstStyle/>
          <a:p>
            <a:pPr algn="l"/>
            <a:r>
              <a:rPr lang="en-IN" b="1" dirty="0">
                <a:solidFill>
                  <a:schemeClr val="accent1">
                    <a:lumMod val="60000"/>
                    <a:lumOff val="40000"/>
                  </a:schemeClr>
                </a:solidFill>
              </a:rPr>
              <a:t>Introduction</a:t>
            </a:r>
          </a:p>
        </p:txBody>
      </p:sp>
      <p:sp>
        <p:nvSpPr>
          <p:cNvPr id="3" name="Content Placeholder 2">
            <a:extLst>
              <a:ext uri="{FF2B5EF4-FFF2-40B4-BE49-F238E27FC236}">
                <a16:creationId xmlns:a16="http://schemas.microsoft.com/office/drawing/2014/main" id="{0BE6E790-EB6B-44B5-B0B3-DF48B1CF2DC2}"/>
              </a:ext>
            </a:extLst>
          </p:cNvPr>
          <p:cNvSpPr>
            <a:spLocks noGrp="1"/>
          </p:cNvSpPr>
          <p:nvPr>
            <p:ph idx="1"/>
          </p:nvPr>
        </p:nvSpPr>
        <p:spPr>
          <a:xfrm>
            <a:off x="344211" y="1734730"/>
            <a:ext cx="8799790" cy="6017757"/>
          </a:xfrm>
        </p:spPr>
        <p:txBody>
          <a:bodyPr>
            <a:noAutofit/>
          </a:bodyPr>
          <a:lstStyle/>
          <a:p>
            <a:pPr marL="457200" marR="139700" indent="0" algn="just">
              <a:lnSpc>
                <a:spcPct val="148000"/>
              </a:lnSpc>
              <a:spcAft>
                <a:spcPts val="0"/>
              </a:spcAft>
              <a:buNone/>
            </a:pPr>
            <a:r>
              <a:rPr lang="en-IN" sz="1600" dirty="0">
                <a:solidFill>
                  <a:schemeClr val="tx1"/>
                </a:solidFill>
              </a:rPr>
              <a:t>Internet of Things is serving as a growing structure to almost every field in this era of Industrialization4.0. It is a concept of integrating sensors and components in machines that can communicate with each other via internet. This makes the industry more efficient and synchronized.</a:t>
            </a:r>
          </a:p>
          <a:p>
            <a:pPr marL="457200" marR="139700" indent="0" algn="just">
              <a:lnSpc>
                <a:spcPct val="148000"/>
              </a:lnSpc>
              <a:spcAft>
                <a:spcPts val="0"/>
              </a:spcAft>
              <a:buNone/>
            </a:pPr>
            <a:r>
              <a:rPr lang="en-IN" sz="1600" dirty="0">
                <a:solidFill>
                  <a:schemeClr val="tx1"/>
                </a:solidFill>
              </a:rPr>
              <a:t>Nowadays water purifying machine an essential home appliance due to increase in pollution of water. It filters unwanted minerals and chemicals from the raw water and make it fit for consumption by human body. There are many companies that are actively manufacturing and supplying these water purifying machines in the market. However, there are various scope of betterment in these machines by implementing the concepts of Internet of Things. With the help of IoT, we can-do real-time data monitoring and control the working of the water purifying machines will increase the life of the machine.</a:t>
            </a:r>
          </a:p>
          <a:p>
            <a:pPr marL="457200" marR="139700" indent="0" algn="just">
              <a:lnSpc>
                <a:spcPct val="148000"/>
              </a:lnSpc>
              <a:spcAft>
                <a:spcPts val="0"/>
              </a:spcAft>
              <a:buNone/>
            </a:pPr>
            <a:endParaRPr lang="en-IN" sz="1600" dirty="0">
              <a:solidFill>
                <a:schemeClr val="tx1"/>
              </a:solidFill>
            </a:endParaRPr>
          </a:p>
        </p:txBody>
      </p:sp>
    </p:spTree>
    <p:extLst>
      <p:ext uri="{BB962C8B-B14F-4D97-AF65-F5344CB8AC3E}">
        <p14:creationId xmlns:p14="http://schemas.microsoft.com/office/powerpoint/2010/main" val="1677568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B34763-89EE-4DC4-91DA-77A1770A6251}"/>
              </a:ext>
            </a:extLst>
          </p:cNvPr>
          <p:cNvSpPr txBox="1"/>
          <p:nvPr/>
        </p:nvSpPr>
        <p:spPr>
          <a:xfrm>
            <a:off x="1937288" y="132512"/>
            <a:ext cx="6106332"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Table 5.3.1 : Electricity Consumption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9338CB3-2DDA-4066-B9DF-F36136EA3F51}"/>
              </a:ext>
            </a:extLst>
          </p:cNvPr>
          <p:cNvGraphicFramePr>
            <a:graphicFrameLocks noGrp="1"/>
          </p:cNvGraphicFramePr>
          <p:nvPr>
            <p:extLst>
              <p:ext uri="{D42A27DB-BD31-4B8C-83A1-F6EECF244321}">
                <p14:modId xmlns:p14="http://schemas.microsoft.com/office/powerpoint/2010/main" val="2688190451"/>
              </p:ext>
            </p:extLst>
          </p:nvPr>
        </p:nvGraphicFramePr>
        <p:xfrm>
          <a:off x="1976426" y="704578"/>
          <a:ext cx="6028055" cy="1864995"/>
        </p:xfrm>
        <a:graphic>
          <a:graphicData uri="http://schemas.openxmlformats.org/drawingml/2006/table">
            <a:tbl>
              <a:tblPr firstRow="1" firstCol="1" bandRow="1">
                <a:tableStyleId>{5C22544A-7EE6-4342-B048-85BDC9FD1C3A}</a:tableStyleId>
              </a:tblPr>
              <a:tblGrid>
                <a:gridCol w="533231">
                  <a:extLst>
                    <a:ext uri="{9D8B030D-6E8A-4147-A177-3AD203B41FA5}">
                      <a16:colId xmlns:a16="http://schemas.microsoft.com/office/drawing/2014/main" val="1950331569"/>
                    </a:ext>
                  </a:extLst>
                </a:gridCol>
                <a:gridCol w="1803465">
                  <a:extLst>
                    <a:ext uri="{9D8B030D-6E8A-4147-A177-3AD203B41FA5}">
                      <a16:colId xmlns:a16="http://schemas.microsoft.com/office/drawing/2014/main" val="4210239475"/>
                    </a:ext>
                  </a:extLst>
                </a:gridCol>
                <a:gridCol w="2161492">
                  <a:extLst>
                    <a:ext uri="{9D8B030D-6E8A-4147-A177-3AD203B41FA5}">
                      <a16:colId xmlns:a16="http://schemas.microsoft.com/office/drawing/2014/main" val="3226303751"/>
                    </a:ext>
                  </a:extLst>
                </a:gridCol>
                <a:gridCol w="1529867">
                  <a:extLst>
                    <a:ext uri="{9D8B030D-6E8A-4147-A177-3AD203B41FA5}">
                      <a16:colId xmlns:a16="http://schemas.microsoft.com/office/drawing/2014/main" val="3965749310"/>
                    </a:ext>
                  </a:extLst>
                </a:gridCol>
              </a:tblGrid>
              <a:tr h="240665">
                <a:tc>
                  <a:txBody>
                    <a:bodyPr/>
                    <a:lstStyle/>
                    <a:p>
                      <a:pPr algn="ctr">
                        <a:lnSpc>
                          <a:spcPct val="107000"/>
                        </a:lnSpc>
                        <a:spcAft>
                          <a:spcPts val="800"/>
                        </a:spcAft>
                      </a:pPr>
                      <a:r>
                        <a:rPr lang="en-IN" sz="12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Wateriot (watt)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Miniature IOT purifier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PureSure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3905704"/>
                  </a:ext>
                </a:extLst>
              </a:tr>
              <a:tr h="261620">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079443"/>
                  </a:ext>
                </a:extLst>
              </a:tr>
              <a:tr h="264795">
                <a:tc>
                  <a:txBody>
                    <a:bodyPr/>
                    <a:lstStyle/>
                    <a:p>
                      <a:pPr algn="ct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3740301"/>
                  </a:ext>
                </a:extLst>
              </a:tr>
              <a:tr h="231775">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1103167"/>
                  </a:ext>
                </a:extLst>
              </a:tr>
              <a:tr h="262255">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906552"/>
                  </a:ext>
                </a:extLst>
              </a:tr>
              <a:tr h="273685">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3661486"/>
                  </a:ext>
                </a:extLst>
              </a:tr>
              <a:tr h="330200">
                <a:tc>
                  <a:txBody>
                    <a:bodyPr/>
                    <a:lstStyle/>
                    <a:p>
                      <a:pPr algn="ct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120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4347927"/>
                  </a:ext>
                </a:extLst>
              </a:tr>
            </a:tbl>
          </a:graphicData>
        </a:graphic>
      </p:graphicFrame>
      <p:graphicFrame>
        <p:nvGraphicFramePr>
          <p:cNvPr id="7" name="Chart 6">
            <a:extLst>
              <a:ext uri="{FF2B5EF4-FFF2-40B4-BE49-F238E27FC236}">
                <a16:creationId xmlns:a16="http://schemas.microsoft.com/office/drawing/2014/main" id="{8C4D1D2E-0826-4A7F-A105-EC04C5971D50}"/>
              </a:ext>
            </a:extLst>
          </p:cNvPr>
          <p:cNvGraphicFramePr/>
          <p:nvPr>
            <p:extLst>
              <p:ext uri="{D42A27DB-BD31-4B8C-83A1-F6EECF244321}">
                <p14:modId xmlns:p14="http://schemas.microsoft.com/office/powerpoint/2010/main" val="2730054683"/>
              </p:ext>
            </p:extLst>
          </p:nvPr>
        </p:nvGraphicFramePr>
        <p:xfrm>
          <a:off x="1937288" y="2798039"/>
          <a:ext cx="6106332" cy="37724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3791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A14C8F-1126-4873-9E42-9E00AC93FCC4}"/>
              </a:ext>
            </a:extLst>
          </p:cNvPr>
          <p:cNvSpPr txBox="1"/>
          <p:nvPr/>
        </p:nvSpPr>
        <p:spPr>
          <a:xfrm>
            <a:off x="1813301" y="117013"/>
            <a:ext cx="6106332"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Table 5.3.2 : Water Wastage (in Litres)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F6E59B2-3A08-4677-8F7D-BEB2D67B621D}"/>
              </a:ext>
            </a:extLst>
          </p:cNvPr>
          <p:cNvGraphicFramePr>
            <a:graphicFrameLocks noGrp="1"/>
          </p:cNvGraphicFramePr>
          <p:nvPr>
            <p:extLst>
              <p:ext uri="{D42A27DB-BD31-4B8C-83A1-F6EECF244321}">
                <p14:modId xmlns:p14="http://schemas.microsoft.com/office/powerpoint/2010/main" val="3754052774"/>
              </p:ext>
            </p:extLst>
          </p:nvPr>
        </p:nvGraphicFramePr>
        <p:xfrm>
          <a:off x="2077547" y="689080"/>
          <a:ext cx="5577840" cy="1864995"/>
        </p:xfrm>
        <a:graphic>
          <a:graphicData uri="http://schemas.openxmlformats.org/drawingml/2006/table">
            <a:tbl>
              <a:tblPr firstRow="1" firstCol="1" bandRow="1">
                <a:tableStyleId>{5C22544A-7EE6-4342-B048-85BDC9FD1C3A}</a:tableStyleId>
              </a:tblPr>
              <a:tblGrid>
                <a:gridCol w="1596678">
                  <a:extLst>
                    <a:ext uri="{9D8B030D-6E8A-4147-A177-3AD203B41FA5}">
                      <a16:colId xmlns:a16="http://schemas.microsoft.com/office/drawing/2014/main" val="1663419301"/>
                    </a:ext>
                  </a:extLst>
                </a:gridCol>
                <a:gridCol w="1990581">
                  <a:extLst>
                    <a:ext uri="{9D8B030D-6E8A-4147-A177-3AD203B41FA5}">
                      <a16:colId xmlns:a16="http://schemas.microsoft.com/office/drawing/2014/main" val="4143219675"/>
                    </a:ext>
                  </a:extLst>
                </a:gridCol>
                <a:gridCol w="1990581">
                  <a:extLst>
                    <a:ext uri="{9D8B030D-6E8A-4147-A177-3AD203B41FA5}">
                      <a16:colId xmlns:a16="http://schemas.microsoft.com/office/drawing/2014/main" val="362004804"/>
                    </a:ext>
                  </a:extLst>
                </a:gridCol>
              </a:tblGrid>
              <a:tr h="240665">
                <a:tc>
                  <a:txBody>
                    <a:bodyPr/>
                    <a:lstStyle/>
                    <a:p>
                      <a:pPr algn="ctr">
                        <a:lnSpc>
                          <a:spcPct val="107000"/>
                        </a:lnSpc>
                        <a:spcAft>
                          <a:spcPts val="800"/>
                        </a:spcAft>
                      </a:pPr>
                      <a:r>
                        <a:rPr lang="en-IN" sz="1200" dirty="0">
                          <a:effectLst/>
                        </a:rPr>
                        <a:t>Wateriot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a:effectLst/>
                        </a:rPr>
                        <a:t>      Smart Purifier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Purity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5269993"/>
                  </a:ext>
                </a:extLst>
              </a:tr>
              <a:tr h="261620">
                <a:tc>
                  <a:txBody>
                    <a:bodyPr/>
                    <a:lstStyle/>
                    <a:p>
                      <a:pPr algn="ctr">
                        <a:lnSpc>
                          <a:spcPct val="107000"/>
                        </a:lnSpc>
                        <a:spcAft>
                          <a:spcPts val="800"/>
                        </a:spcAft>
                      </a:pPr>
                      <a:r>
                        <a:rPr lang="en-IN"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2204078"/>
                  </a:ext>
                </a:extLst>
              </a:tr>
              <a:tr h="264795">
                <a:tc>
                  <a:txBody>
                    <a:bodyPr/>
                    <a:lstStyle/>
                    <a:p>
                      <a:pPr algn="ctr">
                        <a:lnSpc>
                          <a:spcPct val="107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061707"/>
                  </a:ext>
                </a:extLst>
              </a:tr>
              <a:tr h="231775">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5738799"/>
                  </a:ext>
                </a:extLst>
              </a:tr>
              <a:tr h="262255">
                <a:tc>
                  <a:txBody>
                    <a:bodyPr/>
                    <a:lstStyle/>
                    <a:p>
                      <a:pPr algn="ctr">
                        <a:lnSpc>
                          <a:spcPct val="107000"/>
                        </a:lnSpc>
                        <a:spcAft>
                          <a:spcPts val="800"/>
                        </a:spcAft>
                      </a:pPr>
                      <a:r>
                        <a:rPr lang="en-IN"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1946370"/>
                  </a:ext>
                </a:extLst>
              </a:tr>
              <a:tr h="273685">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8229333"/>
                  </a:ext>
                </a:extLst>
              </a:tr>
              <a:tr h="330200">
                <a:tc>
                  <a:txBody>
                    <a:bodyPr/>
                    <a:lstStyle/>
                    <a:p>
                      <a:pPr algn="ctr">
                        <a:lnSpc>
                          <a:spcPct val="107000"/>
                        </a:lnSpc>
                        <a:spcAft>
                          <a:spcPts val="800"/>
                        </a:spcAft>
                      </a:pPr>
                      <a:r>
                        <a:rPr lang="en-IN"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4290010"/>
                  </a:ext>
                </a:extLst>
              </a:tr>
            </a:tbl>
          </a:graphicData>
        </a:graphic>
      </p:graphicFrame>
      <p:graphicFrame>
        <p:nvGraphicFramePr>
          <p:cNvPr id="8" name="Chart 7">
            <a:extLst>
              <a:ext uri="{FF2B5EF4-FFF2-40B4-BE49-F238E27FC236}">
                <a16:creationId xmlns:a16="http://schemas.microsoft.com/office/drawing/2014/main" id="{A1DC1F11-3FC9-42D6-BDB0-05D4A3C62926}"/>
              </a:ext>
            </a:extLst>
          </p:cNvPr>
          <p:cNvGraphicFramePr/>
          <p:nvPr>
            <p:extLst>
              <p:ext uri="{D42A27DB-BD31-4B8C-83A1-F6EECF244321}">
                <p14:modId xmlns:p14="http://schemas.microsoft.com/office/powerpoint/2010/main" val="1394584549"/>
              </p:ext>
            </p:extLst>
          </p:nvPr>
        </p:nvGraphicFramePr>
        <p:xfrm>
          <a:off x="2077547" y="2780258"/>
          <a:ext cx="5842086" cy="3883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4040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ACBB75-1362-41F3-9D09-8BA7632EE796}"/>
              </a:ext>
            </a:extLst>
          </p:cNvPr>
          <p:cNvSpPr txBox="1"/>
          <p:nvPr/>
        </p:nvSpPr>
        <p:spPr>
          <a:xfrm>
            <a:off x="1813301" y="148010"/>
            <a:ext cx="6106332" cy="463397"/>
          </a:xfrm>
          <a:prstGeom prst="rect">
            <a:avLst/>
          </a:prstGeom>
          <a:noFill/>
        </p:spPr>
        <p:txBody>
          <a:bodyPr wrap="square">
            <a:spAutoFit/>
          </a:bodyPr>
          <a:lstStyle/>
          <a:p>
            <a:pPr algn="ct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Table 5.3.3 : Lifetime Expectancy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26F1C61-418C-4BB4-889A-FB8BDFF9296B}"/>
              </a:ext>
            </a:extLst>
          </p:cNvPr>
          <p:cNvGraphicFramePr>
            <a:graphicFrameLocks noGrp="1"/>
          </p:cNvGraphicFramePr>
          <p:nvPr>
            <p:extLst>
              <p:ext uri="{D42A27DB-BD31-4B8C-83A1-F6EECF244321}">
                <p14:modId xmlns:p14="http://schemas.microsoft.com/office/powerpoint/2010/main" val="3955973359"/>
              </p:ext>
            </p:extLst>
          </p:nvPr>
        </p:nvGraphicFramePr>
        <p:xfrm>
          <a:off x="2167717" y="751073"/>
          <a:ext cx="5397500" cy="1864995"/>
        </p:xfrm>
        <a:graphic>
          <a:graphicData uri="http://schemas.openxmlformats.org/drawingml/2006/table">
            <a:tbl>
              <a:tblPr firstRow="1" firstCol="1" bandRow="1">
                <a:tableStyleId>{5C22544A-7EE6-4342-B048-85BDC9FD1C3A}</a:tableStyleId>
              </a:tblPr>
              <a:tblGrid>
                <a:gridCol w="2607310">
                  <a:extLst>
                    <a:ext uri="{9D8B030D-6E8A-4147-A177-3AD203B41FA5}">
                      <a16:colId xmlns:a16="http://schemas.microsoft.com/office/drawing/2014/main" val="3491797698"/>
                    </a:ext>
                  </a:extLst>
                </a:gridCol>
                <a:gridCol w="2790190">
                  <a:extLst>
                    <a:ext uri="{9D8B030D-6E8A-4147-A177-3AD203B41FA5}">
                      <a16:colId xmlns:a16="http://schemas.microsoft.com/office/drawing/2014/main" val="1503591787"/>
                    </a:ext>
                  </a:extLst>
                </a:gridCol>
              </a:tblGrid>
              <a:tr h="240665">
                <a:tc>
                  <a:txBody>
                    <a:bodyPr/>
                    <a:lstStyle/>
                    <a:p>
                      <a:pPr algn="ctr">
                        <a:lnSpc>
                          <a:spcPct val="107000"/>
                        </a:lnSpc>
                        <a:spcAft>
                          <a:spcPts val="800"/>
                        </a:spcAft>
                      </a:pPr>
                      <a:r>
                        <a:rPr lang="en-IN" sz="1200">
                          <a:effectLst/>
                        </a:rPr>
                        <a:t>Purifiers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Life Time (Months)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46996"/>
                  </a:ext>
                </a:extLst>
              </a:tr>
              <a:tr h="261620">
                <a:tc>
                  <a:txBody>
                    <a:bodyPr/>
                    <a:lstStyle/>
                    <a:p>
                      <a:pPr algn="ctr">
                        <a:lnSpc>
                          <a:spcPct val="107000"/>
                        </a:lnSpc>
                        <a:spcAft>
                          <a:spcPts val="800"/>
                        </a:spcAft>
                      </a:pPr>
                      <a:r>
                        <a:rPr lang="en-IN" sz="1200">
                          <a:effectLst/>
                        </a:rPr>
                        <a:t>Smart IoT Purifier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44843"/>
                  </a:ext>
                </a:extLst>
              </a:tr>
              <a:tr h="264795">
                <a:tc>
                  <a:txBody>
                    <a:bodyPr/>
                    <a:lstStyle/>
                    <a:p>
                      <a:pPr algn="ctr">
                        <a:lnSpc>
                          <a:spcPct val="107000"/>
                        </a:lnSpc>
                        <a:spcAft>
                          <a:spcPts val="800"/>
                        </a:spcAft>
                      </a:pPr>
                      <a:r>
                        <a:rPr lang="en-IN" sz="1200">
                          <a:effectLst/>
                        </a:rPr>
                        <a:t>Miniature Purifier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0620721"/>
                  </a:ext>
                </a:extLst>
              </a:tr>
              <a:tr h="231775">
                <a:tc>
                  <a:txBody>
                    <a:bodyPr/>
                    <a:lstStyle/>
                    <a:p>
                      <a:pPr algn="ctr">
                        <a:lnSpc>
                          <a:spcPct val="107000"/>
                        </a:lnSpc>
                        <a:spcAft>
                          <a:spcPts val="800"/>
                        </a:spcAft>
                      </a:pPr>
                      <a:r>
                        <a:rPr lang="en-IN" sz="1200" dirty="0">
                          <a:effectLst/>
                        </a:rPr>
                        <a:t>Wateriot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5226180"/>
                  </a:ext>
                </a:extLst>
              </a:tr>
              <a:tr h="262255">
                <a:tc>
                  <a:txBody>
                    <a:bodyPr/>
                    <a:lstStyle/>
                    <a:p>
                      <a:pPr algn="ctr">
                        <a:lnSpc>
                          <a:spcPct val="107000"/>
                        </a:lnSpc>
                        <a:spcAft>
                          <a:spcPts val="800"/>
                        </a:spcAft>
                      </a:pPr>
                      <a:r>
                        <a:rPr lang="en-IN" sz="1200">
                          <a:effectLst/>
                        </a:rPr>
                        <a:t>Purity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0665563"/>
                  </a:ext>
                </a:extLst>
              </a:tr>
              <a:tr h="273685">
                <a:tc>
                  <a:txBody>
                    <a:bodyPr/>
                    <a:lstStyle/>
                    <a:p>
                      <a:pPr algn="ctr">
                        <a:lnSpc>
                          <a:spcPct val="107000"/>
                        </a:lnSpc>
                        <a:spcAft>
                          <a:spcPts val="800"/>
                        </a:spcAft>
                      </a:pPr>
                      <a:r>
                        <a:rPr lang="en-IN" sz="1200">
                          <a:effectLst/>
                        </a:rPr>
                        <a:t>Smart Water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a:effectLst/>
                        </a:rPr>
                        <a:t>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555875"/>
                  </a:ext>
                </a:extLst>
              </a:tr>
              <a:tr h="330200">
                <a:tc>
                  <a:txBody>
                    <a:bodyPr/>
                    <a:lstStyle/>
                    <a:p>
                      <a:pPr algn="ctr">
                        <a:lnSpc>
                          <a:spcPct val="107000"/>
                        </a:lnSpc>
                        <a:spcAft>
                          <a:spcPts val="800"/>
                        </a:spcAft>
                      </a:pPr>
                      <a:r>
                        <a:rPr lang="en-IN" sz="1200">
                          <a:effectLst/>
                        </a:rPr>
                        <a:t>SurePure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dirty="0">
                          <a:effectLst/>
                        </a:rPr>
                        <a:t>18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041524"/>
                  </a:ext>
                </a:extLst>
              </a:tr>
            </a:tbl>
          </a:graphicData>
        </a:graphic>
      </p:graphicFrame>
      <p:graphicFrame>
        <p:nvGraphicFramePr>
          <p:cNvPr id="7" name="Chart 6">
            <a:extLst>
              <a:ext uri="{FF2B5EF4-FFF2-40B4-BE49-F238E27FC236}">
                <a16:creationId xmlns:a16="http://schemas.microsoft.com/office/drawing/2014/main" id="{073BF14D-5392-4102-870C-5EB677B0D61A}"/>
              </a:ext>
            </a:extLst>
          </p:cNvPr>
          <p:cNvGraphicFramePr/>
          <p:nvPr>
            <p:extLst>
              <p:ext uri="{D42A27DB-BD31-4B8C-83A1-F6EECF244321}">
                <p14:modId xmlns:p14="http://schemas.microsoft.com/office/powerpoint/2010/main" val="3836047674"/>
              </p:ext>
            </p:extLst>
          </p:nvPr>
        </p:nvGraphicFramePr>
        <p:xfrm>
          <a:off x="1653152" y="2878944"/>
          <a:ext cx="6653939" cy="38310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4701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23DC38-4933-45D6-AAF7-F5628E6DB41C}"/>
              </a:ext>
            </a:extLst>
          </p:cNvPr>
          <p:cNvSpPr txBox="1"/>
          <p:nvPr/>
        </p:nvSpPr>
        <p:spPr>
          <a:xfrm>
            <a:off x="1069383" y="1746932"/>
            <a:ext cx="7904135" cy="3602718"/>
          </a:xfrm>
          <a:prstGeom prst="rect">
            <a:avLst/>
          </a:prstGeom>
          <a:noFill/>
        </p:spPr>
        <p:txBody>
          <a:bodyPr wrap="square">
            <a:spAutoFit/>
          </a:bodyPr>
          <a:lstStyle/>
          <a:p>
            <a:pPr marL="285750" lvl="0" indent="-285750" algn="ctr">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5.3.1 with its corresponding graph compares the total electricity consumption (in watt) in different durations of time by Wateriot to other purifiers.</a:t>
            </a:r>
          </a:p>
          <a:p>
            <a:pPr marL="285750" lvl="0" indent="-285750" algn="ctr">
              <a:lnSpc>
                <a:spcPct val="150000"/>
              </a:lnSpc>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ctr">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5.3.2 with its corresponding graph compares the water wastages (in litres) by Wateriot to other purifiers.</a:t>
            </a:r>
          </a:p>
          <a:p>
            <a:pPr marL="285750" lvl="0" indent="-285750" algn="ctr">
              <a:lnSpc>
                <a:spcPct val="150000"/>
              </a:lnSpc>
              <a:buFont typeface="Arial" panose="020B0604020202020204" pitchFamily="34" charset="0"/>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ctr">
              <a:lnSpc>
                <a:spcPct val="150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Table 5.3.3 with its corresponding graph compares the total life expectancy (in months) of Wateriot to other water purifiers.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9302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E96F-482D-480A-8F0B-524D86FFA72C}"/>
              </a:ext>
            </a:extLst>
          </p:cNvPr>
          <p:cNvSpPr>
            <a:spLocks noGrp="1"/>
          </p:cNvSpPr>
          <p:nvPr>
            <p:ph type="title"/>
          </p:nvPr>
        </p:nvSpPr>
        <p:spPr>
          <a:xfrm>
            <a:off x="677334" y="1500189"/>
            <a:ext cx="8596668" cy="1320800"/>
          </a:xfrm>
        </p:spPr>
        <p:txBody>
          <a:bodyPr/>
          <a:lstStyle/>
          <a:p>
            <a:r>
              <a:rPr lang="en-IN" b="1" dirty="0">
                <a:solidFill>
                  <a:schemeClr val="accent1">
                    <a:lumMod val="60000"/>
                    <a:lumOff val="40000"/>
                  </a:schemeClr>
                </a:solidFill>
              </a:rPr>
              <a:t>Conclusion</a:t>
            </a:r>
          </a:p>
        </p:txBody>
      </p:sp>
      <p:sp>
        <p:nvSpPr>
          <p:cNvPr id="3" name="Content Placeholder 2">
            <a:extLst>
              <a:ext uri="{FF2B5EF4-FFF2-40B4-BE49-F238E27FC236}">
                <a16:creationId xmlns:a16="http://schemas.microsoft.com/office/drawing/2014/main" id="{C58F119F-F560-4E0F-AF9A-F5860D9E31E0}"/>
              </a:ext>
            </a:extLst>
          </p:cNvPr>
          <p:cNvSpPr>
            <a:spLocks noGrp="1"/>
          </p:cNvSpPr>
          <p:nvPr>
            <p:ph idx="1"/>
          </p:nvPr>
        </p:nvSpPr>
        <p:spPr>
          <a:xfrm>
            <a:off x="1018297" y="2439559"/>
            <a:ext cx="7319791" cy="3880773"/>
          </a:xfrm>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completion of the design that we developed using the water purifier and various sensors in different segments of the purifier to monitor and to control the working of those segments in real-time by using concepts and technologies of Internet of Things makes the exiting models of water purifiers more efficient and extend their working life.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the sensor that are used in this project are affordable and not very expensive.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will not only help the current manufacturers in the market but also the end consumer of the product.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25730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06AC-895B-401A-A9E8-8A0091AE8D16}"/>
              </a:ext>
            </a:extLst>
          </p:cNvPr>
          <p:cNvSpPr>
            <a:spLocks noGrp="1"/>
          </p:cNvSpPr>
          <p:nvPr>
            <p:ph type="title"/>
          </p:nvPr>
        </p:nvSpPr>
        <p:spPr>
          <a:xfrm>
            <a:off x="677333" y="1632488"/>
            <a:ext cx="8596668" cy="1320800"/>
          </a:xfrm>
        </p:spPr>
        <p:txBody>
          <a:bodyPr/>
          <a:lstStyle/>
          <a:p>
            <a:r>
              <a:rPr lang="en-IN" b="1" dirty="0">
                <a:solidFill>
                  <a:schemeClr val="accent1">
                    <a:lumMod val="60000"/>
                    <a:lumOff val="40000"/>
                  </a:schemeClr>
                </a:solidFill>
              </a:rPr>
              <a:t>Future Scope</a:t>
            </a:r>
          </a:p>
        </p:txBody>
      </p:sp>
      <p:sp>
        <p:nvSpPr>
          <p:cNvPr id="3" name="Content Placeholder 2">
            <a:extLst>
              <a:ext uri="{FF2B5EF4-FFF2-40B4-BE49-F238E27FC236}">
                <a16:creationId xmlns:a16="http://schemas.microsoft.com/office/drawing/2014/main" id="{A1614763-A410-4686-A06D-0FA67D72ECE0}"/>
              </a:ext>
            </a:extLst>
          </p:cNvPr>
          <p:cNvSpPr>
            <a:spLocks noGrp="1"/>
          </p:cNvSpPr>
          <p:nvPr>
            <p:ph idx="1"/>
          </p:nvPr>
        </p:nvSpPr>
        <p:spPr>
          <a:xfrm>
            <a:off x="1013555" y="2501552"/>
            <a:ext cx="7924225" cy="3880773"/>
          </a:xfrm>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present stage, we have equipped the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Wateriot: Advance IoT based smart water purifier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with water flow, ultrasonic and pH-rod sensor with LCD display that monitors and measures the flow, level and quality of water the purifier and then data is sent to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cloud. Then web page shows data from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ThingSpeak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cloud to the user. However, in future the Wateriot can also be equipped with other modern sensors and devices.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Further we can analyze the data received from the purifier and use some machine algorithm to take better decision and this will also help us make future decisions about the purifying motor from the past data. Thus, making it more efficient and easier to handle. Hence IoT can help us in bringing cost effective, smart and more efficient technology in future.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3185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081-7BDE-49EE-8770-72710ED44BB5}"/>
              </a:ext>
            </a:extLst>
          </p:cNvPr>
          <p:cNvSpPr>
            <a:spLocks noGrp="1"/>
          </p:cNvSpPr>
          <p:nvPr>
            <p:ph type="title"/>
          </p:nvPr>
        </p:nvSpPr>
        <p:spPr/>
        <p:txBody>
          <a:bodyPr/>
          <a:lstStyle/>
          <a:p>
            <a:r>
              <a:rPr lang="en-IN" dirty="0">
                <a:solidFill>
                  <a:schemeClr val="accent1">
                    <a:lumMod val="60000"/>
                    <a:lumOff val="40000"/>
                  </a:schemeClr>
                </a:solidFill>
              </a:rPr>
              <a:t>References:</a:t>
            </a:r>
          </a:p>
        </p:txBody>
      </p:sp>
      <p:sp>
        <p:nvSpPr>
          <p:cNvPr id="3" name="Content Placeholder 2">
            <a:extLst>
              <a:ext uri="{FF2B5EF4-FFF2-40B4-BE49-F238E27FC236}">
                <a16:creationId xmlns:a16="http://schemas.microsoft.com/office/drawing/2014/main" id="{E5B4FC9D-F9C3-4187-9250-6F73DB9B0E82}"/>
              </a:ext>
            </a:extLst>
          </p:cNvPr>
          <p:cNvSpPr>
            <a:spLocks noGrp="1"/>
          </p:cNvSpPr>
          <p:nvPr>
            <p:ph idx="1"/>
          </p:nvPr>
        </p:nvSpPr>
        <p:spPr>
          <a:xfrm>
            <a:off x="677334" y="1488613"/>
            <a:ext cx="8900619" cy="4759787"/>
          </a:xfrm>
        </p:spPr>
        <p:txBody>
          <a:bodyPr>
            <a:noAutofit/>
          </a:bodyPr>
          <a:lstStyle/>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https://www.ijeast.com/papers/335-339,Tesma503,IJEAST.pdf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http://www.kscst.iisc.ernet.in/spp/40_series/SPP40S/02_Exhibition_Projects/158_40S_BE_2050.pdf</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https://ieeexplore.ieee.org/abstract/document/9336991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https://bit.ly/2dRtPP0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https://smartrokit.com/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http://www.waterworld.com/articles/wwi/print/volume-26/issue-5/regulars/creative-finance/smart-water-metering-networks-an-intelligent-investment.html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https://behrtech.com/blog/top-10-iot-sensor-types/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1200"/>
              </a:spcBef>
              <a:spcAft>
                <a:spcPts val="600"/>
              </a:spcAft>
              <a:buFont typeface="+mj-lt"/>
              <a:buAutoNum type="romanUcPeriod"/>
            </a:pPr>
            <a:r>
              <a:rPr lang="en-IN"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https://en.wikipedia.org/wiki/Internet_of_things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18596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3A3041-0C55-43E8-88AE-561EAF01A025}"/>
              </a:ext>
            </a:extLst>
          </p:cNvPr>
          <p:cNvSpPr txBox="1"/>
          <p:nvPr/>
        </p:nvSpPr>
        <p:spPr>
          <a:xfrm>
            <a:off x="1330706" y="2742060"/>
            <a:ext cx="4528039" cy="1015663"/>
          </a:xfrm>
          <a:prstGeom prst="rect">
            <a:avLst/>
          </a:prstGeom>
          <a:noFill/>
        </p:spPr>
        <p:txBody>
          <a:bodyPr wrap="square" rtlCol="0">
            <a:spAutoFit/>
          </a:bodyPr>
          <a:lstStyle/>
          <a:p>
            <a:r>
              <a:rPr lang="en-US" sz="6000" i="1" dirty="0">
                <a:solidFill>
                  <a:schemeClr val="accent1">
                    <a:lumMod val="60000"/>
                    <a:lumOff val="40000"/>
                  </a:schemeClr>
                </a:solidFill>
                <a:latin typeface="Algerian" panose="04020705040A02060702" pitchFamily="82" charset="0"/>
              </a:rPr>
              <a:t>Thank</a:t>
            </a:r>
            <a:r>
              <a:rPr lang="en-US" sz="6000" i="1" dirty="0">
                <a:latin typeface="Algerian" panose="04020705040A02060702" pitchFamily="82" charset="0"/>
              </a:rPr>
              <a:t> </a:t>
            </a:r>
            <a:r>
              <a:rPr lang="en-US" sz="6000" i="1" dirty="0">
                <a:solidFill>
                  <a:schemeClr val="accent1">
                    <a:lumMod val="60000"/>
                    <a:lumOff val="40000"/>
                  </a:schemeClr>
                </a:solidFill>
                <a:latin typeface="Algerian" panose="04020705040A02060702" pitchFamily="82" charset="0"/>
              </a:rPr>
              <a:t>You</a:t>
            </a:r>
            <a:endParaRPr lang="en-IN" sz="6000" i="1" dirty="0">
              <a:solidFill>
                <a:schemeClr val="accent1">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263116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B9AF-2E5C-4CF5-8442-E3FC4BAFA048}"/>
              </a:ext>
            </a:extLst>
          </p:cNvPr>
          <p:cNvSpPr>
            <a:spLocks noGrp="1"/>
          </p:cNvSpPr>
          <p:nvPr>
            <p:ph type="title"/>
          </p:nvPr>
        </p:nvSpPr>
        <p:spPr>
          <a:xfrm>
            <a:off x="677334" y="377126"/>
            <a:ext cx="8596668" cy="1320800"/>
          </a:xfrm>
        </p:spPr>
        <p:txBody>
          <a:bodyPr>
            <a:normAutofit/>
          </a:bodyPr>
          <a:lstStyle/>
          <a:p>
            <a:r>
              <a:rPr lang="en-IN" sz="3600" u="sng" dirty="0">
                <a:solidFill>
                  <a:schemeClr val="accent1">
                    <a:lumMod val="40000"/>
                    <a:lumOff val="60000"/>
                  </a:schemeClr>
                </a:solidFill>
                <a:effectLst/>
                <a:latin typeface="Times New Roman" panose="02020603050405020304" pitchFamily="18" charset="0"/>
                <a:ea typeface="Times New Roman" panose="02020603050405020304" pitchFamily="18" charset="0"/>
                <a:cs typeface="Arial" panose="020B0604020202020204" pitchFamily="34" charset="0"/>
              </a:rPr>
              <a:t>Objective</a:t>
            </a:r>
            <a:endParaRPr lang="en-IN" dirty="0">
              <a:solidFill>
                <a:schemeClr val="accent1">
                  <a:lumMod val="40000"/>
                  <a:lumOff val="60000"/>
                </a:schemeClr>
              </a:solidFill>
            </a:endParaRPr>
          </a:p>
        </p:txBody>
      </p:sp>
      <p:sp>
        <p:nvSpPr>
          <p:cNvPr id="3" name="Content Placeholder 2">
            <a:extLst>
              <a:ext uri="{FF2B5EF4-FFF2-40B4-BE49-F238E27FC236}">
                <a16:creationId xmlns:a16="http://schemas.microsoft.com/office/drawing/2014/main" id="{A4EBDD1D-363F-4708-8259-83BEF6B98889}"/>
              </a:ext>
            </a:extLst>
          </p:cNvPr>
          <p:cNvSpPr>
            <a:spLocks noGrp="1"/>
          </p:cNvSpPr>
          <p:nvPr>
            <p:ph idx="1"/>
          </p:nvPr>
        </p:nvSpPr>
        <p:spPr>
          <a:xfrm>
            <a:off x="677333" y="1318131"/>
            <a:ext cx="9241581" cy="5539869"/>
          </a:xfrm>
        </p:spPr>
        <p:txBody>
          <a:bodyPr>
            <a:noAutofit/>
          </a:bodyPr>
          <a:lstStyle/>
          <a:p>
            <a:pPr marL="0" indent="0" algn="just">
              <a:lnSpc>
                <a:spcPct val="115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This invention is a smart water purifier. The main objective of it is to use Internet of Things and various sensors in different segments of the purifier to monitor and control their working in real-time. </a:t>
            </a:r>
          </a:p>
          <a:p>
            <a:pPr algn="just">
              <a:lnSpc>
                <a:spcPct val="115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Sometimes water purification motor runs despite of having no water inlet. This results in burning of the motor circuit. The first module of the invention solves this problem by checking the flow of water inlet using Water Flow Sensor and 7 signal to user’s smartphone when water flow anyhow stops. User can then cut power flowing to the motor. This will also prevent the wastage of electricity that is going to be used by the motor.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almost every purifier, the purifying device runs on its own and have fixed parameter of water level on which it runs. But it results in wastage of electricity and potential of purifier. So, this invention will use ultrasonic sensor that calculates the water level and user can dynamically set the water level parameter o which the purifier will run.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rPr>
              <a:t>In normal purifiers, we get the fixed water purifying rate and speed which does not vary on the basis of water quality and ultimately reduce the performance level of the purifier. So, this invention will use a smart regulator connected with our mobile device through cloud and by which user can control the purifier’s rate and speed according to the water quality. On the conclusion we simply mean to save electricity and water and ensure longevity of the water purifier and make it more feasible to use and control from anywhere.</a:t>
            </a:r>
            <a:endParaRPr lang="en-IN" sz="1600" dirty="0"/>
          </a:p>
        </p:txBody>
      </p:sp>
    </p:spTree>
    <p:extLst>
      <p:ext uri="{BB962C8B-B14F-4D97-AF65-F5344CB8AC3E}">
        <p14:creationId xmlns:p14="http://schemas.microsoft.com/office/powerpoint/2010/main" val="1386662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0A5E-BE22-48AF-B0FD-4AA46867C97C}"/>
              </a:ext>
            </a:extLst>
          </p:cNvPr>
          <p:cNvSpPr>
            <a:spLocks noGrp="1"/>
          </p:cNvSpPr>
          <p:nvPr>
            <p:ph type="title"/>
          </p:nvPr>
        </p:nvSpPr>
        <p:spPr>
          <a:xfrm>
            <a:off x="785822" y="5036949"/>
            <a:ext cx="7629758" cy="1139986"/>
          </a:xfrm>
        </p:spPr>
        <p:txBody>
          <a:bodyPr>
            <a:noAutofit/>
          </a:bodyPr>
          <a:lstStyle/>
          <a:p>
            <a:r>
              <a:rPr lang="en-IN" sz="4800" b="1" dirty="0">
                <a:solidFill>
                  <a:schemeClr val="accent1">
                    <a:lumMod val="60000"/>
                    <a:lumOff val="40000"/>
                  </a:schemeClr>
                </a:solidFill>
              </a:rPr>
              <a:t>Requirements</a:t>
            </a:r>
          </a:p>
        </p:txBody>
      </p:sp>
    </p:spTree>
    <p:extLst>
      <p:ext uri="{BB962C8B-B14F-4D97-AF65-F5344CB8AC3E}">
        <p14:creationId xmlns:p14="http://schemas.microsoft.com/office/powerpoint/2010/main" val="286566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DD3E6C-73A8-4E2A-A0DB-254CBF1F83B1}"/>
              </a:ext>
            </a:extLst>
          </p:cNvPr>
          <p:cNvSpPr txBox="1"/>
          <p:nvPr/>
        </p:nvSpPr>
        <p:spPr>
          <a:xfrm>
            <a:off x="480447" y="418454"/>
            <a:ext cx="6059838" cy="6621300"/>
          </a:xfrm>
          <a:prstGeom prst="rect">
            <a:avLst/>
          </a:prstGeom>
          <a:noFill/>
        </p:spPr>
        <p:txBody>
          <a:bodyPr wrap="square" rtlCol="0">
            <a:spAutoFit/>
          </a:bodyPr>
          <a:lstStyle/>
          <a:p>
            <a:pPr marL="342900" lvl="0" indent="-342900">
              <a:lnSpc>
                <a:spcPct val="150000"/>
              </a:lnSpc>
              <a:buFont typeface="+mj-lt"/>
              <a:buAutoNum type="arabicPeriod"/>
            </a:pPr>
            <a:r>
              <a:rPr lang="en-US" sz="1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Water Flow Sensor:</a:t>
            </a:r>
            <a: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Water flow sensor is made up of hard plastic body, a water rotor, and a hall-effect sensor. When water flows inside the valve body of the sensor through the rotor, the rotor rotates and its speed varies with different rate of flow. The hall-effect sensor generates the corresponding pulse signal. The most common way to calculate liquid flow rate is actually identical to the principle of measuring the velocity of wind by an anemometer: the velocity of wind is directly proportional to the rotation speed of the anemometer. The prime part of this type of flow sensor is a type of a pinwheel, whose speed is proportional to the flow rate of liquid passing through it. Checking the rate of flow of water inlet using Water Flow Sensor and sends signal to user’s smartphone when water flow anyhow stops. User can then cut power flowing to the motor. This will prevent motor from burn down due to unnecessary running even if water flow is zero and this will also prevent the wastage of electricity that is going to be used by the motor.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2" name="Picture 11">
            <a:extLst>
              <a:ext uri="{FF2B5EF4-FFF2-40B4-BE49-F238E27FC236}">
                <a16:creationId xmlns:a16="http://schemas.microsoft.com/office/drawing/2014/main" id="{39D168F3-96AB-4016-B350-55BFDE5DAC1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049232" y="2707706"/>
            <a:ext cx="2291080" cy="2042795"/>
          </a:xfrm>
          <a:prstGeom prst="rect">
            <a:avLst/>
          </a:prstGeom>
        </p:spPr>
      </p:pic>
    </p:spTree>
    <p:extLst>
      <p:ext uri="{BB962C8B-B14F-4D97-AF65-F5344CB8AC3E}">
        <p14:creationId xmlns:p14="http://schemas.microsoft.com/office/powerpoint/2010/main" val="166489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DD3E6C-73A8-4E2A-A0DB-254CBF1F83B1}"/>
              </a:ext>
            </a:extLst>
          </p:cNvPr>
          <p:cNvSpPr txBox="1"/>
          <p:nvPr/>
        </p:nvSpPr>
        <p:spPr>
          <a:xfrm>
            <a:off x="480447" y="914722"/>
            <a:ext cx="5615553" cy="5028556"/>
          </a:xfrm>
          <a:prstGeom prst="rect">
            <a:avLst/>
          </a:prstGeom>
          <a:noFill/>
        </p:spPr>
        <p:txBody>
          <a:bodyPr wrap="square" rtlCol="0">
            <a:spAutoFit/>
          </a:bodyPr>
          <a:lstStyle/>
          <a:p>
            <a:pPr lvl="0">
              <a:lnSpc>
                <a:spcPct val="150000"/>
              </a:lnSpc>
            </a:pPr>
            <a:r>
              <a:rPr lang="en-US" sz="1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2.   Ultrasonic Sensor:</a:t>
            </a:r>
            <a:r>
              <a:rPr lang="en-US"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ultrasonic sensor is used to calculate the distance of a particular object by emitting ultrasonic sound waves, and converting the reflected sound into an electrical signal. An ultrasonic sensor consists of two main working parts: (1) The Transmitter: Transmitter is responsible of emission of the sound waves using piezoelectric crystals. (2) The Receiver: Receiver encounters the sound after it return back by hitting the target.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checks the level of purified water in the tank and based on that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 can dynamically set the water level parameter on which the purifier will run which reduces the wastage of electricity and water, and increase potential and longevity of purifier.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FB8C9C5-4D36-4DF6-AE50-E6F3D760CE1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59381" y="2376170"/>
            <a:ext cx="2764790" cy="2105660"/>
          </a:xfrm>
          <a:prstGeom prst="rect">
            <a:avLst/>
          </a:prstGeom>
        </p:spPr>
      </p:pic>
    </p:spTree>
    <p:extLst>
      <p:ext uri="{BB962C8B-B14F-4D97-AF65-F5344CB8AC3E}">
        <p14:creationId xmlns:p14="http://schemas.microsoft.com/office/powerpoint/2010/main" val="417917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DD3E6C-73A8-4E2A-A0DB-254CBF1F83B1}"/>
              </a:ext>
            </a:extLst>
          </p:cNvPr>
          <p:cNvSpPr txBox="1"/>
          <p:nvPr/>
        </p:nvSpPr>
        <p:spPr>
          <a:xfrm>
            <a:off x="449451" y="796067"/>
            <a:ext cx="6059838" cy="5265865"/>
          </a:xfrm>
          <a:prstGeom prst="rect">
            <a:avLst/>
          </a:prstGeom>
          <a:noFill/>
        </p:spPr>
        <p:txBody>
          <a:bodyPr wrap="square" rtlCol="0">
            <a:spAutoFit/>
          </a:bodyPr>
          <a:lstStyle/>
          <a:p>
            <a:pPr lvl="0">
              <a:lnSpc>
                <a:spcPct val="150000"/>
              </a:lnSpc>
            </a:pPr>
            <a:r>
              <a:rPr lang="en-US" sz="1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3.   Water Quality Sensor: </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 sensor measures the acidity or alkalinity of the water on the scale of 0-14. When the pH value falls below 7, the water starts to become more acidic and any number above seven indicates more alkaline. Different types of pH sensor work differently to measure the quality of the water. pH meter in pH sensor basically measures the hydrogen-ion activity in water-based solutions by calculating the difference in electrical potential between a pH electrode and a reference electrode and it sometimes also called as a "potentiometric pH meter". The measurement indicates the acidity or alkalinity of water. Using Water Quality Sensor user can monitor the quality of water and based on that can control the purifying rate and speed. It can be used in many area like in laboratories, water source quality control,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CC8FA82-BB04-4A7E-9946-4F9CE494E02E}"/>
              </a:ext>
            </a:extLst>
          </p:cNvPr>
          <p:cNvPicPr/>
          <p:nvPr/>
        </p:nvPicPr>
        <p:blipFill>
          <a:blip r:embed="rId2">
            <a:extLst>
              <a:ext uri="{28A0092B-C50C-407E-A947-70E740481C1C}">
                <a14:useLocalDpi xmlns:a14="http://schemas.microsoft.com/office/drawing/2010/main" val="0"/>
              </a:ext>
            </a:extLst>
          </a:blip>
          <a:stretch>
            <a:fillRect/>
          </a:stretch>
        </p:blipFill>
        <p:spPr>
          <a:xfrm flipH="1">
            <a:off x="6705190" y="2597963"/>
            <a:ext cx="2903759" cy="1662074"/>
          </a:xfrm>
          <a:prstGeom prst="rect">
            <a:avLst/>
          </a:prstGeom>
        </p:spPr>
      </p:pic>
    </p:spTree>
    <p:extLst>
      <p:ext uri="{BB962C8B-B14F-4D97-AF65-F5344CB8AC3E}">
        <p14:creationId xmlns:p14="http://schemas.microsoft.com/office/powerpoint/2010/main" val="28964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DD3E6C-73A8-4E2A-A0DB-254CBF1F83B1}"/>
              </a:ext>
            </a:extLst>
          </p:cNvPr>
          <p:cNvSpPr txBox="1"/>
          <p:nvPr/>
        </p:nvSpPr>
        <p:spPr>
          <a:xfrm>
            <a:off x="433953" y="955342"/>
            <a:ext cx="5362413" cy="4947316"/>
          </a:xfrm>
          <a:prstGeom prst="rect">
            <a:avLst/>
          </a:prstGeom>
          <a:noFill/>
        </p:spPr>
        <p:txBody>
          <a:bodyPr wrap="square" rtlCol="0">
            <a:spAutoFit/>
          </a:bodyPr>
          <a:lstStyle/>
          <a:p>
            <a:pPr lvl="0">
              <a:lnSpc>
                <a:spcPct val="150000"/>
              </a:lnSpc>
            </a:pPr>
            <a:r>
              <a:rPr lang="en-IN" sz="18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4.   16 x 2 LCD Module:</a:t>
            </a:r>
            <a:endParaRPr lang="en-IN" sz="18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Liquid Crystal Display (LCD) not only provides user interface but also used for debugging purpose. HITACHI 44780 which provides a simple interface between the controller &amp; an LCD is the most common type of LCD controller. These LCDs are simple to interface with the controller and cost effective. The LCD has 3 control lines (RS, R/W &amp; EN) &amp; 8 (or 4) data lines. The total number on data lines depends on the mode of operation. 8-bit mode of operation requires 8 data lines + 3 control lines i.e., 11 lines in total. And 4-bit mode of operation requires 4 data lines + 3 control lines i.e., 7 lines in total. We decide the mode of use on the basis of availability of data lines.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C39212A-B593-4FA6-9D3D-857993EF2A80}"/>
              </a:ext>
            </a:extLst>
          </p:cNvPr>
          <p:cNvPicPr/>
          <p:nvPr/>
        </p:nvPicPr>
        <p:blipFill>
          <a:blip r:embed="rId2">
            <a:extLst>
              <a:ext uri="{28A0092B-C50C-407E-A947-70E740481C1C}">
                <a14:useLocalDpi xmlns:a14="http://schemas.microsoft.com/office/drawing/2010/main" val="0"/>
              </a:ext>
            </a:extLst>
          </a:blip>
          <a:stretch>
            <a:fillRect/>
          </a:stretch>
        </p:blipFill>
        <p:spPr>
          <a:xfrm>
            <a:off x="6548319" y="2793047"/>
            <a:ext cx="2814955" cy="1271905"/>
          </a:xfrm>
          <a:prstGeom prst="rect">
            <a:avLst/>
          </a:prstGeom>
        </p:spPr>
      </p:pic>
    </p:spTree>
    <p:extLst>
      <p:ext uri="{BB962C8B-B14F-4D97-AF65-F5344CB8AC3E}">
        <p14:creationId xmlns:p14="http://schemas.microsoft.com/office/powerpoint/2010/main" val="1789616254"/>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1037</TotalTime>
  <Words>2605</Words>
  <Application>Microsoft Office PowerPoint</Application>
  <PresentationFormat>Widescreen</PresentationFormat>
  <Paragraphs>261</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Algerian</vt:lpstr>
      <vt:lpstr>Aparajita</vt:lpstr>
      <vt:lpstr>Arial</vt:lpstr>
      <vt:lpstr>Calibri</vt:lpstr>
      <vt:lpstr>Roboto</vt:lpstr>
      <vt:lpstr>Symbol</vt:lpstr>
      <vt:lpstr>Times New Roman</vt:lpstr>
      <vt:lpstr>Trebuchet MS</vt:lpstr>
      <vt:lpstr>Verdana</vt:lpstr>
      <vt:lpstr>Wingdings 3</vt:lpstr>
      <vt:lpstr>Facet</vt:lpstr>
      <vt:lpstr>PowerPoint Presentation</vt:lpstr>
      <vt:lpstr>PowerPoint Presentation</vt:lpstr>
      <vt:lpstr>Introduction</vt:lpstr>
      <vt:lpstr>Objective</vt:lpstr>
      <vt:lpstr>Requirements</vt:lpstr>
      <vt:lpstr>PowerPoint Presentation</vt:lpstr>
      <vt:lpstr>PowerPoint Presentation</vt:lpstr>
      <vt:lpstr>PowerPoint Presentation</vt:lpstr>
      <vt:lpstr>PowerPoint Presentation</vt:lpstr>
      <vt:lpstr>Technology Used</vt:lpstr>
      <vt:lpstr>PowerPoint Presentation</vt:lpstr>
      <vt:lpstr>PowerPoint Presentation</vt:lpstr>
      <vt:lpstr>PowerPoint Presentation</vt:lpstr>
      <vt:lpstr>Proposed Model</vt:lpstr>
      <vt:lpstr>Working Diagrams</vt:lpstr>
      <vt:lpstr>Working Diagrams</vt:lpstr>
      <vt:lpstr>PowerPoint Presentation</vt:lpstr>
      <vt:lpstr> ALGORITHM:</vt:lpstr>
      <vt:lpstr>PowerPoint Presentation</vt:lpstr>
      <vt:lpstr>PowerPoint Presentation</vt:lpstr>
      <vt:lpstr>PowerPoint Presentation</vt:lpstr>
      <vt:lpstr> Experimental Result Analysis</vt:lpstr>
      <vt:lpstr>PowerPoint Presentation</vt:lpstr>
      <vt:lpstr>PowerPoint Presentation</vt:lpstr>
      <vt:lpstr>Result Analysis </vt:lpstr>
      <vt:lpstr>PowerPoint Presentation</vt:lpstr>
      <vt:lpstr>PowerPoint Presentation</vt:lpstr>
      <vt:lpstr>PowerPoint Presentation</vt:lpstr>
      <vt:lpstr>Comparison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Restaurant Site</dc:title>
  <dc:creator>Vishes Keshari</dc:creator>
  <cp:lastModifiedBy>Vishes Keshari</cp:lastModifiedBy>
  <cp:revision>74</cp:revision>
  <dcterms:created xsi:type="dcterms:W3CDTF">2020-09-11T13:55:42Z</dcterms:created>
  <dcterms:modified xsi:type="dcterms:W3CDTF">2021-06-27T04:58:00Z</dcterms:modified>
</cp:coreProperties>
</file>