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935512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935512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709970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709970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5709970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5709970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5709970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5709970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5709970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5709970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5709970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5709970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5709970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5709970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57099705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57099705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5709970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5709970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57099705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57099705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5709970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5709970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935512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935512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57099705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57099705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5709970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5709970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5709970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5709970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57099705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57099705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57099705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5709970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70abad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70abad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70abadd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970abadd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70abadd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70abadd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70abadd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70abadd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70abadd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70abadd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4935512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4935512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4935512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4935512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4935512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4935512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935512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4935512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49355120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4935512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49355120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4935512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70997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70997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 Singleton (creational)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38" y="661975"/>
            <a:ext cx="3057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 Proxy </a:t>
            </a:r>
            <a:r>
              <a:rPr lang="en-GB"/>
              <a:t>(structural)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319229"/>
            <a:ext cx="7081299" cy="33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 Bridge </a:t>
            </a:r>
            <a:r>
              <a:rPr lang="en-GB"/>
              <a:t>(structural)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176353"/>
            <a:ext cx="65296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11. Composite </a:t>
            </a:r>
            <a:r>
              <a:rPr lang="en-GB"/>
              <a:t>(structural)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200" y="445025"/>
            <a:ext cx="34099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12. Facade </a:t>
            </a:r>
            <a:r>
              <a:rPr lang="en-GB"/>
              <a:t>(structural) 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38225"/>
            <a:ext cx="7239000" cy="395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13. </a:t>
            </a:r>
            <a:r>
              <a:rPr lang="en-GB"/>
              <a:t>Flyweight (structural) </a:t>
            </a:r>
            <a:endParaRPr sz="2100">
              <a:solidFill>
                <a:srgbClr val="3030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Flyweight pattern is primarily used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reduce the number of objects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created and to decrease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memory footprint and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increase performance</a:t>
            </a:r>
            <a:endParaRPr sz="24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150" y="852475"/>
            <a:ext cx="4950750" cy="419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14. Template (</a:t>
            </a:r>
            <a:r>
              <a:rPr lang="en-GB"/>
              <a:t>behavioral</a:t>
            </a:r>
            <a:r>
              <a:rPr lang="en-GB"/>
              <a:t>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52500"/>
            <a:ext cx="6309033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15. Iterator (behavioral)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271604"/>
            <a:ext cx="6763641" cy="3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16. Observer </a:t>
            </a:r>
            <a:r>
              <a:rPr lang="en-GB"/>
              <a:t>(behavioral)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825" y="968425"/>
            <a:ext cx="5980825" cy="41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17. Mediator (behavioral)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28830"/>
            <a:ext cx="7511099" cy="18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18. Strategy (behavioral)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43004"/>
            <a:ext cx="7153520" cy="41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 Factory </a:t>
            </a:r>
            <a:r>
              <a:rPr lang="en-GB"/>
              <a:t>(creational)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925" y="1198000"/>
            <a:ext cx="6496525" cy="37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20</a:t>
            </a:r>
            <a:r>
              <a:rPr lang="en-GB"/>
              <a:t>. Memento (behavioral)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is used to restore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state of an object to a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previous state.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Memento contains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state of an object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be restored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00" y="1017725"/>
            <a:ext cx="641787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19</a:t>
            </a:r>
            <a:r>
              <a:rPr lang="en-GB"/>
              <a:t>. State (behavioral)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State pattern a class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behavior changes based on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its state.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033476"/>
            <a:ext cx="5941450" cy="41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20. Command (behavioral)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892250"/>
            <a:ext cx="6096000" cy="42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39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22. Interpreter (behavioral)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50" y="182050"/>
            <a:ext cx="51054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017725"/>
            <a:ext cx="85206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-Interpreter pattern provides a way to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evaluate language grammar or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expression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-This pattern involves implementing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 expression interface which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tells to interpret a particular context.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pattern is used in SQL parsing,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symbol processing engine etc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23. Chain Of Responsibilty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(behavioral)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550" y="894575"/>
            <a:ext cx="6119525" cy="4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24. DAO - Data Access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(structural)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443325"/>
            <a:ext cx="85206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Allows us to isolate the application/business layer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from the persistence layer.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API hides from the application all the complexity of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performing CRUD operations in the underlying storage mechanism.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This permits both layers to evolve separately without knowing anything about each other.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24. DAO - Data Access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(structural) contd…</a:t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825" y="1157025"/>
            <a:ext cx="5819475" cy="399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24. MVC - Model View Controller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(structural)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403975"/>
            <a:ext cx="85206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Nunito"/>
              <a:buChar char="-"/>
            </a:pPr>
            <a:r>
              <a:rPr lang="en-GB" sz="1829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pattern is used to separate application's concerns.</a:t>
            </a:r>
            <a:endParaRPr sz="1829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4805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Nunito"/>
              <a:buChar char="-"/>
            </a:pPr>
            <a:r>
              <a:rPr b="1"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Model represents an object or JAVA POJO carrying data.</a:t>
            </a:r>
            <a:endParaRPr sz="182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48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Nunito"/>
              <a:buChar char="-"/>
            </a:pPr>
            <a:r>
              <a:rPr b="1"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View</a:t>
            </a:r>
            <a:r>
              <a:rPr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View represents the visualization of the data that model contains.</a:t>
            </a:r>
            <a:endParaRPr sz="182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48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Nunito"/>
              <a:buChar char="-"/>
            </a:pPr>
            <a:r>
              <a:rPr b="1"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Controller</a:t>
            </a:r>
            <a:r>
              <a:rPr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Controller acts on both model and view. </a:t>
            </a:r>
            <a:endParaRPr sz="182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480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Nunito"/>
              <a:buChar char="-"/>
            </a:pPr>
            <a:r>
              <a:rPr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controls the data flow into model object and updates the view whenever data changes. </a:t>
            </a:r>
            <a:endParaRPr sz="182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480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Nunito"/>
              <a:buChar char="-"/>
            </a:pPr>
            <a:r>
              <a:rPr lang="en-GB" sz="1829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keeps view and model separate.</a:t>
            </a:r>
            <a:endParaRPr sz="1829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1829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24. MVC - Model View Controller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(structural) contd…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50" y="894100"/>
            <a:ext cx="6132650" cy="43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25. Dependency Injection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1600200"/>
            <a:ext cx="44005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 Abstract Factory </a:t>
            </a:r>
            <a:r>
              <a:rPr lang="en-GB"/>
              <a:t>(creational)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50" y="1156175"/>
            <a:ext cx="51519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 Prototype </a:t>
            </a:r>
            <a:r>
              <a:rPr lang="en-GB"/>
              <a:t>(creational)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108075"/>
            <a:ext cx="53340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</a:t>
            </a:r>
            <a:r>
              <a:rPr lang="en-GB"/>
              <a:t>Builder (creational)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73239"/>
                </a:solidFill>
                <a:highlight>
                  <a:srgbClr val="FFFFFF"/>
                </a:highlight>
              </a:rPr>
              <a:t>Separate the construction of a complex object from its representation so that the same construction process can create different representations.</a:t>
            </a:r>
            <a:endParaRPr sz="21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73239"/>
                </a:solidFill>
                <a:highlight>
                  <a:srgbClr val="FFFFFF"/>
                </a:highlight>
              </a:rPr>
              <a:t>It is used to construct a complex object step by step and the final step will return the object</a:t>
            </a:r>
            <a:endParaRPr sz="21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rgbClr val="273239"/>
                </a:solidFill>
                <a:highlight>
                  <a:srgbClr val="FFFFFF"/>
                </a:highlight>
              </a:rPr>
              <a:t>The process of constructing an object should be generic so that it can be used to create different representations of the same object</a:t>
            </a:r>
            <a:endParaRPr sz="21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Builder </a:t>
            </a:r>
            <a:r>
              <a:rPr lang="en-GB"/>
              <a:t> (creational)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563050"/>
            <a:ext cx="53340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Object Pool (</a:t>
            </a:r>
            <a:r>
              <a:rPr lang="en-GB"/>
              <a:t>creational)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425" y="1157000"/>
            <a:ext cx="566473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Decorator (structural) 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1100138"/>
            <a:ext cx="55530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Adapter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(structural)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728677"/>
            <a:ext cx="6282599" cy="43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