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customXml/item1.xml" ContentType="application/xml"/>
  <Override PartName="/customXml/item2.xml" ContentType="application/xml"/>
  <Override PartName="/customXml/item3.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1.9-->
<p:presentation xmlns:r="http://schemas.openxmlformats.org/officeDocument/2006/relationships" xmlns:a="http://schemas.openxmlformats.org/drawingml/2006/main"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63" r:id="rId48"/>
    <p:sldId id="353" r:id="rId49"/>
    <p:sldId id="354" r:id="rId50"/>
    <p:sldId id="355" r:id="rId51"/>
    <p:sldId id="356" r:id="rId52"/>
    <p:sldId id="357" r:id="rId53"/>
    <p:sldId id="358" r:id="rId54"/>
    <p:sldId id="359" r:id="rId55"/>
    <p:sldId id="360" r:id="rId56"/>
    <p:sldId id="361" r:id="rId57"/>
    <p:sldId id="362" r:id="rId58"/>
    <p:sldId id="364" r:id="rId59"/>
    <p:sldId id="365" r:id="rId60"/>
    <p:sldId id="366" r:id="rId61"/>
    <p:sldId id="367" r:id="rId62"/>
    <p:sldId id="368" r:id="rId63"/>
    <p:sldId id="369" r:id="rId64"/>
  </p:sldIdLst>
  <p:sldSz cx="12192000" cy="6858000"/>
  <p:notesSz cx="6858000" cy="91440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ustomXml" Target="../customXml/item1.xml" /><Relationship Id="rId10" Type="http://schemas.openxmlformats.org/officeDocument/2006/relationships/slide" Target="slides/slide6.xml" /><Relationship Id="rId11" Type="http://schemas.openxmlformats.org/officeDocument/2006/relationships/slide" Target="slides/slide7.xml" /><Relationship Id="rId12" Type="http://schemas.openxmlformats.org/officeDocument/2006/relationships/slide" Target="slides/slide8.xml" /><Relationship Id="rId13" Type="http://schemas.openxmlformats.org/officeDocument/2006/relationships/slide" Target="slides/slide9.xml" /><Relationship Id="rId14" Type="http://schemas.openxmlformats.org/officeDocument/2006/relationships/slide" Target="slides/slide10.xml" /><Relationship Id="rId15" Type="http://schemas.openxmlformats.org/officeDocument/2006/relationships/slide" Target="slides/slide11.xml" /><Relationship Id="rId16" Type="http://schemas.openxmlformats.org/officeDocument/2006/relationships/slide" Target="slides/slide12.xml" /><Relationship Id="rId17" Type="http://schemas.openxmlformats.org/officeDocument/2006/relationships/slide" Target="slides/slide13.xml" /><Relationship Id="rId18" Type="http://schemas.openxmlformats.org/officeDocument/2006/relationships/slide" Target="slides/slide14.xml" /><Relationship Id="rId19" Type="http://schemas.openxmlformats.org/officeDocument/2006/relationships/slide" Target="slides/slide15.xml" /><Relationship Id="rId2" Type="http://schemas.openxmlformats.org/officeDocument/2006/relationships/customXml" Target="../customXml/item2.xml" /><Relationship Id="rId20" Type="http://schemas.openxmlformats.org/officeDocument/2006/relationships/slide" Target="slides/slide16.xml" /><Relationship Id="rId21" Type="http://schemas.openxmlformats.org/officeDocument/2006/relationships/slide" Target="slides/slide17.xml" /><Relationship Id="rId22" Type="http://schemas.openxmlformats.org/officeDocument/2006/relationships/slide" Target="slides/slide18.xml" /><Relationship Id="rId23" Type="http://schemas.openxmlformats.org/officeDocument/2006/relationships/slide" Target="slides/slide19.xml" /><Relationship Id="rId24" Type="http://schemas.openxmlformats.org/officeDocument/2006/relationships/slide" Target="slides/slide20.xml" /><Relationship Id="rId25" Type="http://schemas.openxmlformats.org/officeDocument/2006/relationships/slide" Target="slides/slide21.xml" /><Relationship Id="rId26" Type="http://schemas.openxmlformats.org/officeDocument/2006/relationships/slide" Target="slides/slide22.xml" /><Relationship Id="rId27" Type="http://schemas.openxmlformats.org/officeDocument/2006/relationships/slide" Target="slides/slide23.xml" /><Relationship Id="rId28" Type="http://schemas.openxmlformats.org/officeDocument/2006/relationships/slide" Target="slides/slide24.xml" /><Relationship Id="rId29" Type="http://schemas.openxmlformats.org/officeDocument/2006/relationships/slide" Target="slides/slide25.xml" /><Relationship Id="rId3" Type="http://schemas.openxmlformats.org/officeDocument/2006/relationships/customXml" Target="../customXml/item3.xml" /><Relationship Id="rId30" Type="http://schemas.openxmlformats.org/officeDocument/2006/relationships/slide" Target="slides/slide26.xml" /><Relationship Id="rId31" Type="http://schemas.openxmlformats.org/officeDocument/2006/relationships/slide" Target="slides/slide27.xml" /><Relationship Id="rId32" Type="http://schemas.openxmlformats.org/officeDocument/2006/relationships/slide" Target="slides/slide28.xml" /><Relationship Id="rId33" Type="http://schemas.openxmlformats.org/officeDocument/2006/relationships/slide" Target="slides/slide29.xml" /><Relationship Id="rId34" Type="http://schemas.openxmlformats.org/officeDocument/2006/relationships/slide" Target="slides/slide30.xml" /><Relationship Id="rId35" Type="http://schemas.openxmlformats.org/officeDocument/2006/relationships/slide" Target="slides/slide31.xml" /><Relationship Id="rId36" Type="http://schemas.openxmlformats.org/officeDocument/2006/relationships/slide" Target="slides/slide32.xml" /><Relationship Id="rId37" Type="http://schemas.openxmlformats.org/officeDocument/2006/relationships/slide" Target="slides/slide33.xml" /><Relationship Id="rId38" Type="http://schemas.openxmlformats.org/officeDocument/2006/relationships/slide" Target="slides/slide34.xml" /><Relationship Id="rId39" Type="http://schemas.openxmlformats.org/officeDocument/2006/relationships/slide" Target="slides/slide35.xml" /><Relationship Id="rId4" Type="http://schemas.openxmlformats.org/officeDocument/2006/relationships/slideMaster" Target="slideMasters/slideMaster1.xml" /><Relationship Id="rId40" Type="http://schemas.openxmlformats.org/officeDocument/2006/relationships/slide" Target="slides/slide36.xml" /><Relationship Id="rId41" Type="http://schemas.openxmlformats.org/officeDocument/2006/relationships/slide" Target="slides/slide37.xml" /><Relationship Id="rId42" Type="http://schemas.openxmlformats.org/officeDocument/2006/relationships/slide" Target="slides/slide38.xml" /><Relationship Id="rId43" Type="http://schemas.openxmlformats.org/officeDocument/2006/relationships/slide" Target="slides/slide39.xml" /><Relationship Id="rId44" Type="http://schemas.openxmlformats.org/officeDocument/2006/relationships/slide" Target="slides/slide40.xml" /><Relationship Id="rId45" Type="http://schemas.openxmlformats.org/officeDocument/2006/relationships/slide" Target="slides/slide41.xml" /><Relationship Id="rId46" Type="http://schemas.openxmlformats.org/officeDocument/2006/relationships/slide" Target="slides/slide42.xml" /><Relationship Id="rId47" Type="http://schemas.openxmlformats.org/officeDocument/2006/relationships/slide" Target="slides/slide43.xml" /><Relationship Id="rId48" Type="http://schemas.openxmlformats.org/officeDocument/2006/relationships/slide" Target="slides/slide44.xml" /><Relationship Id="rId49" Type="http://schemas.openxmlformats.org/officeDocument/2006/relationships/slide" Target="slides/slide45.xml" /><Relationship Id="rId5" Type="http://schemas.openxmlformats.org/officeDocument/2006/relationships/slide" Target="slides/slide1.xml" /><Relationship Id="rId50" Type="http://schemas.openxmlformats.org/officeDocument/2006/relationships/slide" Target="slides/slide46.xml" /><Relationship Id="rId51" Type="http://schemas.openxmlformats.org/officeDocument/2006/relationships/slide" Target="slides/slide47.xml" /><Relationship Id="rId52" Type="http://schemas.openxmlformats.org/officeDocument/2006/relationships/slide" Target="slides/slide48.xml" /><Relationship Id="rId53" Type="http://schemas.openxmlformats.org/officeDocument/2006/relationships/slide" Target="slides/slide49.xml" /><Relationship Id="rId54" Type="http://schemas.openxmlformats.org/officeDocument/2006/relationships/slide" Target="slides/slide50.xml" /><Relationship Id="rId55" Type="http://schemas.openxmlformats.org/officeDocument/2006/relationships/slide" Target="slides/slide51.xml" /><Relationship Id="rId56" Type="http://schemas.openxmlformats.org/officeDocument/2006/relationships/slide" Target="slides/slide52.xml" /><Relationship Id="rId57" Type="http://schemas.openxmlformats.org/officeDocument/2006/relationships/slide" Target="slides/slide53.xml" /><Relationship Id="rId58" Type="http://schemas.openxmlformats.org/officeDocument/2006/relationships/slide" Target="slides/slide54.xml" /><Relationship Id="rId59" Type="http://schemas.openxmlformats.org/officeDocument/2006/relationships/slide" Target="slides/slide55.xml" /><Relationship Id="rId6" Type="http://schemas.openxmlformats.org/officeDocument/2006/relationships/slide" Target="slides/slide2.xml" /><Relationship Id="rId60" Type="http://schemas.openxmlformats.org/officeDocument/2006/relationships/slide" Target="slides/slide56.xml" /><Relationship Id="rId61" Type="http://schemas.openxmlformats.org/officeDocument/2006/relationships/slide" Target="slides/slide57.xml" /><Relationship Id="rId62" Type="http://schemas.openxmlformats.org/officeDocument/2006/relationships/slide" Target="slides/slide58.xml" /><Relationship Id="rId63" Type="http://schemas.openxmlformats.org/officeDocument/2006/relationships/slide" Target="slides/slide59.xml" /><Relationship Id="rId64" Type="http://schemas.openxmlformats.org/officeDocument/2006/relationships/slide" Target="slides/slide60.xml" /><Relationship Id="rId65" Type="http://schemas.openxmlformats.org/officeDocument/2006/relationships/tags" Target="tags/tag1.xml" /><Relationship Id="rId66" Type="http://schemas.openxmlformats.org/officeDocument/2006/relationships/presProps" Target="presProps.xml" /><Relationship Id="rId67" Type="http://schemas.openxmlformats.org/officeDocument/2006/relationships/viewProps" Target="viewProps.xml" /><Relationship Id="rId68" Type="http://schemas.openxmlformats.org/officeDocument/2006/relationships/theme" Target="theme/theme1.xml" /><Relationship Id="rId69" Type="http://schemas.openxmlformats.org/officeDocument/2006/relationships/tableStyles" Target="tableStyles.xml" /><Relationship Id="rId7" Type="http://schemas.openxmlformats.org/officeDocument/2006/relationships/slide" Target="slides/slide3.xml" /><Relationship Id="rId8" Type="http://schemas.openxmlformats.org/officeDocument/2006/relationships/slide" Target="slides/slide4.xml" /><Relationship Id="rId9" Type="http://schemas.openxmlformats.org/officeDocument/2006/relationships/slide" Target="slides/slide5.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1/30/2022</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7225117"/>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1/30/2022</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5201015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1/30/2022</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0401705"/>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1/30/2022</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522313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1/30/2022</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16775558"/>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1/30/2022</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42260156"/>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1/30/2022</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40723578"/>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1/30/2022</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411850497"/>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1/30/2022</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84398989"/>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1/30/2022</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Override" Target="../theme/themeOverride1.xml" /><Relationship Id="rId3" Type="http://schemas.openxmlformats.org/officeDocument/2006/relationships/image" Target="../media/image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hemeOverride" Target="../theme/themeOverride2.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 Id="rId3" Type="http://schemas.openxmlformats.org/officeDocument/2006/relationships/image" Target="../media/image6.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 Id="rId3" Type="http://schemas.openxmlformats.org/officeDocument/2006/relationships/image" Target="../media/image12.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 Id="rId3" Type="http://schemas.openxmlformats.org/officeDocument/2006/relationships/image" Target="../media/image24.png" /><Relationship Id="rId4" Type="http://schemas.openxmlformats.org/officeDocument/2006/relationships/image" Target="../media/image25.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131915781830884X" TargetMode="External" /><Relationship Id="rId3" Type="http://schemas.openxmlformats.org/officeDocument/2006/relationships/hyperlink" Target="https://www.amexglobalbusinesstravel.com/the-atlas/flight-price-predictor/" TargetMode="Externa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atra.com/" TargetMode="Externa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 pos="0">
              <a:srgbClr val="FEF7F4"/>
            </a:gs>
            <a:gs pos="74000">
              <a:srgbClr val="FABB9D"/>
            </a:gs>
            <a:gs pos="83000">
              <a:srgbClr val="FABB9D"/>
            </a:gs>
            <a:gs pos="100000">
              <a:srgbClr val="FBD2BE"/>
            </a:gs>
          </a:gsLst>
          <a:lin ang="5400000" scaled="1"/>
        </a:gradFill>
        <a:effectLst/>
      </p:bgPr>
    </p:bg>
    <p:spTree>
      <p:nvGrpSpPr>
        <p:cNvPr id="1" name=""/>
        <p:cNvGrpSpPr/>
        <p:nvPr/>
      </p:nvGrpSpPr>
      <p:grpSpPr>
        <a:xfrm>
          <a:off x="0" y="0"/>
          <a:ext cx="0" cy="0"/>
        </a:xfrm>
      </p:grpSpPr>
      <p:sp>
        <p:nvSpPr>
          <p:cNvPr id="30" name="Rectangle 26" title=""/>
          <p:cNvSpPr/>
          <p:nvPr/>
        </p:nvSpPr>
        <p:spPr>
          <a:xfrm>
            <a:off x="0" y="1"/>
            <a:ext cx="12192001" cy="6857999"/>
          </a:xfrm>
          <a:prstGeom prst="rect">
            <a:avLst/>
          </a:prstGeom>
          <a:solidFill>
            <a:srgbClr val="F36826"/>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lstStyle/>
          <a:p>
            <a:pPr marL="0" marR="0" indent="0" algn="ctr">
              <a:lnSpc>
                <a:spcPct val="100000"/>
              </a:lnSpc>
              <a:spcBef>
                <a:spcPct val="0"/>
              </a:spcBef>
              <a:spcAft>
                <a:spcPct val="0"/>
              </a:spcAft>
            </a:pPr>
            <a:r>
              <a:rPr baseline="0">
                <a:latin typeface="inherit"/>
              </a:rPr>
              <a:t>&amp;nbsp;</a:t>
            </a:r>
          </a:p>
        </p:txBody>
      </p:sp>
      <p:sp>
        <p:nvSpPr>
          <p:cNvPr id="31" name="Title 1"/>
          <p:cNvSpPr>
            <a:spLocks noGrp="1"/>
          </p:cNvSpPr>
          <p:nvPr>
            <p:ph type="ctrTitle"/>
          </p:nvPr>
        </p:nvSpPr>
        <p:spPr>
          <a:xfrm>
            <a:off x="871148" y="516068"/>
            <a:ext cx="9339652" cy="2912932"/>
          </a:xfrm>
          <a:noFill/>
        </p:spPr>
        <p:txBody>
          <a:bodyPr wrap="square" lIns="91440" tIns="45720" rIns="91440" bIns="45720" anchor="b">
            <a:normAutofit/>
          </a:bodyPr>
          <a:lstStyle>
            <a:lvl1pPr algn="l">
              <a:lnSpc>
                <a:spcPct val="90000"/>
              </a:lnSpc>
              <a:defRPr sz="8000" spc="-50" baseline="0">
                <a:solidFill>
                  <a:schemeClr val="tx1">
                    <a:lumMod val="85000"/>
                    <a:lumOff val="15000"/>
                  </a:schemeClr>
                </a:solidFill>
              </a:defRPr>
            </a:lvl1pPr>
          </a:lstStyle>
          <a:p>
            <a:pPr marL="0" marR="0" indent="0" algn="l">
              <a:lnSpc>
                <a:spcPct val="90000"/>
              </a:lnSpc>
              <a:spcBef>
                <a:spcPct val="0"/>
              </a:spcBef>
              <a:spcAft>
                <a:spcPct val="0"/>
              </a:spcAft>
            </a:pPr>
            <a:r>
              <a:rPr sz="8000" spc="-50" baseline="0">
                <a:solidFill>
                  <a:srgbClr val="262626"/>
                </a:solidFill>
                <a:latin typeface="&quot;Bookman Old Style&quot;"/>
              </a:rPr>
              <a:t>Flight Pric</a:t>
            </a:r>
            <a:r>
              <a:rPr sz="8000" spc="-50" baseline="0">
                <a:solidFill>
                  <a:srgbClr val="262626"/>
                </a:solidFill>
                <a:latin typeface="&quot;Bookman Old Style&quot;"/>
              </a:rPr>
              <a:t>e Prediction Project</a:t>
            </a:r>
          </a:p>
        </p:txBody>
      </p:sp>
      <p:sp>
        <p:nvSpPr>
          <p:cNvPr id="32" name="Subtitle 2"/>
          <p:cNvSpPr>
            <a:spLocks noGrp="1"/>
          </p:cNvSpPr>
          <p:nvPr>
            <p:ph type="subTitle" idx="1"/>
          </p:nvPr>
        </p:nvSpPr>
        <p:spPr>
          <a:xfrm>
            <a:off x="1423155" y="4878795"/>
            <a:ext cx="3301245" cy="1021498"/>
          </a:xfrm>
          <a:noFill/>
        </p:spPr>
        <p:txBody>
          <a:bodyPr wrap="square" lIns="91440" tIns="45720" rIns="91440" bIns="45720" anchor="t">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marL="0" marR="0" indent="0" algn="l">
              <a:lnSpc>
                <a:spcPct val="100000"/>
              </a:lnSpc>
              <a:spcBef>
                <a:spcPts val="1200"/>
              </a:spcBef>
              <a:spcAft>
                <a:spcPts val="200"/>
              </a:spcAft>
            </a:pPr>
            <a:r>
              <a:rPr sz="2400" cap="all" spc="200" baseline="0">
                <a:solidFill>
                  <a:srgbClr val="262626"/>
                </a:solidFill>
                <a:latin typeface="&quot;Franklin Gothic Book&quot;"/>
              </a:rPr>
              <a:t>By:</a:t>
            </a:r>
          </a:p>
          <a:p>
            <a:pPr marL="0" marR="0" indent="0" algn="l">
              <a:lnSpc>
                <a:spcPct val="100000"/>
              </a:lnSpc>
              <a:spcBef>
                <a:spcPts val="1200"/>
              </a:spcBef>
              <a:spcAft>
                <a:spcPts val="200"/>
              </a:spcAft>
            </a:pPr>
            <a:r>
              <a:rPr sz="2400" cap="all" spc="200" baseline="0">
                <a:solidFill>
                  <a:srgbClr val="262626"/>
                </a:solidFill>
                <a:latin typeface="&quot;Franklin Gothic Book&quot;"/>
              </a:rPr>
              <a:t>vishal pandey</a:t>
            </a:r>
          </a:p>
        </p:txBody>
      </p:sp>
      <p:cxnSp>
        <p:nvCxnSpPr>
          <p:cNvPr id="33" name="Straight Connector 28" title=""/>
          <p:cNvCxnSpPr/>
          <p:nvPr/>
        </p:nvCxnSpPr>
        <p:spPr>
          <a:xfrm>
            <a:off x="744179" y="4498925"/>
            <a:ext cx="5636107" cy="0"/>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6" title=""/>
          <p:cNvPicPr/>
          <p:nvPr/>
        </p:nvPicPr>
        <p:blipFill>
          <a:blip r:embed="rId3"/>
          <a:stretch>
            <a:fillRect/>
          </a:stretch>
        </p:blipFill>
        <p:spPr>
          <a:xfrm>
            <a:off x="5659520" y="4498925"/>
            <a:ext cx="2929890" cy="2133600"/>
          </a:xfrm>
          <a:prstGeom prst="rect">
            <a:avLst/>
          </a:prstGeom>
        </p:spPr>
      </p:pic>
    </p:spTree>
    <p:extLst>
      <p:ext uri="{BB962C8B-B14F-4D97-AF65-F5344CB8AC3E}">
        <p14:creationId xmlns:p14="http://schemas.microsoft.com/office/powerpoint/2010/main" val="3912747309"/>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A2F44CFE-B413-404B-A372-D1ECAE5511AF}"/>
              </a:ext>
            </a:extLst>
          </p:cNvPr>
          <p:cNvSpPr>
            <a:spLocks noGrp="1"/>
          </p:cNvSpPr>
          <p:nvPr>
            <p:ph type="title"/>
          </p:nvPr>
        </p:nvSpPr>
        <p:spPr/>
        <p:txBody>
          <a:bodyPr/>
          <a:lstStyle/>
          <a:p>
            <a:r>
              <a:rPr lang="en-IN">
                <a:solidFill>
                  <a:schemeClr val="tx1"/>
                </a:solidFill>
              </a:rPr>
              <a:t>Analytical Problem Framing</a:t>
            </a:r>
            <a:endParaRPr lang="en-IN"/>
          </a:p>
        </p:txBody>
      </p:sp>
      <p:sp>
        <p:nvSpPr>
          <p:cNvPr id="3" name="Content Placeholder 2">
            <a:extLst>
              <a:ext uri="{FF2B5EF4-FFF2-40B4-BE49-F238E27FC236}">
                <a16:creationId xmlns:a16="http://schemas.microsoft.com/office/drawing/2014/main" id="{6259E922-0986-4B6E-8E20-F015B4B9799F}"/>
              </a:ext>
            </a:extLst>
          </p:cNvPr>
          <p:cNvSpPr>
            <a:spLocks noGrp="1"/>
          </p:cNvSpPr>
          <p:nvPr>
            <p:ph idx="1"/>
          </p:nvPr>
        </p:nvSpPr>
        <p:spPr/>
        <p:txBody>
          <a:bodyPr>
            <a:normAutofit fontScale="85000" lnSpcReduction="20000"/>
          </a:bodyPr>
          <a:lstStyle/>
          <a:p>
            <a:r>
              <a:rPr lang="en-IN" sz="2100" b="1">
                <a:solidFill>
                  <a:schemeClr val="tx1"/>
                </a:solidFill>
                <a:effectLst/>
                <a:latin typeface="Arial" pitchFamily="34" charset="0"/>
                <a:ea typeface="Calibri" panose="020f0502020204030204" pitchFamily="34" charset="0"/>
                <a:cs typeface="Arial" pitchFamily="34" charset="0"/>
              </a:rPr>
              <a:t>Dataset Description </a:t>
            </a:r>
            <a:endParaRPr lang="en-IN" sz="2100">
              <a:solidFill>
                <a:schemeClr val="tx1"/>
              </a:solidFill>
              <a:effectLst/>
              <a:latin typeface="Arial" pitchFamily="34" charset="0"/>
              <a:ea typeface="Calibri" panose="020f0502020204030204" pitchFamily="34" charset="0"/>
              <a:cs typeface="Arial" pitchFamily="34" charset="0"/>
            </a:endParaRPr>
          </a:p>
          <a:p>
            <a:pPr marL="457200">
              <a:lnSpc>
                <a:spcPct val="107000"/>
              </a:lnSpc>
              <a:spcAft>
                <a:spcPts val="800"/>
              </a:spcAft>
            </a:pPr>
            <a:r>
              <a:rPr lang="en-IN" sz="1800" b="1">
                <a:solidFill>
                  <a:schemeClr val="tx1"/>
                </a:solidFill>
                <a:effectLst/>
                <a:latin typeface="Arial" pitchFamily="34" charset="0"/>
                <a:ea typeface="Calibri" panose="020f0502020204030204" pitchFamily="34" charset="0"/>
                <a:cs typeface="Arial" pitchFamily="34" charset="0"/>
              </a:rPr>
              <a:t>The Independent Feature columns are</a:t>
            </a:r>
            <a:r>
              <a:rPr lang="en-IN" sz="1800">
                <a:solidFill>
                  <a:schemeClr val="tx1"/>
                </a:solidFill>
                <a:effectLst/>
                <a:latin typeface="Arial" pitchFamily="34" charset="0"/>
                <a:ea typeface="Calibri" panose="020f0502020204030204" pitchFamily="34" charset="0"/>
                <a:cs typeface="Arial" pitchFamily="34" charset="0"/>
              </a:rPr>
              <a:t>:</a:t>
            </a:r>
          </a:p>
          <a:p>
            <a:pPr marL="342900" lvl="0" indent="-342900">
              <a:spcBef>
                <a:spcPts val="1200"/>
              </a:spcBef>
              <a:buFont typeface="Symbol" panose="05050102010706020507" pitchFamily="18" charset="2"/>
              <a:buChar char=""/>
            </a:pPr>
            <a:r>
              <a:rPr lang="en-IN" sz="1800">
                <a:solidFill>
                  <a:schemeClr val="tx1"/>
                </a:solidFill>
                <a:effectLst/>
                <a:latin typeface="Arial" pitchFamily="34" charset="0"/>
                <a:ea typeface="Times New Roman" panose="02020603050405020304" pitchFamily="18" charset="0"/>
                <a:cs typeface="Arial" pitchFamily="34" charset="0"/>
              </a:rPr>
              <a:t>Airline: The name of the airline. </a:t>
            </a:r>
          </a:p>
          <a:p>
            <a:pPr marL="342900" lvl="0" indent="-342900">
              <a:spcBef>
                <a:spcPts val="1200"/>
              </a:spcBef>
              <a:buFont typeface="Symbol" panose="05050102010706020507" pitchFamily="18" charset="2"/>
              <a:buChar char=""/>
            </a:pPr>
            <a:r>
              <a:rPr lang="en-IN" sz="1800">
                <a:solidFill>
                  <a:schemeClr val="tx1"/>
                </a:solidFill>
                <a:effectLst/>
                <a:latin typeface="Arial" pitchFamily="34" charset="0"/>
                <a:ea typeface="Times New Roman" panose="02020603050405020304" pitchFamily="18" charset="0"/>
                <a:cs typeface="Arial" pitchFamily="34" charset="0"/>
              </a:rPr>
              <a:t>Flight Number: Number of Flight</a:t>
            </a:r>
          </a:p>
          <a:p>
            <a:pPr marL="342900" lvl="0" indent="-342900">
              <a:spcBef>
                <a:spcPts val="1200"/>
              </a:spcBef>
              <a:buFont typeface="Symbol" panose="05050102010706020507" pitchFamily="18" charset="2"/>
              <a:buChar char=""/>
            </a:pPr>
            <a:r>
              <a:rPr lang="en-IN" sz="1800">
                <a:solidFill>
                  <a:schemeClr val="tx1"/>
                </a:solidFill>
                <a:effectLst/>
                <a:latin typeface="Arial" pitchFamily="34" charset="0"/>
                <a:ea typeface="Times New Roman" panose="02020603050405020304" pitchFamily="18" charset="0"/>
                <a:cs typeface="Arial" pitchFamily="34" charset="0"/>
              </a:rPr>
              <a:t>Date of Departure: The date of the journey</a:t>
            </a:r>
          </a:p>
          <a:p>
            <a:pPr marL="342900" lvl="0" indent="-342900">
              <a:spcBef>
                <a:spcPts val="1200"/>
              </a:spcBef>
              <a:buFont typeface="Symbol" panose="05050102010706020507" pitchFamily="18" charset="2"/>
              <a:buChar char=""/>
            </a:pPr>
            <a:r>
              <a:rPr lang="en-IN" sz="1800">
                <a:solidFill>
                  <a:schemeClr val="tx1"/>
                </a:solidFill>
                <a:effectLst/>
                <a:latin typeface="Arial" pitchFamily="34" charset="0"/>
                <a:ea typeface="Times New Roman" panose="02020603050405020304" pitchFamily="18" charset="0"/>
                <a:cs typeface="Arial" pitchFamily="34" charset="0"/>
              </a:rPr>
              <a:t>From: The source from which the service begins</a:t>
            </a:r>
          </a:p>
          <a:p>
            <a:pPr marL="342900" lvl="0" indent="-342900">
              <a:spcBef>
                <a:spcPts val="1200"/>
              </a:spcBef>
              <a:buFont typeface="Symbol" panose="05050102010706020507" pitchFamily="18" charset="2"/>
              <a:buChar char=""/>
            </a:pPr>
            <a:r>
              <a:rPr lang="en-IN" sz="1800">
                <a:solidFill>
                  <a:schemeClr val="tx1"/>
                </a:solidFill>
                <a:effectLst/>
                <a:latin typeface="Arial" pitchFamily="34" charset="0"/>
                <a:ea typeface="Times New Roman" panose="02020603050405020304" pitchFamily="18" charset="0"/>
                <a:cs typeface="Arial" pitchFamily="34" charset="0"/>
              </a:rPr>
              <a:t>To: The destination where the service ends</a:t>
            </a:r>
          </a:p>
          <a:p>
            <a:pPr marL="342900" lvl="0" indent="-342900">
              <a:spcBef>
                <a:spcPts val="1200"/>
              </a:spcBef>
              <a:buFont typeface="Symbol" panose="05050102010706020507" pitchFamily="18" charset="2"/>
              <a:buChar char=""/>
            </a:pPr>
            <a:r>
              <a:rPr lang="en-IN" sz="1800">
                <a:solidFill>
                  <a:schemeClr val="tx1"/>
                </a:solidFill>
                <a:effectLst/>
                <a:latin typeface="Arial" pitchFamily="34" charset="0"/>
                <a:ea typeface="Times New Roman" panose="02020603050405020304" pitchFamily="18" charset="0"/>
                <a:cs typeface="Arial" pitchFamily="34" charset="0"/>
              </a:rPr>
              <a:t>Duration: Total duration of the flight</a:t>
            </a:r>
          </a:p>
          <a:p>
            <a:pPr marL="342900" lvl="0" indent="-342900">
              <a:lnSpc>
                <a:spcPct val="107000"/>
              </a:lnSpc>
              <a:spcBef>
                <a:spcPts val="1200"/>
              </a:spcBef>
              <a:spcAft>
                <a:spcPts val="800"/>
              </a:spcAft>
              <a:buFont typeface="Symbol" panose="05050102010706020507" pitchFamily="18" charset="2"/>
              <a:buChar char=""/>
            </a:pPr>
            <a:r>
              <a:rPr lang="en-IN" sz="1800">
                <a:solidFill>
                  <a:schemeClr val="tx1"/>
                </a:solidFill>
                <a:effectLst/>
                <a:latin typeface="Arial" pitchFamily="34" charset="0"/>
                <a:ea typeface="Times New Roman" panose="02020603050405020304" pitchFamily="18" charset="0"/>
                <a:cs typeface="Arial" pitchFamily="34" charset="0"/>
              </a:rPr>
              <a:t>Total Stops: Total stops between the source and destination</a:t>
            </a:r>
            <a:r>
              <a:rPr lang="en-IN" sz="1800">
                <a:solidFill>
                  <a:srgbClr val="000000"/>
                </a:solidFill>
                <a:effectLst/>
                <a:latin typeface="Arial" pitchFamily="34" charset="0"/>
                <a:ea typeface="Times New Roman" panose="02020603050405020304" pitchFamily="18" charset="0"/>
                <a:cs typeface="Times New Roman" panose="02020603050405020304" pitchFamily="18" charset="0"/>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1258909035"/>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BB7C7312-5D58-4849-8DCD-0681F900D8DF}"/>
              </a:ext>
            </a:extLst>
          </p:cNvPr>
          <p:cNvSpPr>
            <a:spLocks noGrp="1"/>
          </p:cNvSpPr>
          <p:nvPr>
            <p:ph type="title"/>
          </p:nvPr>
        </p:nvSpPr>
        <p:spPr/>
        <p:txBody>
          <a:bodyPr/>
          <a:lstStyle/>
          <a:p>
            <a:r>
              <a:rPr lang="en-IN">
                <a:solidFill>
                  <a:schemeClr val="tx1"/>
                </a:solidFill>
              </a:rPr>
              <a:t>Analytical Problem Framing</a:t>
            </a:r>
            <a:endParaRPr lang="en-IN"/>
          </a:p>
        </p:txBody>
      </p:sp>
      <p:sp>
        <p:nvSpPr>
          <p:cNvPr id="3" name="Content Placeholder 2">
            <a:extLst>
              <a:ext uri="{FF2B5EF4-FFF2-40B4-BE49-F238E27FC236}">
                <a16:creationId xmlns:a16="http://schemas.microsoft.com/office/drawing/2014/main" id="{80F1A7C3-CE78-420F-AA19-5D4C1ACA6BAA}"/>
              </a:ext>
            </a:extLst>
          </p:cNvPr>
          <p:cNvSpPr>
            <a:spLocks noGrp="1"/>
          </p:cNvSpPr>
          <p:nvPr>
            <p:ph idx="1"/>
          </p:nvPr>
        </p:nvSpPr>
        <p:spPr/>
        <p:txBody>
          <a:bodyPr/>
          <a:lstStyle/>
          <a:p>
            <a:pPr marL="365760" indent="0">
              <a:lnSpc>
                <a:spcPct val="107000"/>
              </a:lnSpc>
              <a:spcAft>
                <a:spcPts val="800"/>
              </a:spcAft>
              <a:buNone/>
            </a:pPr>
            <a:r>
              <a:rPr lang="en-IN" sz="1500" b="1">
                <a:solidFill>
                  <a:schemeClr val="tx1"/>
                </a:solidFill>
                <a:effectLst/>
                <a:latin typeface="Arial" pitchFamily="34" charset="0"/>
                <a:ea typeface="Calibri" panose="020f0502020204030204" pitchFamily="34" charset="0"/>
                <a:cs typeface="Arial" pitchFamily="34" charset="0"/>
              </a:rPr>
              <a:t>Target / Label Column:</a:t>
            </a:r>
            <a:endParaRPr lang="en-IN" sz="1500">
              <a:solidFill>
                <a:schemeClr val="tx1"/>
              </a:solidFill>
              <a:effectLst/>
              <a:latin typeface="Arial" pitchFamily="34" charset="0"/>
              <a:ea typeface="Calibri" panose="020f0502020204030204" pitchFamily="34" charset="0"/>
              <a:cs typeface="Arial" pitchFamily="34" charset="0"/>
            </a:endParaRPr>
          </a:p>
          <a:p>
            <a:pPr marL="635508" lvl="1" indent="-342900">
              <a:lnSpc>
                <a:spcPct val="107000"/>
              </a:lnSpc>
              <a:spcAft>
                <a:spcPts val="800"/>
              </a:spcAft>
              <a:buFont typeface="Symbol" panose="05050102010706020507" pitchFamily="18" charset="2"/>
              <a:buChar char=""/>
            </a:pPr>
            <a:r>
              <a:rPr lang="en-IN" sz="1500">
                <a:solidFill>
                  <a:schemeClr val="tx1"/>
                </a:solidFill>
                <a:effectLst/>
                <a:latin typeface="Arial" pitchFamily="34" charset="0"/>
                <a:ea typeface="Calibri" panose="020f0502020204030204" pitchFamily="34" charset="0"/>
                <a:cs typeface="Arial" pitchFamily="34" charset="0"/>
              </a:rPr>
              <a:t>Price: The Price of the Ticket</a:t>
            </a:r>
          </a:p>
          <a:p>
            <a:endParaRPr lang="en-IN"/>
          </a:p>
        </p:txBody>
      </p:sp>
    </p:spTree>
    <p:extLst>
      <p:ext uri="{BB962C8B-B14F-4D97-AF65-F5344CB8AC3E}">
        <p14:creationId xmlns:p14="http://schemas.microsoft.com/office/powerpoint/2010/main" val="2091365379"/>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1BAC7C7E-83BB-448A-B13B-731C3810A86A}"/>
              </a:ext>
            </a:extLst>
          </p:cNvPr>
          <p:cNvSpPr>
            <a:spLocks noGrp="1"/>
          </p:cNvSpPr>
          <p:nvPr>
            <p:ph type="title"/>
          </p:nvPr>
        </p:nvSpPr>
        <p:spPr/>
        <p:txBody>
          <a:bodyPr/>
          <a:lstStyle/>
          <a:p>
            <a:r>
              <a:rPr lang="en-IN">
                <a:solidFill>
                  <a:schemeClr val="tx1"/>
                </a:solidFill>
              </a:rPr>
              <a:t>Analytical Problem Framing</a:t>
            </a:r>
            <a:endParaRPr lang="en-IN"/>
          </a:p>
        </p:txBody>
      </p:sp>
      <p:sp>
        <p:nvSpPr>
          <p:cNvPr id="3" name="Content Placeholder 2">
            <a:extLst>
              <a:ext uri="{FF2B5EF4-FFF2-40B4-BE49-F238E27FC236}">
                <a16:creationId xmlns:a16="http://schemas.microsoft.com/office/drawing/2014/main" id="{8945DCAE-1765-4EEE-9970-5FF9CE536CA1}"/>
              </a:ext>
            </a:extLst>
          </p:cNvPr>
          <p:cNvSpPr>
            <a:spLocks noGrp="1"/>
          </p:cNvSpPr>
          <p:nvPr>
            <p:ph idx="1"/>
          </p:nvPr>
        </p:nvSpPr>
        <p:spPr/>
        <p:txBody>
          <a:bodyPr/>
          <a:lstStyle/>
          <a:p>
            <a:pPr>
              <a:lnSpc>
                <a:spcPct val="107000"/>
              </a:lnSpc>
              <a:spcAft>
                <a:spcPts val="800"/>
              </a:spcAft>
            </a:pPr>
            <a:r>
              <a:rPr lang="en-IN" sz="2000">
                <a:solidFill>
                  <a:schemeClr val="tx1"/>
                </a:solidFill>
                <a:effectLst/>
                <a:latin typeface="Arial" pitchFamily="34" charset="0"/>
                <a:ea typeface="Calibri" panose="020f0502020204030204" pitchFamily="34" charset="0"/>
                <a:cs typeface="Arial" pitchFamily="34" charset="0"/>
              </a:rPr>
              <a:t>Data Pre-processing Done</a:t>
            </a:r>
          </a:p>
          <a:p>
            <a:pPr marL="342900" lvl="0" indent="-342900">
              <a:lnSpc>
                <a:spcPct val="107000"/>
              </a:lnSpc>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Arial" pitchFamily="34" charset="0"/>
              </a:rPr>
              <a:t>Duplicate data elements in various columns: ‘Airline’, ’From’,’ To’, which had their starting letters in upper case and lower case were converted to data elements starting with uppercase letters.</a:t>
            </a:r>
          </a:p>
          <a:p>
            <a:pPr marL="342900" lvl="0" indent="-342900">
              <a:lnSpc>
                <a:spcPct val="107000"/>
              </a:lnSpc>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Arial" pitchFamily="34" charset="0"/>
              </a:rPr>
              <a:t>Data in column ‘Price’ was converted to int64 data type.</a:t>
            </a:r>
          </a:p>
          <a:p>
            <a:pPr marL="342900" lvl="0" indent="-342900">
              <a:lnSpc>
                <a:spcPct val="107000"/>
              </a:lnSpc>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Arial" pitchFamily="34" charset="0"/>
              </a:rPr>
              <a:t>Columns: Unnamed: 0(just a series of numbers) was dropped since it doesn't contribute to building a good model for predicting the target variable values.</a:t>
            </a:r>
          </a:p>
          <a:p>
            <a:pPr marL="342900" lvl="0" indent="-342900">
              <a:lnSpc>
                <a:spcPct val="107000"/>
              </a:lnSpc>
              <a:spcAft>
                <a:spcPts val="800"/>
              </a:spcAft>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Arial" pitchFamily="34" charset="0"/>
              </a:rPr>
              <a:t>The Date format of certain data elements in ‘Date of Departure’ was changed to match the general Date format of majority of the data elements of the column.</a:t>
            </a:r>
          </a:p>
          <a:p>
            <a:endParaRPr lang="en-IN"/>
          </a:p>
        </p:txBody>
      </p:sp>
    </p:spTree>
    <p:extLst>
      <p:ext uri="{BB962C8B-B14F-4D97-AF65-F5344CB8AC3E}">
        <p14:creationId xmlns:p14="http://schemas.microsoft.com/office/powerpoint/2010/main" val="3197814287"/>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89F4F1E7-CBD1-4D26-B950-F7CE5B23DEE9}"/>
              </a:ext>
            </a:extLst>
          </p:cNvPr>
          <p:cNvSpPr>
            <a:spLocks noGrp="1"/>
          </p:cNvSpPr>
          <p:nvPr>
            <p:ph type="title"/>
          </p:nvPr>
        </p:nvSpPr>
        <p:spPr/>
        <p:txBody>
          <a:bodyPr/>
          <a:lstStyle/>
          <a:p>
            <a:r>
              <a:rPr lang="en-IN">
                <a:solidFill>
                  <a:schemeClr val="tx1"/>
                </a:solidFill>
              </a:rPr>
              <a:t>Analytical Problem Framing</a:t>
            </a:r>
            <a:endParaRPr lang="en-IN"/>
          </a:p>
        </p:txBody>
      </p:sp>
      <p:sp>
        <p:nvSpPr>
          <p:cNvPr id="3" name="Content Placeholder 2">
            <a:extLst>
              <a:ext uri="{FF2B5EF4-FFF2-40B4-BE49-F238E27FC236}">
                <a16:creationId xmlns:a16="http://schemas.microsoft.com/office/drawing/2014/main" id="{2CD45CB7-679F-4204-BC75-4F06FDFA506B}"/>
              </a:ext>
            </a:extLst>
          </p:cNvPr>
          <p:cNvSpPr>
            <a:spLocks noGrp="1"/>
          </p:cNvSpPr>
          <p:nvPr>
            <p:ph idx="1"/>
          </p:nvPr>
        </p:nvSpPr>
        <p:spPr/>
        <p:txBody>
          <a:bodyPr/>
          <a:lstStyle/>
          <a:p>
            <a:pPr marL="365760" indent="0">
              <a:lnSpc>
                <a:spcPct val="107000"/>
              </a:lnSpc>
              <a:spcAft>
                <a:spcPts val="800"/>
              </a:spcAft>
              <a:buNone/>
            </a:pPr>
            <a:r>
              <a:rPr lang="en-IN" sz="2000" b="1">
                <a:solidFill>
                  <a:schemeClr val="tx1"/>
                </a:solidFill>
                <a:effectLst/>
                <a:latin typeface="Arial" pitchFamily="34" charset="0"/>
                <a:ea typeface="Calibri" panose="020f0502020204030204" pitchFamily="34" charset="0"/>
                <a:cs typeface="Arial" pitchFamily="34" charset="0"/>
              </a:rPr>
              <a:t>Feature Engineering:</a:t>
            </a:r>
            <a:endParaRPr lang="en-IN" sz="2000">
              <a:solidFill>
                <a:schemeClr val="tx1"/>
              </a:solidFill>
              <a:effectLst/>
              <a:latin typeface="Arial" pitchFamily="34" charset="0"/>
              <a:ea typeface="Calibri" panose="020f0502020204030204" pitchFamily="34" charset="0"/>
              <a:cs typeface="Arial" pitchFamily="34" charset="0"/>
            </a:endParaRPr>
          </a:p>
          <a:p>
            <a:pPr marL="635508" lvl="1" indent="-342900">
              <a:lnSpc>
                <a:spcPct val="107000"/>
              </a:lnSpc>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Times New Roman" panose="02020603050405020304" pitchFamily="18" charset="0"/>
              </a:rPr>
              <a:t>In order to better understand the relationships between Flight price and Air Fare attributes, ‘Day’, ’Date’ and ‘Month’ columns were created based on data of existing column: ‘Date of Departure’.</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2112845449"/>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4A9D9C3E-8BB0-4866-B929-FCFC44ED6F67}"/>
              </a:ext>
            </a:extLst>
          </p:cNvPr>
          <p:cNvSpPr>
            <a:spLocks noGrp="1"/>
          </p:cNvSpPr>
          <p:nvPr>
            <p:ph type="title"/>
          </p:nvPr>
        </p:nvSpPr>
        <p:spPr/>
        <p:txBody>
          <a:bodyPr/>
          <a:lstStyle/>
          <a:p>
            <a:r>
              <a:rPr lang="en-IN">
                <a:solidFill>
                  <a:schemeClr val="tx1"/>
                </a:solidFill>
              </a:rPr>
              <a:t>Analytical Problem Framing</a:t>
            </a:r>
            <a:endParaRPr lang="en-IN"/>
          </a:p>
        </p:txBody>
      </p:sp>
      <p:sp>
        <p:nvSpPr>
          <p:cNvPr id="3" name="Content Placeholder 2">
            <a:extLst>
              <a:ext uri="{FF2B5EF4-FFF2-40B4-BE49-F238E27FC236}">
                <a16:creationId xmlns:a16="http://schemas.microsoft.com/office/drawing/2014/main" id="{E4911C05-5872-4DA8-BB28-893FA8D0DCEC}"/>
              </a:ext>
            </a:extLst>
          </p:cNvPr>
          <p:cNvSpPr>
            <a:spLocks noGrp="1"/>
          </p:cNvSpPr>
          <p:nvPr>
            <p:ph idx="1"/>
          </p:nvPr>
        </p:nvSpPr>
        <p:spPr/>
        <p:txBody>
          <a:bodyPr/>
          <a:lstStyle/>
          <a:p>
            <a:r>
              <a:rPr lang="en-IN" sz="2000">
                <a:solidFill>
                  <a:schemeClr val="tx1"/>
                </a:solidFill>
                <a:effectLst/>
                <a:latin typeface="Arial" pitchFamily="34" charset="0"/>
                <a:ea typeface="Calibri" panose="020f0502020204030204" pitchFamily="34" charset="0"/>
                <a:cs typeface="Arial" pitchFamily="34" charset="0"/>
              </a:rPr>
              <a:t>Data Inputs- Logic- Output Relationships</a:t>
            </a:r>
          </a:p>
          <a:p>
            <a:r>
              <a:rPr lang="en-IN" sz="1800">
                <a:solidFill>
                  <a:schemeClr val="tx1"/>
                </a:solidFill>
                <a:effectLst/>
                <a:latin typeface="Arial" pitchFamily="34" charset="0"/>
                <a:ea typeface="Calibri" panose="020f0502020204030204" pitchFamily="34" charset="0"/>
                <a:cs typeface="Arial" pitchFamily="34" charset="0"/>
              </a:rPr>
              <a:t>The Datasets consist mainly of Int and Object data type variables. The relationships between the independent variables and dependent variable were analysed.</a:t>
            </a:r>
          </a:p>
          <a:p>
            <a:endParaRPr lang="en-IN" sz="1800">
              <a:solidFill>
                <a:schemeClr val="tx1"/>
              </a:solidFill>
              <a:effectLst/>
              <a:latin typeface="Arial" pitchFamily="34" charset="0"/>
              <a:ea typeface="Calibri" panose="020f0502020204030204" pitchFamily="34" charset="0"/>
              <a:cs typeface="Arial" pitchFamily="34" charset="0"/>
            </a:endParaRPr>
          </a:p>
          <a:p>
            <a:endParaRPr lang="en-IN">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767442849"/>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C0CB0D80-2261-40F3-A91D-2CFE6827C027}"/>
              </a:ext>
            </a:extLst>
          </p:cNvPr>
          <p:cNvSpPr>
            <a:spLocks noGrp="1"/>
          </p:cNvSpPr>
          <p:nvPr>
            <p:ph type="title"/>
          </p:nvPr>
        </p:nvSpPr>
        <p:spPr/>
        <p:txBody>
          <a:bodyPr/>
          <a:lstStyle/>
          <a:p>
            <a:r>
              <a:rPr lang="en-US">
                <a:solidFill>
                  <a:schemeClr val="tx1"/>
                </a:solidFill>
              </a:rPr>
              <a:t>Hardware and Software Requirements and Tools Used</a:t>
            </a:r>
            <a:endParaRPr lang="en-IN">
              <a:solidFill>
                <a:schemeClr val="tx1"/>
              </a:solidFill>
            </a:endParaRPr>
          </a:p>
        </p:txBody>
      </p:sp>
      <p:sp>
        <p:nvSpPr>
          <p:cNvPr id="3" name="Content Placeholder 2">
            <a:extLst>
              <a:ext uri="{FF2B5EF4-FFF2-40B4-BE49-F238E27FC236}">
                <a16:creationId xmlns:a16="http://schemas.microsoft.com/office/drawing/2014/main" id="{BF895B63-9045-465B-9556-E8909186ED24}"/>
              </a:ext>
            </a:extLst>
          </p:cNvPr>
          <p:cNvSpPr>
            <a:spLocks noGrp="1"/>
          </p:cNvSpPr>
          <p:nvPr>
            <p:ph idx="1"/>
          </p:nvPr>
        </p:nvSpPr>
        <p:spPr/>
        <p:txBody>
          <a:bodyPr/>
          <a:lstStyle/>
          <a:p>
            <a:pPr>
              <a:lnSpc>
                <a:spcPct val="107000"/>
              </a:lnSpc>
              <a:spcAft>
                <a:spcPts val="800"/>
              </a:spcAft>
            </a:pPr>
            <a:r>
              <a:rPr lang="en-IN" sz="2000" b="1">
                <a:solidFill>
                  <a:schemeClr val="tx1"/>
                </a:solidFill>
                <a:effectLst/>
                <a:latin typeface="Arial" pitchFamily="34" charset="0"/>
                <a:ea typeface="Calibri" panose="020f0502020204030204" pitchFamily="34" charset="0"/>
                <a:cs typeface="Arial" pitchFamily="34" charset="0"/>
              </a:rPr>
              <a:t>Hardware Used:</a:t>
            </a:r>
            <a:endParaRPr lang="en-IN" sz="2000">
              <a:solidFill>
                <a:schemeClr val="tx1"/>
              </a:solidFill>
              <a:effectLst/>
              <a:latin typeface="Arial" pitchFamily="34" charset="0"/>
              <a:ea typeface="Calibri" panose="020f0502020204030204" pitchFamily="34" charset="0"/>
              <a:cs typeface="Arial" pitchFamily="34" charset="0"/>
            </a:endParaRPr>
          </a:p>
          <a:p>
            <a:pPr marL="342900" lvl="0" indent="-342900">
              <a:lnSpc>
                <a:spcPct val="107000"/>
              </a:lnSpc>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Times New Roman" panose="02020603050405020304" pitchFamily="18" charset="0"/>
              </a:rPr>
              <a:t>Processor: Intel® Core™ i7-3520M CPU @ 2.90GHz</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Times New Roman" panose="02020603050405020304" pitchFamily="18" charset="0"/>
              </a:rPr>
              <a:t>Physical Memory: 12.0GB</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IN" sz="1800">
                <a:solidFill>
                  <a:schemeClr val="tx1"/>
                </a:solidFill>
                <a:effectLst/>
                <a:latin typeface="Arial" pitchFamily="34" charset="0"/>
                <a:ea typeface="Calibri" panose="020f0502020204030204" pitchFamily="34" charset="0"/>
                <a:cs typeface="Times New Roman" panose="02020603050405020304" pitchFamily="18" charset="0"/>
              </a:rPr>
              <a:t>.</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4146196469"/>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DD03C517-4567-47DE-AB7D-FD08466A8DFB}"/>
              </a:ext>
            </a:extLst>
          </p:cNvPr>
          <p:cNvSpPr>
            <a:spLocks noGrp="1"/>
          </p:cNvSpPr>
          <p:nvPr>
            <p:ph type="title"/>
          </p:nvPr>
        </p:nvSpPr>
        <p:spPr/>
        <p:txBody>
          <a:bodyPr/>
          <a:lstStyle/>
          <a:p>
            <a:r>
              <a:rPr lang="en-US">
                <a:solidFill>
                  <a:schemeClr val="tx1"/>
                </a:solidFill>
              </a:rPr>
              <a:t>Hardware and Software Requirements and Tools Used</a:t>
            </a:r>
            <a:endParaRPr lang="en-IN"/>
          </a:p>
        </p:txBody>
      </p:sp>
      <p:sp>
        <p:nvSpPr>
          <p:cNvPr id="3" name="Content Placeholder 2">
            <a:extLst>
              <a:ext uri="{FF2B5EF4-FFF2-40B4-BE49-F238E27FC236}">
                <a16:creationId xmlns:a16="http://schemas.microsoft.com/office/drawing/2014/main" id="{74BB618D-4CC1-4988-AA59-E1B0E1232AD3}"/>
              </a:ext>
            </a:extLst>
          </p:cNvPr>
          <p:cNvSpPr>
            <a:spLocks noGrp="1"/>
          </p:cNvSpPr>
          <p:nvPr>
            <p:ph idx="1"/>
          </p:nvPr>
        </p:nvSpPr>
        <p:spPr/>
        <p:txBody>
          <a:bodyPr>
            <a:normAutofit fontScale="92500" lnSpcReduction="20000"/>
          </a:bodyPr>
          <a:lstStyle/>
          <a:p>
            <a:pPr>
              <a:lnSpc>
                <a:spcPct val="107000"/>
              </a:lnSpc>
              <a:spcAft>
                <a:spcPts val="800"/>
              </a:spcAft>
            </a:pPr>
            <a:r>
              <a:rPr lang="en-IN" sz="2200" b="1">
                <a:solidFill>
                  <a:schemeClr val="tx1"/>
                </a:solidFill>
                <a:effectLst/>
                <a:latin typeface="Arial" pitchFamily="34" charset="0"/>
                <a:ea typeface="Calibri" panose="020f0502020204030204" pitchFamily="34" charset="0"/>
                <a:cs typeface="Arial" pitchFamily="34" charset="0"/>
              </a:rPr>
              <a:t>Software Used:</a:t>
            </a:r>
            <a:endParaRPr lang="en-IN" sz="2200">
              <a:solidFill>
                <a:schemeClr val="tx1"/>
              </a:solidFill>
              <a:effectLst/>
              <a:latin typeface="Arial" pitchFamily="34" charset="0"/>
              <a:ea typeface="Calibri" panose="020f0502020204030204" pitchFamily="34" charset="0"/>
              <a:cs typeface="Arial" pitchFamily="34" charset="0"/>
            </a:endParaRPr>
          </a:p>
          <a:p>
            <a:pPr marL="342900" lvl="0" indent="-342900">
              <a:lnSpc>
                <a:spcPct val="107000"/>
              </a:lnSpc>
              <a:spcAft>
                <a:spcPts val="800"/>
              </a:spcAft>
              <a:buFont typeface="Symbol" panose="05050102010706020507" pitchFamily="18" charset="2"/>
              <a:buChar char=""/>
            </a:pPr>
            <a:r>
              <a:rPr lang="en-IN">
                <a:solidFill>
                  <a:schemeClr val="tx1"/>
                </a:solidFill>
                <a:effectLst/>
                <a:latin typeface="Arial" pitchFamily="34" charset="0"/>
                <a:ea typeface="Calibri" panose="020f0502020204030204" pitchFamily="34" charset="0"/>
                <a:cs typeface="Times New Roman" panose="02020603050405020304" pitchFamily="18" charset="0"/>
              </a:rPr>
              <a:t>Windows 10 Operating System</a:t>
            </a:r>
          </a:p>
          <a:p>
            <a:pPr marL="342900" lvl="0" indent="-342900">
              <a:lnSpc>
                <a:spcPct val="107000"/>
              </a:lnSpc>
              <a:spcAft>
                <a:spcPts val="800"/>
              </a:spcAft>
              <a:buFont typeface="Symbol" panose="05050102010706020507" pitchFamily="18" charset="2"/>
              <a:buChar char=""/>
            </a:pPr>
            <a:r>
              <a:rPr lang="en-IN">
                <a:solidFill>
                  <a:schemeClr val="tx1"/>
                </a:solidFill>
                <a:effectLst/>
                <a:latin typeface="Arial"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a:solidFill>
                <a:schemeClr val="tx1"/>
              </a:solidFill>
              <a:effectLst/>
              <a:latin typeface="Arial"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a:solidFill>
                  <a:schemeClr val="tx1"/>
                </a:solidFill>
                <a:effectLst/>
                <a:latin typeface="Arial" pitchFamily="34" charset="0"/>
                <a:ea typeface="Calibri" panose="020f0502020204030204" pitchFamily="34" charset="0"/>
              </a:rPr>
              <a:t> </a:t>
            </a:r>
            <a:endParaRPr lang="en-IN">
              <a:solidFill>
                <a:schemeClr val="tx1"/>
              </a:solidFill>
            </a:endParaRPr>
          </a:p>
        </p:txBody>
      </p:sp>
    </p:spTree>
    <p:extLst>
      <p:ext uri="{BB962C8B-B14F-4D97-AF65-F5344CB8AC3E}">
        <p14:creationId xmlns:p14="http://schemas.microsoft.com/office/powerpoint/2010/main" val="191790261"/>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E3C4467C-DC0A-43C7-9748-BAC7E0151FB0}"/>
              </a:ext>
            </a:extLst>
          </p:cNvPr>
          <p:cNvSpPr>
            <a:spLocks noGrp="1"/>
          </p:cNvSpPr>
          <p:nvPr>
            <p:ph type="title"/>
          </p:nvPr>
        </p:nvSpPr>
        <p:spPr/>
        <p:txBody>
          <a:bodyPr/>
          <a:lstStyle/>
          <a:p>
            <a:r>
              <a:rPr lang="en-US">
                <a:solidFill>
                  <a:schemeClr val="tx1"/>
                </a:solidFill>
              </a:rPr>
              <a:t>Hardware and Software Requirements and Tools Used</a:t>
            </a:r>
            <a:endParaRPr lang="en-IN"/>
          </a:p>
        </p:txBody>
      </p:sp>
      <p:sp>
        <p:nvSpPr>
          <p:cNvPr id="3" name="Content Placeholder 2">
            <a:extLst>
              <a:ext uri="{FF2B5EF4-FFF2-40B4-BE49-F238E27FC236}">
                <a16:creationId xmlns:a16="http://schemas.microsoft.com/office/drawing/2014/main" id="{7840BD56-5338-4671-8937-7458385A88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Arial" pitchFamily="34" charset="0"/>
              </a:rPr>
              <a:t>Jupyter Notebook: The Jupyter Notebook is an open-source web application that allows data scientists to create and share documents that integrate live code, equations, computational output, visualizations, and other multimedia resources, along with explanatory text in a single document.</a:t>
            </a:r>
          </a:p>
          <a:p>
            <a:pPr marL="342900" lvl="0" indent="-342900">
              <a:lnSpc>
                <a:spcPct val="107000"/>
              </a:lnSpc>
              <a:spcAft>
                <a:spcPts val="800"/>
              </a:spcAft>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Arial"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94581485"/>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2926668A-AAC1-4B66-ABAE-46F925A3755E}"/>
              </a:ext>
            </a:extLst>
          </p:cNvPr>
          <p:cNvSpPr>
            <a:spLocks noGrp="1"/>
          </p:cNvSpPr>
          <p:nvPr>
            <p:ph type="title"/>
          </p:nvPr>
        </p:nvSpPr>
        <p:spPr/>
        <p:txBody>
          <a:bodyPr/>
          <a:lstStyle/>
          <a:p>
            <a:r>
              <a:rPr lang="en-US">
                <a:solidFill>
                  <a:schemeClr val="tx1"/>
                </a:solidFill>
              </a:rPr>
              <a:t>Hardware and Software Requirements and Tools Used</a:t>
            </a:r>
            <a:endParaRPr lang="en-IN"/>
          </a:p>
        </p:txBody>
      </p:sp>
      <p:sp>
        <p:nvSpPr>
          <p:cNvPr id="3" name="Content Placeholder 2">
            <a:extLst>
              <a:ext uri="{FF2B5EF4-FFF2-40B4-BE49-F238E27FC236}">
                <a16:creationId xmlns:a16="http://schemas.microsoft.com/office/drawing/2014/main" id="{C64213CC-6BCC-421E-9533-361BDC994B5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Arial" pitchFamily="34" charset="0"/>
              </a:rPr>
              <a:t>Python Libraries used:</a:t>
            </a:r>
          </a:p>
          <a:p>
            <a:pPr marL="742950" lvl="1" indent="-285750">
              <a:lnSpc>
                <a:spcPct val="107000"/>
              </a:lnSpc>
              <a:buFont typeface="Courier New" panose="02070309020205020404" pitchFamily="49" charset="0"/>
              <a:buChar char="o"/>
            </a:pPr>
            <a:r>
              <a:rPr lang="en-IN" sz="1800">
                <a:solidFill>
                  <a:schemeClr val="tx1"/>
                </a:solidFill>
                <a:effectLst/>
                <a:latin typeface="Arial" pitchFamily="34" charset="0"/>
                <a:ea typeface="Calibri" panose="020f0502020204030204" pitchFamily="34" charset="0"/>
                <a:cs typeface="Arial"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a:solidFill>
                  <a:schemeClr val="tx1"/>
                </a:solidFill>
                <a:effectLst/>
                <a:latin typeface="Arial" pitchFamily="34" charset="0"/>
                <a:ea typeface="Calibri" panose="020f0502020204030204" pitchFamily="34" charset="0"/>
                <a:cs typeface="Arial" pitchFamily="34" charset="0"/>
              </a:rPr>
              <a:t>NumPy: For performing a variety of operations on the datasets.</a:t>
            </a:r>
          </a:p>
          <a:p>
            <a:pPr marL="742950" lvl="1" indent="-285750">
              <a:lnSpc>
                <a:spcPct val="107000"/>
              </a:lnSpc>
              <a:buFont typeface="Courier New" panose="02070309020205020404" pitchFamily="49" charset="0"/>
              <a:buChar char="o"/>
            </a:pPr>
            <a:r>
              <a:rPr lang="en-IN" sz="1800">
                <a:solidFill>
                  <a:schemeClr val="tx1"/>
                </a:solidFill>
                <a:effectLst/>
                <a:latin typeface="Arial" pitchFamily="34" charset="0"/>
                <a:ea typeface="Calibri" panose="020f0502020204030204" pitchFamily="34" charset="0"/>
                <a:cs typeface="Arial" pitchFamily="34" charset="0"/>
              </a:rPr>
              <a:t>matplotlib.pyplot,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a:solidFill>
                  <a:schemeClr val="tx1"/>
                </a:solidFill>
                <a:effectLst/>
                <a:latin typeface="Arial" pitchFamily="34" charset="0"/>
                <a:ea typeface="Calibri" panose="020f0502020204030204" pitchFamily="34" charset="0"/>
                <a:cs typeface="Arial" pitchFamily="34" charset="0"/>
              </a:rPr>
              <a:t>SciPy: For performing operations on the datasets</a:t>
            </a:r>
          </a:p>
          <a:p>
            <a:pPr marL="742950" lvl="1" indent="-285750">
              <a:lnSpc>
                <a:spcPct val="107000"/>
              </a:lnSpc>
              <a:buFont typeface="Courier New" panose="02070309020205020404" pitchFamily="49" charset="0"/>
              <a:buChar char="o"/>
            </a:pPr>
            <a:r>
              <a:rPr lang="en-IN" sz="1800">
                <a:solidFill>
                  <a:schemeClr val="tx1"/>
                </a:solidFill>
                <a:effectLst/>
                <a:latin typeface="Arial" pitchFamily="34" charset="0"/>
                <a:ea typeface="Calibri" panose="020f0502020204030204" pitchFamily="34" charset="0"/>
                <a:cs typeface="Arial" pitchFamily="34" charset="0"/>
              </a:rPr>
              <a:t>Stats models: For performing statistical analysis</a:t>
            </a:r>
          </a:p>
          <a:p>
            <a:pPr marL="342900" lvl="0" indent="-342900">
              <a:lnSpc>
                <a:spcPct val="107000"/>
              </a:lnSpc>
              <a:spcAft>
                <a:spcPts val="800"/>
              </a:spcAft>
              <a:buFont typeface="Symbol" panose="05050102010706020507" pitchFamily="18" charset="2"/>
              <a:buChar char=""/>
            </a:pPr>
            <a:r>
              <a:rPr lang="en-IN" sz="1800" err="1">
                <a:solidFill>
                  <a:schemeClr val="tx1"/>
                </a:solidFill>
                <a:effectLst/>
                <a:latin typeface="Arial" pitchFamily="34" charset="0"/>
                <a:ea typeface="Calibri" panose="020f0502020204030204" pitchFamily="34" charset="0"/>
                <a:cs typeface="Arial" pitchFamily="34" charset="0"/>
              </a:rPr>
              <a:t>sklearn for Modelling Machine learning algorithms, Data Encoding, Evaluation metrics, Data Transformation, Data Scaling, Component analysis, Feature selection etc.</a:t>
            </a:r>
          </a:p>
          <a:p>
            <a:endParaRPr lang="en-IN" sz="180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203751730"/>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09C09BA3-1872-4F7E-A545-C193F9BB3525}"/>
              </a:ext>
            </a:extLst>
          </p:cNvPr>
          <p:cNvSpPr>
            <a:spLocks noGrp="1"/>
          </p:cNvSpPr>
          <p:nvPr>
            <p:ph type="title"/>
          </p:nvPr>
        </p:nvSpPr>
        <p:spPr/>
        <p:txBody>
          <a:bodyPr/>
          <a:lstStyle/>
          <a:p>
            <a:r>
              <a:rPr lang="en-IN">
                <a:solidFill>
                  <a:schemeClr val="tx1"/>
                </a:solidFill>
              </a:rPr>
              <a:t>Exploratory Data Analysis</a:t>
            </a:r>
          </a:p>
        </p:txBody>
      </p:sp>
      <p:sp>
        <p:nvSpPr>
          <p:cNvPr id="3" name="Content Placeholder 2">
            <a:extLst>
              <a:ext uri="{FF2B5EF4-FFF2-40B4-BE49-F238E27FC236}">
                <a16:creationId xmlns:a16="http://schemas.microsoft.com/office/drawing/2014/main" id="{36DD7D5A-D26B-4B05-89FD-038A3BA597B5}"/>
              </a:ext>
            </a:extLst>
          </p:cNvPr>
          <p:cNvSpPr>
            <a:spLocks noGrp="1"/>
          </p:cNvSpPr>
          <p:nvPr>
            <p:ph idx="1"/>
          </p:nvPr>
        </p:nvSpPr>
        <p:spPr/>
        <p:txBody>
          <a:bodyPr/>
          <a:lstStyle/>
          <a:p>
            <a:pPr>
              <a:lnSpc>
                <a:spcPct val="107000"/>
              </a:lnSpc>
              <a:spcAft>
                <a:spcPts val="800"/>
              </a:spcAft>
            </a:pPr>
            <a:r>
              <a:rPr lang="en-IN" sz="2000" b="1">
                <a:effectLst/>
                <a:latin typeface="Arial" pitchFamily="34" charset="0"/>
                <a:ea typeface="Calibri" panose="020f0502020204030204" pitchFamily="34" charset="0"/>
                <a:cs typeface="Arial" pitchFamily="34" charset="0"/>
              </a:rPr>
              <a:t>Visualizations</a:t>
            </a:r>
            <a:endParaRPr lang="en-IN" sz="2000">
              <a:effectLst/>
              <a:latin typeface="Arial" pitchFamily="34" charset="0"/>
              <a:ea typeface="Calibri" panose="020f0502020204030204" pitchFamily="34" charset="0"/>
              <a:cs typeface="Arial" pitchFamily="34" charset="0"/>
            </a:endParaRPr>
          </a:p>
          <a:p>
            <a:pPr>
              <a:lnSpc>
                <a:spcPct val="107000"/>
              </a:lnSpc>
              <a:spcAft>
                <a:spcPts val="800"/>
              </a:spcAft>
            </a:pPr>
            <a:r>
              <a:rPr lang="en-IN" sz="1800">
                <a:effectLst/>
                <a:latin typeface="Arial" pitchFamily="34" charset="0"/>
                <a:ea typeface="Calibri" panose="020f0502020204030204" pitchFamily="34" charset="0"/>
                <a:cs typeface="Arial" pitchFamily="34" charset="0"/>
              </a:rPr>
              <a:t>Barplots, Distplots, Boxplots, Countplots, line plots were used to visualise the data of all the columns and their relationships with Target variable.</a:t>
            </a:r>
            <a:r>
              <a:rPr lang="en-IN">
                <a:effectLst/>
                <a:latin typeface="Arial" pitchFamily="34" charset="0"/>
                <a:cs typeface="Arial" pitchFamily="34" charset="0"/>
              </a:rPr>
              <a:t> </a:t>
            </a:r>
            <a:r>
              <a:rPr lang="en-IN" sz="1800">
                <a:effectLst/>
                <a:latin typeface="Arial" pitchFamily="34" charset="0"/>
                <a:ea typeface="Calibri" panose="020f0502020204030204" pitchFamily="34" charset="0"/>
                <a:cs typeface="Arial" pitchFamily="34" charset="0"/>
              </a:rPr>
              <a:t> </a:t>
            </a:r>
          </a:p>
          <a:p>
            <a:endParaRPr lang="en-IN"/>
          </a:p>
        </p:txBody>
      </p:sp>
    </p:spTree>
    <p:extLst>
      <p:ext uri="{BB962C8B-B14F-4D97-AF65-F5344CB8AC3E}">
        <p14:creationId xmlns:p14="http://schemas.microsoft.com/office/powerpoint/2010/main" val="114808123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a:solidFill>
                  <a:schemeClr val="tx1"/>
                </a:solidFill>
              </a:rPr>
              <a:t>ACKNOWLEDGMENT</a:t>
            </a:r>
          </a:p>
        </p:txBody>
      </p:sp>
      <p:sp>
        <p:nvSpPr>
          <p:cNvPr id="4" name="Content Placeholder 3">
            <a:extLst>
              <a:ext uri="{FF2B5EF4-FFF2-40B4-BE49-F238E27FC236}">
                <a16:creationId xmlns:a16="http://schemas.microsoft.com/office/drawing/2014/main" id="{9A252C73-D347-499B-BEEA-1E50642B9DC7}"/>
              </a:ext>
            </a:extLst>
          </p:cNvPr>
          <p:cNvSpPr>
            <a:spLocks noGrp="1"/>
          </p:cNvSpPr>
          <p:nvPr>
            <p:ph idx="1"/>
          </p:nvPr>
        </p:nvSpPr>
        <p:spPr/>
        <p:txBody>
          <a:bodyPr/>
          <a:lstStyle/>
          <a:p>
            <a:r>
              <a:rPr lang="en-IN" sz="1800">
                <a:solidFill>
                  <a:schemeClr val="tx1"/>
                </a:solidFill>
                <a:effectLst/>
                <a:latin typeface="Arial" pitchFamily="34" charset="0"/>
                <a:ea typeface="Calibri" panose="020f0502020204030204" pitchFamily="34" charset="0"/>
                <a:cs typeface="Arial"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p>
          <a:p>
            <a:endParaRPr lang="en-IN"/>
          </a:p>
        </p:txBody>
      </p:sp>
    </p:spTree>
    <p:extLst>
      <p:ext uri="{BB962C8B-B14F-4D97-AF65-F5344CB8AC3E}">
        <p14:creationId xmlns:p14="http://schemas.microsoft.com/office/powerpoint/2010/main" val="2482546811"/>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9E52115A-8E75-4F6C-AF9D-A1CAF59D29EF}"/>
              </a:ext>
            </a:extLst>
          </p:cNvPr>
          <p:cNvSpPr>
            <a:spLocks noGrp="1"/>
          </p:cNvSpPr>
          <p:nvPr>
            <p:ph type="title"/>
          </p:nvPr>
        </p:nvSpPr>
        <p:spPr/>
        <p:txBody>
          <a:bodyPr/>
          <a:lstStyle/>
          <a:p>
            <a:r>
              <a:rPr lang="en-IN">
                <a:solidFill>
                  <a:schemeClr val="tx1"/>
                </a:solidFill>
              </a:rPr>
              <a:t>Exploratory Data Analysis</a:t>
            </a:r>
            <a:endParaRPr lang="en-IN"/>
          </a:p>
        </p:txBody>
      </p:sp>
      <p:sp>
        <p:nvSpPr>
          <p:cNvPr id="3" name="Content Placeholder 2">
            <a:extLst>
              <a:ext uri="{FF2B5EF4-FFF2-40B4-BE49-F238E27FC236}">
                <a16:creationId xmlns:a16="http://schemas.microsoft.com/office/drawing/2014/main" id="{1B7F47C2-09B0-4BE3-A05E-26ADA6BF5585}"/>
              </a:ext>
            </a:extLst>
          </p:cNvPr>
          <p:cNvSpPr>
            <a:spLocks noGrp="1"/>
          </p:cNvSpPr>
          <p:nvPr>
            <p:ph idx="1"/>
          </p:nvPr>
        </p:nvSpPr>
        <p:spPr>
          <a:xfrm>
            <a:off x="1097279" y="2108201"/>
            <a:ext cx="10127447" cy="4133979"/>
          </a:xfrm>
        </p:spPr>
        <p:txBody>
          <a:bodyPr/>
          <a:lstStyle/>
          <a:p>
            <a:pPr>
              <a:lnSpc>
                <a:spcPct val="107000"/>
              </a:lnSpc>
              <a:spcAft>
                <a:spcPts val="800"/>
              </a:spcAft>
            </a:pPr>
            <a:r>
              <a:rPr lang="en-IN" sz="1800" b="1">
                <a:effectLst/>
                <a:latin typeface="Arial" pitchFamily="34" charset="0"/>
                <a:ea typeface="Calibri" panose="020f0502020204030204" pitchFamily="34" charset="0"/>
                <a:cs typeface="Times New Roman" panose="02020603050405020304" pitchFamily="18" charset="0"/>
              </a:rPr>
              <a:t>Univariate Analysis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a:effectLst/>
                <a:latin typeface="Arial" pitchFamily="34" charset="0"/>
                <a:ea typeface="Calibri" panose="020f0502020204030204" pitchFamily="34" charset="0"/>
                <a:cs typeface="Times New Roman" panose="02020603050405020304" pitchFamily="18" charset="0"/>
              </a:rPr>
              <a:t>Analyzing the Target Variable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pic>
        <p:nvPicPr>
          <p:cNvPr id="4" name="Picture 3">
            <a:extLst>
              <a:ext uri="{FF2B5EF4-FFF2-40B4-BE49-F238E27FC236}">
                <a16:creationId xmlns:a16="http://schemas.microsoft.com/office/drawing/2014/main" id="{90036D3A-8AC1-4535-95E6-66B175C5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362" y="3039913"/>
            <a:ext cx="4907280" cy="3017520"/>
          </a:xfrm>
          <a:prstGeom prst="rect">
            <a:avLst/>
          </a:prstGeom>
        </p:spPr>
      </p:pic>
    </p:spTree>
    <p:extLst>
      <p:ext uri="{BB962C8B-B14F-4D97-AF65-F5344CB8AC3E}">
        <p14:creationId xmlns:p14="http://schemas.microsoft.com/office/powerpoint/2010/main" val="1602002401"/>
      </p:ext>
    </p:extLst>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CBB2106-3AB6-4A93-8EC4-54426314C1D8}"/>
              </a:ext>
            </a:extLst>
          </p:cNvPr>
          <p:cNvSpPr>
            <a:spLocks noGrp="1"/>
          </p:cNvSpPr>
          <p:nvPr>
            <p:ph type="title"/>
          </p:nvPr>
        </p:nvSpPr>
        <p:spPr/>
        <p:txBody>
          <a:bodyPr/>
          <a:lstStyle/>
          <a:p>
            <a:r>
              <a:rPr lang="en-IN">
                <a:solidFill>
                  <a:schemeClr val="tx1"/>
                </a:solidFill>
              </a:rPr>
              <a:t>Exploratory Data Analysis</a:t>
            </a:r>
            <a:endParaRPr lang="en-IN"/>
          </a:p>
        </p:txBody>
      </p:sp>
      <p:sp>
        <p:nvSpPr>
          <p:cNvPr id="3" name="Content Placeholder 2">
            <a:extLst>
              <a:ext uri="{FF2B5EF4-FFF2-40B4-BE49-F238E27FC236}">
                <a16:creationId xmlns:a16="http://schemas.microsoft.com/office/drawing/2014/main" id="{B25CB70B-9BBA-4743-AEFB-71562F12BDA0}"/>
              </a:ext>
            </a:extLst>
          </p:cNvPr>
          <p:cNvSpPr>
            <a:spLocks noGrp="1"/>
          </p:cNvSpPr>
          <p:nvPr>
            <p:ph idx="1"/>
          </p:nvPr>
        </p:nvSpPr>
        <p:spPr/>
        <p:txBody>
          <a:bodyPr/>
          <a:lstStyle/>
          <a:p>
            <a:r>
              <a:rPr lang="en-IN" sz="1800">
                <a:solidFill>
                  <a:schemeClr val="tx1"/>
                </a:solidFill>
                <a:effectLst/>
                <a:latin typeface="Arial" pitchFamily="34" charset="0"/>
                <a:ea typeface="Calibri" panose="020f0502020204030204" pitchFamily="34" charset="0"/>
                <a:cs typeface="Arial" pitchFamily="34" charset="0"/>
              </a:rPr>
              <a:t>From the graph above it is observed that the Price data forms a continuous distribution with mean of 7748.33 and tails of from 15000 mark and the distribution is skewed.</a:t>
            </a:r>
          </a:p>
          <a:p>
            <a:endParaRPr lang="en-IN">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44573998"/>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CBC5E218-ED1F-4379-B28B-03905B979639}"/>
              </a:ext>
            </a:extLst>
          </p:cNvPr>
          <p:cNvSpPr>
            <a:spLocks noGrp="1"/>
          </p:cNvSpPr>
          <p:nvPr>
            <p:ph type="title"/>
          </p:nvPr>
        </p:nvSpPr>
        <p:spPr/>
        <p:txBody>
          <a:bodyPr/>
          <a:lstStyle/>
          <a:p>
            <a:r>
              <a:rPr lang="en-IN">
                <a:solidFill>
                  <a:schemeClr val="tx1"/>
                </a:solidFill>
              </a:rPr>
              <a:t>Exploratory Data Analysis</a:t>
            </a:r>
            <a:endParaRPr lang="en-IN"/>
          </a:p>
        </p:txBody>
      </p:sp>
      <p:sp>
        <p:nvSpPr>
          <p:cNvPr id="3" name="Content Placeholder 2">
            <a:extLst>
              <a:ext uri="{FF2B5EF4-FFF2-40B4-BE49-F238E27FC236}">
                <a16:creationId xmlns:a16="http://schemas.microsoft.com/office/drawing/2014/main" id="{ABF18BC7-F468-41EF-B369-78CDBF354A31}"/>
              </a:ext>
            </a:extLst>
          </p:cNvPr>
          <p:cNvSpPr>
            <a:spLocks noGrp="1"/>
          </p:cNvSpPr>
          <p:nvPr>
            <p:ph idx="1"/>
          </p:nvPr>
        </p:nvSpPr>
        <p:spPr/>
        <p:txBody>
          <a:bodyPr/>
          <a:lstStyle/>
          <a:p>
            <a:r>
              <a:rPr lang="en-IN" sz="1800" b="1">
                <a:solidFill>
                  <a:schemeClr val="tx1"/>
                </a:solidFill>
                <a:effectLst/>
                <a:latin typeface="Arial" pitchFamily="34" charset="0"/>
                <a:ea typeface="Calibri" panose="020f0502020204030204" pitchFamily="34" charset="0"/>
                <a:cs typeface="Arial" pitchFamily="34" charset="0"/>
              </a:rPr>
              <a:t>Analyzing the Feature Columns</a:t>
            </a:r>
            <a:endParaRPr lang="en-IN" sz="1800">
              <a:solidFill>
                <a:schemeClr val="tx1"/>
              </a:solidFill>
              <a:effectLst/>
              <a:latin typeface="Arial" pitchFamily="34" charset="0"/>
              <a:ea typeface="Calibri" panose="020f0502020204030204" pitchFamily="34" charset="0"/>
              <a:cs typeface="Arial" pitchFamily="34" charset="0"/>
            </a:endParaRPr>
          </a:p>
          <a:p>
            <a:endParaRPr lang="en-IN"/>
          </a:p>
        </p:txBody>
      </p:sp>
      <p:pic>
        <p:nvPicPr>
          <p:cNvPr id="4" name="Picture 3">
            <a:extLst>
              <a:ext uri="{FF2B5EF4-FFF2-40B4-BE49-F238E27FC236}">
                <a16:creationId xmlns:a16="http://schemas.microsoft.com/office/drawing/2014/main" id="{D5F1F396-F428-47C3-AB19-4ABA2E7FE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220461"/>
            <a:ext cx="10723062" cy="1967360"/>
          </a:xfrm>
          <a:prstGeom prst="rect">
            <a:avLst/>
          </a:prstGeom>
        </p:spPr>
      </p:pic>
    </p:spTree>
    <p:extLst>
      <p:ext uri="{BB962C8B-B14F-4D97-AF65-F5344CB8AC3E}">
        <p14:creationId xmlns:p14="http://schemas.microsoft.com/office/powerpoint/2010/main" val="1557286642"/>
      </p:ext>
    </p:extLst>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Picture 3">
            <a:extLst>
              <a:ext uri="{FF2B5EF4-FFF2-40B4-BE49-F238E27FC236}">
                <a16:creationId xmlns:a16="http://schemas.microsoft.com/office/drawing/2014/main" id="{26703A4C-8B67-4EED-800A-4A6588350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33" y="2083505"/>
            <a:ext cx="4753822" cy="4242650"/>
          </a:xfrm>
          <a:prstGeom prst="rect">
            <a:avLst/>
          </a:prstGeom>
        </p:spPr>
      </p:pic>
      <p:pic>
        <p:nvPicPr>
          <p:cNvPr id="5" name="Picture 4">
            <a:extLst>
              <a:ext uri="{FF2B5EF4-FFF2-40B4-BE49-F238E27FC236}">
                <a16:creationId xmlns:a16="http://schemas.microsoft.com/office/drawing/2014/main" id="{0C72C78C-2DE3-444A-935A-54BE8F13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031" y="2750379"/>
            <a:ext cx="4617194" cy="3062592"/>
          </a:xfrm>
          <a:prstGeom prst="rect">
            <a:avLst/>
          </a:prstGeom>
        </p:spPr>
      </p:pic>
    </p:spTree>
    <p:extLst>
      <p:ext uri="{BB962C8B-B14F-4D97-AF65-F5344CB8AC3E}">
        <p14:creationId xmlns:p14="http://schemas.microsoft.com/office/powerpoint/2010/main" val="2672743053"/>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Picture 3">
            <a:extLst>
              <a:ext uri="{FF2B5EF4-FFF2-40B4-BE49-F238E27FC236}">
                <a16:creationId xmlns:a16="http://schemas.microsoft.com/office/drawing/2014/main" id="{E7BF7C38-19E8-443F-A01E-69104746B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722" y="2004558"/>
            <a:ext cx="4675405" cy="4172307"/>
          </a:xfrm>
          <a:prstGeom prst="rect">
            <a:avLst/>
          </a:prstGeom>
        </p:spPr>
      </p:pic>
    </p:spTree>
    <p:extLst>
      <p:ext uri="{BB962C8B-B14F-4D97-AF65-F5344CB8AC3E}">
        <p14:creationId xmlns:p14="http://schemas.microsoft.com/office/powerpoint/2010/main" val="4268358480"/>
      </p:ext>
    </p:extLst>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F6532E73-DABB-431D-934E-1F8AA48E9695}"/>
              </a:ext>
            </a:extLst>
          </p:cNvPr>
          <p:cNvSpPr>
            <a:spLocks noGrp="1"/>
          </p:cNvSpPr>
          <p:nvPr>
            <p:ph type="title"/>
          </p:nvPr>
        </p:nvSpPr>
        <p:spPr/>
        <p:txBody>
          <a:bodyPr/>
          <a:lstStyle/>
          <a:p>
            <a:r>
              <a:rPr lang="en-IN">
                <a:solidFill>
                  <a:schemeClr val="tx1"/>
                </a:solidFill>
              </a:rPr>
              <a:t>Exploratory Data Analysis</a:t>
            </a:r>
            <a:endParaRPr lang="en-IN"/>
          </a:p>
        </p:txBody>
      </p:sp>
      <p:sp>
        <p:nvSpPr>
          <p:cNvPr id="3" name="Content Placeholder 2">
            <a:extLst>
              <a:ext uri="{FF2B5EF4-FFF2-40B4-BE49-F238E27FC236}">
                <a16:creationId xmlns:a16="http://schemas.microsoft.com/office/drawing/2014/main" id="{3A0B5EAC-83A1-4E01-83F5-7C556F00A876}"/>
              </a:ext>
            </a:extLst>
          </p:cNvPr>
          <p:cNvSpPr>
            <a:spLocks noGrp="1"/>
          </p:cNvSpPr>
          <p:nvPr>
            <p:ph idx="1"/>
          </p:nvPr>
        </p:nvSpPr>
        <p:spPr/>
        <p:txBody>
          <a:bodyPr/>
          <a:lstStyle/>
          <a:p>
            <a:pPr>
              <a:lnSpc>
                <a:spcPct val="107000"/>
              </a:lnSpc>
              <a:spcAft>
                <a:spcPts val="800"/>
              </a:spcAft>
            </a:pPr>
            <a:r>
              <a:rPr lang="en-IN" sz="1800">
                <a:solidFill>
                  <a:schemeClr val="tx1"/>
                </a:solidFill>
                <a:effectLst/>
                <a:latin typeface="Arial" pitchFamily="34" charset="0"/>
                <a:ea typeface="Calibri" panose="020f0502020204030204" pitchFamily="34" charset="0"/>
                <a:cs typeface="Arial" pitchFamily="34" charset="0"/>
              </a:rPr>
              <a:t>Following observations are made from graphs above:</a:t>
            </a:r>
          </a:p>
          <a:p>
            <a:pPr marL="342900" lvl="0" indent="-342900">
              <a:lnSpc>
                <a:spcPct val="107000"/>
              </a:lnSpc>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Arial" pitchFamily="34" charset="0"/>
              </a:rPr>
              <a:t>IndiGo has the highest number of flights followed by Air India and Vistara</a:t>
            </a:r>
          </a:p>
          <a:p>
            <a:pPr marL="342900" lvl="0" indent="-342900">
              <a:lnSpc>
                <a:spcPct val="107000"/>
              </a:lnSpc>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Arial" pitchFamily="34" charset="0"/>
              </a:rPr>
              <a:t>Highest number of flights are from Delhi followed by Mumbai, Kolkata, Bangalore and Hyderabad</a:t>
            </a:r>
          </a:p>
          <a:p>
            <a:pPr marL="342900" lvl="0" indent="-342900">
              <a:lnSpc>
                <a:spcPct val="107000"/>
              </a:lnSpc>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Arial" pitchFamily="34" charset="0"/>
              </a:rPr>
              <a:t>New Delhi is the most popular destination followed by Bangalore, Goa, Kolkata and Mumbai</a:t>
            </a:r>
          </a:p>
          <a:p>
            <a:pPr marL="342900" lvl="0" indent="-342900">
              <a:lnSpc>
                <a:spcPct val="107000"/>
              </a:lnSpc>
              <a:spcAft>
                <a:spcPts val="800"/>
              </a:spcAft>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Arial" pitchFamily="34" charset="0"/>
              </a:rPr>
              <a:t>Highest number of flights have only 1 stop between source and destination while 2nd highest number of flights are non stop</a:t>
            </a:r>
          </a:p>
          <a:p>
            <a:endParaRPr lang="en-IN"/>
          </a:p>
        </p:txBody>
      </p:sp>
    </p:spTree>
    <p:extLst>
      <p:ext uri="{BB962C8B-B14F-4D97-AF65-F5344CB8AC3E}">
        <p14:creationId xmlns:p14="http://schemas.microsoft.com/office/powerpoint/2010/main" val="397010304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21FCDCE7-F131-404D-8257-1D9CA511F0A0}"/>
              </a:ext>
            </a:extLst>
          </p:cNvPr>
          <p:cNvSpPr>
            <a:spLocks noGrp="1"/>
          </p:cNvSpPr>
          <p:nvPr>
            <p:ph type="title"/>
          </p:nvPr>
        </p:nvSpPr>
        <p:spPr/>
        <p:txBody>
          <a:bodyPr/>
          <a:lstStyle/>
          <a:p>
            <a:r>
              <a:rPr lang="en-IN">
                <a:solidFill>
                  <a:schemeClr val="tx1"/>
                </a:solidFill>
              </a:rPr>
              <a:t>Exploratory Data Analysis</a:t>
            </a:r>
            <a:endParaRPr lang="en-IN"/>
          </a:p>
        </p:txBody>
      </p:sp>
      <p:sp>
        <p:nvSpPr>
          <p:cNvPr id="3" name="Content Placeholder 2">
            <a:extLst>
              <a:ext uri="{FF2B5EF4-FFF2-40B4-BE49-F238E27FC236}">
                <a16:creationId xmlns:a16="http://schemas.microsoft.com/office/drawing/2014/main" id="{C5ACC362-2894-4C6C-BFDD-1C9C36726190}"/>
              </a:ext>
            </a:extLst>
          </p:cNvPr>
          <p:cNvSpPr>
            <a:spLocks noGrp="1"/>
          </p:cNvSpPr>
          <p:nvPr>
            <p:ph idx="1"/>
          </p:nvPr>
        </p:nvSpPr>
        <p:spPr>
          <a:xfrm>
            <a:off x="1097280" y="2108201"/>
            <a:ext cx="10183430" cy="4273938"/>
          </a:xfrm>
        </p:spPr>
        <p:txBody>
          <a:bodyPr/>
          <a:lstStyle/>
          <a:p>
            <a:pPr>
              <a:lnSpc>
                <a:spcPct val="107000"/>
              </a:lnSpc>
              <a:spcAft>
                <a:spcPts val="800"/>
              </a:spcAft>
            </a:pPr>
            <a:r>
              <a:rPr lang="en-IN" sz="2400" b="1">
                <a:effectLst/>
                <a:latin typeface="Arial" pitchFamily="34" charset="0"/>
                <a:ea typeface="Calibri" panose="020f0502020204030204" pitchFamily="34" charset="0"/>
                <a:cs typeface="Times New Roman" panose="02020603050405020304" pitchFamily="18" charset="0"/>
              </a:rPr>
              <a:t>Bivariate Analysis</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a:effectLst/>
                <a:latin typeface="Arial" pitchFamily="34" charset="0"/>
                <a:ea typeface="Calibri" panose="020f0502020204030204" pitchFamily="34" charset="0"/>
                <a:cs typeface="Arial" pitchFamily="34" charset="0"/>
              </a:rPr>
              <a:t>Interpreting Relationship between Dependent Variable and Independent Variable Columns</a:t>
            </a:r>
            <a:endParaRPr lang="en-IN" sz="1600">
              <a:effectLst/>
              <a:latin typeface="Arial" pitchFamily="34" charset="0"/>
              <a:ea typeface="Calibri" panose="020f0502020204030204" pitchFamily="34" charset="0"/>
              <a:cs typeface="Arial" pitchFamily="34" charset="0"/>
            </a:endParaRPr>
          </a:p>
          <a:p>
            <a:pPr>
              <a:lnSpc>
                <a:spcPct val="107000"/>
              </a:lnSpc>
              <a:spcAft>
                <a:spcPts val="800"/>
              </a:spcAft>
            </a:pPr>
            <a:r>
              <a:rPr lang="en-IN" sz="1600" b="1">
                <a:effectLst/>
                <a:latin typeface="Arial" pitchFamily="34" charset="0"/>
                <a:ea typeface="Calibri" panose="020f0502020204030204" pitchFamily="34" charset="0"/>
                <a:cs typeface="Times New Roman" panose="02020603050405020304" pitchFamily="18" charset="0"/>
              </a:rPr>
              <a:t>Analyzing Relationship between Day, Month columns and Price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pic>
        <p:nvPicPr>
          <p:cNvPr id="4" name="Picture 3">
            <a:extLst>
              <a:ext uri="{FF2B5EF4-FFF2-40B4-BE49-F238E27FC236}">
                <a16:creationId xmlns:a16="http://schemas.microsoft.com/office/drawing/2014/main" id="{79F9045C-1111-4405-8280-588BF627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044" y="3586234"/>
            <a:ext cx="3902075" cy="2795905"/>
          </a:xfrm>
          <a:prstGeom prst="rect">
            <a:avLst/>
          </a:prstGeom>
        </p:spPr>
      </p:pic>
    </p:spTree>
    <p:extLst>
      <p:ext uri="{BB962C8B-B14F-4D97-AF65-F5344CB8AC3E}">
        <p14:creationId xmlns:p14="http://schemas.microsoft.com/office/powerpoint/2010/main" val="5833294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C1CFE1EC-6009-47B9-AFAA-C142D73DB905}"/>
              </a:ext>
            </a:extLst>
          </p:cNvPr>
          <p:cNvSpPr>
            <a:spLocks noGrp="1"/>
          </p:cNvSpPr>
          <p:nvPr>
            <p:ph type="title"/>
          </p:nvPr>
        </p:nvSpPr>
        <p:spPr/>
        <p:txBody>
          <a:bodyPr/>
          <a:lstStyle/>
          <a:p>
            <a:r>
              <a:rPr lang="en-IN">
                <a:solidFill>
                  <a:schemeClr val="tx1"/>
                </a:solidFill>
              </a:rPr>
              <a:t>Exploratory Data Analysis</a:t>
            </a:r>
            <a:endParaRPr lang="en-IN"/>
          </a:p>
        </p:txBody>
      </p:sp>
      <p:sp>
        <p:nvSpPr>
          <p:cNvPr id="3" name="Content Placeholder 2">
            <a:extLst>
              <a:ext uri="{FF2B5EF4-FFF2-40B4-BE49-F238E27FC236}">
                <a16:creationId xmlns:a16="http://schemas.microsoft.com/office/drawing/2014/main" id="{23DCF117-1391-4330-8427-38060A5F2F1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3461354-36F9-4135-B6F3-4BA4F65A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135" y="2353937"/>
            <a:ext cx="5020537" cy="3272083"/>
          </a:xfrm>
          <a:prstGeom prst="rect">
            <a:avLst/>
          </a:prstGeom>
        </p:spPr>
      </p:pic>
    </p:spTree>
    <p:extLst>
      <p:ext uri="{BB962C8B-B14F-4D97-AF65-F5344CB8AC3E}">
        <p14:creationId xmlns:p14="http://schemas.microsoft.com/office/powerpoint/2010/main" val="1061908644"/>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DBC2CC01-E3BA-479D-B7AE-D0E1CC4C9F80}"/>
              </a:ext>
            </a:extLst>
          </p:cNvPr>
          <p:cNvSpPr>
            <a:spLocks noGrp="1"/>
          </p:cNvSpPr>
          <p:nvPr>
            <p:ph type="title"/>
          </p:nvPr>
        </p:nvSpPr>
        <p:spPr/>
        <p:txBody>
          <a:bodyPr/>
          <a:lstStyle/>
          <a:p>
            <a:r>
              <a:rPr lang="en-IN">
                <a:solidFill>
                  <a:schemeClr val="tx1"/>
                </a:solidFill>
              </a:rPr>
              <a:t>Exploratory Data Analysis</a:t>
            </a:r>
            <a:endParaRPr lang="en-IN"/>
          </a:p>
        </p:txBody>
      </p:sp>
      <p:sp>
        <p:nvSpPr>
          <p:cNvPr id="3" name="Content Placeholder 2">
            <a:extLst>
              <a:ext uri="{FF2B5EF4-FFF2-40B4-BE49-F238E27FC236}">
                <a16:creationId xmlns:a16="http://schemas.microsoft.com/office/drawing/2014/main" id="{5A692D70-AE3E-40D3-8ABB-063CAB25AE36}"/>
              </a:ext>
            </a:extLst>
          </p:cNvPr>
          <p:cNvSpPr>
            <a:spLocks noGrp="1"/>
          </p:cNvSpPr>
          <p:nvPr>
            <p:ph idx="1"/>
          </p:nvPr>
        </p:nvSpPr>
        <p:spPr/>
        <p:txBody>
          <a:bodyPr/>
          <a:lstStyle/>
          <a:p>
            <a:pPr>
              <a:lnSpc>
                <a:spcPct val="107000"/>
              </a:lnSpc>
              <a:spcAft>
                <a:spcPts val="800"/>
              </a:spcAft>
            </a:pPr>
            <a:r>
              <a:rPr lang="en-IN" sz="1800">
                <a:solidFill>
                  <a:schemeClr val="tx1"/>
                </a:solidFill>
                <a:effectLst/>
                <a:latin typeface="Arial" pitchFamily="34" charset="0"/>
                <a:ea typeface="Calibri" panose="020f0502020204030204" pitchFamily="34" charset="0"/>
                <a:cs typeface="Arial" pitchFamily="34" charset="0"/>
              </a:rPr>
              <a:t>Following observations are made from graphs above:</a:t>
            </a:r>
          </a:p>
          <a:p>
            <a:pPr marL="342900" lvl="0" indent="-342900">
              <a:lnSpc>
                <a:spcPct val="107000"/>
              </a:lnSpc>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Arial" pitchFamily="34" charset="0"/>
              </a:rPr>
              <a:t>On an average, there is a steady decline in Flight price from December to February, with the prices being lowest in January.</a:t>
            </a:r>
          </a:p>
          <a:p>
            <a:pPr marL="342900" lvl="0" indent="-342900">
              <a:lnSpc>
                <a:spcPct val="107000"/>
              </a:lnSpc>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Arial" pitchFamily="34" charset="0"/>
              </a:rPr>
              <a:t>Flight Prices increase on an average, as the day of departure gets nearer.</a:t>
            </a:r>
          </a:p>
          <a:p>
            <a:pPr marL="342900" lvl="0" indent="-342900">
              <a:lnSpc>
                <a:spcPct val="107000"/>
              </a:lnSpc>
              <a:spcAft>
                <a:spcPts val="800"/>
              </a:spcAft>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Arial" pitchFamily="34" charset="0"/>
              </a:rPr>
              <a:t>Flight Ticket prices are the highest on Thursdays, Mondays and during the weekend on an average.</a:t>
            </a:r>
          </a:p>
          <a:p>
            <a:endParaRPr lang="en-IN"/>
          </a:p>
        </p:txBody>
      </p:sp>
    </p:spTree>
    <p:extLst>
      <p:ext uri="{BB962C8B-B14F-4D97-AF65-F5344CB8AC3E}">
        <p14:creationId xmlns:p14="http://schemas.microsoft.com/office/powerpoint/2010/main" val="2812885712"/>
      </p:ext>
    </p:extLst>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716AABEC-B9D8-46B5-A81A-2995E9992A86}"/>
              </a:ext>
            </a:extLst>
          </p:cNvPr>
          <p:cNvSpPr>
            <a:spLocks noGrp="1"/>
          </p:cNvSpPr>
          <p:nvPr>
            <p:ph type="title"/>
          </p:nvPr>
        </p:nvSpPr>
        <p:spPr/>
        <p:txBody>
          <a:bodyPr/>
          <a:lstStyle/>
          <a:p>
            <a:r>
              <a:rPr lang="en-IN">
                <a:solidFill>
                  <a:schemeClr val="tx1"/>
                </a:solidFill>
              </a:rPr>
              <a:t>Exploratory Data Analysis</a:t>
            </a:r>
            <a:endParaRPr lang="en-IN"/>
          </a:p>
        </p:txBody>
      </p:sp>
      <p:sp>
        <p:nvSpPr>
          <p:cNvPr id="3" name="Content Placeholder 2">
            <a:extLst>
              <a:ext uri="{FF2B5EF4-FFF2-40B4-BE49-F238E27FC236}">
                <a16:creationId xmlns:a16="http://schemas.microsoft.com/office/drawing/2014/main" id="{50F0E059-052A-4BC7-AE7A-AFDC6B4A90EE}"/>
              </a:ext>
            </a:extLst>
          </p:cNvPr>
          <p:cNvSpPr>
            <a:spLocks noGrp="1"/>
          </p:cNvSpPr>
          <p:nvPr>
            <p:ph idx="1"/>
          </p:nvPr>
        </p:nvSpPr>
        <p:spPr/>
        <p:txBody>
          <a:bodyPr/>
          <a:lstStyle/>
          <a:p>
            <a:r>
              <a:rPr lang="en-IN" sz="1800" b="1">
                <a:solidFill>
                  <a:schemeClr val="tx1"/>
                </a:solidFill>
                <a:effectLst/>
                <a:latin typeface="Arial" pitchFamily="34" charset="0"/>
                <a:ea typeface="Calibri" panose="020f0502020204030204" pitchFamily="34" charset="0"/>
                <a:cs typeface="Times New Roman" panose="02020603050405020304" pitchFamily="18" charset="0"/>
              </a:rPr>
              <a:t>Analyzing Relationship between Airlines, Flight Duration and Price</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pic>
        <p:nvPicPr>
          <p:cNvPr id="4" name="Picture 3">
            <a:extLst>
              <a:ext uri="{FF2B5EF4-FFF2-40B4-BE49-F238E27FC236}">
                <a16:creationId xmlns:a16="http://schemas.microsoft.com/office/drawing/2014/main" id="{A37C023C-4A18-48B9-837D-69127803C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143" y="2792358"/>
            <a:ext cx="5852017" cy="2899316"/>
          </a:xfrm>
          <a:prstGeom prst="rect">
            <a:avLst/>
          </a:prstGeom>
        </p:spPr>
      </p:pic>
    </p:spTree>
    <p:extLst>
      <p:ext uri="{BB962C8B-B14F-4D97-AF65-F5344CB8AC3E}">
        <p14:creationId xmlns:p14="http://schemas.microsoft.com/office/powerpoint/2010/main" val="2024302522"/>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C95233A-F64A-452C-B688-6F9C4691EF5A}"/>
              </a:ext>
            </a:extLst>
          </p:cNvPr>
          <p:cNvSpPr>
            <a:spLocks noGrp="1"/>
          </p:cNvSpPr>
          <p:nvPr>
            <p:ph type="title"/>
          </p:nvPr>
        </p:nvSpPr>
        <p:spPr/>
        <p:txBody>
          <a:bodyPr>
            <a:normAutofit/>
          </a:bodyPr>
          <a:lstStyle/>
          <a:p>
            <a:br>
              <a:rPr lang="en-IN">
                <a:solidFill>
                  <a:schemeClr val="tx1"/>
                </a:solidFill>
              </a:rPr>
            </a:br>
            <a:r>
              <a:rPr lang="en-IN">
                <a:solidFill>
                  <a:schemeClr val="tx1"/>
                </a:solidFill>
              </a:rPr>
              <a:t> INTRODUCTION</a:t>
            </a:r>
          </a:p>
        </p:txBody>
      </p:sp>
      <p:sp>
        <p:nvSpPr>
          <p:cNvPr id="3" name="Content Placeholder 2">
            <a:extLst>
              <a:ext uri="{FF2B5EF4-FFF2-40B4-BE49-F238E27FC236}">
                <a16:creationId xmlns:a16="http://schemas.microsoft.com/office/drawing/2014/main" id="{F904096D-C589-4E27-9421-1A7124ABC8EC}"/>
              </a:ext>
            </a:extLst>
          </p:cNvPr>
          <p:cNvSpPr>
            <a:spLocks noGrp="1"/>
          </p:cNvSpPr>
          <p:nvPr>
            <p:ph idx="1"/>
          </p:nvPr>
        </p:nvSpPr>
        <p:spPr/>
        <p:txBody>
          <a:bodyPr/>
          <a:lstStyle/>
          <a:p>
            <a:r>
              <a:rPr lang="en-IN" sz="2000">
                <a:solidFill>
                  <a:schemeClr val="tx1"/>
                </a:solidFill>
                <a:effectLst/>
                <a:latin typeface="Arial" pitchFamily="34" charset="0"/>
                <a:ea typeface="Calibri" panose="020f0502020204030204" pitchFamily="34" charset="0"/>
                <a:cs typeface="Arial" pitchFamily="34" charset="0"/>
              </a:rPr>
              <a:t>Business Problem Framing</a:t>
            </a:r>
          </a:p>
          <a:p>
            <a:pPr marL="457200">
              <a:lnSpc>
                <a:spcPct val="107000"/>
              </a:lnSpc>
              <a:spcAft>
                <a:spcPts val="800"/>
              </a:spcAft>
            </a:pPr>
            <a:r>
              <a:rPr lang="en-IN" sz="1800">
                <a:solidFill>
                  <a:schemeClr val="tx1"/>
                </a:solidFill>
                <a:effectLst/>
                <a:latin typeface="Arial"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IN" sz="1600">
                <a:solidFill>
                  <a:schemeClr val="tx1"/>
                </a:solidFill>
                <a:effectLst/>
                <a:latin typeface="Arial"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600">
                <a:solidFill>
                  <a:schemeClr val="tx1"/>
                </a:solidFill>
                <a:effectLst/>
                <a:latin typeface="Arial"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a:solidFill>
                  <a:schemeClr val="tx1"/>
                </a:solidFill>
                <a:effectLst/>
                <a:latin typeface="Arial"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133358166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Picture 3">
            <a:extLst>
              <a:ext uri="{FF2B5EF4-FFF2-40B4-BE49-F238E27FC236}">
                <a16:creationId xmlns:a16="http://schemas.microsoft.com/office/drawing/2014/main" id="{D9ED6E32-3862-402A-98A4-73203C44D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966" y="2112560"/>
            <a:ext cx="5548426" cy="2748689"/>
          </a:xfrm>
          <a:prstGeom prst="rect">
            <a:avLst/>
          </a:prstGeom>
        </p:spPr>
      </p:pic>
      <p:pic>
        <p:nvPicPr>
          <p:cNvPr id="5" name="Picture 4">
            <a:extLst>
              <a:ext uri="{FF2B5EF4-FFF2-40B4-BE49-F238E27FC236}">
                <a16:creationId xmlns:a16="http://schemas.microsoft.com/office/drawing/2014/main" id="{341E37A7-D4D7-4CF0-91FE-5F2F329EC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171" y="2112560"/>
            <a:ext cx="5254482" cy="2863354"/>
          </a:xfrm>
          <a:prstGeom prst="rect">
            <a:avLst/>
          </a:prstGeom>
        </p:spPr>
      </p:pic>
    </p:spTree>
    <p:extLst>
      <p:ext uri="{BB962C8B-B14F-4D97-AF65-F5344CB8AC3E}">
        <p14:creationId xmlns:p14="http://schemas.microsoft.com/office/powerpoint/2010/main" val="1504060462"/>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8" name="Picture 7">
            <a:extLst>
              <a:ext uri="{FF2B5EF4-FFF2-40B4-BE49-F238E27FC236}">
                <a16:creationId xmlns:a16="http://schemas.microsoft.com/office/drawing/2014/main" id="{9BE3B80A-540D-44E6-B3A4-F2FE8CF0A625}"/>
              </a:ext>
            </a:extLst>
          </p:cNvPr>
          <p:cNvPicPr>
            <a:picLocks noChangeAspect="1"/>
          </p:cNvPicPr>
          <p:nvPr/>
        </p:nvPicPr>
        <p:blipFill>
          <a:blip r:embed="rId2"/>
          <a:stretch>
            <a:fillRect/>
          </a:stretch>
        </p:blipFill>
        <p:spPr>
          <a:xfrm>
            <a:off x="0" y="901995"/>
            <a:ext cx="12192000" cy="5054009"/>
          </a:xfrm>
          <a:prstGeom prst="rect">
            <a:avLst/>
          </a:prstGeom>
        </p:spPr>
      </p:pic>
    </p:spTree>
    <p:extLst>
      <p:ext uri="{BB962C8B-B14F-4D97-AF65-F5344CB8AC3E}">
        <p14:creationId xmlns:p14="http://schemas.microsoft.com/office/powerpoint/2010/main" val="1354029417"/>
      </p:ext>
    </p:extLst>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Picture 3">
            <a:extLst>
              <a:ext uri="{FF2B5EF4-FFF2-40B4-BE49-F238E27FC236}">
                <a16:creationId xmlns:a16="http://schemas.microsoft.com/office/drawing/2014/main" id="{87429050-8C4B-45DF-A711-FB2AE7520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998" y="2185987"/>
            <a:ext cx="8742004" cy="3608323"/>
          </a:xfrm>
          <a:prstGeom prst="rect">
            <a:avLst/>
          </a:prstGeom>
        </p:spPr>
      </p:pic>
    </p:spTree>
    <p:extLst>
      <p:ext uri="{BB962C8B-B14F-4D97-AF65-F5344CB8AC3E}">
        <p14:creationId xmlns:p14="http://schemas.microsoft.com/office/powerpoint/2010/main" val="971385870"/>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Picture 3">
            <a:extLst>
              <a:ext uri="{FF2B5EF4-FFF2-40B4-BE49-F238E27FC236}">
                <a16:creationId xmlns:a16="http://schemas.microsoft.com/office/drawing/2014/main" id="{6BE48A23-66F8-4DBE-95E0-398B7B237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498" y="2168616"/>
            <a:ext cx="3813862" cy="3813862"/>
          </a:xfrm>
          <a:prstGeom prst="rect">
            <a:avLst/>
          </a:prstGeom>
        </p:spPr>
      </p:pic>
    </p:spTree>
    <p:extLst>
      <p:ext uri="{BB962C8B-B14F-4D97-AF65-F5344CB8AC3E}">
        <p14:creationId xmlns:p14="http://schemas.microsoft.com/office/powerpoint/2010/main" val="424423191"/>
      </p:ext>
    </p:extLst>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7F2765C0-9367-4888-A0B1-6BF7A6E7F9F5}"/>
              </a:ext>
            </a:extLst>
          </p:cNvPr>
          <p:cNvSpPr>
            <a:spLocks noGrp="1"/>
          </p:cNvSpPr>
          <p:nvPr>
            <p:ph type="title"/>
          </p:nvPr>
        </p:nvSpPr>
        <p:spPr/>
        <p:txBody>
          <a:bodyPr/>
          <a:lstStyle/>
          <a:p>
            <a:r>
              <a:rPr lang="en-IN">
                <a:solidFill>
                  <a:schemeClr val="tx1"/>
                </a:solidFill>
              </a:rPr>
              <a:t>Exploratory Data Analysis</a:t>
            </a:r>
            <a:endParaRPr lang="en-IN"/>
          </a:p>
        </p:txBody>
      </p:sp>
      <p:sp>
        <p:nvSpPr>
          <p:cNvPr id="3" name="Content Placeholder 2">
            <a:extLst>
              <a:ext uri="{FF2B5EF4-FFF2-40B4-BE49-F238E27FC236}">
                <a16:creationId xmlns:a16="http://schemas.microsoft.com/office/drawing/2014/main" id="{A464B8D1-1280-420E-A4E8-1D542D25FE21}"/>
              </a:ext>
            </a:extLst>
          </p:cNvPr>
          <p:cNvSpPr>
            <a:spLocks noGrp="1"/>
          </p:cNvSpPr>
          <p:nvPr>
            <p:ph idx="1"/>
          </p:nvPr>
        </p:nvSpPr>
        <p:spPr/>
        <p:txBody>
          <a:bodyPr/>
          <a:lstStyle/>
          <a:p>
            <a:pPr marL="457200">
              <a:lnSpc>
                <a:spcPct val="107000"/>
              </a:lnSpc>
            </a:pPr>
            <a:r>
              <a:rPr lang="en-IN" sz="1800">
                <a:solidFill>
                  <a:schemeClr val="tx1"/>
                </a:solidFill>
                <a:effectLst/>
                <a:latin typeface="Arial" pitchFamily="34" charset="0"/>
                <a:ea typeface="Calibri" panose="020f0502020204030204" pitchFamily="34" charset="0"/>
                <a:cs typeface="Arial" pitchFamily="34" charset="0"/>
              </a:rPr>
              <a:t>Following Observation is made from graphs above:</a:t>
            </a:r>
          </a:p>
          <a:p>
            <a:pPr marL="457200">
              <a:lnSpc>
                <a:spcPct val="107000"/>
              </a:lnSpc>
            </a:pPr>
            <a:r>
              <a:rPr lang="en-IN" sz="1400">
                <a:solidFill>
                  <a:schemeClr val="tx1"/>
                </a:solidFill>
                <a:effectLst/>
                <a:latin typeface="Arial" pitchFamily="34" charset="0"/>
                <a:ea typeface="Calibri" panose="020f0502020204030204" pitchFamily="34" charset="0"/>
                <a:cs typeface="Times New Roman" panose="02020603050405020304" pitchFamily="18" charset="0"/>
              </a:rPr>
              <a:t> </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err="1">
                <a:solidFill>
                  <a:schemeClr val="tx1"/>
                </a:solidFill>
                <a:effectLst/>
                <a:latin typeface="Arial" pitchFamily="34" charset="0"/>
                <a:ea typeface="Calibri" panose="020f0502020204030204" pitchFamily="34" charset="0"/>
                <a:cs typeface="Arial" pitchFamily="34" charset="0"/>
              </a:rPr>
              <a:t>Trujet, IndiGo, SpiceJet and Air Asia offer air tickets at the most affordable prices on average, whereas Vistara, Air India are the most expensive on average.</a:t>
            </a:r>
          </a:p>
          <a:p>
            <a:pPr marL="742950" lvl="1" indent="-285750">
              <a:lnSpc>
                <a:spcPct val="107000"/>
              </a:lnSpc>
              <a:buFont typeface="Courier New" panose="02070309020205020404" pitchFamily="49" charset="0"/>
              <a:buChar char="o"/>
            </a:pPr>
            <a:r>
              <a:rPr lang="en-IN" sz="1800">
                <a:solidFill>
                  <a:schemeClr val="tx1"/>
                </a:solidFill>
                <a:effectLst/>
                <a:latin typeface="Arial" pitchFamily="34" charset="0"/>
                <a:ea typeface="Calibri" panose="020f0502020204030204" pitchFamily="34" charset="0"/>
                <a:cs typeface="Arial"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a:solidFill>
                  <a:schemeClr val="tx1"/>
                </a:solidFill>
                <a:effectLst/>
                <a:latin typeface="Arial" pitchFamily="34" charset="0"/>
                <a:ea typeface="Calibri" panose="020f0502020204030204" pitchFamily="34" charset="0"/>
                <a:cs typeface="Arial"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a:solidFill>
                  <a:schemeClr val="tx1"/>
                </a:solidFill>
                <a:effectLst/>
                <a:latin typeface="Arial" pitchFamily="34" charset="0"/>
                <a:ea typeface="Calibri" panose="020f0502020204030204" pitchFamily="34" charset="0"/>
                <a:cs typeface="Arial" pitchFamily="34" charset="0"/>
              </a:rPr>
              <a:t>There is a linear relationship between Price and flight duration.</a:t>
            </a:r>
          </a:p>
          <a:p>
            <a:endParaRPr lang="en-IN"/>
          </a:p>
        </p:txBody>
      </p:sp>
    </p:spTree>
    <p:extLst>
      <p:ext uri="{BB962C8B-B14F-4D97-AF65-F5344CB8AC3E}">
        <p14:creationId xmlns:p14="http://schemas.microsoft.com/office/powerpoint/2010/main" val="3387350658"/>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B940EADD-E14F-4948-B06B-C7A6A2A56BFD}"/>
              </a:ext>
            </a:extLst>
          </p:cNvPr>
          <p:cNvSpPr>
            <a:spLocks noGrp="1"/>
          </p:cNvSpPr>
          <p:nvPr>
            <p:ph type="title"/>
          </p:nvPr>
        </p:nvSpPr>
        <p:spPr/>
        <p:txBody>
          <a:bodyPr/>
          <a:lstStyle/>
          <a:p>
            <a:r>
              <a:rPr lang="en-IN">
                <a:solidFill>
                  <a:schemeClr val="tx1"/>
                </a:solidFill>
              </a:rPr>
              <a:t>Exploratory Data Analysis</a:t>
            </a:r>
            <a:endParaRPr lang="en-IN"/>
          </a:p>
        </p:txBody>
      </p:sp>
      <p:sp>
        <p:nvSpPr>
          <p:cNvPr id="3" name="Content Placeholder 2">
            <a:extLst>
              <a:ext uri="{FF2B5EF4-FFF2-40B4-BE49-F238E27FC236}">
                <a16:creationId xmlns:a16="http://schemas.microsoft.com/office/drawing/2014/main" id="{BAB9EFFE-9811-4E06-B8E7-58E3A79C0FF5}"/>
              </a:ext>
            </a:extLst>
          </p:cNvPr>
          <p:cNvSpPr>
            <a:spLocks noGrp="1"/>
          </p:cNvSpPr>
          <p:nvPr>
            <p:ph idx="1"/>
          </p:nvPr>
        </p:nvSpPr>
        <p:spPr/>
        <p:txBody>
          <a:bodyPr/>
          <a:lstStyle/>
          <a:p>
            <a:r>
              <a:rPr lang="en-IN" sz="1800" b="1">
                <a:solidFill>
                  <a:schemeClr val="tx1"/>
                </a:solidFill>
                <a:effectLst/>
                <a:latin typeface="Arial" pitchFamily="34" charset="0"/>
                <a:ea typeface="Calibri" panose="020f0502020204030204" pitchFamily="34" charset="0"/>
                <a:cs typeface="Times New Roman" panose="02020603050405020304" pitchFamily="18" charset="0"/>
              </a:rPr>
              <a:t>Multivariate Analysis</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pic>
        <p:nvPicPr>
          <p:cNvPr id="4" name="Picture 3">
            <a:extLst>
              <a:ext uri="{FF2B5EF4-FFF2-40B4-BE49-F238E27FC236}">
                <a16:creationId xmlns:a16="http://schemas.microsoft.com/office/drawing/2014/main" id="{FEB7EE4A-A31A-4E35-9A9A-F946F8AD5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604713"/>
            <a:ext cx="9841169" cy="3635220"/>
          </a:xfrm>
          <a:prstGeom prst="rect">
            <a:avLst/>
          </a:prstGeom>
        </p:spPr>
      </p:pic>
    </p:spTree>
    <p:extLst>
      <p:ext uri="{BB962C8B-B14F-4D97-AF65-F5344CB8AC3E}">
        <p14:creationId xmlns:p14="http://schemas.microsoft.com/office/powerpoint/2010/main" val="729518154"/>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8A71C8C7-AF83-459A-BCC9-28B4D91F23C4}"/>
              </a:ext>
            </a:extLst>
          </p:cNvPr>
          <p:cNvSpPr>
            <a:spLocks noGrp="1"/>
          </p:cNvSpPr>
          <p:nvPr>
            <p:ph type="title"/>
          </p:nvPr>
        </p:nvSpPr>
        <p:spPr/>
        <p:txBody>
          <a:bodyPr/>
          <a:lstStyle/>
          <a:p>
            <a:r>
              <a:rPr lang="en-IN">
                <a:solidFill>
                  <a:schemeClr val="tx1"/>
                </a:solidFill>
              </a:rPr>
              <a:t>Exploratory Data Analysis</a:t>
            </a:r>
            <a:endParaRPr lang="en-IN"/>
          </a:p>
        </p:txBody>
      </p:sp>
      <p:sp>
        <p:nvSpPr>
          <p:cNvPr id="3" name="Content Placeholder 2">
            <a:extLst>
              <a:ext uri="{FF2B5EF4-FFF2-40B4-BE49-F238E27FC236}">
                <a16:creationId xmlns:a16="http://schemas.microsoft.com/office/drawing/2014/main" id="{555D54B0-673F-4337-9843-F7A119A17E0D}"/>
              </a:ext>
            </a:extLst>
          </p:cNvPr>
          <p:cNvSpPr>
            <a:spLocks noGrp="1"/>
          </p:cNvSpPr>
          <p:nvPr>
            <p:ph idx="1"/>
          </p:nvPr>
        </p:nvSpPr>
        <p:spPr/>
        <p:txBody>
          <a:bodyPr/>
          <a:lstStyle/>
          <a:p>
            <a:pPr>
              <a:lnSpc>
                <a:spcPct val="107000"/>
              </a:lnSpc>
              <a:spcAft>
                <a:spcPts val="800"/>
              </a:spcAft>
            </a:pPr>
            <a:r>
              <a:rPr lang="en-IN" sz="1800">
                <a:solidFill>
                  <a:schemeClr val="tx1"/>
                </a:solidFill>
                <a:effectLst/>
                <a:latin typeface="Arial" pitchFamily="34" charset="0"/>
                <a:ea typeface="Calibri" panose="020f0502020204030204" pitchFamily="34" charset="0"/>
                <a:cs typeface="Arial" pitchFamily="34" charset="0"/>
              </a:rPr>
              <a:t>Following Observations are made from graphs above:</a:t>
            </a:r>
          </a:p>
          <a:p>
            <a:pPr marL="342900" lvl="0" indent="-342900">
              <a:lnSpc>
                <a:spcPct val="107000"/>
              </a:lnSpc>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Arial" pitchFamily="34" charset="0"/>
              </a:rPr>
              <a:t>There is a linear relationship between Price and flight duration.</a:t>
            </a:r>
          </a:p>
          <a:p>
            <a:pPr marL="342900" lvl="0" indent="-342900">
              <a:lnSpc>
                <a:spcPct val="107000"/>
              </a:lnSpc>
              <a:spcAft>
                <a:spcPts val="800"/>
              </a:spcAft>
              <a:buFont typeface="Symbol" panose="05050102010706020507" pitchFamily="18" charset="2"/>
              <a:buChar char=""/>
            </a:pPr>
            <a:r>
              <a:rPr lang="en-IN" sz="1800">
                <a:solidFill>
                  <a:schemeClr val="tx1"/>
                </a:solidFill>
                <a:effectLst/>
                <a:latin typeface="Arial" pitchFamily="34" charset="0"/>
                <a:ea typeface="Calibri" panose="020f0502020204030204" pitchFamily="34" charset="0"/>
                <a:cs typeface="Arial" pitchFamily="34" charset="0"/>
              </a:rPr>
              <a:t>Indigo , Air Asia and SpiceJet provide most affordable Air tickets to the destinations.</a:t>
            </a:r>
          </a:p>
          <a:p>
            <a:endParaRPr lang="en-IN">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782045313"/>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EC63EFD3-89E3-4546-8D34-A33B112BB30B}"/>
              </a:ext>
            </a:extLst>
          </p:cNvPr>
          <p:cNvSpPr>
            <a:spLocks noGrp="1"/>
          </p:cNvSpPr>
          <p:nvPr>
            <p:ph type="title"/>
          </p:nvPr>
        </p:nvSpPr>
        <p:spPr/>
        <p:txBody>
          <a:bodyPr/>
          <a:lstStyle/>
          <a:p>
            <a:r>
              <a:rPr lang="en-IN">
                <a:solidFill>
                  <a:schemeClr val="tx1"/>
                </a:solidFill>
              </a:rPr>
              <a:t>Exploratory Data Analysis</a:t>
            </a:r>
            <a:endParaRPr lang="en-IN"/>
          </a:p>
        </p:txBody>
      </p:sp>
      <p:sp>
        <p:nvSpPr>
          <p:cNvPr id="3" name="Content Placeholder 2">
            <a:extLst>
              <a:ext uri="{FF2B5EF4-FFF2-40B4-BE49-F238E27FC236}">
                <a16:creationId xmlns:a16="http://schemas.microsoft.com/office/drawing/2014/main" id="{95A5054A-E7C6-4567-907F-0E9277C637CF}"/>
              </a:ext>
            </a:extLst>
          </p:cNvPr>
          <p:cNvSpPr>
            <a:spLocks noGrp="1"/>
          </p:cNvSpPr>
          <p:nvPr>
            <p:ph idx="1"/>
          </p:nvPr>
        </p:nvSpPr>
        <p:spPr/>
        <p:txBody>
          <a:bodyPr>
            <a:normAutofit fontScale="92500" lnSpcReduction="10000"/>
          </a:bodyPr>
          <a:lstStyle/>
          <a:p>
            <a:r>
              <a:rPr lang="en-IN" sz="1800" b="1">
                <a:solidFill>
                  <a:schemeClr val="tx1"/>
                </a:solidFill>
                <a:effectLst/>
                <a:latin typeface="Arial" pitchFamily="34" charset="0"/>
                <a:ea typeface="Calibri" panose="020f0502020204030204" pitchFamily="34" charset="0"/>
                <a:cs typeface="Arial" pitchFamily="34" charset="0"/>
              </a:rPr>
              <a:t>Checking for Outliers</a:t>
            </a:r>
            <a:endParaRPr lang="en-IN" sz="1800">
              <a:solidFill>
                <a:schemeClr val="tx1"/>
              </a:solidFill>
              <a:effectLst/>
              <a:latin typeface="Arial" pitchFamily="34" charset="0"/>
              <a:ea typeface="Calibri" panose="020f0502020204030204" pitchFamily="34" charset="0"/>
              <a:cs typeface="Arial" pitchFamily="34" charset="0"/>
            </a:endParaRPr>
          </a:p>
          <a:p>
            <a:endParaRPr lang="en-IN"/>
          </a:p>
          <a:p>
            <a:endParaRPr lang="en-IN"/>
          </a:p>
          <a:p>
            <a:endParaRPr lang="en-IN"/>
          </a:p>
          <a:p>
            <a:endParaRPr lang="en-IN"/>
          </a:p>
          <a:p>
            <a:pPr marL="1837160" lvl="8" indent="0">
              <a:lnSpc>
                <a:spcPct val="107000"/>
              </a:lnSpc>
              <a:spcAft>
                <a:spcPts val="800"/>
              </a:spcAft>
              <a:buNone/>
            </a:pPr>
            <a:endParaRPr lang="en-IN" sz="1300">
              <a:effectLst/>
              <a:latin typeface="Arial" pitchFamily="34" charset="0"/>
              <a:ea typeface="Calibri" panose="020f0502020204030204" pitchFamily="34" charset="0"/>
              <a:cs typeface="Times New Roman" panose="02020603050405020304" pitchFamily="18" charset="0"/>
            </a:endParaRPr>
          </a:p>
          <a:p>
            <a:pPr marL="1837160" lvl="8" indent="0">
              <a:lnSpc>
                <a:spcPct val="107000"/>
              </a:lnSpc>
              <a:spcAft>
                <a:spcPts val="800"/>
              </a:spcAft>
              <a:buNone/>
            </a:pPr>
            <a:r>
              <a:rPr lang="en-IN" sz="2000">
                <a:solidFill>
                  <a:schemeClr val="tx1"/>
                </a:solidFill>
                <a:effectLst/>
                <a:latin typeface="Arial" pitchFamily="34" charset="0"/>
                <a:ea typeface="Calibri" panose="020f0502020204030204" pitchFamily="34" charset="0"/>
                <a:cs typeface="Times New Roman" panose="02020603050405020304" pitchFamily="18" charset="0"/>
              </a:rPr>
              <a:t>There are considerable outliers in the columns.</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a:solidFill>
                  <a:schemeClr val="tx1"/>
                </a:solidFill>
                <a:effectLst/>
                <a:latin typeface="Arial"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pic>
        <p:nvPicPr>
          <p:cNvPr id="4" name="Picture 3">
            <a:extLst>
              <a:ext uri="{FF2B5EF4-FFF2-40B4-BE49-F238E27FC236}">
                <a16:creationId xmlns:a16="http://schemas.microsoft.com/office/drawing/2014/main" id="{DBE2AA58-4C14-4E39-9C61-2D4E44AB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698" y="2487183"/>
            <a:ext cx="5599430" cy="2107565"/>
          </a:xfrm>
          <a:prstGeom prst="rect">
            <a:avLst/>
          </a:prstGeom>
        </p:spPr>
      </p:pic>
    </p:spTree>
    <p:extLst>
      <p:ext uri="{BB962C8B-B14F-4D97-AF65-F5344CB8AC3E}">
        <p14:creationId xmlns:p14="http://schemas.microsoft.com/office/powerpoint/2010/main" val="2245910828"/>
      </p:ext>
    </p:extLst>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191E61C0-4D51-434B-8063-993BC176EC54}"/>
              </a:ext>
            </a:extLst>
          </p:cNvPr>
          <p:cNvSpPr>
            <a:spLocks noGrp="1"/>
          </p:cNvSpPr>
          <p:nvPr>
            <p:ph type="title"/>
          </p:nvPr>
        </p:nvSpPr>
        <p:spPr/>
        <p:txBody>
          <a:bodyPr/>
          <a:lstStyle/>
          <a:p>
            <a:r>
              <a:rPr lang="en-IN">
                <a:solidFill>
                  <a:schemeClr val="tx1"/>
                </a:solidFill>
              </a:rPr>
              <a:t>Exploratory Data Analysis</a:t>
            </a:r>
            <a:endParaRPr lang="en-IN"/>
          </a:p>
        </p:txBody>
      </p:sp>
      <p:sp>
        <p:nvSpPr>
          <p:cNvPr id="3" name="Content Placeholder 2">
            <a:extLst>
              <a:ext uri="{FF2B5EF4-FFF2-40B4-BE49-F238E27FC236}">
                <a16:creationId xmlns:a16="http://schemas.microsoft.com/office/drawing/2014/main" id="{BF6989F1-EA1A-4587-8D6B-B70E320B63E8}"/>
              </a:ext>
            </a:extLst>
          </p:cNvPr>
          <p:cNvSpPr>
            <a:spLocks noGrp="1"/>
          </p:cNvSpPr>
          <p:nvPr>
            <p:ph idx="1"/>
          </p:nvPr>
        </p:nvSpPr>
        <p:spPr/>
        <p:txBody>
          <a:bodyPr/>
          <a:lstStyle/>
          <a:p>
            <a:pPr>
              <a:lnSpc>
                <a:spcPct val="107000"/>
              </a:lnSpc>
              <a:spcAft>
                <a:spcPts val="800"/>
              </a:spcAft>
            </a:pPr>
            <a:r>
              <a:rPr lang="en-IN" sz="1800" b="1">
                <a:solidFill>
                  <a:schemeClr val="tx1"/>
                </a:solidFill>
                <a:effectLst/>
                <a:latin typeface="Arial" pitchFamily="34" charset="0"/>
                <a:ea typeface="Calibri" panose="020f0502020204030204" pitchFamily="34" charset="0"/>
                <a:cs typeface="Arial" pitchFamily="34" charset="0"/>
              </a:rPr>
              <a:t>Data Normalization</a:t>
            </a:r>
            <a:endParaRPr lang="en-IN" sz="1800">
              <a:solidFill>
                <a:schemeClr val="tx1"/>
              </a:solidFill>
              <a:effectLst/>
              <a:latin typeface="Arial" pitchFamily="34" charset="0"/>
              <a:ea typeface="Calibri" panose="020f0502020204030204" pitchFamily="34" charset="0"/>
              <a:cs typeface="Arial" pitchFamily="34" charset="0"/>
            </a:endParaRPr>
          </a:p>
          <a:p>
            <a:pPr>
              <a:lnSpc>
                <a:spcPct val="107000"/>
              </a:lnSpc>
              <a:spcAft>
                <a:spcPts val="800"/>
              </a:spcAft>
            </a:pPr>
            <a:r>
              <a:rPr lang="en-IN" sz="1800">
                <a:solidFill>
                  <a:schemeClr val="tx1"/>
                </a:solidFill>
                <a:effectLst/>
                <a:latin typeface="Arial" pitchFamily="34" charset="0"/>
                <a:ea typeface="Calibri" panose="020f0502020204030204" pitchFamily="34" charset="0"/>
                <a:cs typeface="Arial" pitchFamily="34" charset="0"/>
              </a:rPr>
              <a:t>Data in Column ‘Duration(mins) was normalized using Power Transformer technique.</a:t>
            </a:r>
          </a:p>
          <a:p>
            <a:endParaRPr lang="en-IN">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742994660"/>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2A69C2E3-B5FC-43BD-914D-F4CBC623F184}"/>
              </a:ext>
            </a:extLst>
          </p:cNvPr>
          <p:cNvSpPr>
            <a:spLocks noGrp="1"/>
          </p:cNvSpPr>
          <p:nvPr>
            <p:ph type="title"/>
          </p:nvPr>
        </p:nvSpPr>
        <p:spPr/>
        <p:txBody>
          <a:bodyPr/>
          <a:lstStyle/>
          <a:p>
            <a:r>
              <a:rPr lang="en-IN">
                <a:solidFill>
                  <a:schemeClr val="tx1"/>
                </a:solidFill>
              </a:rPr>
              <a:t>Exploratory Data Analysis</a:t>
            </a:r>
            <a:endParaRPr lang="en-IN"/>
          </a:p>
        </p:txBody>
      </p:sp>
      <p:sp>
        <p:nvSpPr>
          <p:cNvPr id="3" name="Content Placeholder 2">
            <a:extLst>
              <a:ext uri="{FF2B5EF4-FFF2-40B4-BE49-F238E27FC236}">
                <a16:creationId xmlns:a16="http://schemas.microsoft.com/office/drawing/2014/main" id="{5FA47D96-1068-49C1-9B9C-907E19126889}"/>
              </a:ext>
            </a:extLst>
          </p:cNvPr>
          <p:cNvSpPr>
            <a:spLocks noGrp="1"/>
          </p:cNvSpPr>
          <p:nvPr>
            <p:ph idx="1"/>
          </p:nvPr>
        </p:nvSpPr>
        <p:spPr/>
        <p:txBody>
          <a:bodyPr/>
          <a:lstStyle/>
          <a:p>
            <a:pPr marL="0" indent="0">
              <a:buNone/>
            </a:pPr>
            <a:r>
              <a:rPr lang="en-IN" sz="2400" b="1">
                <a:effectLst/>
                <a:latin typeface="Arial" pitchFamily="34" charset="0"/>
                <a:ea typeface="Calibri" panose="020f0502020204030204" pitchFamily="34" charset="0"/>
                <a:cs typeface="Arial" pitchFamily="34" charset="0"/>
              </a:rPr>
              <a:t>Finding Correlation between Feature and Target columns</a:t>
            </a:r>
            <a:endParaRPr lang="en-IN" sz="2400">
              <a:effectLst/>
              <a:latin typeface="Arial" pitchFamily="34" charset="0"/>
              <a:ea typeface="Calibri" panose="020f0502020204030204" pitchFamily="34" charset="0"/>
              <a:cs typeface="Arial" pitchFamily="34" charset="0"/>
            </a:endParaRPr>
          </a:p>
          <a:p>
            <a:endParaRPr lang="en-IN">
              <a:latin typeface="Arial" pitchFamily="34" charset="0"/>
              <a:cs typeface="Arial" pitchFamily="34" charset="0"/>
            </a:endParaRPr>
          </a:p>
        </p:txBody>
      </p:sp>
    </p:spTree>
    <p:extLst>
      <p:ext uri="{BB962C8B-B14F-4D97-AF65-F5344CB8AC3E}">
        <p14:creationId xmlns:p14="http://schemas.microsoft.com/office/powerpoint/2010/main" val="556728305"/>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1682E359-59DE-4D38-AD56-3BBAFE945B77}"/>
              </a:ext>
            </a:extLst>
          </p:cNvPr>
          <p:cNvSpPr>
            <a:spLocks noGrp="1"/>
          </p:cNvSpPr>
          <p:nvPr>
            <p:ph type="title"/>
          </p:nvPr>
        </p:nvSpPr>
        <p:spPr/>
        <p:txBody>
          <a:bodyPr/>
          <a:lstStyle/>
          <a:p>
            <a:br>
              <a:rPr lang="en-IN">
                <a:solidFill>
                  <a:schemeClr val="tx1"/>
                </a:solidFill>
              </a:rPr>
            </a:br>
            <a:r>
              <a:rPr lang="en-IN">
                <a:solidFill>
                  <a:schemeClr val="tx1"/>
                </a:solidFill>
              </a:rPr>
              <a:t> INTRODUCTION</a:t>
            </a:r>
            <a:endParaRPr lang="en-IN"/>
          </a:p>
        </p:txBody>
      </p:sp>
      <p:sp>
        <p:nvSpPr>
          <p:cNvPr id="3" name="Content Placeholder 2">
            <a:extLst>
              <a:ext uri="{FF2B5EF4-FFF2-40B4-BE49-F238E27FC236}">
                <a16:creationId xmlns:a16="http://schemas.microsoft.com/office/drawing/2014/main" id="{AFDB3B6C-37B0-4D60-A6AB-3AF9780D9D75}"/>
              </a:ext>
            </a:extLst>
          </p:cNvPr>
          <p:cNvSpPr>
            <a:spLocks noGrp="1"/>
          </p:cNvSpPr>
          <p:nvPr>
            <p:ph idx="1"/>
          </p:nvPr>
        </p:nvSpPr>
        <p:spPr/>
        <p:txBody>
          <a:bodyPr/>
          <a:lstStyle/>
          <a:p>
            <a:pPr>
              <a:lnSpc>
                <a:spcPct val="107000"/>
              </a:lnSpc>
              <a:spcAft>
                <a:spcPts val="800"/>
              </a:spcAft>
            </a:pPr>
            <a:r>
              <a:rPr lang="en-IN" sz="2000">
                <a:solidFill>
                  <a:schemeClr val="tx1"/>
                </a:solidFill>
                <a:effectLst/>
                <a:latin typeface="Arial" pitchFamily="34" charset="0"/>
                <a:ea typeface="Calibri" panose="020f0502020204030204" pitchFamily="34" charset="0"/>
                <a:cs typeface="Arial" pitchFamily="34" charset="0"/>
              </a:rPr>
              <a:t>Conceptual Background of the Domain Problem</a:t>
            </a:r>
          </a:p>
          <a:p>
            <a:pPr marL="457200">
              <a:lnSpc>
                <a:spcPct val="107000"/>
              </a:lnSpc>
              <a:spcAft>
                <a:spcPts val="800"/>
              </a:spcAft>
            </a:pPr>
            <a:r>
              <a:rPr lang="en-IN" sz="1800">
                <a:solidFill>
                  <a:schemeClr val="tx1"/>
                </a:solidFill>
                <a:effectLst/>
                <a:latin typeface="Arial" pitchFamily="34" charset="0"/>
                <a:ea typeface="Calibri" panose="020f0502020204030204" pitchFamily="34" charset="0"/>
                <a:cs typeface="Arial"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a:p>
        </p:txBody>
      </p:sp>
    </p:spTree>
    <p:extLst>
      <p:ext uri="{BB962C8B-B14F-4D97-AF65-F5344CB8AC3E}">
        <p14:creationId xmlns:p14="http://schemas.microsoft.com/office/powerpoint/2010/main" val="742037812"/>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Picture 3">
            <a:extLst>
              <a:ext uri="{FF2B5EF4-FFF2-40B4-BE49-F238E27FC236}">
                <a16:creationId xmlns:a16="http://schemas.microsoft.com/office/drawing/2014/main" id="{393C2CCF-0C35-42A3-ADB5-17B05B740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8" y="151576"/>
            <a:ext cx="5731510" cy="6237605"/>
          </a:xfrm>
          <a:prstGeom prst="rect">
            <a:avLst/>
          </a:prstGeom>
        </p:spPr>
      </p:pic>
    </p:spTree>
    <p:extLst>
      <p:ext uri="{BB962C8B-B14F-4D97-AF65-F5344CB8AC3E}">
        <p14:creationId xmlns:p14="http://schemas.microsoft.com/office/powerpoint/2010/main" val="3891604456"/>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49B3739-479D-42D7-AE8B-AE5265FF233F}"/>
              </a:ext>
            </a:extLst>
          </p:cNvPr>
          <p:cNvSpPr>
            <a:spLocks noGrp="1"/>
          </p:cNvSpPr>
          <p:nvPr>
            <p:ph type="title"/>
          </p:nvPr>
        </p:nvSpPr>
        <p:spPr/>
        <p:txBody>
          <a:bodyPr/>
          <a:lstStyle/>
          <a:p>
            <a:r>
              <a:rPr lang="en-IN">
                <a:solidFill>
                  <a:schemeClr val="tx1"/>
                </a:solidFill>
              </a:rPr>
              <a:t>Exploratory Data Analysis</a:t>
            </a:r>
            <a:endParaRPr lang="en-IN"/>
          </a:p>
        </p:txBody>
      </p:sp>
      <p:pic>
        <p:nvPicPr>
          <p:cNvPr id="4" name="Picture 3">
            <a:extLst>
              <a:ext uri="{FF2B5EF4-FFF2-40B4-BE49-F238E27FC236}">
                <a16:creationId xmlns:a16="http://schemas.microsoft.com/office/drawing/2014/main" id="{580D54A2-BD31-4F9E-93C1-A46345796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627" y="2119194"/>
            <a:ext cx="7772572" cy="3945704"/>
          </a:xfrm>
          <a:prstGeom prst="rect">
            <a:avLst/>
          </a:prstGeom>
        </p:spPr>
      </p:pic>
    </p:spTree>
    <p:extLst>
      <p:ext uri="{BB962C8B-B14F-4D97-AF65-F5344CB8AC3E}">
        <p14:creationId xmlns:p14="http://schemas.microsoft.com/office/powerpoint/2010/main" val="1452729794"/>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2CC7857C-F671-4AA4-8A42-3B4E016091AB}"/>
              </a:ext>
            </a:extLst>
          </p:cNvPr>
          <p:cNvSpPr>
            <a:spLocks noGrp="1"/>
          </p:cNvSpPr>
          <p:nvPr>
            <p:ph type="title"/>
          </p:nvPr>
        </p:nvSpPr>
        <p:spPr/>
        <p:txBody>
          <a:bodyPr/>
          <a:lstStyle/>
          <a:p>
            <a:r>
              <a:rPr lang="en-IN">
                <a:solidFill>
                  <a:schemeClr val="tx1"/>
                </a:solidFill>
              </a:rPr>
              <a:t>Exploratory Data Analysis</a:t>
            </a:r>
            <a:endParaRPr lang="en-IN"/>
          </a:p>
        </p:txBody>
      </p:sp>
      <p:sp>
        <p:nvSpPr>
          <p:cNvPr id="3" name="Content Placeholder 2">
            <a:extLst>
              <a:ext uri="{FF2B5EF4-FFF2-40B4-BE49-F238E27FC236}">
                <a16:creationId xmlns:a16="http://schemas.microsoft.com/office/drawing/2014/main" id="{E9B114C8-0A97-45CE-8FE4-57D35D1F72E5}"/>
              </a:ext>
            </a:extLst>
          </p:cNvPr>
          <p:cNvSpPr>
            <a:spLocks noGrp="1"/>
          </p:cNvSpPr>
          <p:nvPr>
            <p:ph idx="1"/>
          </p:nvPr>
        </p:nvSpPr>
        <p:spPr/>
        <p:txBody>
          <a:bodyPr/>
          <a:lstStyle/>
          <a:p>
            <a:pPr>
              <a:lnSpc>
                <a:spcPct val="107000"/>
              </a:lnSpc>
              <a:spcAft>
                <a:spcPts val="800"/>
              </a:spcAft>
            </a:pPr>
            <a:r>
              <a:rPr lang="en-IN" sz="1800">
                <a:solidFill>
                  <a:schemeClr val="tx1"/>
                </a:solidFill>
                <a:effectLst/>
                <a:latin typeface="Arial" pitchFamily="34" charset="0"/>
                <a:ea typeface="Calibri" panose="020f0502020204030204" pitchFamily="34" charset="0"/>
                <a:cs typeface="Times New Roman" panose="02020603050405020304" pitchFamily="18" charset="0"/>
              </a:rPr>
              <a:t> </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a:solidFill>
                  <a:schemeClr val="tx1"/>
                </a:solidFill>
                <a:effectLst/>
                <a:latin typeface="Arial" pitchFamily="34" charset="0"/>
                <a:ea typeface="Calibri" panose="020f0502020204030204" pitchFamily="34" charset="0"/>
                <a:cs typeface="Arial" pitchFamily="34" charset="0"/>
              </a:rPr>
              <a:t>It is observed that Month Dec, Duration(mins), Airline _ Vistara , Total Stops_1-stop and From have the highest positive correlation with Price, while Date , Total  Stops_ non-stop, Month Jan , Airline_ IndiGo have the highest negative correlation with Price.</a:t>
            </a:r>
          </a:p>
          <a:p>
            <a:endParaRPr lang="en-IN">
              <a:solidFill>
                <a:schemeClr val="tx1"/>
              </a:solidFill>
            </a:endParaRPr>
          </a:p>
        </p:txBody>
      </p:sp>
    </p:spTree>
    <p:extLst>
      <p:ext uri="{BB962C8B-B14F-4D97-AF65-F5344CB8AC3E}">
        <p14:creationId xmlns:p14="http://schemas.microsoft.com/office/powerpoint/2010/main" val="287989594"/>
      </p:ext>
    </p:extLst>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4123BAEF-9F26-4CFE-836D-78D2069AFB35}"/>
              </a:ext>
            </a:extLst>
          </p:cNvPr>
          <p:cNvSpPr>
            <a:spLocks noGrp="1"/>
          </p:cNvSpPr>
          <p:nvPr>
            <p:ph type="title"/>
          </p:nvPr>
        </p:nvSpPr>
        <p:spPr/>
        <p:txBody>
          <a:bodyPr/>
          <a:lstStyle/>
          <a:p>
            <a:r>
              <a:rPr lang="en-US">
                <a:solidFill>
                  <a:schemeClr val="tx1"/>
                </a:solidFill>
              </a:rPr>
              <a:t>Model/s Development and Evaluation </a:t>
            </a:r>
            <a:endParaRPr lang="en-IN">
              <a:solidFill>
                <a:schemeClr val="tx1"/>
              </a:solidFill>
            </a:endParaRPr>
          </a:p>
        </p:txBody>
      </p:sp>
      <p:sp>
        <p:nvSpPr>
          <p:cNvPr id="3" name="Content Placeholder 2">
            <a:extLst>
              <a:ext uri="{FF2B5EF4-FFF2-40B4-BE49-F238E27FC236}">
                <a16:creationId xmlns:a16="http://schemas.microsoft.com/office/drawing/2014/main" id="{808BA04A-B43A-4A58-AA23-460551339E01}"/>
              </a:ext>
            </a:extLst>
          </p:cNvPr>
          <p:cNvSpPr>
            <a:spLocks noGrp="1"/>
          </p:cNvSpPr>
          <p:nvPr>
            <p:ph idx="1"/>
          </p:nvPr>
        </p:nvSpPr>
        <p:spPr/>
        <p:txBody>
          <a:bodyPr>
            <a:normAutofit lnSpcReduction="10000"/>
          </a:bodyPr>
          <a:lstStyle/>
          <a:p>
            <a:pPr marL="457200">
              <a:lnSpc>
                <a:spcPct val="107000"/>
              </a:lnSpc>
            </a:pPr>
            <a:r>
              <a:rPr lang="en-IN" sz="1800" b="1">
                <a:solidFill>
                  <a:schemeClr val="tx1"/>
                </a:solidFill>
                <a:effectLst/>
                <a:latin typeface="Arial" pitchFamily="34" charset="0"/>
                <a:ea typeface="Calibri" panose="020f0502020204030204" pitchFamily="34" charset="0"/>
                <a:cs typeface="Arial" pitchFamily="34" charset="0"/>
              </a:rPr>
              <a:t>Feature Selection</a:t>
            </a:r>
            <a:endParaRPr lang="en-IN" sz="1800">
              <a:solidFill>
                <a:schemeClr val="tx1"/>
              </a:solidFill>
              <a:effectLst/>
              <a:latin typeface="Arial" pitchFamily="34" charset="0"/>
              <a:ea typeface="Calibri" panose="020f0502020204030204" pitchFamily="34" charset="0"/>
              <a:cs typeface="Arial" pitchFamily="34" charset="0"/>
            </a:endParaRPr>
          </a:p>
          <a:p>
            <a:pPr marL="457200">
              <a:lnSpc>
                <a:spcPct val="107000"/>
              </a:lnSpc>
            </a:pPr>
            <a:r>
              <a:rPr lang="en-IN" sz="1700">
                <a:solidFill>
                  <a:schemeClr val="tx1"/>
                </a:solidFill>
                <a:effectLst/>
                <a:latin typeface="Arial" pitchFamily="34" charset="0"/>
                <a:ea typeface="Calibri" panose="020f0502020204030204" pitchFamily="34" charset="0"/>
                <a:cs typeface="Arial"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a:solidFill>
                  <a:schemeClr val="tx1"/>
                </a:solidFill>
                <a:effectLst/>
                <a:latin typeface="Arial" pitchFamily="34" charset="0"/>
                <a:ea typeface="Calibri" panose="020f0502020204030204" pitchFamily="34" charset="0"/>
                <a:cs typeface="Arial" pitchFamily="34" charset="0"/>
              </a:rPr>
              <a:t>Using SelectKBest and f_classif for measuring the respective ANOVA f-score values of the columns, the best features were selected. Using StandardScaler, the features were scaled by resizing the distribution values so that mean of the observed values in each feature column is 0 and standard deviation is 1.</a:t>
            </a:r>
          </a:p>
          <a:p>
            <a:pPr marL="457200">
              <a:lnSpc>
                <a:spcPct val="107000"/>
              </a:lnSpc>
              <a:spcAft>
                <a:spcPts val="800"/>
              </a:spcAft>
            </a:pPr>
            <a:r>
              <a:rPr lang="en-IN" sz="1700">
                <a:solidFill>
                  <a:schemeClr val="tx1"/>
                </a:solidFill>
                <a:effectLst/>
                <a:latin typeface="Arial" pitchFamily="34" charset="0"/>
                <a:ea typeface="Calibri" panose="020f0502020204030204" pitchFamily="34" charset="0"/>
                <a:cs typeface="Arial" pitchFamily="34" charset="0"/>
              </a:rPr>
              <a:t>From sklearn.model_selection’s train_test_split, the data was divided into train and test data. Training data comprised 75% of total data where as test data comprised 25% based on the best random state that would result in best model accuracy.</a:t>
            </a:r>
          </a:p>
          <a:p>
            <a:endParaRPr lang="en-IN">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603410976"/>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E35A6E26-FCE4-48D4-B1DE-ECAFF78E3F35}"/>
              </a:ext>
            </a:extLst>
          </p:cNvPr>
          <p:cNvSpPr>
            <a:spLocks noGrp="1"/>
          </p:cNvSpPr>
          <p:nvPr>
            <p:ph type="title"/>
          </p:nvPr>
        </p:nvSpPr>
        <p:spPr/>
        <p:txBody>
          <a:bodyPr/>
          <a:lstStyle/>
          <a:p>
            <a:r>
              <a:rPr lang="en-US">
                <a:solidFill>
                  <a:schemeClr val="tx1"/>
                </a:solidFill>
              </a:rPr>
              <a:t>Model/s Development and Evaluation </a:t>
            </a:r>
            <a:endParaRPr lang="en-IN"/>
          </a:p>
        </p:txBody>
      </p:sp>
      <p:sp>
        <p:nvSpPr>
          <p:cNvPr id="3" name="Content Placeholder 2">
            <a:extLst>
              <a:ext uri="{FF2B5EF4-FFF2-40B4-BE49-F238E27FC236}">
                <a16:creationId xmlns:a16="http://schemas.microsoft.com/office/drawing/2014/main" id="{4D558B5B-D0FF-4FB8-BA9A-18AFF9D999AA}"/>
              </a:ext>
            </a:extLst>
          </p:cNvPr>
          <p:cNvSpPr>
            <a:spLocks noGrp="1"/>
          </p:cNvSpPr>
          <p:nvPr>
            <p:ph idx="1"/>
          </p:nvPr>
        </p:nvSpPr>
        <p:spPr/>
        <p:txBody>
          <a:bodyPr>
            <a:normAutofit/>
          </a:bodyPr>
          <a:lstStyle/>
          <a:p>
            <a:pPr marL="365760" indent="0">
              <a:lnSpc>
                <a:spcPct val="107000"/>
              </a:lnSpc>
              <a:buNone/>
            </a:pPr>
            <a:r>
              <a:rPr lang="en-IN" sz="2000">
                <a:solidFill>
                  <a:schemeClr val="tx1"/>
                </a:solidFill>
                <a:effectLst/>
                <a:latin typeface="Arial" pitchFamily="34" charset="0"/>
                <a:ea typeface="Calibri" panose="020f0502020204030204" pitchFamily="34" charset="0"/>
                <a:cs typeface="Arial" pitchFamily="34" charset="0"/>
              </a:rPr>
              <a:t>The model algorithms used were as follows:</a:t>
            </a:r>
          </a:p>
          <a:p>
            <a:pPr marL="635508" lvl="1" indent="-342900">
              <a:lnSpc>
                <a:spcPct val="107000"/>
              </a:lnSpc>
              <a:buFont typeface="Symbol" panose="05050102010706020507" pitchFamily="18" charset="2"/>
              <a:buChar char=""/>
            </a:pPr>
            <a:r>
              <a:rPr lang="en-IN" sz="1600">
                <a:solidFill>
                  <a:schemeClr val="tx1"/>
                </a:solidFill>
                <a:effectLst/>
                <a:latin typeface="Arial" pitchFamily="34" charset="0"/>
                <a:ea typeface="Calibri" panose="020f0502020204030204" pitchFamily="34" charset="0"/>
                <a:cs typeface="Arial" pitchFamily="34" charset="0"/>
              </a:rPr>
              <a:t>Ridge</a:t>
            </a:r>
          </a:p>
          <a:p>
            <a:pPr marL="635508" lvl="1" indent="-342900">
              <a:lnSpc>
                <a:spcPct val="107000"/>
              </a:lnSpc>
              <a:buFont typeface="Symbol" panose="05050102010706020507" pitchFamily="18" charset="2"/>
              <a:buChar char=""/>
            </a:pPr>
            <a:r>
              <a:rPr lang="en-IN" sz="1600" err="1">
                <a:solidFill>
                  <a:schemeClr val="tx1"/>
                </a:solidFill>
                <a:effectLst/>
                <a:latin typeface="Arial" pitchFamily="34" charset="0"/>
                <a:ea typeface="Calibri" panose="020f0502020204030204" pitchFamily="34" charset="0"/>
                <a:cs typeface="Arial" pitchFamily="34" charset="0"/>
              </a:rPr>
              <a:t>DecisionTreeRegressor</a:t>
            </a:r>
            <a:endParaRPr lang="en-IN" sz="1600">
              <a:solidFill>
                <a:schemeClr val="tx1"/>
              </a:solidFill>
              <a:effectLst/>
              <a:latin typeface="Arial" pitchFamily="34" charset="0"/>
              <a:ea typeface="Calibri" panose="020f0502020204030204" pitchFamily="34" charset="0"/>
              <a:cs typeface="Arial" pitchFamily="34" charset="0"/>
            </a:endParaRPr>
          </a:p>
          <a:p>
            <a:pPr marL="635508" lvl="1" indent="-342900">
              <a:lnSpc>
                <a:spcPct val="107000"/>
              </a:lnSpc>
              <a:buFont typeface="Symbol" panose="05050102010706020507" pitchFamily="18" charset="2"/>
              <a:buChar char=""/>
            </a:pPr>
            <a:r>
              <a:rPr lang="en-IN" sz="1600" err="1">
                <a:solidFill>
                  <a:schemeClr val="tx1"/>
                </a:solidFill>
                <a:effectLst/>
                <a:latin typeface="Arial" pitchFamily="34" charset="0"/>
                <a:ea typeface="Calibri" panose="020f0502020204030204" pitchFamily="34" charset="0"/>
                <a:cs typeface="Arial" pitchFamily="34" charset="0"/>
              </a:rPr>
              <a:t>XGBRegressor</a:t>
            </a:r>
            <a:endParaRPr lang="en-IN" sz="1600">
              <a:solidFill>
                <a:schemeClr val="tx1"/>
              </a:solidFill>
              <a:effectLst/>
              <a:latin typeface="Arial" pitchFamily="34" charset="0"/>
              <a:ea typeface="Calibri" panose="020f0502020204030204" pitchFamily="34" charset="0"/>
              <a:cs typeface="Arial" pitchFamily="34" charset="0"/>
            </a:endParaRPr>
          </a:p>
          <a:p>
            <a:pPr marL="635508" lvl="1" indent="-342900">
              <a:lnSpc>
                <a:spcPct val="107000"/>
              </a:lnSpc>
              <a:buFont typeface="Symbol" panose="05050102010706020507" pitchFamily="18" charset="2"/>
              <a:buChar char=""/>
            </a:pPr>
            <a:r>
              <a:rPr lang="en-IN" sz="1600" err="1">
                <a:solidFill>
                  <a:schemeClr val="tx1"/>
                </a:solidFill>
                <a:effectLst/>
                <a:latin typeface="Arial" pitchFamily="34" charset="0"/>
                <a:ea typeface="Calibri" panose="020f0502020204030204" pitchFamily="34" charset="0"/>
                <a:cs typeface="Arial" pitchFamily="34" charset="0"/>
              </a:rPr>
              <a:t>RandomForestRegressor: </a:t>
            </a:r>
          </a:p>
          <a:p>
            <a:pPr marL="635508" lvl="1" indent="-342900">
              <a:lnSpc>
                <a:spcPct val="107000"/>
              </a:lnSpc>
              <a:spcAft>
                <a:spcPts val="800"/>
              </a:spcAft>
              <a:buFont typeface="Symbol" panose="05050102010706020507" pitchFamily="18" charset="2"/>
              <a:buChar char=""/>
            </a:pPr>
            <a:r>
              <a:rPr lang="en-IN" sz="1600">
                <a:solidFill>
                  <a:schemeClr val="tx1"/>
                </a:solidFill>
                <a:effectLst/>
                <a:latin typeface="Arial" pitchFamily="34" charset="0"/>
                <a:ea typeface="Calibri" panose="020f0502020204030204" pitchFamily="34" charset="0"/>
                <a:cs typeface="Arial" pitchFamily="34" charset="0"/>
              </a:rPr>
              <a:t>Support Vector Regressor:</a:t>
            </a:r>
            <a:endParaRPr lang="en-IN">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067138527"/>
      </p:ext>
    </p:extLst>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4F93CC1-CCBD-4553-823C-659C4C058E58}"/>
              </a:ext>
            </a:extLst>
          </p:cNvPr>
          <p:cNvSpPr>
            <a:spLocks noGrp="1"/>
          </p:cNvSpPr>
          <p:nvPr>
            <p:ph type="title"/>
          </p:nvPr>
        </p:nvSpPr>
        <p:spPr/>
        <p:txBody>
          <a:bodyPr/>
          <a:lstStyle/>
          <a:p>
            <a:r>
              <a:rPr lang="en-US">
                <a:solidFill>
                  <a:schemeClr val="tx1"/>
                </a:solidFill>
              </a:rPr>
              <a:t>Model/s Development and Evaluation </a:t>
            </a:r>
            <a:endParaRPr lang="en-IN"/>
          </a:p>
        </p:txBody>
      </p:sp>
      <p:sp>
        <p:nvSpPr>
          <p:cNvPr id="3" name="Content Placeholder 2">
            <a:extLst>
              <a:ext uri="{FF2B5EF4-FFF2-40B4-BE49-F238E27FC236}">
                <a16:creationId xmlns:a16="http://schemas.microsoft.com/office/drawing/2014/main" id="{1B159933-CF56-42C7-B6BD-E5BEEE83657E}"/>
              </a:ext>
            </a:extLst>
          </p:cNvPr>
          <p:cNvSpPr>
            <a:spLocks noGrp="1"/>
          </p:cNvSpPr>
          <p:nvPr>
            <p:ph idx="1"/>
          </p:nvPr>
        </p:nvSpPr>
        <p:spPr>
          <a:xfrm>
            <a:off x="1097280" y="2136193"/>
            <a:ext cx="10058400" cy="3760891"/>
          </a:xfrm>
        </p:spPr>
        <p:txBody>
          <a:bodyPr>
            <a:normAutofit lnSpcReduction="10000"/>
          </a:bodyPr>
          <a:lstStyle/>
          <a:p>
            <a:r>
              <a:rPr lang="en-IN" sz="1800" b="1">
                <a:solidFill>
                  <a:srgbClr val="000000"/>
                </a:solidFill>
                <a:effectLst/>
                <a:latin typeface="Arial" pitchFamily="34" charset="0"/>
                <a:ea typeface="Times New Roman" panose="02020603050405020304" pitchFamily="18" charset="0"/>
                <a:cs typeface="Times New Roman" panose="02020603050405020304" pitchFamily="18" charset="0"/>
              </a:rPr>
              <a:t>Regression Model Building</a:t>
            </a:r>
          </a:p>
          <a:p>
            <a:endParaRPr lang="en-IN" sz="1800" b="1">
              <a:solidFill>
                <a:srgbClr val="000000"/>
              </a:solidFill>
              <a:latin typeface="Arial" pitchFamily="34" charset="0"/>
              <a:ea typeface="Calibri" panose="020f0502020204030204" pitchFamily="34" charset="0"/>
              <a:cs typeface="Times New Roman" panose="02020603050405020304" pitchFamily="18" charset="0"/>
            </a:endParaRPr>
          </a:p>
          <a:p>
            <a:endParaRPr lang="en-IN" sz="1800" b="1">
              <a:solidFill>
                <a:srgbClr val="000000"/>
              </a:solidFill>
              <a:effectLst/>
              <a:latin typeface="Arial" pitchFamily="34" charset="0"/>
              <a:ea typeface="Calibri" panose="020f0502020204030204" pitchFamily="34" charset="0"/>
              <a:cs typeface="Times New Roman" panose="02020603050405020304" pitchFamily="18" charset="0"/>
            </a:endParaRPr>
          </a:p>
          <a:p>
            <a:endParaRPr lang="en-IN" sz="1800" b="1">
              <a:solidFill>
                <a:srgbClr val="000000"/>
              </a:solidFill>
              <a:latin typeface="Arial" pitchFamily="34" charset="0"/>
              <a:ea typeface="Calibri" panose="020f0502020204030204" pitchFamily="34" charset="0"/>
              <a:cs typeface="Times New Roman" panose="02020603050405020304" pitchFamily="18" charset="0"/>
            </a:endParaRPr>
          </a:p>
          <a:p>
            <a:endParaRPr lang="en-IN" sz="1800" b="1">
              <a:solidFill>
                <a:srgbClr val="000000"/>
              </a:solidFill>
              <a:effectLst/>
              <a:latin typeface="Arial" pitchFamily="34" charset="0"/>
              <a:ea typeface="Calibri" panose="020f0502020204030204" pitchFamily="34" charset="0"/>
              <a:cs typeface="Times New Roman" panose="02020603050405020304" pitchFamily="18" charset="0"/>
            </a:endParaRPr>
          </a:p>
          <a:p>
            <a:endParaRPr lang="en-IN" sz="1800" b="1">
              <a:solidFill>
                <a:srgbClr val="000000"/>
              </a:solidFill>
              <a:latin typeface="Arial" pitchFamily="34" charset="0"/>
              <a:ea typeface="Calibri" panose="020f0502020204030204" pitchFamily="34" charset="0"/>
              <a:cs typeface="Times New Roman" panose="02020603050405020304" pitchFamily="18" charset="0"/>
            </a:endParaRPr>
          </a:p>
          <a:p>
            <a:endParaRPr lang="en-IN" sz="1800" b="1">
              <a:solidFill>
                <a:srgbClr val="000000"/>
              </a:solidFill>
              <a:effectLst/>
              <a:latin typeface="Arial" pitchFamily="34" charset="0"/>
              <a:ea typeface="Calibri" panose="020f0502020204030204" pitchFamily="34" charset="0"/>
              <a:cs typeface="Times New Roman" panose="02020603050405020304" pitchFamily="18" charset="0"/>
            </a:endParaRPr>
          </a:p>
          <a:p>
            <a:r>
              <a:rPr lang="en-IN" sz="1800">
                <a:solidFill>
                  <a:schemeClr val="tx1"/>
                </a:solidFill>
                <a:effectLst/>
                <a:latin typeface="Arial" pitchFamily="34" charset="0"/>
                <a:ea typeface="Calibri" panose="020f0502020204030204" pitchFamily="34" charset="0"/>
                <a:cs typeface="Arial" pitchFamily="34" charset="0"/>
              </a:rPr>
              <a:t>Best random state was determined to be 58</a:t>
            </a:r>
          </a:p>
          <a:p>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pic>
        <p:nvPicPr>
          <p:cNvPr id="4" name="Picture 3">
            <a:extLst>
              <a:ext uri="{FF2B5EF4-FFF2-40B4-BE49-F238E27FC236}">
                <a16:creationId xmlns:a16="http://schemas.microsoft.com/office/drawing/2014/main" id="{3533C41B-5487-4D02-BB72-173DD068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7" y="2718894"/>
            <a:ext cx="6285122" cy="2478257"/>
          </a:xfrm>
          <a:prstGeom prst="rect">
            <a:avLst/>
          </a:prstGeom>
        </p:spPr>
      </p:pic>
    </p:spTree>
    <p:extLst>
      <p:ext uri="{BB962C8B-B14F-4D97-AF65-F5344CB8AC3E}">
        <p14:creationId xmlns:p14="http://schemas.microsoft.com/office/powerpoint/2010/main" val="3453937834"/>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Picture 3">
            <a:extLst>
              <a:ext uri="{FF2B5EF4-FFF2-40B4-BE49-F238E27FC236}">
                <a16:creationId xmlns:a16="http://schemas.microsoft.com/office/drawing/2014/main" id="{FFB0E808-B70E-4B1C-B42B-5306BC4E5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994" y="2162551"/>
            <a:ext cx="6968012" cy="3025270"/>
          </a:xfrm>
          <a:prstGeom prst="rect">
            <a:avLst/>
          </a:prstGeom>
        </p:spPr>
      </p:pic>
    </p:spTree>
    <p:extLst>
      <p:ext uri="{BB962C8B-B14F-4D97-AF65-F5344CB8AC3E}">
        <p14:creationId xmlns:p14="http://schemas.microsoft.com/office/powerpoint/2010/main" val="2889412740"/>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B7613059-568C-45AA-9A95-415545FB020A}"/>
              </a:ext>
            </a:extLst>
          </p:cNvPr>
          <p:cNvSpPr>
            <a:spLocks noGrp="1"/>
          </p:cNvSpPr>
          <p:nvPr>
            <p:ph type="title"/>
          </p:nvPr>
        </p:nvSpPr>
        <p:spPr/>
        <p:txBody>
          <a:bodyPr/>
          <a:lstStyle/>
          <a:p>
            <a:r>
              <a:rPr lang="en-US">
                <a:solidFill>
                  <a:schemeClr val="tx1"/>
                </a:solidFill>
              </a:rPr>
              <a:t>Model/s Development and Evaluation </a:t>
            </a:r>
            <a:endParaRPr lang="en-IN"/>
          </a:p>
        </p:txBody>
      </p:sp>
      <p:sp>
        <p:nvSpPr>
          <p:cNvPr id="3" name="Content Placeholder 2">
            <a:extLst>
              <a:ext uri="{FF2B5EF4-FFF2-40B4-BE49-F238E27FC236}">
                <a16:creationId xmlns:a16="http://schemas.microsoft.com/office/drawing/2014/main" id="{AE4B979E-F179-47E7-919C-BCCF24B70798}"/>
              </a:ext>
            </a:extLst>
          </p:cNvPr>
          <p:cNvSpPr>
            <a:spLocks noGrp="1"/>
          </p:cNvSpPr>
          <p:nvPr>
            <p:ph idx="1"/>
          </p:nvPr>
        </p:nvSpPr>
        <p:spPr/>
        <p:txBody>
          <a:bodyPr/>
          <a:lstStyle/>
          <a:p>
            <a:r>
              <a:rPr lang="en-IN" sz="1800">
                <a:solidFill>
                  <a:schemeClr val="tx1"/>
                </a:solidFill>
                <a:effectLst/>
                <a:latin typeface="Arial" pitchFamily="34" charset="0"/>
                <a:ea typeface="Calibri" panose="020f0502020204030204" pitchFamily="34" charset="0"/>
                <a:cs typeface="Arial" pitchFamily="34" charset="0"/>
              </a:rPr>
              <a:t>Training The Models</a:t>
            </a:r>
          </a:p>
          <a:p>
            <a:endParaRPr lang="en-IN"/>
          </a:p>
        </p:txBody>
      </p:sp>
      <p:pic>
        <p:nvPicPr>
          <p:cNvPr id="4" name="Picture 3">
            <a:extLst>
              <a:ext uri="{FF2B5EF4-FFF2-40B4-BE49-F238E27FC236}">
                <a16:creationId xmlns:a16="http://schemas.microsoft.com/office/drawing/2014/main" id="{76A55FA6-FC41-4427-A062-C93A9DEC9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425" y="2875914"/>
            <a:ext cx="5581150" cy="1854705"/>
          </a:xfrm>
          <a:prstGeom prst="rect">
            <a:avLst/>
          </a:prstGeom>
        </p:spPr>
      </p:pic>
    </p:spTree>
    <p:extLst>
      <p:ext uri="{BB962C8B-B14F-4D97-AF65-F5344CB8AC3E}">
        <p14:creationId xmlns:p14="http://schemas.microsoft.com/office/powerpoint/2010/main" val="109535390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1A6B4F9A-2EBB-49B0-8986-2C9E09144C05}"/>
              </a:ext>
            </a:extLst>
          </p:cNvPr>
          <p:cNvSpPr>
            <a:spLocks noGrp="1"/>
          </p:cNvSpPr>
          <p:nvPr>
            <p:ph type="title"/>
          </p:nvPr>
        </p:nvSpPr>
        <p:spPr/>
        <p:txBody>
          <a:bodyPr/>
          <a:lstStyle/>
          <a:p>
            <a:r>
              <a:rPr lang="en-US">
                <a:solidFill>
                  <a:schemeClr val="tx1"/>
                </a:solidFill>
              </a:rPr>
              <a:t>Model/s Development and Evaluation </a:t>
            </a:r>
            <a:endParaRPr lang="en-IN"/>
          </a:p>
        </p:txBody>
      </p:sp>
      <p:sp>
        <p:nvSpPr>
          <p:cNvPr id="3" name="Content Placeholder 2">
            <a:extLst>
              <a:ext uri="{FF2B5EF4-FFF2-40B4-BE49-F238E27FC236}">
                <a16:creationId xmlns:a16="http://schemas.microsoft.com/office/drawing/2014/main" id="{62DB7A1E-FAC8-4FE8-B4C5-14553194F3EA}"/>
              </a:ext>
            </a:extLst>
          </p:cNvPr>
          <p:cNvSpPr>
            <a:spLocks noGrp="1"/>
          </p:cNvSpPr>
          <p:nvPr>
            <p:ph idx="1"/>
          </p:nvPr>
        </p:nvSpPr>
        <p:spPr/>
        <p:txBody>
          <a:bodyPr/>
          <a:lstStyle/>
          <a:p>
            <a:r>
              <a:rPr lang="en-IN" sz="2000" b="1">
                <a:solidFill>
                  <a:schemeClr val="tx1"/>
                </a:solidFill>
                <a:effectLst/>
                <a:latin typeface="Arial" pitchFamily="34" charset="0"/>
                <a:ea typeface="Calibri" panose="020f0502020204030204" pitchFamily="34" charset="0"/>
                <a:cs typeface="Times New Roman" panose="02020603050405020304" pitchFamily="18" charset="0"/>
              </a:rPr>
              <a:t>Analyzing Accuracy of The Models</a:t>
            </a:r>
            <a:endParaRPr lang="en-IN"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a:solidFill>
                  <a:schemeClr val="tx1"/>
                </a:solidFill>
                <a:effectLst/>
                <a:latin typeface="Arial" pitchFamily="34" charset="0"/>
                <a:ea typeface="Calibri" panose="020f0502020204030204" pitchFamily="34" charset="0"/>
                <a:cs typeface="Arial"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a:p>
        </p:txBody>
      </p:sp>
    </p:spTree>
    <p:extLst>
      <p:ext uri="{BB962C8B-B14F-4D97-AF65-F5344CB8AC3E}">
        <p14:creationId xmlns:p14="http://schemas.microsoft.com/office/powerpoint/2010/main" val="16541047"/>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Picture 3">
            <a:extLst>
              <a:ext uri="{FF2B5EF4-FFF2-40B4-BE49-F238E27FC236}">
                <a16:creationId xmlns:a16="http://schemas.microsoft.com/office/drawing/2014/main" id="{61A4D246-A17C-4263-8345-D6755F22E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77" y="143234"/>
            <a:ext cx="3069370" cy="6174587"/>
          </a:xfrm>
          <a:prstGeom prst="rect">
            <a:avLst/>
          </a:prstGeom>
        </p:spPr>
      </p:pic>
      <p:pic>
        <p:nvPicPr>
          <p:cNvPr id="5" name="Picture 4">
            <a:extLst>
              <a:ext uri="{FF2B5EF4-FFF2-40B4-BE49-F238E27FC236}">
                <a16:creationId xmlns:a16="http://schemas.microsoft.com/office/drawing/2014/main" id="{BE23B812-5CA1-4E7C-A3E1-7C4DF35A9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346" y="143234"/>
            <a:ext cx="2789853" cy="6215762"/>
          </a:xfrm>
          <a:prstGeom prst="rect">
            <a:avLst/>
          </a:prstGeom>
        </p:spPr>
      </p:pic>
      <p:pic>
        <p:nvPicPr>
          <p:cNvPr id="6" name="Picture 5">
            <a:extLst>
              <a:ext uri="{FF2B5EF4-FFF2-40B4-BE49-F238E27FC236}">
                <a16:creationId xmlns:a16="http://schemas.microsoft.com/office/drawing/2014/main" id="{11C599B0-AB61-4558-9F99-6949008EF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199" y="143234"/>
            <a:ext cx="3272859" cy="3611943"/>
          </a:xfrm>
          <a:prstGeom prst="rect">
            <a:avLst/>
          </a:prstGeom>
        </p:spPr>
      </p:pic>
    </p:spTree>
    <p:extLst>
      <p:ext uri="{BB962C8B-B14F-4D97-AF65-F5344CB8AC3E}">
        <p14:creationId xmlns:p14="http://schemas.microsoft.com/office/powerpoint/2010/main" val="3766074568"/>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94D2E4D7-4461-4D04-9EFC-5BEC46496DC7}"/>
              </a:ext>
            </a:extLst>
          </p:cNvPr>
          <p:cNvSpPr>
            <a:spLocks noGrp="1"/>
          </p:cNvSpPr>
          <p:nvPr>
            <p:ph type="title"/>
          </p:nvPr>
        </p:nvSpPr>
        <p:spPr/>
        <p:txBody>
          <a:bodyPr/>
          <a:lstStyle/>
          <a:p>
            <a:br>
              <a:rPr lang="en-IN">
                <a:solidFill>
                  <a:schemeClr val="tx1"/>
                </a:solidFill>
              </a:rPr>
            </a:br>
            <a:r>
              <a:rPr lang="en-IN">
                <a:solidFill>
                  <a:schemeClr val="tx1"/>
                </a:solidFill>
              </a:rPr>
              <a:t> INTRODUCTION</a:t>
            </a:r>
            <a:endParaRPr lang="en-IN"/>
          </a:p>
        </p:txBody>
      </p:sp>
      <p:sp>
        <p:nvSpPr>
          <p:cNvPr id="3" name="Content Placeholder 2">
            <a:extLst>
              <a:ext uri="{FF2B5EF4-FFF2-40B4-BE49-F238E27FC236}">
                <a16:creationId xmlns:a16="http://schemas.microsoft.com/office/drawing/2014/main" id="{F7E66504-1320-4F27-9EB4-D45D54E15885}"/>
              </a:ext>
            </a:extLst>
          </p:cNvPr>
          <p:cNvSpPr>
            <a:spLocks noGrp="1"/>
          </p:cNvSpPr>
          <p:nvPr>
            <p:ph idx="1"/>
          </p:nvPr>
        </p:nvSpPr>
        <p:spPr/>
        <p:txBody>
          <a:bodyPr>
            <a:normAutofit fontScale="77500" lnSpcReduction="20000"/>
          </a:bodyPr>
          <a:lstStyle/>
          <a:p>
            <a:pPr>
              <a:lnSpc>
                <a:spcPct val="107000"/>
              </a:lnSpc>
              <a:spcAft>
                <a:spcPts val="800"/>
              </a:spcAft>
            </a:pPr>
            <a:r>
              <a:rPr lang="en-IN" sz="2600">
                <a:solidFill>
                  <a:schemeClr val="tx1"/>
                </a:solidFill>
                <a:effectLst/>
                <a:latin typeface="Arial" pitchFamily="34" charset="0"/>
                <a:ea typeface="Calibri" panose="020f0502020204030204" pitchFamily="34" charset="0"/>
                <a:cs typeface="Arial" pitchFamily="34" charset="0"/>
              </a:rPr>
              <a:t>Review of Literature </a:t>
            </a:r>
          </a:p>
          <a:p>
            <a:pPr marL="457200">
              <a:lnSpc>
                <a:spcPct val="107000"/>
              </a:lnSpc>
              <a:spcAft>
                <a:spcPts val="800"/>
              </a:spcAft>
            </a:pPr>
            <a:r>
              <a:rPr lang="en-IN" sz="2100">
                <a:solidFill>
                  <a:schemeClr val="tx1"/>
                </a:solidFill>
                <a:effectLst/>
                <a:latin typeface="Arial" pitchFamily="34" charset="0"/>
                <a:ea typeface="Calibri" panose="020f0502020204030204" pitchFamily="34" charset="0"/>
                <a:cs typeface="Arial" pitchFamily="34" charset="0"/>
              </a:rPr>
              <a:t>A Research paper titled: “Airline ticket price and demand prediction: A survey” by Juhar Ahmed Abdella and online article titled: “Trying to Predict Airfares When The Unpredictable Happens” were reviewed and studied to gain insights into all the attributes that contribute to the pricing of flight tickets.</a:t>
            </a:r>
          </a:p>
          <a:p>
            <a:pPr marL="457200">
              <a:lnSpc>
                <a:spcPct val="107000"/>
              </a:lnSpc>
              <a:spcAft>
                <a:spcPts val="800"/>
              </a:spcAft>
            </a:pPr>
            <a:r>
              <a:rPr lang="en-IN" sz="2100">
                <a:solidFill>
                  <a:schemeClr val="tx1"/>
                </a:solidFill>
                <a:effectLst/>
                <a:latin typeface="Arial" pitchFamily="34" charset="0"/>
                <a:ea typeface="Calibri" panose="020f0502020204030204" pitchFamily="34" charset="0"/>
                <a:cs typeface="Arial"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marL="342900" lvl="0" indent="-342900">
              <a:lnSpc>
                <a:spcPct val="107000"/>
              </a:lnSpc>
              <a:buFont typeface="Symbol" panose="05050102010706020507" pitchFamily="18" charset="2"/>
              <a:buChar char=""/>
            </a:pPr>
            <a:r>
              <a:rPr lang="en-IN" sz="2100" u="sng">
                <a:solidFill>
                  <a:schemeClr val="tx1"/>
                </a:solidFill>
                <a:effectLst/>
                <a:latin typeface="Arial" pitchFamily="34" charset="0"/>
                <a:ea typeface="Calibri" panose="020f0502020204030204" pitchFamily="34" charset="0"/>
                <a:cs typeface="Arial" pitchFamily="34" charset="0"/>
                <a:hlinkClick r:id="rId2">
                  <a:extLst>
                    <a:ext uri="{A12FA001-AC4F-418D-AE19-62706E023703}">
                      <ahyp:hlinkClr xmlns:ahyp="http://schemas.microsoft.com/office/drawing/2018/hyperlinkcolor" val="tx"/>
                    </a:ext>
                  </a:extLst>
                </a:hlinkClick>
              </a:rPr>
              <a:t>Airline ticket price and demand prediction: A survey - ScienceDirect</a:t>
            </a:r>
            <a:endParaRPr lang="en-IN" sz="2100">
              <a:solidFill>
                <a:schemeClr val="tx1"/>
              </a:solidFill>
              <a:effectLst/>
              <a:latin typeface="Arial" pitchFamily="34" charset="0"/>
              <a:ea typeface="Calibri" panose="020f0502020204030204" pitchFamily="34" charset="0"/>
              <a:cs typeface="Arial" pitchFamily="34" charset="0"/>
            </a:endParaRPr>
          </a:p>
          <a:p>
            <a:pPr marL="342900" lvl="0" indent="-342900">
              <a:lnSpc>
                <a:spcPct val="107000"/>
              </a:lnSpc>
              <a:spcAft>
                <a:spcPts val="800"/>
              </a:spcAft>
              <a:buFont typeface="Symbol" panose="05050102010706020507" pitchFamily="18" charset="2"/>
              <a:buChar char=""/>
            </a:pPr>
            <a:r>
              <a:rPr lang="en-IN" sz="2100" u="sng">
                <a:solidFill>
                  <a:schemeClr val="tx1"/>
                </a:solidFill>
                <a:effectLst/>
                <a:latin typeface="Arial" pitchFamily="34" charset="0"/>
                <a:ea typeface="Calibri" panose="020f0502020204030204" pitchFamily="34" charset="0"/>
                <a:cs typeface="Arial" pitchFamily="34" charset="0"/>
                <a:hlinkClick r:id="rId3">
                  <a:extLst>
                    <a:ext uri="{A12FA001-AC4F-418D-AE19-62706E023703}">
                      <ahyp:hlinkClr xmlns:ahyp="http://schemas.microsoft.com/office/drawing/2018/hyperlinkcolor" val="tx"/>
                    </a:ext>
                  </a:extLst>
                </a:hlinkClick>
              </a:rPr>
              <a:t>Flight Price Predictor | American Express GBT (amexglobalbusinesstravel.com)</a:t>
            </a:r>
            <a:endParaRPr lang="en-IN" sz="2100">
              <a:solidFill>
                <a:schemeClr val="tx1"/>
              </a:solidFill>
              <a:effectLst/>
              <a:latin typeface="Arial" pitchFamily="34" charset="0"/>
              <a:ea typeface="Calibri" panose="020f0502020204030204" pitchFamily="34" charset="0"/>
              <a:cs typeface="Arial" pitchFamily="34" charset="0"/>
            </a:endParaRPr>
          </a:p>
          <a:p>
            <a:endParaRPr lang="en-IN">
              <a:solidFill>
                <a:schemeClr val="tx1"/>
              </a:solidFill>
            </a:endParaRPr>
          </a:p>
        </p:txBody>
      </p:sp>
    </p:spTree>
    <p:extLst>
      <p:ext uri="{BB962C8B-B14F-4D97-AF65-F5344CB8AC3E}">
        <p14:creationId xmlns:p14="http://schemas.microsoft.com/office/powerpoint/2010/main" val="1855027529"/>
      </p:ext>
    </p:extLst>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A16B65B7-AD08-44A2-8775-12302A118010}"/>
              </a:ext>
            </a:extLst>
          </p:cNvPr>
          <p:cNvSpPr>
            <a:spLocks noGrp="1"/>
          </p:cNvSpPr>
          <p:nvPr>
            <p:ph type="title"/>
          </p:nvPr>
        </p:nvSpPr>
        <p:spPr/>
        <p:txBody>
          <a:bodyPr/>
          <a:lstStyle/>
          <a:p>
            <a:r>
              <a:rPr lang="en-US">
                <a:solidFill>
                  <a:schemeClr val="tx1"/>
                </a:solidFill>
              </a:rPr>
              <a:t>Model/s Development and Evaluation </a:t>
            </a:r>
            <a:endParaRPr lang="en-IN"/>
          </a:p>
        </p:txBody>
      </p:sp>
      <p:sp>
        <p:nvSpPr>
          <p:cNvPr id="3" name="Content Placeholder 2">
            <a:extLst>
              <a:ext uri="{FF2B5EF4-FFF2-40B4-BE49-F238E27FC236}">
                <a16:creationId xmlns:a16="http://schemas.microsoft.com/office/drawing/2014/main" id="{074D850E-3393-4307-909F-3395630200F9}"/>
              </a:ext>
            </a:extLst>
          </p:cNvPr>
          <p:cNvSpPr>
            <a:spLocks noGrp="1"/>
          </p:cNvSpPr>
          <p:nvPr>
            <p:ph idx="1"/>
          </p:nvPr>
        </p:nvSpPr>
        <p:spPr/>
        <p:txBody>
          <a:bodyPr/>
          <a:lstStyle/>
          <a:p>
            <a:r>
              <a:rPr lang="en-IN" sz="1800">
                <a:effectLst/>
                <a:latin typeface="Arial" pitchFamily="34" charset="0"/>
                <a:ea typeface="Calibri" panose="020f0502020204030204" pitchFamily="34" charset="0"/>
                <a:cs typeface="Arial"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a:p>
        </p:txBody>
      </p:sp>
    </p:spTree>
    <p:extLst>
      <p:ext uri="{BB962C8B-B14F-4D97-AF65-F5344CB8AC3E}">
        <p14:creationId xmlns:p14="http://schemas.microsoft.com/office/powerpoint/2010/main" val="2275760036"/>
      </p:ext>
    </p:extLst>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Picture 3">
            <a:extLst>
              <a:ext uri="{FF2B5EF4-FFF2-40B4-BE49-F238E27FC236}">
                <a16:creationId xmlns:a16="http://schemas.microsoft.com/office/drawing/2014/main" id="{73291CCE-147D-46F2-AED9-6B60C865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212" y="990678"/>
            <a:ext cx="4137576" cy="5399158"/>
          </a:xfrm>
          <a:prstGeom prst="rect">
            <a:avLst/>
          </a:prstGeom>
        </p:spPr>
      </p:pic>
    </p:spTree>
    <p:extLst>
      <p:ext uri="{BB962C8B-B14F-4D97-AF65-F5344CB8AC3E}">
        <p14:creationId xmlns:p14="http://schemas.microsoft.com/office/powerpoint/2010/main" val="1515695844"/>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2798404C-0682-4F18-8F73-41248E7BBFED}"/>
              </a:ext>
            </a:extLst>
          </p:cNvPr>
          <p:cNvSpPr>
            <a:spLocks noGrp="1"/>
          </p:cNvSpPr>
          <p:nvPr>
            <p:ph type="title"/>
          </p:nvPr>
        </p:nvSpPr>
        <p:spPr/>
        <p:txBody>
          <a:bodyPr/>
          <a:lstStyle/>
          <a:p>
            <a:r>
              <a:rPr lang="en-US">
                <a:solidFill>
                  <a:schemeClr val="tx1"/>
                </a:solidFill>
              </a:rPr>
              <a:t>Model/s Development and Evaluation </a:t>
            </a:r>
            <a:endParaRPr lang="en-IN"/>
          </a:p>
        </p:txBody>
      </p:sp>
      <p:sp>
        <p:nvSpPr>
          <p:cNvPr id="3" name="Content Placeholder 2">
            <a:extLst>
              <a:ext uri="{FF2B5EF4-FFF2-40B4-BE49-F238E27FC236}">
                <a16:creationId xmlns:a16="http://schemas.microsoft.com/office/drawing/2014/main" id="{8F3965E7-860F-403B-AF4A-8319A7778584}"/>
              </a:ext>
            </a:extLst>
          </p:cNvPr>
          <p:cNvSpPr>
            <a:spLocks noGrp="1"/>
          </p:cNvSpPr>
          <p:nvPr>
            <p:ph idx="1"/>
          </p:nvPr>
        </p:nvSpPr>
        <p:spPr/>
        <p:txBody>
          <a:bodyPr/>
          <a:lstStyle/>
          <a:p>
            <a:pPr>
              <a:lnSpc>
                <a:spcPct val="107000"/>
              </a:lnSpc>
              <a:spcAft>
                <a:spcPts val="800"/>
              </a:spcAft>
            </a:pPr>
            <a:r>
              <a:rPr lang="en-IN" sz="2000" u="sng">
                <a:solidFill>
                  <a:schemeClr val="tx1"/>
                </a:solidFill>
                <a:effectLst/>
                <a:latin typeface="Arial" pitchFamily="34" charset="0"/>
                <a:ea typeface="Calibri" panose="020f0502020204030204" pitchFamily="34" charset="0"/>
                <a:cs typeface="Arial" pitchFamily="34" charset="0"/>
              </a:rPr>
              <a:t>Interpretation of the Results</a:t>
            </a:r>
            <a:endParaRPr lang="en-IN" sz="2000">
              <a:solidFill>
                <a:schemeClr val="tx1"/>
              </a:solidFill>
              <a:effectLst/>
              <a:latin typeface="Arial" pitchFamily="34" charset="0"/>
              <a:ea typeface="Calibri" panose="020f0502020204030204" pitchFamily="34" charset="0"/>
              <a:cs typeface="Arial" pitchFamily="34" charset="0"/>
            </a:endParaRPr>
          </a:p>
          <a:p>
            <a:pPr marL="457200">
              <a:lnSpc>
                <a:spcPct val="107000"/>
              </a:lnSpc>
              <a:spcAft>
                <a:spcPts val="800"/>
              </a:spcAft>
            </a:pPr>
            <a:r>
              <a:rPr lang="en-IN" sz="1800">
                <a:solidFill>
                  <a:schemeClr val="tx1"/>
                </a:solidFill>
                <a:effectLst/>
                <a:latin typeface="Arial" pitchFamily="34" charset="0"/>
                <a:ea typeface="Calibri" panose="020f0502020204030204" pitchFamily="34" charset="0"/>
                <a:cs typeface="Arial" pitchFamily="34" charset="0"/>
              </a:rPr>
              <a:t>Based on comparing Accuracy Score results with Cross Validation results, it is determined that Random Forest Regressor is the best model. It also has the lowest Root Mean Squared Error score.</a:t>
            </a:r>
          </a:p>
          <a:p>
            <a:endParaRPr lang="en-IN"/>
          </a:p>
        </p:txBody>
      </p:sp>
    </p:spTree>
    <p:extLst>
      <p:ext uri="{BB962C8B-B14F-4D97-AF65-F5344CB8AC3E}">
        <p14:creationId xmlns:p14="http://schemas.microsoft.com/office/powerpoint/2010/main" val="3763669350"/>
      </p:ext>
    </p:extLst>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453CDF73-23B6-4055-9ED7-9618ABE33963}"/>
              </a:ext>
            </a:extLst>
          </p:cNvPr>
          <p:cNvSpPr>
            <a:spLocks noGrp="1"/>
          </p:cNvSpPr>
          <p:nvPr>
            <p:ph type="title"/>
          </p:nvPr>
        </p:nvSpPr>
        <p:spPr/>
        <p:txBody>
          <a:bodyPr/>
          <a:lstStyle/>
          <a:p>
            <a:r>
              <a:rPr lang="en-US">
                <a:solidFill>
                  <a:schemeClr val="tx1"/>
                </a:solidFill>
              </a:rPr>
              <a:t>Model/s Development and Evaluation </a:t>
            </a:r>
            <a:endParaRPr lang="en-IN"/>
          </a:p>
        </p:txBody>
      </p:sp>
      <p:sp>
        <p:nvSpPr>
          <p:cNvPr id="3" name="Content Placeholder 2">
            <a:extLst>
              <a:ext uri="{FF2B5EF4-FFF2-40B4-BE49-F238E27FC236}">
                <a16:creationId xmlns:a16="http://schemas.microsoft.com/office/drawing/2014/main" id="{C6824C0B-EFC9-49A0-B9E2-CF0AA25AE6B0}"/>
              </a:ext>
            </a:extLst>
          </p:cNvPr>
          <p:cNvSpPr>
            <a:spLocks noGrp="1"/>
          </p:cNvSpPr>
          <p:nvPr>
            <p:ph idx="1"/>
          </p:nvPr>
        </p:nvSpPr>
        <p:spPr/>
        <p:txBody>
          <a:bodyPr/>
          <a:lstStyle/>
          <a:p>
            <a:r>
              <a:rPr lang="en-IN" sz="2000" b="1">
                <a:solidFill>
                  <a:schemeClr val="tx1"/>
                </a:solidFill>
                <a:effectLst/>
                <a:latin typeface="Arial" pitchFamily="34" charset="0"/>
                <a:ea typeface="Calibri" panose="020f0502020204030204" pitchFamily="34" charset="0"/>
                <a:cs typeface="Arial" pitchFamily="34" charset="0"/>
              </a:rPr>
              <a:t>Hyper Parameter Tuning</a:t>
            </a:r>
            <a:endParaRPr lang="en-IN" sz="2000">
              <a:solidFill>
                <a:schemeClr val="tx1"/>
              </a:solidFill>
              <a:effectLst/>
              <a:latin typeface="Arial" pitchFamily="34" charset="0"/>
              <a:ea typeface="Calibri" panose="020f0502020204030204" pitchFamily="34" charset="0"/>
              <a:cs typeface="Arial" pitchFamily="34" charset="0"/>
            </a:endParaRPr>
          </a:p>
          <a:p>
            <a:pPr>
              <a:buFont typeface="Arial" pitchFamily="34" charset="0"/>
              <a:buChar char="•"/>
            </a:pPr>
            <a:r>
              <a:rPr lang="en-IN" sz="1800">
                <a:effectLst/>
                <a:latin typeface="Arial" pitchFamily="34" charset="0"/>
                <a:ea typeface="Calibri" panose="020f0502020204030204" pitchFamily="34" charset="0"/>
                <a:cs typeface="Times New Roman" panose="02020603050405020304" pitchFamily="18" charset="0"/>
              </a:rPr>
              <a:t>GridSearchCV was used for Hyper Parameter Tuning of the Random Forest Regressor model.</a:t>
            </a:r>
            <a:r>
              <a:rPr lang="en-IN" sz="1800">
                <a:latin typeface="Calibri" panose="020f0502020204030204" pitchFamily="34" charset="0"/>
                <a:ea typeface="Calibri" panose="020f0502020204030204" pitchFamily="34" charset="0"/>
                <a:cs typeface="Times New Roman" panose="02020603050405020304" pitchFamily="18" charset="0"/>
              </a:rPr>
              <a:t> </a:t>
            </a:r>
            <a:r>
              <a:rPr lang="en-IN" sz="1800">
                <a:solidFill>
                  <a:schemeClr val="tx1"/>
                </a:solidFill>
                <a:effectLst/>
                <a:latin typeface="Arial" pitchFamily="34" charset="0"/>
                <a:ea typeface="Calibri" panose="020f0502020204030204" pitchFamily="34" charset="0"/>
                <a:cs typeface="Arial" pitchFamily="34" charset="0"/>
              </a:rPr>
              <a:t>Based on the input parameter values and after fitting the train datasets The Random Forest Regressor model was further tuned based on the parameter values yielded from GridsearchCV.</a:t>
            </a:r>
          </a:p>
          <a:p>
            <a:pPr>
              <a:buFont typeface="Arial" pitchFamily="34" charset="0"/>
              <a:buChar char="•"/>
            </a:pPr>
            <a:r>
              <a:rPr lang="en-IN" sz="1800">
                <a:solidFill>
                  <a:schemeClr val="tx1"/>
                </a:solidFill>
                <a:effectLst/>
                <a:latin typeface="Arial" pitchFamily="34" charset="0"/>
                <a:ea typeface="Calibri" panose="020f0502020204030204" pitchFamily="34" charset="0"/>
                <a:cs typeface="Arial" pitchFamily="34" charset="0"/>
              </a:rPr>
              <a:t> The Random Forest Regressor model displayed an accuracy of 83.15%. This model was then tested using a scaled Test Dataset. </a:t>
            </a:r>
          </a:p>
          <a:p>
            <a:pPr>
              <a:buFont typeface="Arial" pitchFamily="34" charset="0"/>
              <a:buChar char="•"/>
            </a:pPr>
            <a:r>
              <a:rPr lang="en-IN" sz="1800">
                <a:solidFill>
                  <a:schemeClr val="tx1"/>
                </a:solidFill>
                <a:effectLst/>
                <a:latin typeface="Arial" pitchFamily="34" charset="0"/>
                <a:ea typeface="Calibri" panose="020f0502020204030204" pitchFamily="34" charset="0"/>
                <a:cs typeface="Arial" pitchFamily="34" charset="0"/>
              </a:rPr>
              <a:t>The model performed with good amount of accuracy.</a:t>
            </a:r>
          </a:p>
          <a:p>
            <a:endParaRPr lang="en-IN"/>
          </a:p>
        </p:txBody>
      </p:sp>
    </p:spTree>
    <p:extLst>
      <p:ext uri="{BB962C8B-B14F-4D97-AF65-F5344CB8AC3E}">
        <p14:creationId xmlns:p14="http://schemas.microsoft.com/office/powerpoint/2010/main" val="452074072"/>
      </p:ext>
    </p:extLst>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Picture 3">
            <a:extLst>
              <a:ext uri="{FF2B5EF4-FFF2-40B4-BE49-F238E27FC236}">
                <a16:creationId xmlns:a16="http://schemas.microsoft.com/office/drawing/2014/main" id="{100F00F3-7F94-4F2C-B8B5-8FA012EF6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642" y="494456"/>
            <a:ext cx="6931564" cy="5449143"/>
          </a:xfrm>
          <a:prstGeom prst="rect">
            <a:avLst/>
          </a:prstGeom>
        </p:spPr>
      </p:pic>
    </p:spTree>
    <p:extLst>
      <p:ext uri="{BB962C8B-B14F-4D97-AF65-F5344CB8AC3E}">
        <p14:creationId xmlns:p14="http://schemas.microsoft.com/office/powerpoint/2010/main" val="2392191741"/>
      </p:ext>
    </p:extLst>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Picture 3">
            <a:extLst>
              <a:ext uri="{FF2B5EF4-FFF2-40B4-BE49-F238E27FC236}">
                <a16:creationId xmlns:a16="http://schemas.microsoft.com/office/drawing/2014/main" id="{8CC2A314-24A2-4A0A-B037-39F51BD68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142" y="1997878"/>
            <a:ext cx="5771935" cy="3488522"/>
          </a:xfrm>
          <a:prstGeom prst="rect">
            <a:avLst/>
          </a:prstGeom>
        </p:spPr>
      </p:pic>
    </p:spTree>
    <p:extLst>
      <p:ext uri="{BB962C8B-B14F-4D97-AF65-F5344CB8AC3E}">
        <p14:creationId xmlns:p14="http://schemas.microsoft.com/office/powerpoint/2010/main" val="1093776240"/>
      </p:ext>
    </p:extLst>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CE8E18C4-C056-463F-98A7-1FFF36C93644}"/>
              </a:ext>
            </a:extLst>
          </p:cNvPr>
          <p:cNvSpPr>
            <a:spLocks noGrp="1"/>
          </p:cNvSpPr>
          <p:nvPr>
            <p:ph type="title"/>
          </p:nvPr>
        </p:nvSpPr>
        <p:spPr/>
        <p:txBody>
          <a:bodyPr/>
          <a:lstStyle/>
          <a:p>
            <a:r>
              <a:rPr lang="en-US">
                <a:solidFill>
                  <a:schemeClr val="tx1"/>
                </a:solidFill>
              </a:rPr>
              <a:t>Model/s Development and Evaluation </a:t>
            </a:r>
            <a:endParaRPr lang="en-IN"/>
          </a:p>
        </p:txBody>
      </p:sp>
      <p:sp>
        <p:nvSpPr>
          <p:cNvPr id="3" name="Content Placeholder 2">
            <a:extLst>
              <a:ext uri="{FF2B5EF4-FFF2-40B4-BE49-F238E27FC236}">
                <a16:creationId xmlns:a16="http://schemas.microsoft.com/office/drawing/2014/main" id="{BB6DE559-51AB-4CD7-9109-C43D1F9C094B}"/>
              </a:ext>
            </a:extLst>
          </p:cNvPr>
          <p:cNvSpPr>
            <a:spLocks noGrp="1"/>
          </p:cNvSpPr>
          <p:nvPr>
            <p:ph idx="1"/>
          </p:nvPr>
        </p:nvSpPr>
        <p:spPr/>
        <p:txBody>
          <a:bodyPr/>
          <a:lstStyle/>
          <a:p>
            <a:r>
              <a:rPr lang="en-US" sz="1800">
                <a:solidFill>
                  <a:schemeClr val="tx1"/>
                </a:solidFill>
                <a:latin typeface="Arial" pitchFamily="34" charset="0"/>
                <a:cs typeface="Arial" pitchFamily="34" charset="0"/>
              </a:rPr>
              <a:t>In summary, Based on the visualizations of the feature-column relationships, it is determined that, Features like Source , month , Duration, Total Stops , Airline , Date are some of the most important features to predict the label values. Random Forest Regressor Performed the best out of all the models that were tested. It also worked well with the outlier handling.</a:t>
            </a:r>
          </a:p>
          <a:p>
            <a:endParaRPr lang="en-US"/>
          </a:p>
          <a:p>
            <a:endParaRPr lang="en-IN"/>
          </a:p>
        </p:txBody>
      </p:sp>
    </p:spTree>
    <p:extLst>
      <p:ext uri="{BB962C8B-B14F-4D97-AF65-F5344CB8AC3E}">
        <p14:creationId xmlns:p14="http://schemas.microsoft.com/office/powerpoint/2010/main" val="1951634556"/>
      </p:ext>
    </p:extLst>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4EF0AC2C-8346-4639-A0EE-48EB4D4A2165}"/>
              </a:ext>
            </a:extLst>
          </p:cNvPr>
          <p:cNvSpPr>
            <a:spLocks noGrp="1"/>
          </p:cNvSpPr>
          <p:nvPr>
            <p:ph type="title"/>
          </p:nvPr>
        </p:nvSpPr>
        <p:spPr/>
        <p:txBody>
          <a:bodyPr/>
          <a:lstStyle/>
          <a:p>
            <a:r>
              <a:rPr lang="en-IN">
                <a:solidFill>
                  <a:schemeClr val="tx1"/>
                </a:solidFill>
              </a:rPr>
              <a:t>CONCLUSION</a:t>
            </a:r>
          </a:p>
        </p:txBody>
      </p:sp>
      <p:sp>
        <p:nvSpPr>
          <p:cNvPr id="3" name="Content Placeholder 2">
            <a:extLst>
              <a:ext uri="{FF2B5EF4-FFF2-40B4-BE49-F238E27FC236}">
                <a16:creationId xmlns:a16="http://schemas.microsoft.com/office/drawing/2014/main" id="{7139B0BA-27B1-434B-805B-3F75BD628619}"/>
              </a:ext>
            </a:extLst>
          </p:cNvPr>
          <p:cNvSpPr>
            <a:spLocks noGrp="1"/>
          </p:cNvSpPr>
          <p:nvPr>
            <p:ph idx="1"/>
          </p:nvPr>
        </p:nvSpPr>
        <p:spPr/>
        <p:txBody>
          <a:bodyPr>
            <a:normAutofit/>
          </a:bodyPr>
          <a:lstStyle/>
          <a:p>
            <a:pPr>
              <a:lnSpc>
                <a:spcPct val="107000"/>
              </a:lnSpc>
              <a:spcAft>
                <a:spcPts val="800"/>
              </a:spcAft>
            </a:pPr>
            <a:r>
              <a:rPr lang="en-IN" sz="2000" u="sng">
                <a:solidFill>
                  <a:schemeClr val="tx1"/>
                </a:solidFill>
                <a:effectLst/>
                <a:latin typeface="Arial" pitchFamily="34" charset="0"/>
                <a:ea typeface="Calibri" panose="020f0502020204030204" pitchFamily="34" charset="0"/>
                <a:cs typeface="Arial" pitchFamily="34" charset="0"/>
              </a:rPr>
              <a:t>Key Findings and Conclusions of the Study and Learning Outcomes with respect to Data Science</a:t>
            </a:r>
            <a:endParaRPr lang="en-IN" sz="2000">
              <a:solidFill>
                <a:schemeClr val="tx1"/>
              </a:solidFill>
              <a:effectLst/>
              <a:latin typeface="Arial" pitchFamily="34" charset="0"/>
              <a:ea typeface="Calibri" panose="020f0502020204030204" pitchFamily="34" charset="0"/>
              <a:cs typeface="Arial" pitchFamily="34" charset="0"/>
            </a:endParaRPr>
          </a:p>
          <a:p>
            <a:pPr>
              <a:lnSpc>
                <a:spcPct val="107000"/>
              </a:lnSpc>
              <a:spcAft>
                <a:spcPts val="800"/>
              </a:spcAft>
            </a:pPr>
            <a:r>
              <a:rPr lang="en-IN" sz="1800">
                <a:solidFill>
                  <a:schemeClr val="tx1"/>
                </a:solidFill>
                <a:effectLst/>
                <a:latin typeface="Arial"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itchFamily="34" charset="0"/>
              <a:buChar char="•"/>
            </a:pPr>
            <a:r>
              <a:rPr lang="en-IN" sz="1800">
                <a:solidFill>
                  <a:schemeClr val="tx1"/>
                </a:solidFill>
                <a:effectLst/>
                <a:latin typeface="Arial" pitchFamily="34" charset="0"/>
                <a:ea typeface="Calibri" panose="020f0502020204030204" pitchFamily="34" charset="0"/>
                <a:cs typeface="Times New Roman" panose="02020603050405020304" pitchFamily="18" charset="0"/>
              </a:rPr>
              <a:t>Air Fare attributes like Date , Month , Duration, Total Stops etc play a big role in influencing the used Flight price.</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itchFamily="34" charset="0"/>
              <a:buChar char="•"/>
            </a:pPr>
            <a:r>
              <a:rPr lang="en-IN" sz="1800">
                <a:solidFill>
                  <a:schemeClr val="tx1"/>
                </a:solidFill>
                <a:effectLst/>
                <a:latin typeface="Arial"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3629963455"/>
      </p:ext>
    </p:extLst>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3ED7603E-CFD8-47BB-9B31-7D1F9B4DE713}"/>
              </a:ext>
            </a:extLst>
          </p:cNvPr>
          <p:cNvSpPr>
            <a:spLocks noGrp="1"/>
          </p:cNvSpPr>
          <p:nvPr>
            <p:ph type="title"/>
          </p:nvPr>
        </p:nvSpPr>
        <p:spPr/>
        <p:txBody>
          <a:bodyPr/>
          <a:lstStyle/>
          <a:p>
            <a:r>
              <a:rPr lang="en-IN">
                <a:solidFill>
                  <a:schemeClr val="tx1"/>
                </a:solidFill>
              </a:rPr>
              <a:t>CONCLUSION</a:t>
            </a:r>
            <a:endParaRPr lang="en-IN"/>
          </a:p>
        </p:txBody>
      </p:sp>
      <p:sp>
        <p:nvSpPr>
          <p:cNvPr id="3" name="Content Placeholder 2">
            <a:extLst>
              <a:ext uri="{FF2B5EF4-FFF2-40B4-BE49-F238E27FC236}">
                <a16:creationId xmlns:a16="http://schemas.microsoft.com/office/drawing/2014/main" id="{5687C0E6-DE43-4AB5-8193-D277DB4CEC3C}"/>
              </a:ext>
            </a:extLst>
          </p:cNvPr>
          <p:cNvSpPr>
            <a:spLocks noGrp="1"/>
          </p:cNvSpPr>
          <p:nvPr>
            <p:ph idx="1"/>
          </p:nvPr>
        </p:nvSpPr>
        <p:spPr/>
        <p:txBody>
          <a:bodyPr/>
          <a:lstStyle/>
          <a:p>
            <a:pPr>
              <a:lnSpc>
                <a:spcPct val="107000"/>
              </a:lnSpc>
              <a:spcAft>
                <a:spcPts val="800"/>
              </a:spcAft>
              <a:buFont typeface="Arial" pitchFamily="34" charset="0"/>
              <a:buChar char="•"/>
            </a:pPr>
            <a:r>
              <a:rPr lang="en-IN" sz="1800">
                <a:solidFill>
                  <a:schemeClr val="tx1"/>
                </a:solidFill>
                <a:effectLst/>
                <a:latin typeface="Arial" pitchFamily="34" charset="0"/>
                <a:ea typeface="Calibri" panose="020f0502020204030204" pitchFamily="34" charset="0"/>
                <a:cs typeface="Arial" pitchFamily="34" charset="0"/>
              </a:rPr>
              <a:t>Various plots like Barplots , Countplots and Lineplots helped in visualising the Feature-label relationships which corroborated the importance of Air Fare features and attributes for estimating Flight Ticket Prices.</a:t>
            </a:r>
          </a:p>
          <a:p>
            <a:pPr>
              <a:lnSpc>
                <a:spcPct val="107000"/>
              </a:lnSpc>
              <a:spcAft>
                <a:spcPts val="800"/>
              </a:spcAft>
              <a:buFont typeface="Arial" pitchFamily="34" charset="0"/>
              <a:buChar char="•"/>
            </a:pPr>
            <a:r>
              <a:rPr lang="en-IN" sz="1800">
                <a:solidFill>
                  <a:schemeClr val="tx1"/>
                </a:solidFill>
                <a:effectLst/>
                <a:latin typeface="Arial" pitchFamily="34" charset="0"/>
                <a:ea typeface="Calibri" panose="020f0502020204030204" pitchFamily="34" charset="0"/>
                <a:cs typeface="Arial" pitchFamily="34" charset="0"/>
              </a:rPr>
              <a:t>Due to the Training dataset being very small, only very small amount of the outliers was removed to ensure proper training of the models.</a:t>
            </a:r>
          </a:p>
          <a:p>
            <a:pPr>
              <a:lnSpc>
                <a:spcPct val="107000"/>
              </a:lnSpc>
              <a:spcAft>
                <a:spcPts val="800"/>
              </a:spcAft>
              <a:buFont typeface="Arial" pitchFamily="34" charset="0"/>
              <a:buChar char="•"/>
            </a:pPr>
            <a:r>
              <a:rPr lang="en-IN" sz="1800">
                <a:solidFill>
                  <a:schemeClr val="tx1"/>
                </a:solidFill>
                <a:effectLst/>
                <a:latin typeface="Arial" pitchFamily="34" charset="0"/>
                <a:ea typeface="Calibri" panose="020f0502020204030204" pitchFamily="34" charset="0"/>
                <a:cs typeface="Arial"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a:p>
        </p:txBody>
      </p:sp>
    </p:spTree>
    <p:extLst>
      <p:ext uri="{BB962C8B-B14F-4D97-AF65-F5344CB8AC3E}">
        <p14:creationId xmlns:p14="http://schemas.microsoft.com/office/powerpoint/2010/main" val="2571801075"/>
      </p:ext>
    </p:extLst>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4A5C17BA-96A0-407B-BEDC-990909217083}"/>
              </a:ext>
            </a:extLst>
          </p:cNvPr>
          <p:cNvSpPr>
            <a:spLocks noGrp="1"/>
          </p:cNvSpPr>
          <p:nvPr>
            <p:ph type="title"/>
          </p:nvPr>
        </p:nvSpPr>
        <p:spPr/>
        <p:txBody>
          <a:bodyPr/>
          <a:lstStyle/>
          <a:p>
            <a:r>
              <a:rPr lang="en-IN">
                <a:solidFill>
                  <a:schemeClr val="tx1"/>
                </a:solidFill>
              </a:rPr>
              <a:t>CONCLUSION</a:t>
            </a:r>
            <a:endParaRPr lang="en-IN"/>
          </a:p>
        </p:txBody>
      </p:sp>
      <p:sp>
        <p:nvSpPr>
          <p:cNvPr id="3" name="Content Placeholder 2">
            <a:extLst>
              <a:ext uri="{FF2B5EF4-FFF2-40B4-BE49-F238E27FC236}">
                <a16:creationId xmlns:a16="http://schemas.microsoft.com/office/drawing/2014/main" id="{07E11377-94BC-4495-A20D-8A4F61336B22}"/>
              </a:ext>
            </a:extLst>
          </p:cNvPr>
          <p:cNvSpPr>
            <a:spLocks noGrp="1"/>
          </p:cNvSpPr>
          <p:nvPr>
            <p:ph idx="1"/>
          </p:nvPr>
        </p:nvSpPr>
        <p:spPr/>
        <p:txBody>
          <a:bodyPr>
            <a:normAutofit/>
          </a:bodyPr>
          <a:lstStyle/>
          <a:p>
            <a:pPr>
              <a:lnSpc>
                <a:spcPct val="107000"/>
              </a:lnSpc>
              <a:spcAft>
                <a:spcPts val="800"/>
              </a:spcAft>
            </a:pPr>
            <a:r>
              <a:rPr lang="en-IN" sz="2000" u="sng">
                <a:solidFill>
                  <a:schemeClr val="tx1"/>
                </a:solidFill>
                <a:effectLst/>
                <a:latin typeface="Arial" pitchFamily="34" charset="0"/>
                <a:ea typeface="Calibri" panose="020f0502020204030204" pitchFamily="34" charset="0"/>
                <a:cs typeface="Arial" pitchFamily="34" charset="0"/>
              </a:rPr>
              <a:t>Learning Outcomes of the Study in respect of Data Science</a:t>
            </a:r>
            <a:endParaRPr lang="en-IN" sz="2000">
              <a:solidFill>
                <a:schemeClr val="tx1"/>
              </a:solidFill>
              <a:effectLst/>
              <a:latin typeface="Arial" pitchFamily="34" charset="0"/>
              <a:ea typeface="Calibri" panose="020f0502020204030204" pitchFamily="34" charset="0"/>
              <a:cs typeface="Arial" pitchFamily="34" charset="0"/>
            </a:endParaRPr>
          </a:p>
          <a:p>
            <a:pPr>
              <a:lnSpc>
                <a:spcPct val="107000"/>
              </a:lnSpc>
              <a:spcAft>
                <a:spcPts val="800"/>
              </a:spcAft>
              <a:buFont typeface="Arial" pitchFamily="34" charset="0"/>
              <a:buChar char="•"/>
            </a:pPr>
            <a:r>
              <a:rPr lang="en-IN" sz="1800">
                <a:solidFill>
                  <a:schemeClr val="tx1"/>
                </a:solidFill>
                <a:effectLst/>
                <a:latin typeface="Arial" pitchFamily="34" charset="0"/>
                <a:ea typeface="Calibri" panose="020f0502020204030204" pitchFamily="34" charset="0"/>
                <a:cs typeface="Arial" pitchFamily="34" charset="0"/>
              </a:rPr>
              <a:t>Data cleaning was a very important step in removing plenty of anomalous data from the huge dataset that was provided.</a:t>
            </a:r>
          </a:p>
          <a:p>
            <a:pPr>
              <a:lnSpc>
                <a:spcPct val="107000"/>
              </a:lnSpc>
              <a:spcAft>
                <a:spcPts val="800"/>
              </a:spcAft>
              <a:buFont typeface="Arial" pitchFamily="34" charset="0"/>
              <a:buChar char="•"/>
            </a:pPr>
            <a:r>
              <a:rPr lang="en-IN" sz="1800">
                <a:solidFill>
                  <a:schemeClr val="tx1"/>
                </a:solidFill>
                <a:effectLst/>
                <a:latin typeface="Arial" pitchFamily="34" charset="0"/>
                <a:ea typeface="Calibri" panose="020f0502020204030204" pitchFamily="34" charset="0"/>
                <a:cs typeface="Arial" pitchFamily="34" charset="0"/>
              </a:rPr>
              <a:t> Visualising data helped identify outliers and the relationships between target and feature columns as well as analysing the strength of correlation that exists between them.</a:t>
            </a:r>
          </a:p>
          <a:p>
            <a:endParaRPr lang="en-IN"/>
          </a:p>
        </p:txBody>
      </p:sp>
    </p:spTree>
    <p:extLst>
      <p:ext uri="{BB962C8B-B14F-4D97-AF65-F5344CB8AC3E}">
        <p14:creationId xmlns:p14="http://schemas.microsoft.com/office/powerpoint/2010/main" val="4255780422"/>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B920F185-55ED-4CC2-B304-749297512345}"/>
              </a:ext>
            </a:extLst>
          </p:cNvPr>
          <p:cNvSpPr>
            <a:spLocks noGrp="1"/>
          </p:cNvSpPr>
          <p:nvPr>
            <p:ph type="title"/>
          </p:nvPr>
        </p:nvSpPr>
        <p:spPr/>
        <p:txBody>
          <a:bodyPr/>
          <a:lstStyle/>
          <a:p>
            <a:r>
              <a:rPr lang="en-IN">
                <a:solidFill>
                  <a:schemeClr val="tx1"/>
                </a:solidFill>
              </a:rPr>
              <a:t>INTRODUCTION</a:t>
            </a:r>
            <a:endParaRPr lang="en-IN"/>
          </a:p>
        </p:txBody>
      </p:sp>
      <p:sp>
        <p:nvSpPr>
          <p:cNvPr id="3" name="Content Placeholder 2">
            <a:extLst>
              <a:ext uri="{FF2B5EF4-FFF2-40B4-BE49-F238E27FC236}">
                <a16:creationId xmlns:a16="http://schemas.microsoft.com/office/drawing/2014/main" id="{4D28BB46-2DFB-4D77-B1C6-C38880EAA71B}"/>
              </a:ext>
            </a:extLst>
          </p:cNvPr>
          <p:cNvSpPr>
            <a:spLocks noGrp="1"/>
          </p:cNvSpPr>
          <p:nvPr>
            <p:ph idx="1"/>
          </p:nvPr>
        </p:nvSpPr>
        <p:spPr/>
        <p:txBody>
          <a:bodyPr/>
          <a:lstStyle/>
          <a:p>
            <a:pPr>
              <a:lnSpc>
                <a:spcPct val="107000"/>
              </a:lnSpc>
              <a:spcAft>
                <a:spcPts val="800"/>
              </a:spcAft>
            </a:pPr>
            <a:r>
              <a:rPr lang="en-IN" sz="2000">
                <a:solidFill>
                  <a:schemeClr val="tx1"/>
                </a:solidFill>
                <a:effectLst/>
                <a:latin typeface="Arial" pitchFamily="34" charset="0"/>
                <a:ea typeface="Calibri" panose="020f0502020204030204" pitchFamily="34" charset="0"/>
                <a:cs typeface="Arial" pitchFamily="34" charset="0"/>
              </a:rPr>
              <a:t>Motivation for the Problem Undertaken</a:t>
            </a:r>
          </a:p>
          <a:p>
            <a:pPr marL="457200">
              <a:lnSpc>
                <a:spcPct val="107000"/>
              </a:lnSpc>
            </a:pPr>
            <a:r>
              <a:rPr lang="en-IN" sz="1800">
                <a:solidFill>
                  <a:schemeClr val="tx1"/>
                </a:solidFill>
                <a:effectLst/>
                <a:latin typeface="Arial" pitchFamily="34" charset="0"/>
                <a:ea typeface="Calibri" panose="020f0502020204030204" pitchFamily="34" charset="0"/>
                <a:cs typeface="Arial"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200">
              <a:lnSpc>
                <a:spcPct val="107000"/>
              </a:lnSpc>
              <a:spcAft>
                <a:spcPts val="800"/>
              </a:spcAft>
            </a:pPr>
            <a:r>
              <a:rPr lang="en-IN" sz="1800">
                <a:effectLst/>
                <a:latin typeface="Arial" pitchFamily="34" charset="0"/>
                <a:ea typeface="Calibri" panose="020f0502020204030204" pitchFamily="34" charset="0"/>
                <a:cs typeface="Times New Roman" panose="02020603050405020304" pitchFamily="18" charset="0"/>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1290050541"/>
      </p:ext>
    </p:extLst>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1946E37A-DCC9-4404-8252-4F673CD9D7E3}"/>
              </a:ext>
            </a:extLst>
          </p:cNvPr>
          <p:cNvSpPr>
            <a:spLocks noGrp="1"/>
          </p:cNvSpPr>
          <p:nvPr>
            <p:ph type="title"/>
          </p:nvPr>
        </p:nvSpPr>
        <p:spPr/>
        <p:txBody>
          <a:bodyPr/>
          <a:lstStyle/>
          <a:p>
            <a:r>
              <a:rPr lang="en-IN">
                <a:solidFill>
                  <a:schemeClr val="tx1"/>
                </a:solidFill>
              </a:rPr>
              <a:t>CONCLUSION</a:t>
            </a:r>
            <a:endParaRPr lang="en-IN"/>
          </a:p>
        </p:txBody>
      </p:sp>
      <p:sp>
        <p:nvSpPr>
          <p:cNvPr id="3" name="Content Placeholder 2">
            <a:extLst>
              <a:ext uri="{FF2B5EF4-FFF2-40B4-BE49-F238E27FC236}">
                <a16:creationId xmlns:a16="http://schemas.microsoft.com/office/drawing/2014/main" id="{3DE5F5E8-0FE9-4DDE-A110-F0FFA5271766}"/>
              </a:ext>
            </a:extLst>
          </p:cNvPr>
          <p:cNvSpPr>
            <a:spLocks noGrp="1"/>
          </p:cNvSpPr>
          <p:nvPr>
            <p:ph idx="1"/>
          </p:nvPr>
        </p:nvSpPr>
        <p:spPr/>
        <p:txBody>
          <a:bodyPr>
            <a:normAutofit/>
          </a:bodyPr>
          <a:lstStyle/>
          <a:p>
            <a:pPr>
              <a:lnSpc>
                <a:spcPct val="107000"/>
              </a:lnSpc>
              <a:spcAft>
                <a:spcPts val="800"/>
              </a:spcAft>
            </a:pPr>
            <a:r>
              <a:rPr lang="en-IN" sz="2000">
                <a:solidFill>
                  <a:schemeClr val="tx1"/>
                </a:solidFill>
                <a:effectLst/>
                <a:latin typeface="Arial" pitchFamily="34" charset="0"/>
                <a:ea typeface="Calibri" panose="020f0502020204030204" pitchFamily="34" charset="0"/>
                <a:cs typeface="Arial" pitchFamily="34" charset="0"/>
              </a:rPr>
              <a:t>Limitations of this work and Scope for Future Work</a:t>
            </a:r>
          </a:p>
          <a:p>
            <a:pPr>
              <a:lnSpc>
                <a:spcPct val="107000"/>
              </a:lnSpc>
              <a:spcAft>
                <a:spcPts val="800"/>
              </a:spcAft>
              <a:buFont typeface="Arial" pitchFamily="34" charset="0"/>
              <a:buChar char="•"/>
            </a:pPr>
            <a:r>
              <a:rPr lang="en-IN" sz="1800">
                <a:solidFill>
                  <a:schemeClr val="tx1"/>
                </a:solidFill>
                <a:effectLst/>
                <a:latin typeface="Arial" pitchFamily="34" charset="0"/>
                <a:ea typeface="Calibri" panose="020f0502020204030204" pitchFamily="34" charset="0"/>
                <a:cs typeface="Arial"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itchFamily="34" charset="0"/>
              <a:buChar char="•"/>
            </a:pPr>
            <a:r>
              <a:rPr lang="en-IN" sz="1800">
                <a:solidFill>
                  <a:schemeClr val="tx1"/>
                </a:solidFill>
                <a:effectLst/>
                <a:latin typeface="Arial" pitchFamily="34" charset="0"/>
                <a:ea typeface="Calibri" panose="020f0502020204030204" pitchFamily="34" charset="0"/>
                <a:cs typeface="Arial"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itchFamily="34" charset="0"/>
              <a:buChar char="•"/>
            </a:pPr>
            <a:r>
              <a:rPr lang="en-IN" sz="1800">
                <a:solidFill>
                  <a:schemeClr val="tx1"/>
                </a:solidFill>
                <a:effectLst/>
                <a:latin typeface="Arial" pitchFamily="34" charset="0"/>
                <a:ea typeface="Calibri" panose="020f0502020204030204" pitchFamily="34" charset="0"/>
                <a:cs typeface="Arial" pitchFamily="34" charset="0"/>
              </a:rPr>
              <a:t>Availability of more features and a larger dataset would help build better models.</a:t>
            </a:r>
          </a:p>
          <a:p>
            <a:endParaRPr lang="en-IN"/>
          </a:p>
        </p:txBody>
      </p:sp>
    </p:spTree>
    <p:extLst>
      <p:ext uri="{BB962C8B-B14F-4D97-AF65-F5344CB8AC3E}">
        <p14:creationId xmlns:p14="http://schemas.microsoft.com/office/powerpoint/2010/main" val="281808890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F7820EF1-1664-4B16-B1D6-022931EF18BB}"/>
              </a:ext>
            </a:extLst>
          </p:cNvPr>
          <p:cNvSpPr>
            <a:spLocks noGrp="1"/>
          </p:cNvSpPr>
          <p:nvPr>
            <p:ph type="title"/>
          </p:nvPr>
        </p:nvSpPr>
        <p:spPr/>
        <p:txBody>
          <a:bodyPr/>
          <a:lstStyle/>
          <a:p>
            <a:r>
              <a:rPr lang="en-IN">
                <a:solidFill>
                  <a:schemeClr val="tx1"/>
                </a:solidFill>
              </a:rPr>
              <a:t>Analytical Problem Framing</a:t>
            </a:r>
          </a:p>
        </p:txBody>
      </p:sp>
      <p:sp>
        <p:nvSpPr>
          <p:cNvPr id="3" name="Content Placeholder 2">
            <a:extLst>
              <a:ext uri="{FF2B5EF4-FFF2-40B4-BE49-F238E27FC236}">
                <a16:creationId xmlns:a16="http://schemas.microsoft.com/office/drawing/2014/main" id="{66642AC9-346F-48E0-AB9E-42D1FEB401FB}"/>
              </a:ext>
            </a:extLst>
          </p:cNvPr>
          <p:cNvSpPr>
            <a:spLocks noGrp="1"/>
          </p:cNvSpPr>
          <p:nvPr>
            <p:ph idx="1"/>
          </p:nvPr>
        </p:nvSpPr>
        <p:spPr/>
        <p:txBody>
          <a:bodyPr>
            <a:normAutofit fontScale="92500"/>
          </a:bodyPr>
          <a:lstStyle/>
          <a:p>
            <a:pPr>
              <a:lnSpc>
                <a:spcPct val="107000"/>
              </a:lnSpc>
              <a:spcAft>
                <a:spcPts val="800"/>
              </a:spcAft>
            </a:pPr>
            <a:r>
              <a:rPr lang="en-IN" sz="2200">
                <a:solidFill>
                  <a:schemeClr val="tx1"/>
                </a:solidFill>
                <a:effectLst/>
                <a:latin typeface="Arial" pitchFamily="34" charset="0"/>
                <a:ea typeface="Calibri" panose="020f0502020204030204" pitchFamily="34" charset="0"/>
                <a:cs typeface="Arial" pitchFamily="34" charset="0"/>
              </a:rPr>
              <a:t>Mathematical/ Analytical Modelling of the Problem</a:t>
            </a:r>
          </a:p>
          <a:p>
            <a:pPr marL="457200">
              <a:lnSpc>
                <a:spcPct val="107000"/>
              </a:lnSpc>
              <a:spcAft>
                <a:spcPts val="800"/>
              </a:spcAft>
            </a:pPr>
            <a:r>
              <a:rPr lang="en-IN" sz="1800">
                <a:solidFill>
                  <a:schemeClr val="tx1"/>
                </a:solidFill>
                <a:effectLst/>
                <a:latin typeface="Arial" pitchFamily="34" charset="0"/>
                <a:ea typeface="Calibri" panose="020f0502020204030204" pitchFamily="34" charset="0"/>
                <a:cs typeface="Arial"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200">
              <a:lnSpc>
                <a:spcPct val="107000"/>
              </a:lnSpc>
              <a:spcAft>
                <a:spcPts val="800"/>
              </a:spcAft>
            </a:pPr>
            <a:r>
              <a:rPr lang="en-IN" sz="1800">
                <a:solidFill>
                  <a:schemeClr val="tx1"/>
                </a:solidFill>
                <a:effectLst/>
                <a:latin typeface="Arial" pitchFamily="34" charset="0"/>
                <a:ea typeface="Calibri" panose="020f0502020204030204" pitchFamily="34" charset="0"/>
                <a:cs typeface="Arial"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a:p>
        </p:txBody>
      </p:sp>
    </p:spTree>
    <p:extLst>
      <p:ext uri="{BB962C8B-B14F-4D97-AF65-F5344CB8AC3E}">
        <p14:creationId xmlns:p14="http://schemas.microsoft.com/office/powerpoint/2010/main" val="1410899940"/>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8EE83213-1220-4FD3-B6E0-96C4875C3DCC}"/>
              </a:ext>
            </a:extLst>
          </p:cNvPr>
          <p:cNvSpPr>
            <a:spLocks noGrp="1"/>
          </p:cNvSpPr>
          <p:nvPr>
            <p:ph type="title"/>
          </p:nvPr>
        </p:nvSpPr>
        <p:spPr/>
        <p:txBody>
          <a:bodyPr/>
          <a:lstStyle/>
          <a:p>
            <a:r>
              <a:rPr lang="en-IN">
                <a:solidFill>
                  <a:schemeClr val="tx1"/>
                </a:solidFill>
              </a:rPr>
              <a:t>Analytical Problem Framing</a:t>
            </a:r>
            <a:endParaRPr lang="en-IN"/>
          </a:p>
        </p:txBody>
      </p:sp>
      <p:sp>
        <p:nvSpPr>
          <p:cNvPr id="3" name="Content Placeholder 2">
            <a:extLst>
              <a:ext uri="{FF2B5EF4-FFF2-40B4-BE49-F238E27FC236}">
                <a16:creationId xmlns:a16="http://schemas.microsoft.com/office/drawing/2014/main" id="{CBE0D0D8-827A-4C8F-B687-448A6A47E49C}"/>
              </a:ext>
            </a:extLst>
          </p:cNvPr>
          <p:cNvSpPr>
            <a:spLocks noGrp="1"/>
          </p:cNvSpPr>
          <p:nvPr>
            <p:ph idx="1"/>
          </p:nvPr>
        </p:nvSpPr>
        <p:spPr/>
        <p:txBody>
          <a:bodyPr/>
          <a:lstStyle/>
          <a:p>
            <a:pPr>
              <a:lnSpc>
                <a:spcPct val="107000"/>
              </a:lnSpc>
              <a:spcAft>
                <a:spcPts val="800"/>
              </a:spcAft>
            </a:pPr>
            <a:r>
              <a:rPr lang="en-IN" sz="2000">
                <a:solidFill>
                  <a:schemeClr val="tx1"/>
                </a:solidFill>
                <a:effectLst/>
                <a:latin typeface="Arial" pitchFamily="34" charset="0"/>
                <a:ea typeface="Calibri" panose="020f0502020204030204" pitchFamily="34" charset="0"/>
                <a:cs typeface="Arial" pitchFamily="34" charset="0"/>
              </a:rPr>
              <a:t>Data Sources and their formats</a:t>
            </a:r>
          </a:p>
          <a:p>
            <a:pPr marL="457200">
              <a:lnSpc>
                <a:spcPct val="107000"/>
              </a:lnSpc>
              <a:spcAft>
                <a:spcPts val="800"/>
              </a:spcAft>
            </a:pPr>
            <a:r>
              <a:rPr lang="en-IN" sz="1800">
                <a:solidFill>
                  <a:schemeClr val="tx1"/>
                </a:solidFill>
                <a:effectLst/>
                <a:latin typeface="Arial" pitchFamily="34" charset="0"/>
                <a:ea typeface="Calibri" panose="020f0502020204030204" pitchFamily="34" charset="0"/>
                <a:cs typeface="Arial" pitchFamily="34" charset="0"/>
              </a:rPr>
              <a:t>The Dataset was compiled by scraping Data for various Air Fare attributes and Price from </a:t>
            </a:r>
            <a:r>
              <a:rPr lang="en-IN" sz="1800" u="sng">
                <a:solidFill>
                  <a:schemeClr val="tx1"/>
                </a:solidFill>
                <a:effectLst/>
                <a:latin typeface="Arial" pitchFamily="34" charset="0"/>
                <a:ea typeface="Calibri" panose="020f0502020204030204" pitchFamily="34" charset="0"/>
                <a:cs typeface="Arial" pitchFamily="34" charset="0"/>
                <a:hlinkClick r:id="rId2">
                  <a:extLst>
                    <a:ext uri="{A12FA001-AC4F-418D-AE19-62706E023703}">
                      <ahyp:hlinkClr xmlns:ahyp="http://schemas.microsoft.com/office/drawing/2018/hyperlinkcolor" val="tx"/>
                    </a:ext>
                  </a:extLst>
                </a:hlinkClick>
              </a:rPr>
              <a:t>https://www.yatra.com/</a:t>
            </a:r>
            <a:r>
              <a:rPr lang="en-IN" sz="1800">
                <a:solidFill>
                  <a:schemeClr val="tx1"/>
                </a:solidFill>
                <a:effectLst/>
                <a:latin typeface="Arial" pitchFamily="34" charset="0"/>
                <a:ea typeface="Calibri" panose="020f0502020204030204" pitchFamily="34" charset="0"/>
                <a:cs typeface="Arial" pitchFamily="34" charset="0"/>
              </a:rPr>
              <a:t> and https://www.easemytrip.com/</a:t>
            </a:r>
          </a:p>
          <a:p>
            <a:pPr marL="457200">
              <a:lnSpc>
                <a:spcPct val="107000"/>
              </a:lnSpc>
              <a:spcAft>
                <a:spcPts val="800"/>
              </a:spcAft>
            </a:pPr>
            <a:r>
              <a:rPr lang="en-IN" sz="1800">
                <a:solidFill>
                  <a:schemeClr val="tx1"/>
                </a:solidFill>
                <a:effectLst/>
                <a:latin typeface="Arial" pitchFamily="34" charset="0"/>
                <a:ea typeface="Calibri" panose="020f0502020204030204" pitchFamily="34" charset="0"/>
                <a:cs typeface="Arial" pitchFamily="34" charset="0"/>
              </a:rPr>
              <a:t>The data was converted into a Pandas Data frame under various Feature and Label columns and saved as a .csv file.</a:t>
            </a:r>
          </a:p>
          <a:p>
            <a:endParaRPr lang="en-IN"/>
          </a:p>
        </p:txBody>
      </p:sp>
    </p:spTree>
    <p:extLst>
      <p:ext uri="{BB962C8B-B14F-4D97-AF65-F5344CB8AC3E}">
        <p14:creationId xmlns:p14="http://schemas.microsoft.com/office/powerpoint/2010/main" val="4195587573"/>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Picture 3">
            <a:extLst>
              <a:ext uri="{FF2B5EF4-FFF2-40B4-BE49-F238E27FC236}">
                <a16:creationId xmlns:a16="http://schemas.microsoft.com/office/drawing/2014/main" id="{57E3B7CC-0EE2-4055-BE63-F42AE4C33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146" y="2077066"/>
            <a:ext cx="6641708" cy="3241383"/>
          </a:xfrm>
          <a:prstGeom prst="rect">
            <a:avLst/>
          </a:prstGeom>
        </p:spPr>
      </p:pic>
    </p:spTree>
    <p:extLst>
      <p:ext uri="{BB962C8B-B14F-4D97-AF65-F5344CB8AC3E}">
        <p14:creationId xmlns:p14="http://schemas.microsoft.com/office/powerpoint/2010/main" val="1229505806"/>
      </p:ext>
    </p:extLst>
  </p:cSld>
  <p:clrMapOvr>
    <a:masterClrMapping/>
  </p:clrMapOvr>
  <p:transition/>
  <p:timing/>
</p:sld>
</file>

<file path=ppt/tags/tag1.xml><?xml version="1.0" encoding="utf-8"?>
<p:tagLst xmlns:p="http://schemas.openxmlformats.org/presentationml/2006/main">
  <p:tag name="AS_NET" val="3.1.19"/>
  <p:tag name="AS_OS" val="Unix 5.4.0.1060"/>
  <p:tag name="AS_RELEASE_DATE" val="2021.09.14"/>
  <p:tag name="AS_TITLE" val="Aspose.Slides for .NET Standard 2.0"/>
  <p:tag name="AS_VERSION" val="21.9"/>
</p:tagLst>
</file>

<file path=ppt/theme/theme1.xml><?xml version="1.0" encoding="utf-8"?>
<a:theme xmlns:r="http://schemas.openxmlformats.org/officeDocument/2006/relationships"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r="http://schemas.openxmlformats.org/officeDocument/2006/relationships"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r="http://schemas.openxmlformats.org/officeDocument/2006/relationships"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&#65279;<?xml version="1.0" encoding="utf-8" standalone="yes"?><Relationships xmlns="http://schemas.openxmlformats.org/package/2006/relationships"><Relationship Id="rId1" Type="http://schemas.openxmlformats.org/officeDocument/2006/relationships/customXmlProps" Target="itemProps1.xml" /></Relationships>
</file>

<file path=customXml/_rels/item2.xml.rels>&#65279;<?xml version="1.0" encoding="utf-8" standalone="yes"?><Relationships xmlns="http://schemas.openxmlformats.org/package/2006/relationships"><Relationship Id="rId1" Type="http://schemas.openxmlformats.org/officeDocument/2006/relationships/customXmlProps" Target="itemProps2.xml" /></Relationships>
</file>

<file path=customXml/_rels/item3.xml.rels>&#65279;<?xml version="1.0" encoding="utf-8" standalone="yes"?><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vt="http://schemas.openxmlformats.org/officeDocument/2006/docPropsVTypes" xmlns="http://schemas.openxmlformats.org/officeDocument/2006/extended-properties">
  <Template>{EC8735B7-B723-4C8E-B3DF-7220CC7BD22F}tf33845126_win32</Template>
  <Company/>
  <PresentationFormat>Widescreen</PresentationFormat>
  <Paragraphs>184</Paragraphs>
  <Slides>60</Slides>
  <Notes>0</Notes>
  <TotalTime>88</TotalTime>
  <HiddenSlides>0</HiddenSlides>
  <MMClips>0</MMClips>
  <ScaleCrop>0</ScaleCrop>
  <HeadingPairs>
    <vt:vector baseType="variant" size="6">
      <vt:variant>
        <vt:lpstr>Fonts used</vt:lpstr>
      </vt:variant>
      <vt:variant>
        <vt:i4>7</vt:i4>
      </vt:variant>
      <vt:variant>
        <vt:lpstr>Theme</vt:lpstr>
      </vt:variant>
      <vt:variant>
        <vt:i4>1</vt:i4>
      </vt:variant>
      <vt:variant>
        <vt:lpstr>Slide Titles</vt:lpstr>
      </vt:variant>
      <vt:variant>
        <vt:i4>60</vt:i4>
      </vt:variant>
    </vt:vector>
  </HeadingPairs>
  <TitlesOfParts>
    <vt:vector baseType="lpstr" size="68">
      <vt:lpstr>Arial</vt:lpstr>
      <vt:lpstr>Bookman Old Style</vt:lpstr>
      <vt:lpstr>Franklin Gothic Book</vt:lpstr>
      <vt:lpstr>Calibri</vt:lpstr>
      <vt:lpstr>Times New Roman</vt:lpstr>
      <vt:lpstr>Symbol</vt:lpstr>
      <vt:lpstr>Courier New</vt:lpstr>
      <vt:lpstr>1_RetrospectVTI</vt:lpstr>
      <vt:lpstr>Flight Price Prediction Project</vt:lpstr>
      <vt:lpstr>ACKNOWLEDGMENT</vt:lpstr>
      <vt:lpstr> INTRODUCTION</vt:lpstr>
      <vt:lpstr> INTRODUCTION</vt:lpstr>
      <vt:lpstr> INTRODUCTION</vt:lpstr>
      <vt:lpstr>INTRODUCTION</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Exploratory Data Analysis</vt:lpstr>
      <vt:lpstr>Exploratory Data Analysis</vt:lpstr>
      <vt:lpstr>Model/s Development and Evaluation </vt:lpstr>
      <vt:lpstr>Model/s Development and Evaluation </vt:lpstr>
      <vt:lpstr>Model/s Development and Evaluation </vt:lpstr>
      <vt:lpstr>PowerPoint Presentation</vt:lpstr>
      <vt:lpstr>Model/s Development and Evaluation </vt:lpstr>
      <vt:lpstr>Model/s Development and Evaluation </vt:lpstr>
      <vt:lpstr>PowerPoint Presentation</vt:lpstr>
      <vt:lpstr>Model/s Development and Evaluation </vt:lpstr>
      <vt:lpstr>PowerPoint Presentation</vt:lpstr>
      <vt:lpstr>Model/s Development and Evaluation </vt:lpstr>
      <vt:lpstr>Model/s Development and Evaluation </vt:lpstr>
      <vt:lpstr>PowerPoint Presentation</vt:lpstr>
      <vt:lpstr>PowerPoint Presentation</vt:lpstr>
      <vt:lpstr>Model/s Development and Evaluation </vt:lpstr>
      <vt:lpstr>CONCLUSION</vt:lpstr>
      <vt:lpstr>CONCLUSION</vt:lpstr>
      <vt:lpstr>CONCLUSION</vt:lpstr>
      <vt:lpstr>CONCLUSION</vt:lpstr>
    </vt:vector>
  </TitlesOfParts>
  <LinksUpToDate>0</LinksUpToDate>
  <SharedDoc>0</SharedDoc>
  <HyperlinksChanged>0</HyperlinksChanged>
  <Application>Aspose.Slides for .NET</Application>
  <AppVersion>21.0900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Flight Price Prediction Project</dc:title>
  <dc:creator>Sumit Sharma</dc:creator>
  <cp:lastModifiedBy>Sumit Sharma</cp:lastModifiedBy>
  <cp:revision>1</cp:revision>
  <dcterms:created xsi:type="dcterms:W3CDTF">2021-11-28T14:09:16Z</dcterms:created>
  <dcterms:modified xsi:type="dcterms:W3CDTF">2022-02-06T09:16:37Z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0x01010079F111ED35F8CC479449609E8A0923A6</vt:lpwstr>
  </property>
</Properties>
</file>