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11-->
<p:presentation xmlns:r="http://schemas.openxmlformats.org/officeDocument/2006/relationships" xmlns:a="http://schemas.openxmlformats.org/drawingml/2006/main" xmlns:p="http://schemas.openxmlformats.org/presentationml/2006/main" saveSubsetFonts="1">
  <p:sldMasterIdLst>
    <p:sldMasterId id="2147483648" r:id="rId1"/>
  </p:sldMasterIdLst>
  <p:notesMasterIdLst>
    <p:notesMasterId r:id="rId2"/>
  </p:notesMasterIdLst>
  <p:sldIdLst>
    <p:sldId id="363" r:id="rId3"/>
    <p:sldId id="259" r:id="rId4"/>
    <p:sldId id="303" r:id="rId5"/>
    <p:sldId id="304" r:id="rId6"/>
    <p:sldId id="260" r:id="rId7"/>
    <p:sldId id="261" r:id="rId8"/>
    <p:sldId id="288" r:id="rId9"/>
    <p:sldId id="291" r:id="rId10"/>
    <p:sldId id="305" r:id="rId11"/>
    <p:sldId id="307" r:id="rId12"/>
    <p:sldId id="308" r:id="rId13"/>
    <p:sldId id="306" r:id="rId14"/>
    <p:sldId id="296" r:id="rId15"/>
    <p:sldId id="309" r:id="rId16"/>
    <p:sldId id="311" r:id="rId17"/>
    <p:sldId id="266" r:id="rId18"/>
    <p:sldId id="313" r:id="rId19"/>
    <p:sldId id="265" r:id="rId20"/>
    <p:sldId id="267" r:id="rId21"/>
    <p:sldId id="312" r:id="rId22"/>
    <p:sldId id="273" r:id="rId23"/>
    <p:sldId id="274" r:id="rId24"/>
    <p:sldId id="298" r:id="rId25"/>
    <p:sldId id="300" r:id="rId26"/>
    <p:sldId id="277" r:id="rId27"/>
    <p:sldId id="301" r:id="rId28"/>
    <p:sldId id="286" r:id="rId29"/>
    <p:sldId id="279" r:id="rId30"/>
    <p:sldId id="281" r:id="rId31"/>
    <p:sldId id="302" r:id="rId32"/>
    <p:sldId id="285" r:id="rId33"/>
    <p:sldId id="294" r:id="rId34"/>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tags" Target="tags/tag1.xml" /><Relationship Id="rId36" Type="http://schemas.openxmlformats.org/officeDocument/2006/relationships/presProps" Target="presProps.xml" /><Relationship Id="rId37" Type="http://schemas.openxmlformats.org/officeDocument/2006/relationships/viewProps" Target="viewProps.xml" /><Relationship Id="rId38" Type="http://schemas.openxmlformats.org/officeDocument/2006/relationships/theme" Target="theme/theme1.xml" /><Relationship Id="rId39"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01-10-2021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extLst>
      <p:ext uri="{BB962C8B-B14F-4D97-AF65-F5344CB8AC3E}">
        <p14:creationId xmlns:p14="http://schemas.microsoft.com/office/powerpoint/2010/main" val="23104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01-10-2021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01-10-2021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image" Target="../media/image4.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7.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2.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6.png" /><Relationship Id="rId3" Type="http://schemas.openxmlformats.org/officeDocument/2006/relationships/image" Target="../media/image17.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1" title=""/>
          <p:cNvSpPr>
            <a:spLocks noGrp="1"/>
          </p:cNvSpPr>
          <p:nvPr>
            <p:ph type="ctrTitle"/>
          </p:nvPr>
        </p:nvSpPr>
        <p:spPr/>
        <p:txBody>
          <a:bodyPr anchor="b"/>
          <a:lstStyle>
            <a:lvl1pPr algn="ctr">
              <a:defRPr sz="6000"/>
            </a:lvl1pPr>
          </a:lstStyle>
          <a:p>
            <a:r>
              <a:rPr lang="en-US"/>
              <a:t>Click to edit Master title style</a:t>
            </a:r>
          </a:p>
        </p:txBody>
      </p:sp>
      <p:sp>
        <p:nvSpPr>
          <p:cNvPr id="3" name="Subtitle 2" title=""/>
          <p:cNvSpPr>
            <a:spLocks noGrp="1"/>
          </p:cNvSpPr>
          <p:nvPr>
            <p:ph type="subTitle" idx="1"/>
          </p:nvPr>
        </p:nvSpPr>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4" name="" title=""/>
          <p:cNvGrpSpPr/>
          <p:nvPr/>
        </p:nvGrpSpPr>
        <p:grpSpPr>
          <a:xfrm>
            <a:off x="0" y="0"/>
            <a:ext cx="12192000" cy="6858000"/>
            <a:chOff x="-635000" y="-635000"/>
            <a:chExt cx="12192000" cy="6858000"/>
          </a:xfrm>
        </p:grpSpPr>
        <p:sp>
          <p:nvSpPr>
            <p:cNvPr id="5" name="New shape" title=""/>
            <p:cNvSpPr/>
            <p:nvPr/>
          </p:nvSpPr>
          <p:spPr>
            <a:xfrm>
              <a:off x="-635000" y="-635000"/>
              <a:ext cx="12192000" cy="6858000"/>
            </a:xfrm>
            <a:custGeom>
              <a:rect l="l" t="t" r="r" b="b"/>
              <a:pathLst>
                <a:path w="12192000" h="6858000">
                  <a:moveTo>
                    <a:pt x="0" y="0"/>
                  </a:moveTo>
                  <a:lnTo>
                    <a:pt x="12192000" y="0"/>
                  </a:lnTo>
                  <a:lnTo>
                    <a:pt x="12192000" y="6858000"/>
                  </a:lnTo>
                  <a:lnTo>
                    <a:pt x="0" y="6858000"/>
                  </a:lnTo>
                  <a:close/>
                </a:path>
              </a:pathLst>
            </a:custGeom>
            <a:solidFill>
              <a:srgbClr val="FFFFFF">
                <a:alpha val="100000"/>
              </a:srgbClr>
            </a:solidFill>
          </p:spPr>
          <p:txBody>
            <a:bodyPr rtlCol="0" anchor="ctr"/>
            <a:lstStyle/>
            <a:p>
              <a:pPr algn="ctr"/>
            </a:p>
          </p:txBody>
        </p:sp>
        <p:sp>
          <p:nvSpPr>
            <p:cNvPr id="6" name="New shape" title=""/>
            <p:cNvSpPr/>
            <p:nvPr/>
          </p:nvSpPr>
          <p:spPr>
            <a:xfrm>
              <a:off x="1970722" y="-21070"/>
              <a:ext cx="7050361" cy="769620"/>
            </a:xfrm>
            <a:prstGeom prst="rect">
              <a:avLst/>
            </a:prstGeom>
          </p:spPr>
          <p:txBody>
            <a:bodyPr wrap="none" rtlCol="0" anchor="t">
              <a:spAutoFit/>
            </a:bodyPr>
            <a:lstStyle/>
            <a:p>
              <a:pPr algn="l"/>
              <a:r>
                <a:rPr sz="4400" b="1" spc="0">
                  <a:solidFill>
                    <a:srgbClr val="000000"/>
                  </a:solidFill>
                  <a:latin typeface="Times New Roman"/>
                </a:rPr>
                <a:t>CAR PRICE PREDICTION</a:t>
              </a:r>
            </a:p>
          </p:txBody>
        </p:sp>
        <p:sp>
          <p:nvSpPr>
            <p:cNvPr id="7" name="New shape" title=""/>
            <p:cNvSpPr/>
            <p:nvPr/>
          </p:nvSpPr>
          <p:spPr>
            <a:xfrm>
              <a:off x="4508500" y="2413762"/>
              <a:ext cx="1905000" cy="1905000"/>
            </a:xfrm>
            <a:custGeom>
              <a:rect l="l" t="t" r="r" b="b"/>
              <a:pathLst>
                <a:path w="1905000" h="1904999">
                  <a:moveTo>
                    <a:pt x="0" y="0"/>
                  </a:moveTo>
                  <a:lnTo>
                    <a:pt x="1905000" y="0"/>
                  </a:lnTo>
                  <a:lnTo>
                    <a:pt x="1905000" y="1904999"/>
                  </a:lnTo>
                  <a:lnTo>
                    <a:pt x="0" y="1904999"/>
                  </a:lnTo>
                  <a:close/>
                </a:path>
              </a:pathLst>
            </a:custGeom>
            <a:blipFill>
              <a:blip r:embed="rId2"/>
              <a:stretch>
                <a:fillRect/>
              </a:stretch>
            </a:blipFill>
          </p:spPr>
          <p:txBody>
            <a:bodyPr rtlCol="0" anchor="ctr"/>
            <a:lstStyle/>
            <a:p>
              <a:pPr algn="ctr"/>
            </a:p>
          </p:txBody>
        </p:sp>
        <p:sp>
          <p:nvSpPr>
            <p:cNvPr id="8" name="New shape" title=""/>
            <p:cNvSpPr/>
            <p:nvPr/>
          </p:nvSpPr>
          <p:spPr>
            <a:xfrm>
              <a:off x="4854100" y="4682539"/>
              <a:ext cx="1533786" cy="369418"/>
            </a:xfrm>
            <a:prstGeom prst="rect">
              <a:avLst/>
            </a:prstGeom>
          </p:spPr>
          <p:txBody>
            <a:bodyPr wrap="none" rtlCol="0" anchor="t">
              <a:spAutoFit/>
            </a:bodyPr>
            <a:lstStyle/>
            <a:p>
              <a:pPr algn="l"/>
              <a:r>
                <a:rPr sz="1800" b="1" spc="0">
                  <a:solidFill>
                    <a:srgbClr val="000000"/>
                  </a:solidFill>
                  <a:latin typeface="Times New Roman"/>
                </a:rPr>
                <a:t>Presented by:</a:t>
              </a:r>
            </a:p>
          </p:txBody>
        </p:sp>
        <p:sp>
          <p:nvSpPr>
            <p:cNvPr id="9" name="New shape" title=""/>
            <p:cNvSpPr/>
            <p:nvPr/>
          </p:nvSpPr>
          <p:spPr>
            <a:xfrm>
              <a:off x="4766310" y="5153861"/>
              <a:ext cx="1593524" cy="369418"/>
            </a:xfrm>
            <a:prstGeom prst="rect">
              <a:avLst/>
            </a:prstGeom>
          </p:spPr>
          <p:txBody>
            <a:bodyPr wrap="none" rtlCol="0" anchor="t">
              <a:spAutoFit/>
            </a:bodyPr>
            <a:lstStyle/>
            <a:p>
              <a:pPr algn="l"/>
              <a:r>
                <a:rPr sz="1800" b="1" spc="0">
                  <a:solidFill>
                    <a:srgbClr val="000000"/>
                  </a:solidFill>
                  <a:latin typeface="Times New Roman"/>
                </a:rPr>
                <a:t>Vishal Pandey</a:t>
              </a: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id="{A776A9A4-8D09-4A5C-8FA5-B8E446AF3640}"/>
              </a:ext>
            </a:extLst>
          </p:cNvPr>
          <p:cNvSpPr txBox="1"/>
          <p:nvPr/>
        </p:nvSpPr>
        <p:spPr>
          <a:xfrm>
            <a:off x="3476625" y="2659559"/>
            <a:ext cx="7067550" cy="769441"/>
          </a:xfrm>
          <a:prstGeom prst="rect">
            <a:avLst/>
          </a:prstGeom>
          <a:noFill/>
        </p:spPr>
        <p:txBody>
          <a:bodyPr wrap="square" rtlCol="0">
            <a:spAutoFit/>
          </a:bodyPr>
          <a:lstStyle/>
          <a:p>
            <a:r>
              <a:rPr lang="en-IN" sz="4400" b="1">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4400"/>
          </a:p>
        </p:txBody>
      </p:sp>
    </p:spTree>
    <p:extLst>
      <p:ext uri="{BB962C8B-B14F-4D97-AF65-F5344CB8AC3E}">
        <p14:creationId xmlns:p14="http://schemas.microsoft.com/office/powerpoint/2010/main" val="475987919"/>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id="{161C845C-A53E-4C45-9327-10B6013AF12D}"/>
              </a:ext>
            </a:extLst>
          </p:cNvPr>
          <p:cNvSpPr txBox="1"/>
          <p:nvPr/>
        </p:nvSpPr>
        <p:spPr>
          <a:xfrm>
            <a:off x="1304925" y="600075"/>
            <a:ext cx="6743700"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Unique function for dataset</a:t>
            </a:r>
            <a:endParaRPr lang="en-IN" sz="3200"/>
          </a:p>
        </p:txBody>
      </p:sp>
      <p:pic>
        <p:nvPicPr>
          <p:cNvPr id="4" name="Content Placeholder 6">
            <a:extLst>
              <a:ext uri="{FF2B5EF4-FFF2-40B4-BE49-F238E27FC236}">
                <a16:creationId xmlns:a16="http://schemas.microsoft.com/office/drawing/2014/main" id="{9FC4AEBF-EAEB-454C-88A6-2CACC1DE23FC}"/>
              </a:ext>
            </a:extLst>
          </p:cNvPr>
          <p:cNvPicPr/>
          <p:nvPr/>
        </p:nvPicPr>
        <p:blipFill>
          <a:blip r:embed="rId2"/>
          <a:stretch>
            <a:fillRect/>
          </a:stretch>
        </p:blipFill>
        <p:spPr>
          <a:xfrm>
            <a:off x="971550" y="1184851"/>
            <a:ext cx="8963025" cy="3453824"/>
          </a:xfrm>
          <a:prstGeom prst="rect">
            <a:avLst/>
          </a:prstGeom>
        </p:spPr>
      </p:pic>
      <p:pic>
        <p:nvPicPr>
          <p:cNvPr id="6" name="Picture 5">
            <a:extLst>
              <a:ext uri="{FF2B5EF4-FFF2-40B4-BE49-F238E27FC236}">
                <a16:creationId xmlns:a16="http://schemas.microsoft.com/office/drawing/2014/main" id="{C3D7C1C5-1FD8-418D-A974-B04E8C6B17CE}"/>
              </a:ext>
            </a:extLst>
          </p:cNvPr>
          <p:cNvPicPr/>
          <p:nvPr/>
        </p:nvPicPr>
        <p:blipFill>
          <a:blip r:embed="rId3"/>
          <a:stretch>
            <a:fillRect/>
          </a:stretch>
        </p:blipFill>
        <p:spPr>
          <a:xfrm>
            <a:off x="1546225" y="4850824"/>
            <a:ext cx="6051550" cy="1644650"/>
          </a:xfrm>
          <a:prstGeom prst="rect">
            <a:avLst/>
          </a:prstGeom>
        </p:spPr>
      </p:pic>
    </p:spTree>
    <p:extLst>
      <p:ext uri="{BB962C8B-B14F-4D97-AF65-F5344CB8AC3E}">
        <p14:creationId xmlns:p14="http://schemas.microsoft.com/office/powerpoint/2010/main" val="3655150934"/>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a:extLst>
              <a:ext uri="{FF2B5EF4-FFF2-40B4-BE49-F238E27FC236}">
                <a16:creationId xmlns:a16="http://schemas.microsoft.com/office/drawing/2014/main" id="{7FCA3710-EC71-43E8-B0E3-793CE6D2F206}"/>
              </a:ext>
            </a:extLst>
          </p:cNvPr>
          <p:cNvSpPr txBox="1"/>
          <p:nvPr/>
        </p:nvSpPr>
        <p:spPr>
          <a:xfrm>
            <a:off x="1266824" y="560943"/>
            <a:ext cx="3952875" cy="1015663"/>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No Null values in Dataset</a:t>
            </a:r>
          </a:p>
          <a:p>
            <a:endParaRPr lang="en-US"/>
          </a:p>
          <a:p>
            <a:endParaRPr lang="en-IN"/>
          </a:p>
        </p:txBody>
      </p:sp>
      <p:pic>
        <p:nvPicPr>
          <p:cNvPr id="5" name="Picture 4">
            <a:extLst>
              <a:ext uri="{FF2B5EF4-FFF2-40B4-BE49-F238E27FC236}">
                <a16:creationId xmlns:a16="http://schemas.microsoft.com/office/drawing/2014/main" id="{6613ECAC-7208-4D71-B19C-4C28F73B4FF5}"/>
              </a:ext>
            </a:extLst>
          </p:cNvPr>
          <p:cNvPicPr/>
          <p:nvPr/>
        </p:nvPicPr>
        <p:blipFill>
          <a:blip r:embed="rId2"/>
          <a:stretch>
            <a:fillRect/>
          </a:stretch>
        </p:blipFill>
        <p:spPr>
          <a:xfrm>
            <a:off x="1214436" y="1255613"/>
            <a:ext cx="3000375" cy="2139950"/>
          </a:xfrm>
          <a:prstGeom prst="rect">
            <a:avLst/>
          </a:prstGeom>
        </p:spPr>
      </p:pic>
      <p:sp>
        <p:nvSpPr>
          <p:cNvPr id="6" name="TextBox 5">
            <a:extLst>
              <a:ext uri="{FF2B5EF4-FFF2-40B4-BE49-F238E27FC236}">
                <a16:creationId xmlns:a16="http://schemas.microsoft.com/office/drawing/2014/main" id="{88873C28-053B-47C9-93B4-E3139864A2CC}"/>
              </a:ext>
            </a:extLst>
          </p:cNvPr>
          <p:cNvSpPr txBox="1"/>
          <p:nvPr/>
        </p:nvSpPr>
        <p:spPr>
          <a:xfrm>
            <a:off x="6096000" y="607109"/>
            <a:ext cx="4572001"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Adding Features in Datasets</a:t>
            </a:r>
          </a:p>
        </p:txBody>
      </p:sp>
      <p:sp>
        <p:nvSpPr>
          <p:cNvPr id="7" name="TextBox 6">
            <a:extLst>
              <a:ext uri="{FF2B5EF4-FFF2-40B4-BE49-F238E27FC236}">
                <a16:creationId xmlns:a16="http://schemas.microsoft.com/office/drawing/2014/main" id="{5205844E-B342-4852-BAE5-DD7895E1D88D}"/>
              </a:ext>
            </a:extLst>
          </p:cNvPr>
          <p:cNvSpPr txBox="1"/>
          <p:nvPr/>
        </p:nvSpPr>
        <p:spPr>
          <a:xfrm>
            <a:off x="5500689" y="1377950"/>
            <a:ext cx="3952875" cy="67710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Adding Current year in data frame</a:t>
            </a:r>
          </a:p>
          <a:p>
            <a:endParaRPr lang="en-IN"/>
          </a:p>
        </p:txBody>
      </p:sp>
      <p:pic>
        <p:nvPicPr>
          <p:cNvPr id="8" name="Picture 7">
            <a:extLst>
              <a:ext uri="{FF2B5EF4-FFF2-40B4-BE49-F238E27FC236}">
                <a16:creationId xmlns:a16="http://schemas.microsoft.com/office/drawing/2014/main" id="{60264C72-8C7B-4A5A-B7D8-03743431128F}"/>
              </a:ext>
            </a:extLst>
          </p:cNvPr>
          <p:cNvPicPr/>
          <p:nvPr/>
        </p:nvPicPr>
        <p:blipFill>
          <a:blip r:embed="rId3"/>
          <a:stretch>
            <a:fillRect/>
          </a:stretch>
        </p:blipFill>
        <p:spPr>
          <a:xfrm>
            <a:off x="5556250" y="1897598"/>
            <a:ext cx="6051550" cy="1497965"/>
          </a:xfrm>
          <a:prstGeom prst="rect">
            <a:avLst/>
          </a:prstGeom>
        </p:spPr>
      </p:pic>
      <p:sp>
        <p:nvSpPr>
          <p:cNvPr id="9" name="TextBox 8">
            <a:extLst>
              <a:ext uri="{FF2B5EF4-FFF2-40B4-BE49-F238E27FC236}">
                <a16:creationId xmlns:a16="http://schemas.microsoft.com/office/drawing/2014/main" id="{9D2D9CB2-A862-4659-A19D-A1C1B40DC4E2}"/>
              </a:ext>
            </a:extLst>
          </p:cNvPr>
          <p:cNvSpPr txBox="1"/>
          <p:nvPr/>
        </p:nvSpPr>
        <p:spPr>
          <a:xfrm>
            <a:off x="5500689" y="3545879"/>
            <a:ext cx="6051550" cy="70788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Created number of year by subtracting current year and manufacturing year</a:t>
            </a:r>
          </a:p>
        </p:txBody>
      </p:sp>
      <p:pic>
        <p:nvPicPr>
          <p:cNvPr id="10" name="Picture 9">
            <a:extLst>
              <a:ext uri="{FF2B5EF4-FFF2-40B4-BE49-F238E27FC236}">
                <a16:creationId xmlns:a16="http://schemas.microsoft.com/office/drawing/2014/main" id="{55E86379-0F92-489C-84C5-72EEAD806D86}"/>
              </a:ext>
            </a:extLst>
          </p:cNvPr>
          <p:cNvPicPr/>
          <p:nvPr/>
        </p:nvPicPr>
        <p:blipFill>
          <a:blip r:embed="rId4"/>
          <a:stretch>
            <a:fillRect/>
          </a:stretch>
        </p:blipFill>
        <p:spPr>
          <a:xfrm>
            <a:off x="5607050" y="4512310"/>
            <a:ext cx="6089650" cy="1395730"/>
          </a:xfrm>
          <a:prstGeom prst="rect">
            <a:avLst/>
          </a:prstGeom>
        </p:spPr>
      </p:pic>
      <p:sp>
        <p:nvSpPr>
          <p:cNvPr id="11" name="TextBox 10">
            <a:extLst>
              <a:ext uri="{FF2B5EF4-FFF2-40B4-BE49-F238E27FC236}">
                <a16:creationId xmlns:a16="http://schemas.microsoft.com/office/drawing/2014/main" id="{BAD9063B-18B4-4E01-A4BD-F5BC20AC0C84}"/>
              </a:ext>
            </a:extLst>
          </p:cNvPr>
          <p:cNvSpPr txBox="1"/>
          <p:nvPr/>
        </p:nvSpPr>
        <p:spPr>
          <a:xfrm>
            <a:off x="1214436" y="3720901"/>
            <a:ext cx="310515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Dropped Features</a:t>
            </a:r>
            <a:endParaRPr lang="en-IN" sz="2400" b="1">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072AA9-F681-447A-A677-8716241E13D4}"/>
              </a:ext>
            </a:extLst>
          </p:cNvPr>
          <p:cNvSpPr txBox="1"/>
          <p:nvPr/>
        </p:nvSpPr>
        <p:spPr>
          <a:xfrm>
            <a:off x="1362075" y="4253765"/>
            <a:ext cx="2852736" cy="1200329"/>
          </a:xfrm>
          <a:prstGeom prst="rect">
            <a:avLst/>
          </a:prstGeom>
          <a:noFill/>
        </p:spPr>
        <p:txBody>
          <a:bodyPr wrap="square" rtlCol="0">
            <a:spAutoFit/>
          </a:bodyPr>
          <a:lstStyle/>
          <a:p>
            <a:pPr marL="342900" indent="-342900">
              <a:buAutoNum type="arabicPeriod"/>
            </a:pPr>
            <a:r>
              <a:rPr lang="en-US">
                <a:latin typeface="Times New Roman" panose="02020603050405020304" pitchFamily="18" charset="0"/>
                <a:cs typeface="Times New Roman" panose="02020603050405020304" pitchFamily="18" charset="0"/>
              </a:rPr>
              <a:t>Manufacturing Year</a:t>
            </a:r>
          </a:p>
          <a:p>
            <a:pPr marL="342900" indent="-342900">
              <a:buAutoNum type="arabicPeriod"/>
            </a:pPr>
            <a:r>
              <a:rPr lang="en-US">
                <a:latin typeface="Times New Roman" panose="02020603050405020304" pitchFamily="18" charset="0"/>
                <a:cs typeface="Times New Roman" panose="02020603050405020304" pitchFamily="18" charset="0"/>
              </a:rPr>
              <a:t>Current Year</a:t>
            </a:r>
          </a:p>
          <a:p>
            <a:pPr marL="342900" indent="-342900">
              <a:buAutoNum type="arabicPeriod"/>
            </a:pPr>
            <a:r>
              <a:rPr lang="en-US">
                <a:latin typeface="Times New Roman" panose="02020603050405020304" pitchFamily="18" charset="0"/>
                <a:cs typeface="Times New Roman" panose="02020603050405020304" pitchFamily="18" charset="0"/>
              </a:rPr>
              <a:t>Model</a:t>
            </a:r>
          </a:p>
          <a:p>
            <a:pPr marL="342900" indent="-342900">
              <a:buAutoNum type="arabicPeriod"/>
            </a:pPr>
            <a:r>
              <a:rPr lang="en-US">
                <a:latin typeface="Times New Roman" panose="02020603050405020304" pitchFamily="18" charset="0"/>
                <a:cs typeface="Times New Roman" panose="02020603050405020304" pitchFamily="18" charset="0"/>
              </a:rPr>
              <a:t>Variants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869536"/>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A802A39-9D68-4CBD-9E31-A445B12368F3}"/>
              </a:ext>
            </a:extLst>
          </p:cNvPr>
          <p:cNvSpPr>
            <a:spLocks noGrp="1"/>
          </p:cNvSpPr>
          <p:nvPr>
            <p:ph type="ctrTitle"/>
          </p:nvPr>
        </p:nvSpPr>
        <p:spPr/>
        <p:txBody>
          <a:bodyPr/>
          <a:lstStyle/>
          <a:p>
            <a:r>
              <a:rPr lang="en-IN"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a:p>
        </p:txBody>
      </p:sp>
      <p:sp>
        <p:nvSpPr>
          <p:cNvPr id="3" name="Subtitle 2">
            <a:extLst>
              <a:ext uri="{FF2B5EF4-FFF2-40B4-BE49-F238E27FC236}">
                <a16:creationId xmlns:a16="http://schemas.microsoft.com/office/drawing/2014/main" id="{C88FC984-562A-48A3-84AC-00E5F87774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5145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a:extLst>
              <a:ext uri="{FF2B5EF4-FFF2-40B4-BE49-F238E27FC236}">
                <a16:creationId xmlns:a16="http://schemas.microsoft.com/office/drawing/2014/main" id="{1732FE91-E41A-4C67-9C36-78015760BAB8}"/>
              </a:ext>
            </a:extLst>
          </p:cNvPr>
          <p:cNvSpPr txBox="1"/>
          <p:nvPr/>
        </p:nvSpPr>
        <p:spPr>
          <a:xfrm>
            <a:off x="800100" y="361950"/>
            <a:ext cx="10572750" cy="584775"/>
          </a:xfrm>
          <a:prstGeom prst="rect">
            <a:avLst/>
          </a:prstGeom>
          <a:noFill/>
        </p:spPr>
        <p:txBody>
          <a:bodyPr wrap="square" rtlCol="0">
            <a:spAutoFit/>
          </a:bodyPr>
          <a:lstStyle/>
          <a:p>
            <a:r>
              <a:rPr lang="en-IN" sz="3200" b="1">
                <a:effectLst/>
                <a:latin typeface="Times New Roman" panose="02020603050405020304" pitchFamily="18" charset="0"/>
                <a:ea typeface="Times New Roman" panose="02020603050405020304" pitchFamily="18" charset="0"/>
              </a:rPr>
              <a:t>Encoding of Data Frame</a:t>
            </a:r>
            <a:r>
              <a:rPr lang="en-IN" sz="1800" b="1">
                <a:effectLst/>
                <a:latin typeface="Times New Roman" panose="02020603050405020304" pitchFamily="18" charset="0"/>
                <a:ea typeface="Times New Roman" panose="02020603050405020304" pitchFamily="18" charset="0"/>
              </a:rPr>
              <a:t>:</a:t>
            </a:r>
            <a:endParaRPr lang="en-IN"/>
          </a:p>
        </p:txBody>
      </p:sp>
      <p:sp>
        <p:nvSpPr>
          <p:cNvPr id="4" name="TextBox 3">
            <a:extLst>
              <a:ext uri="{FF2B5EF4-FFF2-40B4-BE49-F238E27FC236}">
                <a16:creationId xmlns:a16="http://schemas.microsoft.com/office/drawing/2014/main" id="{14AD613D-51B1-4182-8179-902DC105421A}"/>
              </a:ext>
            </a:extLst>
          </p:cNvPr>
          <p:cNvSpPr txBox="1"/>
          <p:nvPr/>
        </p:nvSpPr>
        <p:spPr>
          <a:xfrm>
            <a:off x="923925" y="1085850"/>
            <a:ext cx="10572750" cy="1077218"/>
          </a:xfrm>
          <a:prstGeom prst="rect">
            <a:avLst/>
          </a:prstGeom>
          <a:noFill/>
        </p:spPr>
        <p:txBody>
          <a:bodyPr wrap="square" rtlCol="0">
            <a:spAutoFit/>
          </a:bodyPr>
          <a:lstStyle/>
          <a:p>
            <a:r>
              <a:rPr lang="en-IN" sz="1600" b="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a:solidFill>
                  <a:srgbClr val="000000"/>
                </a:solidFill>
                <a:effectLst/>
                <a:latin typeface="Times New Roman" panose="02020603050405020304" pitchFamily="18" charset="0"/>
                <a:ea typeface="Times New Roman" panose="02020603050405020304" pitchFamily="18" charset="0"/>
              </a:rPr>
              <a:t>One hot encoding technique with multiple variables.</a:t>
            </a:r>
            <a:endParaRPr lang="en-IN" sz="1600" b="1">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a:solidFill>
                  <a:srgbClr val="000000"/>
                </a:solidFill>
                <a:effectLst/>
                <a:latin typeface="Times New Roman" panose="02020603050405020304" pitchFamily="18" charset="0"/>
                <a:ea typeface="Times New Roman" panose="02020603050405020304" pitchFamily="18" charset="0"/>
              </a:rPr>
              <a:t>One hot encoding technique.</a:t>
            </a:r>
            <a:endParaRPr lang="en-IN" sz="1600" b="1">
              <a:effectLst/>
              <a:latin typeface="Times New Roman" panose="02020603050405020304" pitchFamily="18" charset="0"/>
              <a:ea typeface="Times New Roman" panose="02020603050405020304" pitchFamily="18" charset="0"/>
            </a:endParaRPr>
          </a:p>
          <a:p>
            <a:r>
              <a:rPr lang="en-IN" sz="1600" b="0">
                <a:solidFill>
                  <a:srgbClr val="000000"/>
                </a:solidFill>
                <a:effectLst/>
                <a:latin typeface="Times New Roman" panose="02020603050405020304" pitchFamily="18" charset="0"/>
                <a:ea typeface="Times New Roman" panose="02020603050405020304" pitchFamily="18" charset="0"/>
              </a:rPr>
              <a:t>Firstly, proceed with One hot encoding technique with multiple variables for particular features i.e., Brand</a:t>
            </a:r>
            <a:endParaRPr lang="en-IN" sz="1600" b="1">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1A93F71-2AD9-4E93-98BB-FF4B174C7217}"/>
              </a:ext>
            </a:extLst>
          </p:cNvPr>
          <p:cNvPicPr/>
          <p:nvPr/>
        </p:nvPicPr>
        <p:blipFill>
          <a:blip r:embed="rId2"/>
          <a:stretch>
            <a:fillRect/>
          </a:stretch>
        </p:blipFill>
        <p:spPr>
          <a:xfrm>
            <a:off x="1066800" y="2237165"/>
            <a:ext cx="6115050" cy="1624330"/>
          </a:xfrm>
          <a:prstGeom prst="rect">
            <a:avLst/>
          </a:prstGeom>
        </p:spPr>
      </p:pic>
      <p:sp>
        <p:nvSpPr>
          <p:cNvPr id="6" name="TextBox 5">
            <a:extLst>
              <a:ext uri="{FF2B5EF4-FFF2-40B4-BE49-F238E27FC236}">
                <a16:creationId xmlns:a16="http://schemas.microsoft.com/office/drawing/2014/main" id="{A8169D9F-E3A9-46F6-A84C-F04066DF935B}"/>
              </a:ext>
            </a:extLst>
          </p:cNvPr>
          <p:cNvSpPr txBox="1"/>
          <p:nvPr/>
        </p:nvSpPr>
        <p:spPr>
          <a:xfrm>
            <a:off x="1066799" y="3956269"/>
            <a:ext cx="10572750" cy="923330"/>
          </a:xfrm>
          <a:prstGeom prst="rect">
            <a:avLst/>
          </a:prstGeom>
          <a:noFill/>
        </p:spPr>
        <p:txBody>
          <a:bodyPr wrap="square" rtlCol="0">
            <a:spAutoFit/>
          </a:bodyPr>
          <a:lstStyle/>
          <a:p>
            <a:r>
              <a:rPr lang="en-IN" sz="1800" b="0">
                <a:solidFill>
                  <a:srgbClr val="000000"/>
                </a:solidFill>
                <a:effectLst/>
                <a:latin typeface="Times New Roman" panose="02020603050405020304" pitchFamily="18" charset="0"/>
                <a:ea typeface="Times New Roman" panose="02020603050405020304" pitchFamily="18" charset="0"/>
              </a:rPr>
              <a:t>The new data frame is created using one hot encoding technique with multiple variables.</a:t>
            </a:r>
            <a:endParaRPr lang="en-IN" sz="1800" b="1">
              <a:effectLst/>
              <a:latin typeface="Times New Roman" panose="02020603050405020304" pitchFamily="18" charset="0"/>
              <a:ea typeface="Times New Roman" panose="02020603050405020304" pitchFamily="18" charset="0"/>
            </a:endParaRPr>
          </a:p>
          <a:p>
            <a:r>
              <a:rPr lang="en-IN" sz="1800" b="0">
                <a:solidFill>
                  <a:srgbClr val="000000"/>
                </a:solidFill>
                <a:effectLst/>
                <a:latin typeface="Times New Roman" panose="02020603050405020304" pitchFamily="18" charset="0"/>
                <a:ea typeface="Times New Roman" panose="02020603050405020304" pitchFamily="18" charset="0"/>
              </a:rPr>
              <a:t>Secondly, proceed with One hot encoding technique i.e., transmission, location and fuel types.</a:t>
            </a:r>
            <a:endParaRPr lang="en-IN" sz="1800" b="1">
              <a:effectLst/>
              <a:latin typeface="Times New Roman" panose="02020603050405020304" pitchFamily="18" charset="0"/>
              <a:ea typeface="Times New Roman" panose="02020603050405020304" pitchFamily="18" charset="0"/>
            </a:endParaRPr>
          </a:p>
          <a:p>
            <a:endParaRPr lang="en-IN"/>
          </a:p>
        </p:txBody>
      </p:sp>
      <p:pic>
        <p:nvPicPr>
          <p:cNvPr id="7" name="Picture 6">
            <a:extLst>
              <a:ext uri="{FF2B5EF4-FFF2-40B4-BE49-F238E27FC236}">
                <a16:creationId xmlns:a16="http://schemas.microsoft.com/office/drawing/2014/main" id="{BEC66467-7E6A-45B7-B7E2-449763A24D0A}"/>
              </a:ext>
            </a:extLst>
          </p:cNvPr>
          <p:cNvPicPr/>
          <p:nvPr/>
        </p:nvPicPr>
        <p:blipFill>
          <a:blip r:embed="rId3"/>
          <a:stretch>
            <a:fillRect/>
          </a:stretch>
        </p:blipFill>
        <p:spPr>
          <a:xfrm>
            <a:off x="800100" y="4694933"/>
            <a:ext cx="6142990" cy="1549400"/>
          </a:xfrm>
          <a:prstGeom prst="rect">
            <a:avLst/>
          </a:prstGeom>
        </p:spPr>
      </p:pic>
      <p:sp>
        <p:nvSpPr>
          <p:cNvPr id="8" name="TextBox 7">
            <a:extLst>
              <a:ext uri="{FF2B5EF4-FFF2-40B4-BE49-F238E27FC236}">
                <a16:creationId xmlns:a16="http://schemas.microsoft.com/office/drawing/2014/main" id="{7BBEB8BA-04BA-47EA-B5FE-C849FE5A57DE}"/>
              </a:ext>
            </a:extLst>
          </p:cNvPr>
          <p:cNvSpPr txBox="1"/>
          <p:nvPr/>
        </p:nvSpPr>
        <p:spPr>
          <a:xfrm>
            <a:off x="1066799" y="6400800"/>
            <a:ext cx="10306051" cy="923330"/>
          </a:xfrm>
          <a:prstGeom prst="rect">
            <a:avLst/>
          </a:prstGeom>
          <a:noFill/>
        </p:spPr>
        <p:txBody>
          <a:bodyPr wrap="square" rtlCol="0">
            <a:spAutoFit/>
          </a:bodyPr>
          <a:lstStyle/>
          <a:p>
            <a:r>
              <a:rPr lang="en-IN" sz="1800" b="0">
                <a:solidFill>
                  <a:srgbClr val="000000"/>
                </a:solidFill>
                <a:effectLst/>
                <a:latin typeface="Times New Roman" panose="02020603050405020304" pitchFamily="18" charset="0"/>
                <a:ea typeface="Times New Roman" panose="02020603050405020304" pitchFamily="18" charset="0"/>
              </a:rPr>
              <a:t>Now, let’s we can see all features is converted into numerical one after proceeding with encoding technique.</a:t>
            </a:r>
            <a:endParaRPr lang="en-IN" sz="1800" b="1">
              <a:effectLst/>
              <a:latin typeface="Times New Roman" panose="02020603050405020304" pitchFamily="18" charset="0"/>
              <a:ea typeface="Times New Roman" panose="02020603050405020304" pitchFamily="18" charset="0"/>
            </a:endParaRPr>
          </a:p>
          <a:p>
            <a:r>
              <a:rPr lang="en-IN" sz="1800" b="0">
                <a:effectLst/>
                <a:latin typeface="Times New Roman" panose="02020603050405020304" pitchFamily="18" charset="0"/>
                <a:ea typeface="Times New Roman" panose="02020603050405020304" pitchFamily="18" charset="0"/>
              </a:rPr>
              <a:t> </a:t>
            </a:r>
            <a:endParaRPr lang="en-IN" sz="1800" b="1">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128432593"/>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49A0213-866A-48B5-9394-7F3457678D77}"/>
              </a:ext>
            </a:extLst>
          </p:cNvPr>
          <p:cNvSpPr>
            <a:spLocks noGrp="1"/>
          </p:cNvSpPr>
          <p:nvPr>
            <p:ph type="title"/>
          </p:nvPr>
        </p:nvSpPr>
        <p:spPr>
          <a:xfrm>
            <a:off x="125413" y="188912"/>
            <a:ext cx="3932237" cy="1600200"/>
          </a:xfrm>
        </p:spPr>
        <p:txBody>
          <a:bodyPr>
            <a:normAutofit/>
          </a:bodyPr>
          <a:lstStyle/>
          <a:p>
            <a:r>
              <a:rPr lang="en-US" sz="4400" b="1">
                <a:latin typeface="Times New Roman" panose="02020603050405020304" pitchFamily="18" charset="0"/>
                <a:cs typeface="Times New Roman" panose="02020603050405020304" pitchFamily="18" charset="0"/>
              </a:rPr>
              <a:t>Statistical Summary</a:t>
            </a:r>
            <a:endParaRPr lang="en-IN" sz="4400" b="1">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FCE00EE-2A44-4065-BA0E-57D767E36E40}"/>
              </a:ext>
            </a:extLst>
          </p:cNvPr>
          <p:cNvSpPr>
            <a:spLocks noGrp="1"/>
          </p:cNvSpPr>
          <p:nvPr>
            <p:ph type="body" sz="half" idx="2"/>
          </p:nvPr>
        </p:nvSpPr>
        <p:spPr>
          <a:xfrm>
            <a:off x="201613" y="2057400"/>
            <a:ext cx="3932237" cy="3811588"/>
          </a:xfrm>
        </p:spPr>
        <p:txBody>
          <a:bodyPr>
            <a:normAutofit/>
          </a:bodyPr>
          <a:lstStyle/>
          <a:p>
            <a:r>
              <a:rPr lang="en-IN" sz="2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see statistical information about the non-numerical columns in our dataset:</a:t>
            </a:r>
            <a:r>
              <a:rPr lang="en-IN" sz="28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471C3B-4912-4E72-9DD3-4CBCDCC98886}"/>
              </a:ext>
            </a:extLst>
          </p:cNvPr>
          <p:cNvPicPr>
            <a:picLocks noGrp="1"/>
          </p:cNvPicPr>
          <p:nvPr>
            <p:ph idx="1"/>
          </p:nvPr>
        </p:nvPicPr>
        <p:blipFill>
          <a:blip r:embed="rId2"/>
          <a:stretch>
            <a:fillRect/>
          </a:stretch>
        </p:blipFill>
        <p:spPr>
          <a:xfrm>
            <a:off x="4210050" y="333375"/>
            <a:ext cx="7145338" cy="5715000"/>
          </a:xfrm>
          <a:prstGeom prst="rect">
            <a:avLst/>
          </a:prstGeom>
        </p:spPr>
      </p:pic>
    </p:spTree>
    <p:extLst>
      <p:ext uri="{BB962C8B-B14F-4D97-AF65-F5344CB8AC3E}">
        <p14:creationId xmlns:p14="http://schemas.microsoft.com/office/powerpoint/2010/main" val="3364357042"/>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a:effectLst/>
                <a:latin typeface="Times New Roman" panose="02020603050405020304" pitchFamily="18" charset="0"/>
                <a:ea typeface="Calibri" panose="020f0502020204030204" pitchFamily="34" charset="0"/>
                <a:cs typeface="Times New Roman" panose="02020603050405020304" pitchFamily="18" charset="0"/>
              </a:rPr>
            </a:br>
            <a:endParaRPr lang="en-IN" sz="440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a:effectLst/>
              <a:latin typeface="Times New Roman" panose="02020603050405020304" pitchFamily="18" charset="0"/>
              <a:ea typeface="Times New Roman" panose="02020603050405020304" pitchFamily="18" charset="0"/>
            </a:endParaRPr>
          </a:p>
          <a:p>
            <a:endParaRPr lang="en-IN"/>
          </a:p>
        </p:txBody>
      </p:sp>
      <p:sp>
        <p:nvSpPr>
          <p:cNvPr id="6" name="Content Placeholder 5">
            <a:extLst>
              <a:ext uri="{FF2B5EF4-FFF2-40B4-BE49-F238E27FC236}">
                <a16:creationId xmlns:a16="http://schemas.microsoft.com/office/drawing/2014/main" id="{B22D5B9E-88F5-4C58-9317-6A1D905C84EC}"/>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BDAE5CE7-12A1-41E2-8ABC-2C44B9711CC1}"/>
              </a:ext>
            </a:extLst>
          </p:cNvPr>
          <p:cNvPicPr/>
          <p:nvPr/>
        </p:nvPicPr>
        <p:blipFill>
          <a:blip r:embed="rId2"/>
          <a:stretch>
            <a:fillRect/>
          </a:stretch>
        </p:blipFill>
        <p:spPr>
          <a:xfrm>
            <a:off x="4772024" y="228600"/>
            <a:ext cx="6580187" cy="6305549"/>
          </a:xfrm>
          <a:prstGeom prst="rect">
            <a:avLst/>
          </a:prstGeom>
        </p:spPr>
      </p:pic>
    </p:spTree>
    <p:extLst>
      <p:ext uri="{BB962C8B-B14F-4D97-AF65-F5344CB8AC3E}">
        <p14:creationId xmlns:p14="http://schemas.microsoft.com/office/powerpoint/2010/main" val="2056736339"/>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a:extLst>
              <a:ext uri="{FF2B5EF4-FFF2-40B4-BE49-F238E27FC236}">
                <a16:creationId xmlns:a16="http://schemas.microsoft.com/office/drawing/2014/main" id="{4D7C9B08-B7BC-41B0-91FB-6A4D8265EEF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52500" y="180975"/>
            <a:ext cx="10439400" cy="6505575"/>
          </a:xfrm>
          <a:prstGeom prst="rect">
            <a:avLst/>
          </a:prstGeom>
          <a:noFill/>
          <a:ln>
            <a:noFill/>
          </a:ln>
        </p:spPr>
      </p:pic>
    </p:spTree>
    <p:extLst>
      <p:ext uri="{BB962C8B-B14F-4D97-AF65-F5344CB8AC3E}">
        <p14:creationId xmlns:p14="http://schemas.microsoft.com/office/powerpoint/2010/main" val="249183554"/>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a:effectLst/>
                <a:latin typeface="Times New Roman" panose="02020603050405020304" pitchFamily="18" charset="0"/>
                <a:ea typeface="Calibri" panose="020f0502020204030204" pitchFamily="34" charset="0"/>
                <a:cs typeface="Times New Roman" panose="02020603050405020304" pitchFamily="18" charset="0"/>
              </a:rPr>
            </a:br>
            <a:r>
              <a:rPr lang="en-IN" sz="28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a:effectLst/>
                <a:latin typeface="Times New Roman" panose="02020603050405020304" pitchFamily="18" charset="0"/>
                <a:ea typeface="Calibri" panose="020f0502020204030204" pitchFamily="34" charset="0"/>
                <a:cs typeface="Times New Roman" panose="02020603050405020304" pitchFamily="18" charset="0"/>
              </a:rPr>
            </a:br>
            <a:endParaRPr lang="en-IN" sz="280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BF046AE-4921-4B2C-A513-38789AD9BD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33804" y="1825625"/>
            <a:ext cx="10324392" cy="4351338"/>
          </a:xfrm>
          <a:prstGeom prst="rect">
            <a:avLst/>
          </a:prstGeom>
          <a:noFill/>
          <a:ln>
            <a:noFill/>
          </a:ln>
        </p:spPr>
      </p:pic>
    </p:spTree>
    <p:extLst>
      <p:ext uri="{BB962C8B-B14F-4D97-AF65-F5344CB8AC3E}">
        <p14:creationId xmlns:p14="http://schemas.microsoft.com/office/powerpoint/2010/main" val="334996284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4000" b="1">
                <a:latin typeface="Times New Roman" panose="02020603050405020304" pitchFamily="18" charset="0"/>
                <a:ea typeface="Calibri" panose="020f0502020204030204" pitchFamily="34" charset="0"/>
                <a:cs typeface="Times New Roman" panose="02020603050405020304" pitchFamily="18" charset="0"/>
              </a:rPr>
              <a:t>Checking the data distribution among all the columns.</a:t>
            </a:r>
            <a:br>
              <a:rPr lang="en-IN" sz="4000" b="1">
                <a:latin typeface="Times New Roman" panose="02020603050405020304" pitchFamily="18" charset="0"/>
                <a:ea typeface="Calibri" panose="020f0502020204030204" pitchFamily="34" charset="0"/>
                <a:cs typeface="Times New Roman" panose="02020603050405020304" pitchFamily="18" charset="0"/>
              </a:rPr>
            </a:br>
            <a:endParaRPr lang="en-IN" sz="4000" b="1">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8A1DB74-6296-4607-8332-545E0F62084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943100"/>
            <a:ext cx="10515600" cy="4124325"/>
          </a:xfrm>
          <a:prstGeom prst="rect">
            <a:avLst/>
          </a:prstGeom>
          <a:noFill/>
          <a:ln>
            <a:noFill/>
          </a:ln>
        </p:spPr>
      </p:pic>
    </p:spTree>
    <p:extLst>
      <p:ext uri="{BB962C8B-B14F-4D97-AF65-F5344CB8AC3E}">
        <p14:creationId xmlns:p14="http://schemas.microsoft.com/office/powerpoint/2010/main" val="2636582704"/>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Problem Statement</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704850" y="1690688"/>
            <a:ext cx="10515600" cy="3879850"/>
          </a:xfrm>
        </p:spPr>
        <p:txBody>
          <a:bodyPr>
            <a:norm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a:latin typeface="Times New Roman" panose="02020603050405020304" pitchFamily="18" charset="0"/>
                <a:cs typeface="Times New Roman" panose="02020603050405020304" pitchFamily="18" charset="0"/>
              </a:rPr>
              <a:t>:</a:t>
            </a:r>
          </a:p>
          <a:p>
            <a:r>
              <a:rPr lang="en-IN" sz="2400">
                <a:latin typeface="Times New Roman" panose="02020603050405020304" pitchFamily="18" charset="0"/>
                <a:cs typeface="Times New Roman" panose="02020603050405020304" pitchFamily="18" charset="0"/>
              </a:rPr>
              <a:t>1.Data Collection Phase</a:t>
            </a:r>
          </a:p>
          <a:p>
            <a:r>
              <a:rPr lang="en-IN" sz="240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5D1E1F4-51CF-49BD-9E9E-10D12070F50A}"/>
              </a:ext>
            </a:extLst>
          </p:cNvPr>
          <p:cNvSpPr txBox="1"/>
          <p:nvPr/>
        </p:nvSpPr>
        <p:spPr>
          <a:xfrm>
            <a:off x="4800600" y="5991225"/>
            <a:ext cx="2028825" cy="369332"/>
          </a:xfrm>
          <a:prstGeom prst="rect">
            <a:avLst/>
          </a:prstGeom>
          <a:noFill/>
        </p:spPr>
        <p:txBody>
          <a:bodyPr wrap="square" rtlCol="0">
            <a:spAutoFit/>
          </a:bodyPr>
          <a:lstStyle/>
          <a:p>
            <a:r>
              <a:rPr lang="en-US"/>
              <a:t>…Continued…</a:t>
            </a:r>
          </a:p>
        </p:txBody>
      </p:sp>
    </p:spTree>
    <p:extLst>
      <p:ext uri="{BB962C8B-B14F-4D97-AF65-F5344CB8AC3E}">
        <p14:creationId xmlns:p14="http://schemas.microsoft.com/office/powerpoint/2010/main" val="1347903102"/>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3C7AF248-A326-4109-A0E8-E87A53EAEB5F}"/>
              </a:ext>
            </a:extLst>
          </p:cNvPr>
          <p:cNvSpPr txBox="1"/>
          <p:nvPr/>
        </p:nvSpPr>
        <p:spPr>
          <a:xfrm>
            <a:off x="1085850" y="495300"/>
            <a:ext cx="11229975" cy="769441"/>
          </a:xfrm>
          <a:prstGeom prst="rect">
            <a:avLst/>
          </a:prstGeom>
          <a:noFill/>
        </p:spPr>
        <p:txBody>
          <a:bodyPr wrap="square" rtlCol="0">
            <a:spAutoFit/>
          </a:bodyPr>
          <a:lstStyle/>
          <a:p>
            <a:r>
              <a:rPr lang="en-IN" sz="4400" b="1">
                <a:effectLst/>
                <a:latin typeface="Times New Roman" panose="02020603050405020304" pitchFamily="18" charset="0"/>
                <a:ea typeface="Calibri" panose="020f0502020204030204" pitchFamily="34" charset="0"/>
                <a:cs typeface="Times New Roman" panose="02020603050405020304" pitchFamily="18" charset="0"/>
              </a:rPr>
              <a:t>Outliers Check:</a:t>
            </a:r>
            <a:endParaRPr lang="en-IN" sz="4400"/>
          </a:p>
        </p:txBody>
      </p:sp>
      <p:sp>
        <p:nvSpPr>
          <p:cNvPr id="4" name="TextBox 3">
            <a:extLst>
              <a:ext uri="{FF2B5EF4-FFF2-40B4-BE49-F238E27FC236}">
                <a16:creationId xmlns:a16="http://schemas.microsoft.com/office/drawing/2014/main" id="{B509020D-5D18-4F03-B563-50C1EDB218F1}"/>
              </a:ext>
            </a:extLst>
          </p:cNvPr>
          <p:cNvSpPr txBox="1"/>
          <p:nvPr/>
        </p:nvSpPr>
        <p:spPr>
          <a:xfrm>
            <a:off x="1238250" y="1362075"/>
            <a:ext cx="10668000" cy="1200329"/>
          </a:xfrm>
          <a:prstGeom prst="rect">
            <a:avLst/>
          </a:prstGeom>
          <a:noFill/>
        </p:spPr>
        <p:txBody>
          <a:bodyPr wrap="square" rtlCol="0">
            <a:spAutoFit/>
          </a:bodyPr>
          <a:lstStyle/>
          <a:p>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dataset, we applied one hot encoding method to categorical features. so, we check outlies for nominal features i.e., Diven_Km, no_of_years and Selling Price. Only Driven_km and no_of_years is considered because Selling Price is our target variable.</a:t>
            </a:r>
            <a:br>
              <a:rPr lang="en-IN" sz="1800">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pic>
        <p:nvPicPr>
          <p:cNvPr id="5" name="Picture 4">
            <a:extLst>
              <a:ext uri="{FF2B5EF4-FFF2-40B4-BE49-F238E27FC236}">
                <a16:creationId xmlns:a16="http://schemas.microsoft.com/office/drawing/2014/main" id="{7686CFBF-1A79-4CE6-B700-6696272AA45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085850" y="2343150"/>
            <a:ext cx="10820400" cy="3621642"/>
          </a:xfrm>
          <a:prstGeom prst="rect">
            <a:avLst/>
          </a:prstGeom>
          <a:noFill/>
          <a:ln>
            <a:noFill/>
          </a:ln>
        </p:spPr>
      </p:pic>
      <p:sp>
        <p:nvSpPr>
          <p:cNvPr id="6" name="TextBox 5">
            <a:extLst>
              <a:ext uri="{FF2B5EF4-FFF2-40B4-BE49-F238E27FC236}">
                <a16:creationId xmlns:a16="http://schemas.microsoft.com/office/drawing/2014/main" id="{6A3CAEBD-4135-4B90-85FE-1F6274F66D16}"/>
              </a:ext>
            </a:extLst>
          </p:cNvPr>
          <p:cNvSpPr txBox="1"/>
          <p:nvPr/>
        </p:nvSpPr>
        <p:spPr>
          <a:xfrm>
            <a:off x="1238250" y="6076949"/>
            <a:ext cx="10201275" cy="646331"/>
          </a:xfrm>
          <a:prstGeom prst="rect">
            <a:avLst/>
          </a:prstGeom>
          <a:noFill/>
        </p:spPr>
        <p:txBody>
          <a:bodyPr wrap="square" rtlCol="0">
            <a:spAutoFit/>
          </a:bodyPr>
          <a:lstStyle/>
          <a:p>
            <a:r>
              <a:rPr lang="en-IN" sz="1800">
                <a:solidFill>
                  <a:srgbClr val="000000"/>
                </a:solidFill>
                <a:effectLst/>
                <a:latin typeface="Times New Roman" panose="02020603050405020304" pitchFamily="18" charset="0"/>
                <a:ea typeface="Calibri" panose="020f0502020204030204" pitchFamily="34" charset="0"/>
              </a:rPr>
              <a:t>We can see outliers in Driven km due to various kilometers driven for different cars. </a:t>
            </a:r>
            <a:r>
              <a:rPr lang="en-IN">
                <a:solidFill>
                  <a:srgbClr val="000000"/>
                </a:solidFill>
                <a:latin typeface="Times New Roman" panose="02020603050405020304" pitchFamily="18" charset="0"/>
                <a:ea typeface="Calibri" panose="020f0502020204030204" pitchFamily="34" charset="0"/>
              </a:rPr>
              <a:t>s</a:t>
            </a:r>
            <a:r>
              <a:rPr lang="en-IN" sz="1800">
                <a:solidFill>
                  <a:srgbClr val="000000"/>
                </a:solidFill>
                <a:effectLst/>
                <a:latin typeface="Times New Roman" panose="02020603050405020304" pitchFamily="18" charset="0"/>
                <a:ea typeface="Calibri" panose="020f0502020204030204" pitchFamily="34" charset="0"/>
              </a:rPr>
              <a:t>o, </a:t>
            </a:r>
            <a:r>
              <a:rPr lang="en-IN">
                <a:solidFill>
                  <a:srgbClr val="000000"/>
                </a:solidFill>
                <a:latin typeface="Times New Roman" panose="02020603050405020304" pitchFamily="18" charset="0"/>
                <a:ea typeface="Calibri" panose="020f0502020204030204" pitchFamily="34" charset="0"/>
              </a:rPr>
              <a:t>we proceed with further steps.</a:t>
            </a:r>
            <a:endParaRPr lang="en-IN"/>
          </a:p>
        </p:txBody>
      </p:sp>
    </p:spTree>
    <p:extLst>
      <p:ext uri="{BB962C8B-B14F-4D97-AF65-F5344CB8AC3E}">
        <p14:creationId xmlns:p14="http://schemas.microsoft.com/office/powerpoint/2010/main" val="3521570213"/>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a:bodyPr>
          <a:lstStyle/>
          <a:p>
            <a:r>
              <a:rPr lang="en-IN" b="1">
                <a:effectLst/>
                <a:latin typeface="Times New Roman" panose="02020603050405020304" pitchFamily="18" charset="0"/>
                <a:ea typeface="Calibri" panose="020f0502020204030204" pitchFamily="34" charset="0"/>
              </a:rPr>
              <a:t>Checking Skewness:</a:t>
            </a:r>
            <a:br>
              <a:rPr lang="en-IN" b="1">
                <a:effectLst/>
                <a:latin typeface="Times New Roman" panose="02020603050405020304" pitchFamily="18" charset="0"/>
                <a:ea typeface="Calibri" panose="020f0502020204030204" pitchFamily="34" charset="0"/>
              </a:rPr>
            </a:br>
            <a:r>
              <a:rPr lang="en-IN" sz="22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a:latin typeface="Times New Roman" panose="02020603050405020304" pitchFamily="18" charset="0"/>
                <a:cs typeface="Times New Roman" panose="02020603050405020304" pitchFamily="18" charset="0"/>
              </a:rPr>
              <a:t>Before handling Skewness</a:t>
            </a:r>
            <a:endParaRPr lang="en-IN">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a:latin typeface="Times New Roman" panose="02020603050405020304" pitchFamily="18" charset="0"/>
                <a:cs typeface="Times New Roman" panose="02020603050405020304" pitchFamily="18" charset="0"/>
              </a:rPr>
              <a:t>After handling Skewness</a:t>
            </a:r>
            <a:endParaRPr lang="en-IN">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7CC6B5B3-EA51-4AF0-A900-2D738F9200D8}"/>
              </a:ext>
            </a:extLst>
          </p:cNvPr>
          <p:cNvSpPr>
            <a:spLocks noChangeArrowheads="1"/>
          </p:cNvSpPr>
          <p:nvPr/>
        </p:nvSpPr>
        <p:spPr bwMode="auto">
          <a:xfrm>
            <a:off x="-2405819" y="-47625"/>
            <a:ext cx="145025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Content Placeholder 6">
            <a:extLst>
              <a:ext uri="{FF2B5EF4-FFF2-40B4-BE49-F238E27FC236}">
                <a16:creationId xmlns:a16="http://schemas.microsoft.com/office/drawing/2014/main" id="{987F3110-9A34-4EB3-89A0-95092AB283E4}"/>
              </a:ext>
            </a:extLst>
          </p:cNvPr>
          <p:cNvGraphicFramePr>
            <a:graphicFrameLocks noGrp="1"/>
          </p:cNvGraphicFramePr>
          <p:nvPr>
            <p:ph sz="half" idx="2"/>
            <p:extLst>
              <p:ext uri="{D42A27DB-BD31-4B8C-83A1-F6EECF244321}">
                <p14:modId xmlns:p14="http://schemas.microsoft.com/office/powerpoint/2010/main" val="2125028445"/>
              </p:ext>
            </p:extLst>
          </p:nvPr>
        </p:nvGraphicFramePr>
        <p:xfrm>
          <a:off x="839788" y="2733675"/>
          <a:ext cx="5157787" cy="3947178"/>
        </p:xfrm>
        <a:graphic>
          <a:graphicData uri="http://schemas.openxmlformats.org/drawingml/2006/table">
            <a:tbl>
              <a:tblPr firstRow="1" firstCol="1" bandRow="1">
                <a:tableStyleId>{5C22544A-7EE6-4342-B048-85BDC9FD1C3A}</a:tableStyleId>
              </a:tblPr>
              <a:tblGrid>
                <a:gridCol w="2596628">
                  <a:extLst>
                    <a:ext uri="{9D8B030D-6E8A-4147-A177-3AD203B41FA5}">
                      <a16:colId xmlns:a16="http://schemas.microsoft.com/office/drawing/2014/main" val="675861619"/>
                    </a:ext>
                  </a:extLst>
                </a:gridCol>
                <a:gridCol w="2561159">
                  <a:extLst>
                    <a:ext uri="{9D8B030D-6E8A-4147-A177-3AD203B41FA5}">
                      <a16:colId xmlns:a16="http://schemas.microsoft.com/office/drawing/2014/main" val="2466187154"/>
                    </a:ext>
                  </a:extLst>
                </a:gridCol>
              </a:tblGrid>
              <a:tr h="245457">
                <a:tc>
                  <a:txBody>
                    <a:bodyPr vert="horz" wrap="square"/>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116824474"/>
                  </a:ext>
                </a:extLst>
              </a:tr>
              <a:tr h="245457">
                <a:tc>
                  <a:txBody>
                    <a:bodyPr vert="horz" wrap="square"/>
                    <a:lstStyle/>
                    <a:p>
                      <a:r>
                        <a:rPr lang="en-IN" sz="900">
                          <a:effectLst/>
                        </a:rPr>
                        <a:t>Driven_km               4.840692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Fuel_type_LPG          25.448414</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570182988"/>
                  </a:ext>
                </a:extLst>
              </a:tr>
              <a:tr h="245457">
                <a:tc>
                  <a:txBody>
                    <a:bodyPr vert="horz" wrap="square"/>
                    <a:lstStyle/>
                    <a:p>
                      <a:r>
                        <a:rPr lang="en-IN" sz="900">
                          <a:effectLst/>
                        </a:rPr>
                        <a:t>Selling_Price           5.401628</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Fuel_type_Petrol       -0.143181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784821821"/>
                  </a:ext>
                </a:extLst>
              </a:tr>
              <a:tr h="245457">
                <a:tc>
                  <a:txBody>
                    <a:bodyPr vert="horz" wrap="square"/>
                    <a:lstStyle/>
                    <a:p>
                      <a:r>
                        <a:rPr lang="en-IN" sz="900">
                          <a:effectLst/>
                        </a:rPr>
                        <a:t>Brand_Maruti            0.975123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Transmission_Manual    -0.994505</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788942615"/>
                  </a:ext>
                </a:extLst>
              </a:tr>
              <a:tr h="245457">
                <a:tc>
                  <a:txBody>
                    <a:bodyPr vert="horz" wrap="square"/>
                    <a:lstStyle/>
                    <a:p>
                      <a:r>
                        <a:rPr lang="en-IN" sz="900">
                          <a:effectLst/>
                        </a:rPr>
                        <a:t>Brand_Hyundai           1.550303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location_Bangalore      2.501900</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062269055"/>
                  </a:ext>
                </a:extLst>
              </a:tr>
              <a:tr h="245457">
                <a:tc>
                  <a:txBody>
                    <a:bodyPr vert="horz" wrap="square"/>
                    <a:lstStyle/>
                    <a:p>
                      <a:r>
                        <a:rPr lang="en-IN" sz="900">
                          <a:effectLst/>
                        </a:rPr>
                        <a:t>Brand_Honda             2.806672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location_Chennai        3.626443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996583122"/>
                  </a:ext>
                </a:extLst>
              </a:tr>
              <a:tr h="245457">
                <a:tc>
                  <a:txBody>
                    <a:bodyPr vert="horz" wrap="square"/>
                    <a:lstStyle/>
                    <a:p>
                      <a:r>
                        <a:rPr lang="en-IN" sz="900">
                          <a:effectLst/>
                        </a:rPr>
                        <a:t>Brand_Toyota            3.635883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location_Delhi NCR      1.256471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618474840"/>
                  </a:ext>
                </a:extLst>
              </a:tr>
              <a:tr h="245457">
                <a:tc>
                  <a:txBody>
                    <a:bodyPr vert="horz" wrap="square"/>
                    <a:lstStyle/>
                    <a:p>
                      <a:r>
                        <a:rPr lang="en-IN" sz="900">
                          <a:effectLst/>
                        </a:rPr>
                        <a:t>Brand_Mahindra          4.266337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location_Gurgaon        4.217141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014818967"/>
                  </a:ext>
                </a:extLst>
              </a:tr>
              <a:tr h="245457">
                <a:tc>
                  <a:txBody>
                    <a:bodyPr vert="horz" wrap="square"/>
                    <a:lstStyle/>
                    <a:p>
                      <a:r>
                        <a:rPr lang="en-IN" sz="900">
                          <a:effectLst/>
                        </a:rPr>
                        <a:t>Brand_Ford              4.389812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location_Hyderabad      3.643476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520883425"/>
                  </a:ext>
                </a:extLst>
              </a:tr>
              <a:tr h="245457">
                <a:tc>
                  <a:txBody>
                    <a:bodyPr vert="horz" wrap="square"/>
                    <a:lstStyle/>
                    <a:p>
                      <a:r>
                        <a:rPr lang="en-IN" sz="900">
                          <a:effectLst/>
                        </a:rPr>
                        <a:t>Brand_Volkswagen        4.906065</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location_Jaipur         4.957997</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234397273"/>
                  </a:ext>
                </a:extLst>
              </a:tr>
              <a:tr h="245457">
                <a:tc>
                  <a:txBody>
                    <a:bodyPr vert="horz" wrap="square"/>
                    <a:lstStyle/>
                    <a:p>
                      <a:r>
                        <a:rPr lang="en-IN" sz="900">
                          <a:effectLst/>
                        </a:rPr>
                        <a:t>Brand_Mercedes-Benz     4.917924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location_Kolkata        4.700873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577295728"/>
                  </a:ext>
                </a:extLst>
              </a:tr>
              <a:tr h="245457">
                <a:tc>
                  <a:txBody>
                    <a:bodyPr vert="horz" wrap="square"/>
                    <a:lstStyle/>
                    <a:p>
                      <a:r>
                        <a:rPr lang="en-IN" sz="900">
                          <a:effectLst/>
                        </a:rPr>
                        <a:t>Brand_BMW               5.208302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location_Mumbai         3.164728</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144900030"/>
                  </a:ext>
                </a:extLst>
              </a:tr>
              <a:tr h="245457">
                <a:tc>
                  <a:txBody>
                    <a:bodyPr vert="horz" wrap="square"/>
                    <a:lstStyle/>
                    <a:p>
                      <a:r>
                        <a:rPr lang="en-IN" sz="900">
                          <a:effectLst/>
                        </a:rPr>
                        <a:t>Brand_Renault           5.376202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location_New Delhi      2.640141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277338887"/>
                  </a:ext>
                </a:extLst>
              </a:tr>
              <a:tr h="245457">
                <a:tc>
                  <a:txBody>
                    <a:bodyPr vert="horz" wrap="square"/>
                    <a:lstStyle/>
                    <a:p>
                      <a:r>
                        <a:rPr lang="en-IN" sz="900">
                          <a:effectLst/>
                        </a:rPr>
                        <a:t>no_of_year              0.742327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location_Noida          2.526506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715812546"/>
                  </a:ext>
                </a:extLst>
              </a:tr>
              <a:tr h="245457">
                <a:tc>
                  <a:txBody>
                    <a:bodyPr vert="horz" wrap="square"/>
                    <a:lstStyle/>
                    <a:p>
                      <a:r>
                        <a:rPr lang="en-IN" sz="900">
                          <a:effectLst/>
                        </a:rPr>
                        <a:t>Fuel_type_Diesel        0.185166</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r>
                        <a:rPr lang="en-IN" sz="900">
                          <a:effectLst/>
                        </a:rPr>
                        <a:t>location_Pune           3.354289</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363739220"/>
                  </a:ext>
                </a:extLst>
              </a:tr>
              <a:tr h="265323">
                <a:tc>
                  <a:txBody>
                    <a:bodyPr vert="horz" wrap="square"/>
                    <a:lstStyle/>
                    <a:p>
                      <a:r>
                        <a:rPr lang="en-IN" sz="900">
                          <a:effectLst/>
                        </a:rPr>
                        <a:t>Fuel_type_Electric     68.658574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vert="horz" wrap="square"/>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52645482"/>
                  </a:ext>
                </a:extLst>
              </a:tr>
            </a:tbl>
          </a:graphicData>
        </a:graphic>
      </p:graphicFrame>
      <p:graphicFrame>
        <p:nvGraphicFramePr>
          <p:cNvPr id="10" name="Content Placeholder 9">
            <a:extLst>
              <a:ext uri="{FF2B5EF4-FFF2-40B4-BE49-F238E27FC236}">
                <a16:creationId xmlns:a16="http://schemas.microsoft.com/office/drawing/2014/main" id="{3DC0E544-49EB-4E2A-87D7-D15D310AE02F}"/>
              </a:ext>
            </a:extLst>
          </p:cNvPr>
          <p:cNvGraphicFramePr>
            <a:graphicFrameLocks noGrp="1"/>
          </p:cNvGraphicFramePr>
          <p:nvPr>
            <p:ph sz="quarter" idx="4"/>
            <p:extLst>
              <p:ext uri="{D42A27DB-BD31-4B8C-83A1-F6EECF244321}">
                <p14:modId xmlns:p14="http://schemas.microsoft.com/office/powerpoint/2010/main" val="1013668298"/>
              </p:ext>
            </p:extLst>
          </p:nvPr>
        </p:nvGraphicFramePr>
        <p:xfrm>
          <a:off x="6172200" y="2733675"/>
          <a:ext cx="5183187" cy="3867150"/>
        </p:xfrm>
        <a:graphic>
          <a:graphicData uri="http://schemas.openxmlformats.org/drawingml/2006/table">
            <a:tbl>
              <a:tblPr firstRow="1" firstCol="1" bandRow="1">
                <a:tableStyleId>{5C22544A-7EE6-4342-B048-85BDC9FD1C3A}</a:tableStyleId>
              </a:tblPr>
              <a:tblGrid>
                <a:gridCol w="2609415">
                  <a:extLst>
                    <a:ext uri="{9D8B030D-6E8A-4147-A177-3AD203B41FA5}">
                      <a16:colId xmlns:a16="http://schemas.microsoft.com/office/drawing/2014/main" val="2896030391"/>
                    </a:ext>
                  </a:extLst>
                </a:gridCol>
                <a:gridCol w="2573772">
                  <a:extLst>
                    <a:ext uri="{9D8B030D-6E8A-4147-A177-3AD203B41FA5}">
                      <a16:colId xmlns:a16="http://schemas.microsoft.com/office/drawing/2014/main" val="2828428690"/>
                    </a:ext>
                  </a:extLst>
                </a:gridCol>
              </a:tblGrid>
              <a:tr h="257810">
                <a:tc>
                  <a:txBody>
                    <a:bodyPr vert="horz" wrap="square"/>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816747237"/>
                  </a:ext>
                </a:extLst>
              </a:tr>
              <a:tr h="257810">
                <a:tc>
                  <a:txBody>
                    <a:bodyPr vert="horz" wrap="square"/>
                    <a:lstStyle/>
                    <a:p>
                      <a:r>
                        <a:rPr lang="en-IN" sz="1000">
                          <a:effectLst/>
                        </a:rPr>
                        <a:t>Driven_km               0.122132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Fuel_type_LPG          25.448414</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365177222"/>
                  </a:ext>
                </a:extLst>
              </a:tr>
              <a:tr h="257810">
                <a:tc>
                  <a:txBody>
                    <a:bodyPr vert="horz" wrap="square"/>
                    <a:lstStyle/>
                    <a:p>
                      <a:r>
                        <a:rPr lang="en-IN" sz="1000">
                          <a:effectLst/>
                        </a:rPr>
                        <a:t>Brand_Maruti            0.975123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Fuel_type_Petrol       -0.143181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958395554"/>
                  </a:ext>
                </a:extLst>
              </a:tr>
              <a:tr h="257810">
                <a:tc>
                  <a:txBody>
                    <a:bodyPr vert="horz" wrap="square"/>
                    <a:lstStyle/>
                    <a:p>
                      <a:r>
                        <a:rPr lang="en-IN" sz="1000">
                          <a:effectLst/>
                        </a:rPr>
                        <a:t>Brand_Hyundai           1.550303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Transmission_Manual    -0.994505</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918544844"/>
                  </a:ext>
                </a:extLst>
              </a:tr>
              <a:tr h="257810">
                <a:tc>
                  <a:txBody>
                    <a:bodyPr vert="horz" wrap="square"/>
                    <a:lstStyle/>
                    <a:p>
                      <a:r>
                        <a:rPr lang="en-IN" sz="1000">
                          <a:effectLst/>
                        </a:rPr>
                        <a:t>Brand_Honda             2.806672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location_Bangalore      2.501900</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033166125"/>
                  </a:ext>
                </a:extLst>
              </a:tr>
              <a:tr h="257810">
                <a:tc>
                  <a:txBody>
                    <a:bodyPr vert="horz" wrap="square"/>
                    <a:lstStyle/>
                    <a:p>
                      <a:r>
                        <a:rPr lang="en-IN" sz="1000">
                          <a:effectLst/>
                        </a:rPr>
                        <a:t>Brand_Toyota            3.635883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location_Chennai        3.626443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29911878"/>
                  </a:ext>
                </a:extLst>
              </a:tr>
              <a:tr h="257810">
                <a:tc>
                  <a:txBody>
                    <a:bodyPr vert="horz" wrap="square"/>
                    <a:lstStyle/>
                    <a:p>
                      <a:r>
                        <a:rPr lang="en-IN" sz="1000">
                          <a:effectLst/>
                        </a:rPr>
                        <a:t>Brand_Mahindra          4.266337</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location_Delhi NCR      1.256471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578304485"/>
                  </a:ext>
                </a:extLst>
              </a:tr>
              <a:tr h="257810">
                <a:tc>
                  <a:txBody>
                    <a:bodyPr vert="horz" wrap="square"/>
                    <a:lstStyle/>
                    <a:p>
                      <a:r>
                        <a:rPr lang="en-IN" sz="1000">
                          <a:effectLst/>
                        </a:rPr>
                        <a:t>Brand_Ford              4.389812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location_Gurgaon        4.217141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921746509"/>
                  </a:ext>
                </a:extLst>
              </a:tr>
              <a:tr h="257810">
                <a:tc>
                  <a:txBody>
                    <a:bodyPr vert="horz" wrap="square"/>
                    <a:lstStyle/>
                    <a:p>
                      <a:r>
                        <a:rPr lang="en-IN" sz="1000">
                          <a:effectLst/>
                        </a:rPr>
                        <a:t>Brand_Volkswagen        4.906065</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location_Hyderabad      3.643476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4207937889"/>
                  </a:ext>
                </a:extLst>
              </a:tr>
              <a:tr h="257810">
                <a:tc>
                  <a:txBody>
                    <a:bodyPr vert="horz" wrap="square"/>
                    <a:lstStyle/>
                    <a:p>
                      <a:r>
                        <a:rPr lang="en-IN" sz="1000">
                          <a:effectLst/>
                        </a:rPr>
                        <a:t>Brand_Mercedes-Benz     4.917924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location_Jaipur         4.957997</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222467096"/>
                  </a:ext>
                </a:extLst>
              </a:tr>
              <a:tr h="257810">
                <a:tc>
                  <a:txBody>
                    <a:bodyPr vert="horz" wrap="square"/>
                    <a:lstStyle/>
                    <a:p>
                      <a:r>
                        <a:rPr lang="en-IN" sz="1000">
                          <a:effectLst/>
                        </a:rPr>
                        <a:t>Brand_BMW               5.208302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location_Kolkata        4.700873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770039024"/>
                  </a:ext>
                </a:extLst>
              </a:tr>
              <a:tr h="257810">
                <a:tc>
                  <a:txBody>
                    <a:bodyPr vert="horz" wrap="square"/>
                    <a:lstStyle/>
                    <a:p>
                      <a:r>
                        <a:rPr lang="en-IN" sz="1000">
                          <a:effectLst/>
                        </a:rPr>
                        <a:t>Brand_Renault           5.376202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location_Mumbai         3.164728</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811914636"/>
                  </a:ext>
                </a:extLst>
              </a:tr>
              <a:tr h="257810">
                <a:tc>
                  <a:txBody>
                    <a:bodyPr vert="horz" wrap="square"/>
                    <a:lstStyle/>
                    <a:p>
                      <a:r>
                        <a:rPr lang="en-IN" sz="1000">
                          <a:effectLst/>
                        </a:rPr>
                        <a:t>no_of_year             -0.017734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location_New Delhi      2.640141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85605959"/>
                  </a:ext>
                </a:extLst>
              </a:tr>
              <a:tr h="257810">
                <a:tc>
                  <a:txBody>
                    <a:bodyPr vert="horz" wrap="square"/>
                    <a:lstStyle/>
                    <a:p>
                      <a:r>
                        <a:rPr lang="en-IN" sz="1000">
                          <a:effectLst/>
                        </a:rPr>
                        <a:t>Fuel_type_Diesel        0.185166</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a:effectLst/>
                        </a:rPr>
                        <a:t>location_Noida          2.526506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46165238"/>
                  </a:ext>
                </a:extLst>
              </a:tr>
              <a:tr h="257810">
                <a:tc>
                  <a:txBody>
                    <a:bodyPr vert="horz" wrap="square"/>
                    <a:lstStyle/>
                    <a:p>
                      <a:r>
                        <a:rPr lang="en-IN" sz="1000">
                          <a:effectLst/>
                        </a:rPr>
                        <a:t>Fuel_type_Electric     68.658574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vert="horz" wrap="square"/>
                    <a:lstStyle/>
                    <a:p>
                      <a:r>
                        <a:rPr lang="en-IN" sz="1000" err="1">
                          <a:effectLst/>
                        </a:rPr>
                        <a:t>location_Pune           3.354289</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12594889"/>
                  </a:ext>
                </a:extLst>
              </a:tr>
            </a:tbl>
          </a:graphicData>
        </a:graphic>
      </p:graphicFrame>
    </p:spTree>
    <p:extLst>
      <p:ext uri="{BB962C8B-B14F-4D97-AF65-F5344CB8AC3E}">
        <p14:creationId xmlns:p14="http://schemas.microsoft.com/office/powerpoint/2010/main" val="273833237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a:solidFill>
                  <a:srgbClr val="000000"/>
                </a:solidFill>
                <a:effectLst/>
                <a:latin typeface="Times New Roman" panose="02020603050405020304" pitchFamily="18" charset="0"/>
                <a:ea typeface="Times New Roman" panose="02020603050405020304" pitchFamily="18" charset="0"/>
              </a:rPr>
              <a:t>Model Building and Evaluation</a:t>
            </a:r>
            <a:endParaRPr lang="en-IN"/>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These are modelling approach made to build an model :</a:t>
            </a:r>
          </a:p>
          <a:p>
            <a:r>
              <a:rPr lang="en-US">
                <a:latin typeface="Times New Roman" panose="02020603050405020304" pitchFamily="18" charset="0"/>
                <a:cs typeface="Times New Roman" panose="02020603050405020304" pitchFamily="18" charset="0"/>
              </a:rPr>
              <a:t>Linear</a:t>
            </a:r>
          </a:p>
          <a:p>
            <a:r>
              <a:rPr lang="en-IN">
                <a:latin typeface="Times New Roman" panose="02020603050405020304" pitchFamily="18" charset="0"/>
                <a:cs typeface="Times New Roman" panose="02020603050405020304" pitchFamily="18" charset="0"/>
              </a:rPr>
              <a:t>k-nearest neighbors (KNN)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Random Forest</a:t>
            </a:r>
          </a:p>
          <a:p>
            <a:r>
              <a:rPr lang="en-US">
                <a:latin typeface="Times New Roman" panose="02020603050405020304" pitchFamily="18" charset="0"/>
                <a:cs typeface="Times New Roman" panose="02020603050405020304" pitchFamily="18" charset="0"/>
              </a:rPr>
              <a:t>Decision Tree</a:t>
            </a:r>
          </a:p>
          <a:p>
            <a:r>
              <a:rPr lang="en-US" err="1">
                <a:latin typeface="Times New Roman" panose="02020603050405020304" pitchFamily="18" charset="0"/>
                <a:cs typeface="Times New Roman" panose="02020603050405020304" pitchFamily="18" charset="0"/>
              </a:rPr>
              <a:t>XGBoost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46465"/>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EC7E5B6-9379-4E6F-B0DE-B81607964219}"/>
              </a:ext>
            </a:extLst>
          </p:cNvPr>
          <p:cNvSpPr>
            <a:spLocks noGrp="1"/>
          </p:cNvSpPr>
          <p:nvPr>
            <p:ph type="title"/>
          </p:nvPr>
        </p:nvSpPr>
        <p:spPr/>
        <p:txBody>
          <a:bodyPr>
            <a:normAutofit/>
          </a:bodyPr>
          <a:lstStyle/>
          <a:p>
            <a:r>
              <a:rPr lang="en-IN" b="1">
                <a:solidFill>
                  <a:srgbClr val="000000"/>
                </a:solidFill>
                <a:effectLst/>
                <a:latin typeface="Times New Roman" panose="02020603050405020304" pitchFamily="18" charset="0"/>
                <a:ea typeface="Calibri" panose="020f0502020204030204" pitchFamily="34" charset="0"/>
              </a:rPr>
              <a:t>Performance Metric</a:t>
            </a:r>
            <a:endParaRPr lang="en-IN"/>
          </a:p>
        </p:txBody>
      </p:sp>
      <p:sp>
        <p:nvSpPr>
          <p:cNvPr id="7" name="TextBox 6">
            <a:extLst>
              <a:ext uri="{FF2B5EF4-FFF2-40B4-BE49-F238E27FC236}">
                <a16:creationId xmlns:a16="http://schemas.microsoft.com/office/drawing/2014/main" id="{16EF9F37-9157-4D24-9E9D-85190B688A49}"/>
              </a:ext>
            </a:extLst>
          </p:cNvPr>
          <p:cNvSpPr txBox="1"/>
          <p:nvPr/>
        </p:nvSpPr>
        <p:spPr>
          <a:xfrm>
            <a:off x="1257300" y="6308209"/>
            <a:ext cx="9906000" cy="369332"/>
          </a:xfrm>
          <a:prstGeom prst="rect">
            <a:avLst/>
          </a:prstGeom>
          <a:noFill/>
        </p:spPr>
        <p:txBody>
          <a:bodyPr wrap="square" rtlCol="0">
            <a:spAutoFit/>
          </a:bodyPr>
          <a:lstStyle/>
          <a:p>
            <a:r>
              <a:rPr lang="en-US"/>
              <a:t>According to performance metric, the random forest has higher R2 score, So this is our best model.</a:t>
            </a:r>
            <a:endParaRPr lang="en-IN"/>
          </a:p>
        </p:txBody>
      </p:sp>
      <p:graphicFrame>
        <p:nvGraphicFramePr>
          <p:cNvPr id="6" name="Content Placeholder 5">
            <a:extLst>
              <a:ext uri="{FF2B5EF4-FFF2-40B4-BE49-F238E27FC236}">
                <a16:creationId xmlns:a16="http://schemas.microsoft.com/office/drawing/2014/main" id="{8ECDBB1C-6B87-44C3-94E4-808DB8A33009}"/>
              </a:ext>
            </a:extLst>
          </p:cNvPr>
          <p:cNvGraphicFramePr>
            <a:graphicFrameLocks noGrp="1"/>
          </p:cNvGraphicFramePr>
          <p:nvPr>
            <p:ph idx="1"/>
            <p:extLst>
              <p:ext uri="{D42A27DB-BD31-4B8C-83A1-F6EECF244321}">
                <p14:modId xmlns:p14="http://schemas.microsoft.com/office/powerpoint/2010/main" val="982709575"/>
              </p:ext>
            </p:extLst>
          </p:nvPr>
        </p:nvGraphicFramePr>
        <p:xfrm>
          <a:off x="1047750" y="1571626"/>
          <a:ext cx="9772649" cy="4391026"/>
        </p:xfrm>
        <a:graphic>
          <a:graphicData uri="http://schemas.openxmlformats.org/drawingml/2006/table">
            <a:tbl>
              <a:tblPr firstRow="1" firstCol="1" bandRow="1">
                <a:tableStyleId>{5C22544A-7EE6-4342-B048-85BDC9FD1C3A}</a:tableStyleId>
              </a:tblPr>
              <a:tblGrid>
                <a:gridCol w="1954313">
                  <a:extLst>
                    <a:ext uri="{9D8B030D-6E8A-4147-A177-3AD203B41FA5}">
                      <a16:colId xmlns:a16="http://schemas.microsoft.com/office/drawing/2014/main" val="1823361775"/>
                    </a:ext>
                  </a:extLst>
                </a:gridCol>
                <a:gridCol w="1954313">
                  <a:extLst>
                    <a:ext uri="{9D8B030D-6E8A-4147-A177-3AD203B41FA5}">
                      <a16:colId xmlns:a16="http://schemas.microsoft.com/office/drawing/2014/main" val="3241883191"/>
                    </a:ext>
                  </a:extLst>
                </a:gridCol>
                <a:gridCol w="1954313">
                  <a:extLst>
                    <a:ext uri="{9D8B030D-6E8A-4147-A177-3AD203B41FA5}">
                      <a16:colId xmlns:a16="http://schemas.microsoft.com/office/drawing/2014/main" val="500351834"/>
                    </a:ext>
                  </a:extLst>
                </a:gridCol>
                <a:gridCol w="1954313">
                  <a:extLst>
                    <a:ext uri="{9D8B030D-6E8A-4147-A177-3AD203B41FA5}">
                      <a16:colId xmlns:a16="http://schemas.microsoft.com/office/drawing/2014/main" val="3603386953"/>
                    </a:ext>
                  </a:extLst>
                </a:gridCol>
                <a:gridCol w="1955397">
                  <a:extLst>
                    <a:ext uri="{9D8B030D-6E8A-4147-A177-3AD203B41FA5}">
                      <a16:colId xmlns:a16="http://schemas.microsoft.com/office/drawing/2014/main" val="968071299"/>
                    </a:ext>
                  </a:extLst>
                </a:gridCol>
              </a:tblGrid>
              <a:tr h="1615091">
                <a:tc>
                  <a:txBody>
                    <a:bodyPr vert="horz" wrap="square"/>
                    <a:lstStyle/>
                    <a:p>
                      <a:pPr algn="ctr">
                        <a:spcAft>
                          <a:spcPts val="1200"/>
                        </a:spcAft>
                      </a:pPr>
                      <a:r>
                        <a:rPr lang="en-IN" sz="1100">
                          <a:effectLst/>
                        </a:rPr>
                        <a:t> </a:t>
                      </a:r>
                    </a:p>
                    <a:p>
                      <a:pPr algn="ctr">
                        <a:spcAft>
                          <a:spcPts val="1200"/>
                        </a:spcAft>
                      </a:pPr>
                      <a:r>
                        <a:rPr lang="en-IN" sz="1100">
                          <a:effectLst/>
                        </a:rPr>
                        <a:t>Model Building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 </a:t>
                      </a:r>
                    </a:p>
                    <a:p>
                      <a:pPr algn="ctr">
                        <a:spcAft>
                          <a:spcPts val="1200"/>
                        </a:spcAft>
                      </a:pPr>
                      <a:r>
                        <a:rPr lang="en-IN" sz="1100">
                          <a:effectLst/>
                        </a:rPr>
                        <a:t>R2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 </a:t>
                      </a:r>
                    </a:p>
                    <a:p>
                      <a:pPr algn="ctr">
                        <a:spcAft>
                          <a:spcPts val="1200"/>
                        </a:spcAft>
                      </a:pPr>
                      <a:r>
                        <a:rPr lang="en-IN" sz="1100">
                          <a:effectLst/>
                        </a:rPr>
                        <a:t>MAE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 </a:t>
                      </a:r>
                    </a:p>
                    <a:p>
                      <a:pPr algn="ctr">
                        <a:spcAft>
                          <a:spcPts val="1200"/>
                        </a:spcAft>
                      </a:pPr>
                      <a:r>
                        <a:rPr lang="en-IN" sz="1100">
                          <a:effectLst/>
                        </a:rPr>
                        <a:t>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 </a:t>
                      </a:r>
                    </a:p>
                    <a:p>
                      <a:pPr algn="ctr">
                        <a:spcAft>
                          <a:spcPts val="1200"/>
                        </a:spcAft>
                      </a:pPr>
                      <a:r>
                        <a:rPr lang="en-IN" sz="1100">
                          <a:effectLst/>
                        </a:rPr>
                        <a:t>RMSE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6793273"/>
                  </a:ext>
                </a:extLst>
              </a:tr>
              <a:tr h="555187">
                <a:tc>
                  <a:txBody>
                    <a:bodyPr vert="horz" wrap="square"/>
                    <a:lstStyle/>
                    <a:p>
                      <a:pPr algn="ctr">
                        <a:spcAft>
                          <a:spcPts val="1200"/>
                        </a:spcAft>
                      </a:pPr>
                      <a:r>
                        <a:rPr lang="en-IN" sz="1100">
                          <a:effectLst/>
                        </a:rPr>
                        <a:t>Linear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4.21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56.70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7.53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8294195"/>
                  </a:ext>
                </a:extLst>
              </a:tr>
              <a:tr h="555187">
                <a:tc>
                  <a:txBody>
                    <a:bodyPr vert="horz" wrap="square"/>
                    <a:lstStyle/>
                    <a:p>
                      <a:pPr algn="ctr">
                        <a:spcAft>
                          <a:spcPts val="1200"/>
                        </a:spcAft>
                      </a:pPr>
                      <a:r>
                        <a:rPr lang="en-IN" sz="1100">
                          <a:effectLst/>
                        </a:rPr>
                        <a:t>KNeighbors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2.67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41.92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6.47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546685"/>
                  </a:ext>
                </a:extLst>
              </a:tr>
              <a:tr h="555187">
                <a:tc>
                  <a:txBody>
                    <a:bodyPr vert="horz" wrap="square"/>
                    <a:lstStyle/>
                    <a:p>
                      <a:pPr algn="ctr">
                        <a:spcAft>
                          <a:spcPts val="1200"/>
                        </a:spcAft>
                      </a:pPr>
                      <a:r>
                        <a:rPr lang="en-IN" sz="1100">
                          <a:effectLst/>
                        </a:rPr>
                        <a:t>Random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1.97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27.56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5.25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8745571"/>
                  </a:ext>
                </a:extLst>
              </a:tr>
              <a:tr h="555187">
                <a:tc>
                  <a:txBody>
                    <a:bodyPr vert="horz" wrap="square"/>
                    <a:lstStyle/>
                    <a:p>
                      <a:pPr algn="ctr">
                        <a:spcAft>
                          <a:spcPts val="1200"/>
                        </a:spcAft>
                      </a:pPr>
                      <a:r>
                        <a:rPr lang="en-IN" sz="1100">
                          <a:effectLst/>
                        </a:rPr>
                        <a:t>Decision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1.98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47.38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6.88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4071034"/>
                  </a:ext>
                </a:extLst>
              </a:tr>
              <a:tr h="555187">
                <a:tc>
                  <a:txBody>
                    <a:bodyPr vert="horz" wrap="square"/>
                    <a:lstStyle/>
                    <a:p>
                      <a:pPr algn="ctr">
                        <a:spcAft>
                          <a:spcPts val="1200"/>
                        </a:spcAft>
                      </a:pPr>
                      <a:r>
                        <a:rPr lang="en-IN" sz="1100">
                          <a:effectLst/>
                        </a:rPr>
                        <a:t>XGBoost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2.35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34.22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5.85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6247619"/>
                  </a:ext>
                </a:extLst>
              </a:tr>
            </a:tbl>
          </a:graphicData>
        </a:graphic>
      </p:graphicFrame>
    </p:spTree>
    <p:extLst>
      <p:ext uri="{BB962C8B-B14F-4D97-AF65-F5344CB8AC3E}">
        <p14:creationId xmlns:p14="http://schemas.microsoft.com/office/powerpoint/2010/main" val="1143409910"/>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1305EC4-AC42-498D-A391-CBCEA60FFCB5}"/>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Comparison:</a:t>
            </a:r>
            <a:endParaRPr lang="en-IN" b="1">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A82A2CC-FB74-48C8-B529-27616585F36D}"/>
              </a:ext>
            </a:extLst>
          </p:cNvPr>
          <p:cNvSpPr>
            <a:spLocks noChangeArrowheads="1"/>
          </p:cNvSpPr>
          <p:nvPr/>
        </p:nvSpPr>
        <p:spPr bwMode="auto">
          <a:xfrm>
            <a:off x="-2332297" y="0"/>
            <a:ext cx="163702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2DB41-C19E-4560-8DD0-B63D4424AD8D}"/>
              </a:ext>
            </a:extLst>
          </p:cNvPr>
          <p:cNvSpPr txBox="1"/>
          <p:nvPr/>
        </p:nvSpPr>
        <p:spPr>
          <a:xfrm>
            <a:off x="963561" y="5211097"/>
            <a:ext cx="9783097" cy="1452642"/>
          </a:xfrm>
          <a:prstGeom prst="rect">
            <a:avLst/>
          </a:prstGeom>
          <a:noFill/>
        </p:spPr>
        <p:txBody>
          <a:bodyPr wrap="square" rtlCol="0">
            <a:spAutoFit/>
          </a:bodyPr>
          <a:lstStyle/>
          <a:p>
            <a:pPr>
              <a:lnSpc>
                <a:spcPct val="107000"/>
              </a:lnSpc>
              <a:spcAft>
                <a:spcPts val="800"/>
              </a:spcAft>
            </a:pPr>
            <a:r>
              <a:rPr lang="en-IN" sz="2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performance model and cross-validation score the minimum difference is for xgboost. so finally, this is our best model. </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EC9ABEDC-6F85-42CF-9621-BB8AD05F6233}"/>
              </a:ext>
            </a:extLst>
          </p:cNvPr>
          <p:cNvGraphicFramePr>
            <a:graphicFrameLocks noGrp="1"/>
          </p:cNvGraphicFramePr>
          <p:nvPr>
            <p:ph idx="1"/>
            <p:extLst>
              <p:ext uri="{D42A27DB-BD31-4B8C-83A1-F6EECF244321}">
                <p14:modId xmlns:p14="http://schemas.microsoft.com/office/powerpoint/2010/main" val="1675980470"/>
              </p:ext>
            </p:extLst>
          </p:nvPr>
        </p:nvGraphicFramePr>
        <p:xfrm>
          <a:off x="963561" y="1484671"/>
          <a:ext cx="9783098" cy="3451124"/>
        </p:xfrm>
        <a:graphic>
          <a:graphicData uri="http://schemas.openxmlformats.org/drawingml/2006/table">
            <a:tbl>
              <a:tblPr firstRow="1" firstCol="1" bandRow="1">
                <a:tableStyleId>{5C22544A-7EE6-4342-B048-85BDC9FD1C3A}</a:tableStyleId>
              </a:tblPr>
              <a:tblGrid>
                <a:gridCol w="5121714">
                  <a:extLst>
                    <a:ext uri="{9D8B030D-6E8A-4147-A177-3AD203B41FA5}">
                      <a16:colId xmlns:a16="http://schemas.microsoft.com/office/drawing/2014/main" val="392885928"/>
                    </a:ext>
                  </a:extLst>
                </a:gridCol>
                <a:gridCol w="4661384">
                  <a:extLst>
                    <a:ext uri="{9D8B030D-6E8A-4147-A177-3AD203B41FA5}">
                      <a16:colId xmlns:a16="http://schemas.microsoft.com/office/drawing/2014/main" val="3153836206"/>
                    </a:ext>
                  </a:extLst>
                </a:gridCol>
              </a:tblGrid>
              <a:tr h="700229">
                <a:tc>
                  <a:txBody>
                    <a:bodyPr vert="horz" wrap="square"/>
                    <a:lstStyle/>
                    <a:p>
                      <a:pPr algn="ctr">
                        <a:spcAft>
                          <a:spcPts val="1200"/>
                        </a:spcAft>
                      </a:pPr>
                      <a:r>
                        <a:rPr lang="en-IN" sz="1400">
                          <a:effectLst/>
                        </a:rPr>
                        <a:t>Performance Metric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400">
                          <a:effectLst/>
                        </a:rPr>
                        <a:t>Cross -Validation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921550"/>
                  </a:ext>
                </a:extLst>
              </a:tr>
              <a:tr h="550179">
                <a:tc>
                  <a:txBody>
                    <a:bodyPr vert="horz" wrap="square"/>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-4.16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6282585"/>
                  </a:ext>
                </a:extLst>
              </a:tr>
              <a:tr h="550179">
                <a:tc>
                  <a:txBody>
                    <a:bodyPr vert="horz" wrap="square"/>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53.89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0970011"/>
                  </a:ext>
                </a:extLst>
              </a:tr>
              <a:tr h="550179">
                <a:tc>
                  <a:txBody>
                    <a:bodyPr vert="horz" wrap="square"/>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69.19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9803817"/>
                  </a:ext>
                </a:extLst>
              </a:tr>
              <a:tr h="550179">
                <a:tc>
                  <a:txBody>
                    <a:bodyPr vert="horz" wrap="square"/>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54.18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668299"/>
                  </a:ext>
                </a:extLst>
              </a:tr>
              <a:tr h="550179">
                <a:tc>
                  <a:txBody>
                    <a:bodyPr vert="horz" wrap="square"/>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vert="horz" wrap="square"/>
                    <a:lstStyle/>
                    <a:p>
                      <a:pPr algn="ctr">
                        <a:spcAft>
                          <a:spcPts val="1200"/>
                        </a:spcAft>
                      </a:pPr>
                      <a:r>
                        <a:rPr lang="en-IN" sz="1100">
                          <a:effectLst/>
                        </a:rPr>
                        <a:t>65.62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8255676"/>
                  </a:ext>
                </a:extLst>
              </a:tr>
            </a:tbl>
          </a:graphicData>
        </a:graphic>
      </p:graphicFrame>
    </p:spTree>
    <p:extLst>
      <p:ext uri="{BB962C8B-B14F-4D97-AF65-F5344CB8AC3E}">
        <p14:creationId xmlns:p14="http://schemas.microsoft.com/office/powerpoint/2010/main" val="3549840786"/>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b="1">
                <a:latin typeface="Times New Roman" panose="02020603050405020304" pitchFamily="18" charset="0"/>
                <a:cs typeface="Times New Roman" panose="02020603050405020304" pitchFamily="18" charset="0"/>
              </a:rPr>
              <a:t>Hyper Parameter Tuning</a:t>
            </a:r>
            <a:endParaRPr lang="en-IN"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a:solidFill>
                  <a:srgbClr val="202124"/>
                </a:solidFill>
                <a:effectLst/>
                <a:latin typeface="Times New Roman" panose="02020603050405020304" pitchFamily="18" charset="0"/>
                <a:ea typeface="Calibri" panose="020f0502020204030204" pitchFamily="34" charset="0"/>
              </a:rPr>
              <a:t>The Hyper parameter tuning is carried out for XGBoost Regressor model</a:t>
            </a:r>
            <a:r>
              <a:rPr lang="en-IN" sz="1800" b="1">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a:latin typeface="Times New Roman" panose="02020603050405020304" pitchFamily="18" charset="0"/>
                <a:cs typeface="Times New Roman" panose="02020603050405020304" pitchFamily="18" charset="0"/>
              </a:rPr>
              <a:t>Because performance metric score is  72.02.</a:t>
            </a:r>
            <a:endParaRPr lang="en-IN"/>
          </a:p>
        </p:txBody>
      </p:sp>
    </p:spTree>
    <p:extLst>
      <p:ext uri="{BB962C8B-B14F-4D97-AF65-F5344CB8AC3E}">
        <p14:creationId xmlns:p14="http://schemas.microsoft.com/office/powerpoint/2010/main" val="1778912509"/>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F14ED73-0729-40E7-AE5D-FC83E0166B2D}"/>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Hyper Parameter Tuning Performance</a:t>
            </a:r>
            <a:endParaRPr lang="en-IN" b="1"/>
          </a:p>
        </p:txBody>
      </p:sp>
      <p:sp>
        <p:nvSpPr>
          <p:cNvPr id="3" name="Content Placeholder 2">
            <a:extLst>
              <a:ext uri="{FF2B5EF4-FFF2-40B4-BE49-F238E27FC236}">
                <a16:creationId xmlns:a16="http://schemas.microsoft.com/office/drawing/2014/main" id="{EE3F3AE2-303F-447D-ADA5-B4F2B4B62675}"/>
              </a:ext>
            </a:extLst>
          </p:cNvPr>
          <p:cNvSpPr>
            <a:spLocks noGrp="1"/>
          </p:cNvSpPr>
          <p:nvPr>
            <p:ph idx="1"/>
          </p:nvPr>
        </p:nvSpPr>
        <p:spPr/>
        <p:txBody>
          <a:bodyPr/>
          <a:lstStyle/>
          <a:p>
            <a:r>
              <a:rPr lang="en-IN" sz="3600" b="1" err="1">
                <a:solidFill>
                  <a:srgbClr val="202124"/>
                </a:solidFill>
                <a:effectLst/>
                <a:latin typeface="Times New Roman" panose="02020603050405020304" pitchFamily="18" charset="0"/>
                <a:ea typeface="Calibri" panose="020f0502020204030204" pitchFamily="34" charset="0"/>
              </a:rPr>
              <a:t>XGBoost Regressor:</a:t>
            </a:r>
          </a:p>
          <a:p>
            <a:pPr marL="0" indent="0">
              <a:buNone/>
            </a:pPr>
            <a:r>
              <a:rPr lang="en-IN" b="1">
                <a:solidFill>
                  <a:srgbClr val="202124"/>
                </a:solidFill>
                <a:latin typeface="Times New Roman" panose="02020603050405020304" pitchFamily="18" charset="0"/>
              </a:rPr>
              <a:t>	R2 Score : 78.18</a:t>
            </a:r>
          </a:p>
          <a:p>
            <a:pPr marL="0" indent="0">
              <a:buNone/>
            </a:pPr>
            <a:r>
              <a:rPr lang="en-IN" b="1">
                <a:solidFill>
                  <a:srgbClr val="202124"/>
                </a:solidFill>
                <a:latin typeface="Times New Roman" panose="02020603050405020304" pitchFamily="18" charset="0"/>
              </a:rPr>
              <a:t>	Cross validation Score :	 69.29</a:t>
            </a:r>
            <a:endParaRPr lang="en-IN"/>
          </a:p>
        </p:txBody>
      </p:sp>
    </p:spTree>
    <p:extLst>
      <p:ext uri="{BB962C8B-B14F-4D97-AF65-F5344CB8AC3E}">
        <p14:creationId xmlns:p14="http://schemas.microsoft.com/office/powerpoint/2010/main" val="673048205"/>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b="1">
                <a:latin typeface="Times New Roman" panose="02020603050405020304" pitchFamily="18" charset="0"/>
                <a:cs typeface="Times New Roman" panose="02020603050405020304" pitchFamily="18" charset="0"/>
              </a:rPr>
              <a:t>Best Model</a:t>
            </a:r>
            <a:endParaRPr lang="en-IN" sz="44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24000" y="3668712"/>
            <a:ext cx="9144000" cy="2217737"/>
          </a:xfrm>
        </p:spPr>
        <p:txBody>
          <a:bodyPr>
            <a:normAutofit/>
          </a:bodyPr>
          <a:lstStyle/>
          <a:p>
            <a:r>
              <a:rPr lang="en-US" sz="2800">
                <a:latin typeface="Times New Roman" panose="02020603050405020304" pitchFamily="18" charset="0"/>
                <a:cs typeface="Times New Roman" panose="02020603050405020304" pitchFamily="18" charset="0"/>
              </a:rPr>
              <a:t>Hyper parameter Tuning performance is carried out for XGBoost </a:t>
            </a:r>
            <a:r>
              <a:rPr lang="en-IN" sz="2800">
                <a:solidFill>
                  <a:srgbClr val="202124"/>
                </a:solidFill>
                <a:effectLst/>
                <a:latin typeface="Times New Roman" panose="02020603050405020304" pitchFamily="18" charset="0"/>
                <a:ea typeface="Calibri" panose="020f0502020204030204" pitchFamily="34" charset="0"/>
              </a:rPr>
              <a:t>Regressor:</a:t>
            </a:r>
          </a:p>
          <a:p>
            <a:r>
              <a:rPr lang="en-US" sz="2800">
                <a:latin typeface="Times New Roman" panose="02020603050405020304" pitchFamily="18" charset="0"/>
                <a:cs typeface="Times New Roman" panose="02020603050405020304" pitchFamily="18" charset="0"/>
              </a:rPr>
              <a:t>Hyper parameter Tuning i.e.,R2 score and Cross validation score = 78.18% and 69.29% respectively. Finally, XGBoost is best model for these dataset. </a:t>
            </a:r>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a:solidFill>
                  <a:srgbClr val="000000"/>
                </a:solidFill>
                <a:effectLst/>
                <a:latin typeface="Times New Roman" panose="02020603050405020304" pitchFamily="18" charset="0"/>
                <a:ea typeface="Times New Roman" panose="02020603050405020304" pitchFamily="18" charset="0"/>
              </a:rPr>
              <a:t>Performance Interpretation:</a:t>
            </a:r>
            <a:endParaRPr lang="en-IN">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a:solidFill>
                  <a:srgbClr val="000000"/>
                </a:solidFill>
                <a:effectLst/>
                <a:latin typeface="Times New Roman" panose="02020603050405020304" pitchFamily="18" charset="0"/>
                <a:ea typeface="Times New Roman" panose="02020603050405020304" pitchFamily="18" charset="0"/>
              </a:rPr>
              <a:t>MAE (Mean Absolute Error)</a:t>
            </a:r>
            <a:endParaRPr lang="en-IN">
              <a:effectLst/>
              <a:latin typeface="Times New Roman" panose="02020603050405020304" pitchFamily="18" charset="0"/>
              <a:ea typeface="Times New Roman" panose="02020603050405020304" pitchFamily="18" charset="0"/>
            </a:endParaRPr>
          </a:p>
          <a:p>
            <a:endParaRPr lang="en-IN" sz="180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a:solidFill>
                  <a:srgbClr val="000000"/>
                </a:solidFill>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r>
              <a:rPr lang="en-IN" sz="2400" b="1">
                <a:solidFill>
                  <a:srgbClr val="000000"/>
                </a:solidFill>
                <a:effectLst/>
                <a:latin typeface="Times New Roman" panose="02020603050405020304" pitchFamily="18" charset="0"/>
                <a:ea typeface="Times New Roman" panose="02020603050405020304" pitchFamily="18" charset="0"/>
              </a:rPr>
              <a:t>RMSE (Root Mean Squared Error)</a:t>
            </a:r>
            <a:r>
              <a:rPr lang="en-IN" sz="2400">
                <a:solidFill>
                  <a:srgbClr val="000000"/>
                </a:solidFill>
                <a:effectLst/>
                <a:latin typeface="Times New Roman" panose="02020603050405020304" pitchFamily="18" charset="0"/>
                <a:ea typeface="Times New Roman" panose="02020603050405020304" pitchFamily="18" charset="0"/>
              </a:rPr>
              <a:t> </a:t>
            </a:r>
            <a:endParaRPr lang="en-IN" sz="2400">
              <a:effectLst/>
              <a:latin typeface="Times New Roman" panose="02020603050405020304" pitchFamily="18" charset="0"/>
              <a:ea typeface="Times New Roman" panose="02020603050405020304" pitchFamily="18" charset="0"/>
            </a:endParaRPr>
          </a:p>
          <a:p>
            <a:endParaRPr lang="en-IN"/>
          </a:p>
        </p:txBody>
      </p:sp>
      <p:pic>
        <p:nvPicPr>
          <p:cNvPr id="11" name="Content Placeholder 10">
            <a:extLst>
              <a:ext uri="{FF2B5EF4-FFF2-40B4-BE49-F238E27FC236}">
                <a16:creationId xmlns:a16="http://schemas.microsoft.com/office/drawing/2014/main" id="{8141BBA9-3E54-4467-A9FE-6F3062314DD8}"/>
              </a:ext>
            </a:extLst>
          </p:cNvPr>
          <p:cNvPicPr>
            <a:picLocks noGrp="1" noChangeAspect="1"/>
          </p:cNvPicPr>
          <p:nvPr>
            <p:ph sz="half" idx="2"/>
          </p:nvPr>
        </p:nvPicPr>
        <p:blipFill>
          <a:blip r:embed="rId2"/>
          <a:stretch>
            <a:fillRect/>
          </a:stretch>
        </p:blipFill>
        <p:spPr>
          <a:xfrm>
            <a:off x="862012" y="2343150"/>
            <a:ext cx="4891087" cy="3695700"/>
          </a:xfrm>
        </p:spPr>
      </p:pic>
      <p:pic>
        <p:nvPicPr>
          <p:cNvPr id="13" name="Content Placeholder 12">
            <a:extLst>
              <a:ext uri="{FF2B5EF4-FFF2-40B4-BE49-F238E27FC236}">
                <a16:creationId xmlns:a16="http://schemas.microsoft.com/office/drawing/2014/main" id="{3A923C4E-A230-4699-8993-927FE058B687}"/>
              </a:ext>
            </a:extLst>
          </p:cNvPr>
          <p:cNvPicPr>
            <a:picLocks noGrp="1" noChangeAspect="1"/>
          </p:cNvPicPr>
          <p:nvPr>
            <p:ph sz="quarter" idx="4"/>
          </p:nvPr>
        </p:nvPicPr>
        <p:blipFill>
          <a:blip r:embed="rId3"/>
          <a:stretch>
            <a:fillRect/>
          </a:stretch>
        </p:blipFill>
        <p:spPr>
          <a:xfrm>
            <a:off x="6172200" y="2505075"/>
            <a:ext cx="5157787" cy="3695700"/>
          </a:xfrm>
        </p:spPr>
      </p:pic>
    </p:spTree>
    <p:extLst>
      <p:ext uri="{BB962C8B-B14F-4D97-AF65-F5344CB8AC3E}">
        <p14:creationId xmlns:p14="http://schemas.microsoft.com/office/powerpoint/2010/main" val="4103705170"/>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lnSpcReduction="10000"/>
          </a:bodyPr>
          <a:lstStyle/>
          <a:p>
            <a:r>
              <a:rPr lang="en-IN">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XGBoost models. We have 29 features in our data which is a big number, so we will take a look at the 15 most important features.</a:t>
            </a:r>
          </a:p>
          <a:p>
            <a:endParaRPr lang="en-IN"/>
          </a:p>
        </p:txBody>
      </p:sp>
    </p:spTree>
    <p:extLst>
      <p:ext uri="{BB962C8B-B14F-4D97-AF65-F5344CB8AC3E}">
        <p14:creationId xmlns:p14="http://schemas.microsoft.com/office/powerpoint/2010/main" val="98604816"/>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52450"/>
            <a:ext cx="10944225" cy="5139869"/>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1.Data Collection Phase:</a:t>
            </a:r>
          </a:p>
          <a:p>
            <a:endParaRPr lang="en-US" sz="24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a:latin typeface="Times New Roman" panose="02020603050405020304" pitchFamily="18" charset="0"/>
                <a:cs typeface="Times New Roman" panose="02020603050405020304" pitchFamily="18" charset="0"/>
              </a:rPr>
              <a:t>more the data better the model.</a:t>
            </a:r>
          </a:p>
          <a:p>
            <a:r>
              <a:rPr lang="en-US" sz="2000">
                <a:latin typeface="Times New Roman" panose="02020603050405020304" pitchFamily="18" charset="0"/>
                <a:cs typeface="Times New Roman" panose="02020603050405020304" pitchFamily="18" charset="0"/>
              </a:rPr>
              <a:t>In this section You need to scrape the data of used cars from websites (Olx, cardekho, Cars24 </a:t>
            </a:r>
          </a:p>
          <a:p>
            <a:r>
              <a:rPr lang="en-US" sz="200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a:latin typeface="Times New Roman" panose="02020603050405020304" pitchFamily="18" charset="0"/>
                <a:cs typeface="Times New Roman" panose="02020603050405020304" pitchFamily="18" charset="0"/>
              </a:rPr>
              <a:t>completely depends on the website from which you are fetching the data.</a:t>
            </a:r>
          </a:p>
          <a:p>
            <a:r>
              <a:rPr lang="en-US" sz="200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a:latin typeface="Times New Roman" panose="02020603050405020304" pitchFamily="18" charset="0"/>
                <a:cs typeface="Times New Roman" panose="02020603050405020304" pitchFamily="18" charset="0"/>
              </a:rPr>
              <a:t>Hatchback.</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522BF8-6B66-4A71-98A9-6CD017F53231}"/>
              </a:ext>
            </a:extLst>
          </p:cNvPr>
          <p:cNvSpPr txBox="1"/>
          <p:nvPr/>
        </p:nvSpPr>
        <p:spPr>
          <a:xfrm>
            <a:off x="4905377" y="6000750"/>
            <a:ext cx="1676400" cy="369332"/>
          </a:xfrm>
          <a:prstGeom prst="rect">
            <a:avLst/>
          </a:prstGeom>
          <a:noFill/>
        </p:spPr>
        <p:txBody>
          <a:bodyPr wrap="square" rtlCol="0">
            <a:spAutoFit/>
          </a:bodyPr>
          <a:lstStyle/>
          <a:p>
            <a:r>
              <a:rPr lang="en-US"/>
              <a:t>…Continued…</a:t>
            </a:r>
          </a:p>
        </p:txBody>
      </p:sp>
    </p:spTree>
    <p:extLst>
      <p:ext uri="{BB962C8B-B14F-4D97-AF65-F5344CB8AC3E}">
        <p14:creationId xmlns:p14="http://schemas.microsoft.com/office/powerpoint/2010/main" val="1318032949"/>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F375056-5FC2-40D7-82AF-629F389C2465}"/>
              </a:ext>
            </a:extLst>
          </p:cNvPr>
          <p:cNvSpPr>
            <a:spLocks noGrp="1"/>
          </p:cNvSpPr>
          <p:nvPr>
            <p:ph type="title"/>
          </p:nvPr>
        </p:nvSpPr>
        <p:spPr/>
        <p:txBody>
          <a:bodyPr/>
          <a:lstStyle/>
          <a:p>
            <a:r>
              <a:rPr lang="en-IN" sz="4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a:p>
        </p:txBody>
      </p:sp>
      <p:pic>
        <p:nvPicPr>
          <p:cNvPr id="6" name="Content Placeholder 5">
            <a:extLst>
              <a:ext uri="{FF2B5EF4-FFF2-40B4-BE49-F238E27FC236}">
                <a16:creationId xmlns:a16="http://schemas.microsoft.com/office/drawing/2014/main" id="{EA7516EE-DBCE-4784-871F-E0B6BB3C823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743619" y="1994945"/>
            <a:ext cx="6704762" cy="4012698"/>
          </a:xfrm>
          <a:prstGeom prst="rect">
            <a:avLst/>
          </a:prstGeom>
          <a:noFill/>
          <a:ln>
            <a:noFill/>
          </a:ln>
        </p:spPr>
      </p:pic>
      <p:sp>
        <p:nvSpPr>
          <p:cNvPr id="7" name="TextBox 6">
            <a:extLst>
              <a:ext uri="{FF2B5EF4-FFF2-40B4-BE49-F238E27FC236}">
                <a16:creationId xmlns:a16="http://schemas.microsoft.com/office/drawing/2014/main" id="{944F1AF0-94DF-4748-8D7E-FC1B20A1546E}"/>
              </a:ext>
            </a:extLst>
          </p:cNvPr>
          <p:cNvSpPr txBox="1"/>
          <p:nvPr/>
        </p:nvSpPr>
        <p:spPr>
          <a:xfrm>
            <a:off x="1400175" y="6007643"/>
            <a:ext cx="10077450" cy="923330"/>
          </a:xfrm>
          <a:prstGeom prst="rect">
            <a:avLst/>
          </a:prstGeom>
          <a:noFill/>
        </p:spPr>
        <p:txBody>
          <a:bodyPr wrap="square" rtlCol="0">
            <a:spAutoFit/>
          </a:bodyPr>
          <a:lstStyle/>
          <a:p>
            <a:r>
              <a:rPr lang="en-IN" sz="1800">
                <a:effectLst/>
                <a:latin typeface="Times New Roman" panose="02020603050405020304" pitchFamily="18" charset="0"/>
                <a:ea typeface="Times New Roman" panose="02020603050405020304" pitchFamily="18" charset="0"/>
              </a:rPr>
              <a:t>Notice here in feature importance of XGBoost, the transmission manual feature plays a prominent role for target variable.</a:t>
            </a:r>
          </a:p>
          <a:p>
            <a:endParaRPr lang="en-IN"/>
          </a:p>
        </p:txBody>
      </p:sp>
    </p:spTree>
    <p:extLst>
      <p:ext uri="{BB962C8B-B14F-4D97-AF65-F5344CB8AC3E}">
        <p14:creationId xmlns:p14="http://schemas.microsoft.com/office/powerpoint/2010/main" val="9984561"/>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a:solidFill>
                  <a:srgbClr val="000000"/>
                </a:solidFill>
                <a:effectLst/>
                <a:latin typeface="Times New Roman" panose="02020603050405020304" pitchFamily="18" charset="0"/>
                <a:ea typeface="Times New Roman" panose="02020603050405020304" pitchFamily="18" charset="0"/>
              </a:rPr>
            </a:br>
            <a:r>
              <a:rPr lang="en-IN" b="1">
                <a:solidFill>
                  <a:srgbClr val="000000"/>
                </a:solidFill>
                <a:effectLst/>
                <a:latin typeface="Times New Roman" panose="02020603050405020304" pitchFamily="18" charset="0"/>
                <a:ea typeface="Times New Roman" panose="02020603050405020304" pitchFamily="18" charset="0"/>
              </a:rPr>
              <a:t>Conclusion:</a:t>
            </a:r>
            <a:br>
              <a:rPr lang="en-IN" b="1">
                <a:effectLst/>
                <a:latin typeface="Times New Roman" panose="02020603050405020304" pitchFamily="18" charset="0"/>
                <a:ea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a:effectLst/>
              <a:latin typeface="Times New Roman" panose="02020603050405020304" pitchFamily="18" charset="0"/>
              <a:ea typeface="Times New Roman" panose="02020603050405020304" pitchFamily="18" charset="0"/>
            </a:endParaRPr>
          </a:p>
          <a:p>
            <a:pPr marL="0" indent="0">
              <a:buNone/>
            </a:pPr>
            <a:endParaRPr lang="en-IN"/>
          </a:p>
        </p:txBody>
      </p:sp>
      <p:pic>
        <p:nvPicPr>
          <p:cNvPr id="6" name="Picture 5">
            <a:extLst>
              <a:ext uri="{FF2B5EF4-FFF2-40B4-BE49-F238E27FC236}">
                <a16:creationId xmlns:a16="http://schemas.microsoft.com/office/drawing/2014/main" id="{84415F4E-BF57-42A0-9D4A-2DE96E147CE0}"/>
              </a:ext>
            </a:extLst>
          </p:cNvPr>
          <p:cNvPicPr>
            <a:picLocks noChangeAspect="1"/>
          </p:cNvPicPr>
          <p:nvPr/>
        </p:nvPicPr>
        <p:blipFill>
          <a:blip r:embed="rId2"/>
          <a:stretch>
            <a:fillRect/>
          </a:stretch>
        </p:blipFill>
        <p:spPr>
          <a:xfrm>
            <a:off x="1063381" y="4835484"/>
            <a:ext cx="9474687" cy="1568531"/>
          </a:xfrm>
          <a:prstGeom prst="rect">
            <a:avLst/>
          </a:prstGeom>
        </p:spPr>
      </p:pic>
    </p:spTree>
    <p:extLst>
      <p:ext uri="{BB962C8B-B14F-4D97-AF65-F5344CB8AC3E}">
        <p14:creationId xmlns:p14="http://schemas.microsoft.com/office/powerpoint/2010/main" val="2996487720"/>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Thank you</a:t>
            </a:r>
            <a:endParaRPr lang="en-IN"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71500"/>
            <a:ext cx="10944225" cy="3908762"/>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2.Model Building Phase:</a:t>
            </a:r>
          </a:p>
          <a:p>
            <a:endParaRPr lang="en-US" sz="24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a:latin typeface="Times New Roman" panose="02020603050405020304" pitchFamily="18" charset="0"/>
                <a:cs typeface="Times New Roman" panose="02020603050405020304" pitchFamily="18" charset="0"/>
              </a:rPr>
              <a:t>model.</a:t>
            </a:r>
          </a:p>
          <a:p>
            <a:r>
              <a:rPr lang="en-US" sz="2000">
                <a:latin typeface="Times New Roman" panose="02020603050405020304" pitchFamily="18" charset="0"/>
                <a:cs typeface="Times New Roman" panose="02020603050405020304" pitchFamily="18" charset="0"/>
              </a:rPr>
              <a:t>Follow the complete life cycle of data science. Include all the steps like.</a:t>
            </a:r>
          </a:p>
          <a:p>
            <a:r>
              <a:rPr lang="en-US" sz="2000">
                <a:latin typeface="Times New Roman" panose="02020603050405020304" pitchFamily="18" charset="0"/>
                <a:cs typeface="Times New Roman" panose="02020603050405020304" pitchFamily="18" charset="0"/>
              </a:rPr>
              <a:t>    1. Data Cleaning</a:t>
            </a:r>
          </a:p>
          <a:p>
            <a:r>
              <a:rPr lang="en-US" sz="2000">
                <a:latin typeface="Times New Roman" panose="02020603050405020304" pitchFamily="18" charset="0"/>
                <a:cs typeface="Times New Roman" panose="02020603050405020304" pitchFamily="18" charset="0"/>
              </a:rPr>
              <a:t>    2. Exploratory Data Analysis</a:t>
            </a:r>
          </a:p>
          <a:p>
            <a:r>
              <a:rPr lang="en-US" sz="2000">
                <a:latin typeface="Times New Roman" panose="02020603050405020304" pitchFamily="18" charset="0"/>
                <a:cs typeface="Times New Roman" panose="02020603050405020304" pitchFamily="18" charset="0"/>
              </a:rPr>
              <a:t>    3. Data Pre-processing</a:t>
            </a:r>
          </a:p>
          <a:p>
            <a:r>
              <a:rPr lang="en-US" sz="2000">
                <a:latin typeface="Times New Roman" panose="02020603050405020304" pitchFamily="18" charset="0"/>
                <a:cs typeface="Times New Roman" panose="02020603050405020304" pitchFamily="18" charset="0"/>
              </a:rPr>
              <a:t>    4. Model Building</a:t>
            </a:r>
          </a:p>
          <a:p>
            <a:r>
              <a:rPr lang="en-US" sz="2000">
                <a:latin typeface="Times New Roman" panose="02020603050405020304" pitchFamily="18" charset="0"/>
                <a:cs typeface="Times New Roman" panose="02020603050405020304" pitchFamily="18" charset="0"/>
              </a:rPr>
              <a:t>    5. Model Evaluation</a:t>
            </a:r>
          </a:p>
          <a:p>
            <a:r>
              <a:rPr lang="en-US" sz="2000">
                <a:latin typeface="Times New Roman" panose="02020603050405020304" pitchFamily="18" charset="0"/>
                <a:cs typeface="Times New Roman" panose="02020603050405020304" pitchFamily="18" charset="0"/>
              </a:rPr>
              <a:t>    6. Selecting the best model.</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625061"/>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EDA(Exploratory Data Analysis)</a:t>
            </a:r>
            <a:endParaRPr lang="en-IN" b="1"/>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63823889"/>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a:p>
        </p:txBody>
      </p:sp>
      <p:sp>
        <p:nvSpPr>
          <p:cNvPr id="8" name="Rectangle 5">
            <a:extLst>
              <a:ext uri="{FF2B5EF4-FFF2-40B4-BE49-F238E27FC236}">
                <a16:creationId xmlns:a16="http://schemas.microsoft.com/office/drawing/2014/main" id="{30FC38BE-89FD-4C86-9FA5-47B98DB4086F}"/>
              </a:ext>
            </a:extLst>
          </p:cNvPr>
          <p:cNvSpPr>
            <a:spLocks noGrp="1" noChangeArrowheads="1"/>
          </p:cNvSpPr>
          <p:nvPr>
            <p:ph idx="1"/>
          </p:nvPr>
        </p:nvSpPr>
        <p:spPr bwMode="auto">
          <a:xfrm>
            <a:off x="914400" y="2527531"/>
            <a:ext cx="103044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18865 records (rows) and 9 features (columns).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9,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'Brand', 'Variant', 'Manufacturing_year', 'Driven_km’,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 'Transmission', 'Selling_Price', 'location'.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Target Variable </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a:latin typeface="Times New Roman" panose="02020603050405020304" pitchFamily="18" charset="0"/>
                <a:cs typeface="Times New Roman" panose="02020603050405020304" pitchFamily="18" charset="0"/>
              </a:rPr>
              <a:t>Regression:</a:t>
            </a:r>
          </a:p>
          <a:p>
            <a:pPr marL="0" indent="0">
              <a:buNone/>
            </a:pPr>
            <a:r>
              <a:rPr lang="en-US" i="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b="1">
                <a:latin typeface="Times New Roman" panose="02020603050405020304" pitchFamily="18" charset="0"/>
                <a:cs typeface="Times New Roman" panose="02020603050405020304" pitchFamily="18" charset="0"/>
              </a:rPr>
              <a:t>Visualization</a:t>
            </a:r>
            <a:endParaRPr lang="en-IN" sz="66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91425294"/>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9A58FB2-1D62-4074-8377-54B02A5F6AD2}"/>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Target Variable (Selling Price)</a:t>
            </a:r>
            <a:endParaRPr lang="en-IN"/>
          </a:p>
        </p:txBody>
      </p:sp>
      <p:pic>
        <p:nvPicPr>
          <p:cNvPr id="5" name="Content Placeholder 4">
            <a:extLst>
              <a:ext uri="{FF2B5EF4-FFF2-40B4-BE49-F238E27FC236}">
                <a16:creationId xmlns:a16="http://schemas.microsoft.com/office/drawing/2014/main" id="{6854F115-DA5D-46D1-AE15-C690199E1A15}"/>
              </a:ext>
            </a:extLst>
          </p:cNvPr>
          <p:cNvPicPr>
            <a:picLocks noGrp="1" noChangeAspect="1"/>
          </p:cNvPicPr>
          <p:nvPr>
            <p:ph idx="1"/>
          </p:nvPr>
        </p:nvPicPr>
        <p:blipFill>
          <a:blip r:embed="rId2"/>
          <a:stretch>
            <a:fillRect/>
          </a:stretch>
        </p:blipFill>
        <p:spPr>
          <a:xfrm>
            <a:off x="838199" y="1690688"/>
            <a:ext cx="10515599" cy="4176712"/>
          </a:xfrm>
        </p:spPr>
      </p:pic>
    </p:spTree>
    <p:extLst>
      <p:ext uri="{BB962C8B-B14F-4D97-AF65-F5344CB8AC3E}">
        <p14:creationId xmlns:p14="http://schemas.microsoft.com/office/powerpoint/2010/main" val="408882227"/>
      </p:ext>
    </p:extLst>
  </p:cSld>
  <p:clrMapOvr>
    <a:masterClrMapping/>
  </p:clrMapOvr>
  <p:transition/>
  <p:timing/>
</p:sld>
</file>

<file path=ppt/tags/tag1.xml><?xml version="1.0" encoding="utf-8"?>
<p:tagLst xmlns:p="http://schemas.openxmlformats.org/presentationml/2006/main">
  <p:tag name="AS_NET" val="5.0.12"/>
  <p:tag name="AS_OS" val="Microsoft Windows NT 10.0.17763.0"/>
  <p:tag name="AS_RELEASE_DATE" val="2021.11.14"/>
  <p:tag name="AS_TITLE" val="Aspose.Slides for .NET5"/>
  <p:tag name="AS_VERSION" val="21.11"/>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Widescreen</PresentationFormat>
  <Paragraphs>115</Paragraphs>
  <Slides>32</Slides>
  <Notes>0</Notes>
  <TotalTime>288</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32</vt:i4>
      </vt:variant>
    </vt:vector>
  </HeadingPairs>
  <TitlesOfParts>
    <vt:vector baseType="lpstr" size="37">
      <vt:lpstr>Arial</vt:lpstr>
      <vt:lpstr>Calibri Light</vt:lpstr>
      <vt:lpstr>Calibri</vt:lpstr>
      <vt:lpstr>Times New Roman</vt:lpstr>
      <vt:lpstr>Office Theme</vt:lpstr>
      <vt:lpstr>Click to edit Master title style</vt:lpstr>
      <vt:lpstr>Problem Statement</vt:lpstr>
      <vt:lpstr>PowerPoint Presentation</vt:lpstr>
      <vt:lpstr>PowerPoint Presentation</vt:lpstr>
      <vt:lpstr>EDA(Exploratory Data Analysis)</vt:lpstr>
      <vt:lpstr>Data Description</vt:lpstr>
      <vt:lpstr>Target Variable </vt:lpstr>
      <vt:lpstr>Visualization</vt:lpstr>
      <vt:lpstr>Target Variable (Selling Price)</vt:lpstr>
      <vt:lpstr>PowerPoint Presentation</vt:lpstr>
      <vt:lpstr>PowerPoint Presentation</vt:lpstr>
      <vt:lpstr>PowerPoint Presentation</vt:lpstr>
      <vt:lpstr>Data Cleaning</vt:lpstr>
      <vt:lpstr>PowerPoint Presentation</vt:lpstr>
      <vt:lpstr>Statistical Summary</vt:lpstr>
      <vt:lpstr>Correlation matrix:</vt:lpstr>
      <vt:lpstr>PowerPoint Presentation</vt:lpstr>
      <vt:lpstr>Checking the columns which are positively and negative correlated with the target columns: </vt:lpstr>
      <vt:lpstr>Checking the data distribution among all the columns.</vt:lpstr>
      <vt:lpstr>PowerPoint Presentation</vt:lpstr>
      <vt:lpstr>Checking Skewness:Now here, we are going to use Power transform function to handle skewness in dataset</vt:lpstr>
      <vt:lpstr>Model Building and Evaluation</vt:lpstr>
      <vt:lpstr>Performance Metric</vt:lpstr>
      <vt:lpstr>Comparison:</vt:lpstr>
      <vt:lpstr>Hyper Parameter Tuning</vt:lpstr>
      <vt:lpstr>Hyper Parameter Tuning Performance</vt:lpstr>
      <vt:lpstr>Best Model</vt:lpstr>
      <vt:lpstr>Performance Interpretation:</vt:lpstr>
      <vt:lpstr>Feature Importance’s:</vt:lpstr>
      <vt:lpstr>Feature Importance’s:</vt:lpstr>
      <vt:lpstr>Conclusion:</vt:lpstr>
      <vt:lpstr>PowerPoint Presentation</vt:lpstr>
    </vt:vector>
  </TitlesOfParts>
  <LinksUpToDate>0</LinksUpToDate>
  <SharedDoc>0</SharedDoc>
  <HyperlinksChanged>0</HyperlinksChanged>
  <Application>Aspose.Slides for .NET</Application>
  <AppVersion>21.1100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A PowerPoint presentation containing problem statement and understanding, EDA steps and visualizations, Steps and assumptions used to complete the project, model dashboard, finalized model, and conclusion.</dc:title>
  <dc:creator>Jayasurya E</dc:creator>
  <cp:lastModifiedBy>kiran kumar</cp:lastModifiedBy>
  <cp:revision>20</cp:revision>
  <dcterms:created xsi:type="dcterms:W3CDTF">2021-07-08T14:55:42Z</dcterms:created>
  <dcterms:modified xsi:type="dcterms:W3CDTF">2021-12-08T17:35:23Z</dcterms:modified>
</cp:coreProperties>
</file>