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1.9-->
<p:presentation xmlns:r="http://schemas.openxmlformats.org/officeDocument/2006/relationships" xmlns:a="http://schemas.openxmlformats.org/drawingml/2006/main" xmlns:p="http://schemas.openxmlformats.org/presentationml/2006/main" saveSubsetFonts="1">
  <p:sldMasterIdLst>
    <p:sldMasterId id="2147483702" r:id="rId1"/>
  </p:sldMasterIdLst>
  <p:sldIdLst>
    <p:sldId id="287"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136" y="-392"/>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slide" Target="slides/slide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5C6B435-7F0A-49EF-B866-9EEDF2B3BFF6}" type="datetimeFigureOut">
              <a:rPr lang="en-IN" smtClean="0"/>
              <a:t>19-11-2021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931B74D-D25B-43A0-B886-4105EECDC5D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1672614"/>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5C6B435-7F0A-49EF-B866-9EEDF2B3BFF6}"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1B74D-D25B-43A0-B886-4105EECDC5D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9757109"/>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5C6B435-7F0A-49EF-B866-9EEDF2B3BFF6}"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1B74D-D25B-43A0-B886-4105EECDC5D6}" type="slidenum">
              <a:rPr lang="en-IN" smtClean="0"/>
              <a:t>‹#›</a:t>
            </a:fld>
            <a:endParaRPr lang="en-IN"/>
          </a:p>
        </p:txBody>
      </p:sp>
      <p:cxnSp>
        <p:nvCxnSpPr>
          <p:cNvPr id="15" name="Straight Connector 14"/>
          <p:cNvCxnSpPr/>
          <p:nvPr/>
        </p:nvCxnSpPr>
        <p:spPr>
          <a:xfrm flipH="1">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1937426"/>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5C6B435-7F0A-49EF-B866-9EEDF2B3BFF6}"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1B74D-D25B-43A0-B886-4105EECDC5D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277047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6B435-7F0A-49EF-B866-9EEDF2B3BFF6}"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1B74D-D25B-43A0-B886-4105EECDC5D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5800771"/>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B5C6B435-7F0A-49EF-B866-9EEDF2B3BFF6}"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31B74D-D25B-43A0-B886-4105EECDC5D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238246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B5C6B435-7F0A-49EF-B866-9EEDF2B3BFF6}" type="datetimeFigureOut">
              <a:rPr lang="en-IN" smtClean="0"/>
              <a:t>19-11-2021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31B74D-D25B-43A0-B886-4105EECDC5D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3411789"/>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5C6B435-7F0A-49EF-B866-9EEDF2B3BFF6}" type="datetimeFigureOut">
              <a:rPr lang="en-IN" smtClean="0"/>
              <a:t>19-11-2021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31B74D-D25B-43A0-B886-4105EECDC5D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86892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5C6B435-7F0A-49EF-B866-9EEDF2B3BFF6}" type="datetimeFigureOut">
              <a:rPr lang="en-IN" smtClean="0"/>
              <a:t>19-11-2021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31B74D-D25B-43A0-B886-4105EECDC5D6}" type="slidenum">
              <a:rPr lang="en-IN" smtClean="0"/>
              <a:t>‹#›</a:t>
            </a:fld>
            <a:endParaRPr lang="en-IN"/>
          </a:p>
        </p:txBody>
      </p:sp>
    </p:spTree>
    <p:extLst>
      <p:ext uri="{BB962C8B-B14F-4D97-AF65-F5344CB8AC3E}">
        <p14:creationId xmlns:p14="http://schemas.microsoft.com/office/powerpoint/2010/main" val="566705836"/>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6B435-7F0A-49EF-B866-9EEDF2B3BFF6}"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31B74D-D25B-43A0-B886-4105EECDC5D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071568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a:lstStyle/>
            <a:p/>
          </p:txBody>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lstStyle/>
            <a:p/>
          </p:txBody>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5C6B435-7F0A-49EF-B866-9EEDF2B3BFF6}" type="datetimeFigureOut">
              <a:rPr lang="en-IN" smtClean="0"/>
              <a:t>19-11-2021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931B74D-D25B-43A0-B886-4105EECDC5D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1654543"/>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image" Target="../media/image1.jpeg"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pic>
        <p:nvPicPr>
          <p:cNvPr id="7" name="Picture 6"/>
          <p:cNvPicPr>
            <a:picLocks noChangeAspect="1"/>
          </p:cNvPicPr>
          <p:nvPr/>
        </p:nvPicPr>
        <p:blipFill>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5C6B435-7F0A-49EF-B866-9EEDF2B3BFF6}" type="datetimeFigureOut">
              <a:rPr lang="en-IN" smtClean="0"/>
              <a:t>19-11-2021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931B74D-D25B-43A0-B886-4105EECDC5D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364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ransition/>
  <p:timing/>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Tx/>
        <a:buFont typeface="Arial"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Tx/>
        <a:buFont typeface="Arial"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Tx/>
        <a:buFont typeface="Arial"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Tx/>
        <a:buFont typeface="Arial"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Tx/>
        <a:buFont typeface="Arial"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Tx/>
        <a:buFont typeface="Arial"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Tx/>
        <a:buFont typeface="Arial"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Tx/>
        <a:buFont typeface="Arial"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Tx/>
        <a:buFont typeface="Arial"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 Id="rId3" Type="http://schemas.openxmlformats.org/officeDocument/2006/relationships/hyperlink" Target="http://www.illuminatedlvg.com/2012/11/21-days-of-contagious-gratitude-day-21.html" TargetMode="External" /><Relationship Id="rId4" Type="http://schemas.openxmlformats.org/officeDocument/2006/relationships/hyperlink" Target="https://creativecommons.org/licenses/by-nc-nd/3.0/"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Title 1" title=""/>
          <p:cNvSpPr>
            <a:spLocks noGrp="1"/>
          </p:cNvSpPr>
          <p:nvPr>
            <p:ph type="ctrTitle"/>
          </p:nvPr>
        </p:nvSpPr>
        <p:spPr/>
        <p:txBody>
          <a:bodyPr bIns="0" anchor="b">
            <a:normAutofit/>
          </a:bodyPr>
          <a:lstStyle>
            <a:lvl1pPr algn="l">
              <a:defRPr sz="6600"/>
            </a:lvl1pPr>
          </a:lstStyle>
          <a:p>
            <a:r>
              <a:rPr lang="en-US"/>
              <a:t>Click to edit Master title style</a:t>
            </a:r>
          </a:p>
        </p:txBody>
      </p:sp>
      <p:sp>
        <p:nvSpPr>
          <p:cNvPr id="3" name="Subtitle 2" title=""/>
          <p:cNvSpPr>
            <a:spLocks noGrp="1"/>
          </p:cNvSpPr>
          <p:nvPr>
            <p:ph type="subTitle" idx="1"/>
          </p:nvPr>
        </p:nvSpPr>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4" name="" title=""/>
          <p:cNvGrpSpPr/>
          <p:nvPr/>
        </p:nvGrpSpPr>
        <p:grpSpPr>
          <a:xfrm>
            <a:off x="0" y="0"/>
            <a:ext cx="12192000" cy="6869430"/>
            <a:chOff x="-635000" y="-635000"/>
            <a:chExt cx="12192000" cy="6869430"/>
          </a:xfrm>
        </p:grpSpPr>
        <p:sp>
          <p:nvSpPr>
            <p:cNvPr id="5" name="New shape" title=""/>
            <p:cNvSpPr/>
            <p:nvPr/>
          </p:nvSpPr>
          <p:spPr>
            <a:xfrm>
              <a:off x="-635000" y="-635000"/>
              <a:ext cx="12192000" cy="3429000"/>
            </a:xfrm>
            <a:custGeom>
              <a:rect l="l" t="t" r="r" b="b"/>
              <a:pathLst>
                <a:path w="12192000" h="3429000">
                  <a:moveTo>
                    <a:pt x="6096000" y="3429000"/>
                  </a:moveTo>
                  <a:lnTo>
                    <a:pt x="0" y="0"/>
                  </a:lnTo>
                  <a:lnTo>
                    <a:pt x="12192000" y="0"/>
                  </a:lnTo>
                  <a:close/>
                </a:path>
              </a:pathLst>
            </a:custGeom>
            <a:solidFill>
              <a:srgbClr val="ECEAE7">
                <a:alpha val="100000"/>
              </a:srgbClr>
            </a:solidFill>
            <a:ln w="6350">
              <a:solidFill>
                <a:srgbClr val="ECEAE7">
                  <a:alpha val="100000"/>
                </a:srgbClr>
              </a:solidFill>
            </a:ln>
          </p:spPr>
          <p:txBody>
            <a:bodyPr rtlCol="0" anchor="ctr"/>
            <a:lstStyle/>
            <a:p>
              <a:pPr algn="ctr"/>
            </a:p>
          </p:txBody>
        </p:sp>
        <p:sp>
          <p:nvSpPr>
            <p:cNvPr id="6" name="New shape" title=""/>
            <p:cNvSpPr/>
            <p:nvPr/>
          </p:nvSpPr>
          <p:spPr>
            <a:xfrm>
              <a:off x="5461000" y="-635000"/>
              <a:ext cx="6096000" cy="6858000"/>
            </a:xfrm>
            <a:custGeom>
              <a:rect l="l" t="t" r="r" b="b"/>
              <a:pathLst>
                <a:path w="6096000" h="6858000">
                  <a:moveTo>
                    <a:pt x="0" y="3429000"/>
                  </a:moveTo>
                  <a:lnTo>
                    <a:pt x="6096000" y="0"/>
                  </a:lnTo>
                  <a:lnTo>
                    <a:pt x="6096000" y="6858000"/>
                  </a:lnTo>
                  <a:close/>
                </a:path>
              </a:pathLst>
            </a:custGeom>
            <a:solidFill>
              <a:srgbClr val="ECEAE7">
                <a:alpha val="100000"/>
              </a:srgbClr>
            </a:solidFill>
            <a:ln w="6350">
              <a:solidFill>
                <a:srgbClr val="ECEAE7">
                  <a:alpha val="100000"/>
                </a:srgbClr>
              </a:solidFill>
            </a:ln>
          </p:spPr>
          <p:txBody>
            <a:bodyPr rtlCol="0" anchor="ctr"/>
            <a:lstStyle/>
            <a:p>
              <a:pPr algn="ctr"/>
            </a:p>
          </p:txBody>
        </p:sp>
        <p:sp>
          <p:nvSpPr>
            <p:cNvPr id="7" name="New shape" title=""/>
            <p:cNvSpPr/>
            <p:nvPr/>
          </p:nvSpPr>
          <p:spPr>
            <a:xfrm>
              <a:off x="-635000" y="2794000"/>
              <a:ext cx="12192000" cy="3429000"/>
            </a:xfrm>
            <a:custGeom>
              <a:rect l="l" t="t" r="r" b="b"/>
              <a:pathLst>
                <a:path w="12192000" h="3429000">
                  <a:moveTo>
                    <a:pt x="6096000" y="0"/>
                  </a:moveTo>
                  <a:lnTo>
                    <a:pt x="12192000" y="3429000"/>
                  </a:lnTo>
                  <a:lnTo>
                    <a:pt x="0" y="3429000"/>
                  </a:lnTo>
                  <a:close/>
                </a:path>
              </a:pathLst>
            </a:custGeom>
            <a:solidFill>
              <a:srgbClr val="ECEAE7">
                <a:alpha val="100000"/>
              </a:srgbClr>
            </a:solidFill>
            <a:ln w="6350">
              <a:solidFill>
                <a:srgbClr val="ECEAE7">
                  <a:alpha val="100000"/>
                </a:srgbClr>
              </a:solidFill>
            </a:ln>
          </p:spPr>
          <p:txBody>
            <a:bodyPr rtlCol="0" anchor="ctr"/>
            <a:lstStyle/>
            <a:p>
              <a:pPr algn="ctr"/>
            </a:p>
          </p:txBody>
        </p:sp>
        <p:sp>
          <p:nvSpPr>
            <p:cNvPr id="8" name="New shape" title=""/>
            <p:cNvSpPr/>
            <p:nvPr/>
          </p:nvSpPr>
          <p:spPr>
            <a:xfrm>
              <a:off x="-635000" y="-635000"/>
              <a:ext cx="6096000" cy="6858000"/>
            </a:xfrm>
            <a:custGeom>
              <a:rect l="l" t="t" r="r" b="b"/>
              <a:pathLst>
                <a:path w="6096000" h="6858000">
                  <a:moveTo>
                    <a:pt x="6096000" y="3429000"/>
                  </a:moveTo>
                  <a:lnTo>
                    <a:pt x="0" y="6858000"/>
                  </a:lnTo>
                  <a:lnTo>
                    <a:pt x="0" y="0"/>
                  </a:lnTo>
                  <a:close/>
                </a:path>
              </a:pathLst>
            </a:custGeom>
            <a:solidFill>
              <a:srgbClr val="ECEAE7">
                <a:alpha val="100000"/>
              </a:srgbClr>
            </a:solidFill>
            <a:ln w="6350">
              <a:solidFill>
                <a:srgbClr val="ECEAE7">
                  <a:alpha val="100000"/>
                </a:srgbClr>
              </a:solidFill>
            </a:ln>
          </p:spPr>
          <p:txBody>
            <a:bodyPr rtlCol="0" anchor="ctr"/>
            <a:lstStyle/>
            <a:p>
              <a:pPr algn="ctr"/>
            </a:p>
          </p:txBody>
        </p:sp>
        <p:sp>
          <p:nvSpPr>
            <p:cNvPr id="9" name="New shape" title=""/>
            <p:cNvSpPr/>
            <p:nvPr/>
          </p:nvSpPr>
          <p:spPr>
            <a:xfrm>
              <a:off x="-635000" y="1384427"/>
              <a:ext cx="12192000" cy="4106037"/>
            </a:xfrm>
            <a:custGeom>
              <a:rect l="l" t="t" r="r" b="b"/>
              <a:pathLst>
                <a:path w="12192000" h="4106037">
                  <a:moveTo>
                    <a:pt x="0" y="0"/>
                  </a:moveTo>
                  <a:lnTo>
                    <a:pt x="12192000" y="0"/>
                  </a:lnTo>
                  <a:lnTo>
                    <a:pt x="12192000" y="4106037"/>
                  </a:lnTo>
                  <a:lnTo>
                    <a:pt x="0" y="4106037"/>
                  </a:lnTo>
                  <a:close/>
                </a:path>
              </a:pathLst>
            </a:custGeom>
            <a:solidFill>
              <a:srgbClr val="DFDBD5">
                <a:alpha val="100000"/>
              </a:srgbClr>
            </a:solidFill>
          </p:spPr>
          <p:txBody>
            <a:bodyPr rtlCol="0" anchor="ctr"/>
            <a:lstStyle/>
            <a:p>
              <a:pPr algn="ctr"/>
            </a:p>
          </p:txBody>
        </p:sp>
        <p:sp>
          <p:nvSpPr>
            <p:cNvPr id="10" name="New shape" title=""/>
            <p:cNvSpPr/>
            <p:nvPr/>
          </p:nvSpPr>
          <p:spPr>
            <a:xfrm>
              <a:off x="-635000" y="5491480"/>
              <a:ext cx="12192000" cy="742950"/>
            </a:xfrm>
            <a:custGeom>
              <a:rect l="l" t="t" r="r" b="b"/>
              <a:pathLst>
                <a:path w="12192000" h="742950">
                  <a:moveTo>
                    <a:pt x="0" y="0"/>
                  </a:moveTo>
                  <a:lnTo>
                    <a:pt x="12192000" y="0"/>
                  </a:lnTo>
                  <a:lnTo>
                    <a:pt x="12192000" y="742950"/>
                  </a:lnTo>
                  <a:lnTo>
                    <a:pt x="0" y="742950"/>
                  </a:lnTo>
                  <a:close/>
                </a:path>
              </a:pathLst>
            </a:custGeom>
            <a:blipFill>
              <a:blip r:embed="rId2"/>
              <a:stretch>
                <a:fillRect/>
              </a:stretch>
            </a:blipFill>
          </p:spPr>
          <p:txBody>
            <a:bodyPr rtlCol="0" anchor="ctr"/>
            <a:lstStyle/>
            <a:p>
              <a:pPr algn="ctr"/>
            </a:p>
          </p:txBody>
        </p:sp>
        <p:sp>
          <p:nvSpPr>
            <p:cNvPr id="11" name="New shape" title=""/>
            <p:cNvSpPr/>
            <p:nvPr/>
          </p:nvSpPr>
          <p:spPr>
            <a:xfrm>
              <a:off x="-635000" y="5493384"/>
              <a:ext cx="12192000" cy="0"/>
            </a:xfrm>
            <a:custGeom>
              <a:rect l="l" t="t" r="r" b="b"/>
              <a:pathLst>
                <a:path w="12192000">
                  <a:moveTo>
                    <a:pt x="0" y="0"/>
                  </a:moveTo>
                  <a:lnTo>
                    <a:pt x="12192000" y="0"/>
                  </a:lnTo>
                </a:path>
              </a:pathLst>
            </a:custGeom>
            <a:ln w="12700">
              <a:solidFill>
                <a:srgbClr val="000001">
                  <a:alpha val="20000"/>
                </a:srgbClr>
              </a:solidFill>
            </a:ln>
          </p:spPr>
          <p:txBody>
            <a:bodyPr rtlCol="0" anchor="ctr"/>
            <a:lstStyle/>
            <a:p>
              <a:pPr algn="ctr"/>
            </a:p>
          </p:txBody>
        </p:sp>
        <p:sp>
          <p:nvSpPr>
            <p:cNvPr id="12" name="New shape" title=""/>
            <p:cNvSpPr/>
            <p:nvPr/>
          </p:nvSpPr>
          <p:spPr>
            <a:xfrm>
              <a:off x="1782826" y="2893568"/>
              <a:ext cx="8637016" cy="0"/>
            </a:xfrm>
            <a:custGeom>
              <a:rect l="l" t="t" r="r" b="b"/>
              <a:pathLst>
                <a:path w="8637016">
                  <a:moveTo>
                    <a:pt x="0" y="0"/>
                  </a:moveTo>
                  <a:lnTo>
                    <a:pt x="8637016" y="0"/>
                  </a:lnTo>
                </a:path>
              </a:pathLst>
            </a:custGeom>
            <a:ln w="31750">
              <a:solidFill>
                <a:srgbClr val="B71E42">
                  <a:alpha val="100000"/>
                </a:srgbClr>
              </a:solidFill>
            </a:ln>
          </p:spPr>
          <p:txBody>
            <a:bodyPr rtlCol="0" anchor="ctr"/>
            <a:lstStyle/>
            <a:p>
              <a:pPr algn="ctr"/>
            </a:p>
          </p:txBody>
        </p:sp>
        <p:sp>
          <p:nvSpPr>
            <p:cNvPr id="13" name="New shape" title=""/>
            <p:cNvSpPr/>
            <p:nvPr/>
          </p:nvSpPr>
          <p:spPr>
            <a:xfrm>
              <a:off x="1874219" y="1690155"/>
              <a:ext cx="7904988" cy="33528"/>
            </a:xfrm>
            <a:custGeom>
              <a:rect l="l" t="t" r="r" b="b"/>
              <a:pathLst>
                <a:path w="7904988" h="33527">
                  <a:moveTo>
                    <a:pt x="0" y="0"/>
                  </a:moveTo>
                  <a:lnTo>
                    <a:pt x="7904988" y="0"/>
                  </a:lnTo>
                  <a:lnTo>
                    <a:pt x="7904988" y="33527"/>
                  </a:lnTo>
                  <a:lnTo>
                    <a:pt x="0" y="33527"/>
                  </a:lnTo>
                  <a:close/>
                </a:path>
              </a:pathLst>
            </a:custGeom>
            <a:solidFill>
              <a:srgbClr val="000000">
                <a:alpha val="100000"/>
              </a:srgbClr>
            </a:solidFill>
          </p:spPr>
          <p:txBody>
            <a:bodyPr rtlCol="0" anchor="ctr"/>
            <a:lstStyle/>
            <a:p>
              <a:pPr algn="ctr"/>
            </a:p>
          </p:txBody>
        </p:sp>
        <p:sp>
          <p:nvSpPr>
            <p:cNvPr id="14" name="New shape" title=""/>
            <p:cNvSpPr/>
            <p:nvPr/>
          </p:nvSpPr>
          <p:spPr>
            <a:xfrm>
              <a:off x="1782779" y="1073275"/>
              <a:ext cx="8168740" cy="769620"/>
            </a:xfrm>
            <a:prstGeom prst="rect">
              <a:avLst/>
            </a:prstGeom>
          </p:spPr>
          <p:txBody>
            <a:bodyPr wrap="none" rtlCol="0" anchor="t">
              <a:spAutoFit/>
            </a:bodyPr>
            <a:lstStyle/>
            <a:p>
              <a:pPr algn="l"/>
              <a:r>
                <a:rPr sz="4400" spc="0">
                  <a:solidFill>
                    <a:srgbClr val="000000"/>
                  </a:solidFill>
                  <a:latin typeface="Calibri"/>
                </a:rPr>
                <a:t>MICRO-CREDIT DEFAULTER MODEL</a:t>
              </a:r>
            </a:p>
          </p:txBody>
        </p:sp>
        <p:sp>
          <p:nvSpPr>
            <p:cNvPr id="15" name="New shape" title=""/>
            <p:cNvSpPr/>
            <p:nvPr/>
          </p:nvSpPr>
          <p:spPr>
            <a:xfrm>
              <a:off x="889000" y="3063190"/>
              <a:ext cx="2831280" cy="369418"/>
            </a:xfrm>
            <a:prstGeom prst="rect">
              <a:avLst/>
            </a:prstGeom>
          </p:spPr>
          <p:txBody>
            <a:bodyPr wrap="none" rtlCol="0" anchor="t">
              <a:spAutoFit/>
            </a:bodyPr>
            <a:lstStyle/>
            <a:p>
              <a:pPr algn="l"/>
              <a:r>
                <a:rPr sz="1800" spc="0">
                  <a:solidFill>
                    <a:srgbClr val="000000"/>
                  </a:solidFill>
                  <a:latin typeface="Arial"/>
                </a:rPr>
                <a:t>PPT PRESENTATION</a:t>
              </a:r>
              <a:r>
                <a:rPr sz="1800" spc="0">
                  <a:solidFill>
                    <a:srgbClr val="000000"/>
                  </a:solidFill>
                  <a:latin typeface="Arial"/>
                </a:rPr>
                <a:t> BY</a:t>
              </a:r>
            </a:p>
          </p:txBody>
        </p:sp>
        <p:sp>
          <p:nvSpPr>
            <p:cNvPr id="16" name="New shape" title=""/>
            <p:cNvSpPr/>
            <p:nvPr/>
          </p:nvSpPr>
          <p:spPr>
            <a:xfrm>
              <a:off x="7289800" y="3517516"/>
              <a:ext cx="1655642" cy="369418"/>
            </a:xfrm>
            <a:prstGeom prst="rect">
              <a:avLst/>
            </a:prstGeom>
          </p:spPr>
          <p:txBody>
            <a:bodyPr wrap="none" rtlCol="0" anchor="t">
              <a:spAutoFit/>
            </a:bodyPr>
            <a:lstStyle/>
            <a:p>
              <a:pPr algn="l"/>
              <a:r>
                <a:rPr sz="1800" spc="0">
                  <a:solidFill>
                    <a:srgbClr val="000000"/>
                  </a:solidFill>
                  <a:latin typeface="Arial"/>
                </a:rPr>
                <a:t>Vishal Pandey</a:t>
              </a:r>
            </a:p>
          </p:txBody>
        </p:sp>
      </p:gr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89328E21-699B-4A4E-B0D7-D26E5232AA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2AB94D-7E67-48FD-8B19-2C0F8BB99755}"/>
              </a:ext>
            </a:extLst>
          </p:cNvPr>
          <p:cNvSpPr>
            <a:spLocks noGrp="1"/>
          </p:cNvSpPr>
          <p:nvPr>
            <p:ph idx="1"/>
          </p:nvPr>
        </p:nvSpPr>
        <p:spPr/>
        <p:txBody>
          <a:bodyPr/>
          <a:lstStyle/>
          <a:p>
            <a:r>
              <a:rPr lang="en-US" sz="2800">
                <a:latin typeface="Arial" pitchFamily="34" charset="0"/>
                <a:cs typeface="Arial" pitchFamily="34" charset="0"/>
              </a:rPr>
              <a:t>We  also see the customers labels i.e defaluter/Non-defaulter  according to date and month with count plot.</a:t>
            </a:r>
          </a:p>
          <a:p>
            <a:r>
              <a:rPr lang="en-US" sz="2800">
                <a:latin typeface="Arial" pitchFamily="34" charset="0"/>
                <a:cs typeface="Arial" pitchFamily="34" charset="0"/>
              </a:rPr>
              <a:t>We also see the distribution of the data with the help of distribution plot whether it is left skewed or right skewed.</a:t>
            </a:r>
          </a:p>
          <a:p>
            <a:endParaRPr lang="en-IN"/>
          </a:p>
        </p:txBody>
      </p:sp>
    </p:spTree>
    <p:extLst>
      <p:ext uri="{BB962C8B-B14F-4D97-AF65-F5344CB8AC3E}">
        <p14:creationId xmlns:p14="http://schemas.microsoft.com/office/powerpoint/2010/main" val="3826391892"/>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DEF21C16-F262-4C95-A4E4-E4C32D6CE359}"/>
              </a:ext>
            </a:extLst>
          </p:cNvPr>
          <p:cNvSpPr>
            <a:spLocks noGrp="1"/>
          </p:cNvSpPr>
          <p:nvPr>
            <p:ph type="title"/>
          </p:nvPr>
        </p:nvSpPr>
        <p:spPr/>
        <p:txBody>
          <a:bodyPr/>
          <a:lstStyle/>
          <a:p>
            <a:r>
              <a:rPr lang="en-US" b="1" u="sng"/>
              <a:t>Model building</a:t>
            </a:r>
            <a:endParaRPr lang="en-IN" b="1" u="sng"/>
          </a:p>
        </p:txBody>
      </p:sp>
      <p:sp>
        <p:nvSpPr>
          <p:cNvPr id="3" name="Content Placeholder 2">
            <a:extLst>
              <a:ext uri="{FF2B5EF4-FFF2-40B4-BE49-F238E27FC236}">
                <a16:creationId xmlns:a16="http://schemas.microsoft.com/office/drawing/2014/main" id="{AB22F9DE-47C9-4EA0-8C60-9828D7E0ABE1}"/>
              </a:ext>
            </a:extLst>
          </p:cNvPr>
          <p:cNvSpPr>
            <a:spLocks noGrp="1"/>
          </p:cNvSpPr>
          <p:nvPr>
            <p:ph idx="1"/>
          </p:nvPr>
        </p:nvSpPr>
        <p:spPr/>
        <p:txBody>
          <a:bodyPr>
            <a:normAutofit fontScale="92500" lnSpcReduction="10000"/>
          </a:bodyPr>
          <a:lstStyle/>
          <a:p>
            <a:r>
              <a:rPr lang="en-US" sz="2800">
                <a:latin typeface="Arial" pitchFamily="34" charset="0"/>
                <a:cs typeface="Arial" pitchFamily="34" charset="0"/>
              </a:rPr>
              <a:t>We know that this is classification problem so we use accuracy score, classification report and confusion matrix  as our eveluation matrix. We also see the AUC score  and also plot the AUC_ROC curve for our final model.</a:t>
            </a:r>
          </a:p>
          <a:p>
            <a:r>
              <a:rPr lang="en-US" sz="2800">
                <a:latin typeface="Arial" pitchFamily="34" charset="0"/>
                <a:cs typeface="Arial" pitchFamily="34" charset="0"/>
              </a:rPr>
              <a:t>As we know this dataset is imbalance so we don’t too much focus on accuracy score . We see the precision and recall  value along with f1_score.</a:t>
            </a:r>
          </a:p>
          <a:p>
            <a:pPr marL="0" indent="0">
              <a:buNone/>
            </a:pPr>
            <a:endParaRPr lang="en-IN"/>
          </a:p>
        </p:txBody>
      </p:sp>
    </p:spTree>
    <p:extLst>
      <p:ext uri="{BB962C8B-B14F-4D97-AF65-F5344CB8AC3E}">
        <p14:creationId xmlns:p14="http://schemas.microsoft.com/office/powerpoint/2010/main" val="690661893"/>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000F9F24-8F40-419A-80AC-493E3BDC79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FBF11D-933E-4A17-9710-10DD00486A46}"/>
              </a:ext>
            </a:extLst>
          </p:cNvPr>
          <p:cNvSpPr>
            <a:spLocks noGrp="1"/>
          </p:cNvSpPr>
          <p:nvPr>
            <p:ph idx="1"/>
          </p:nvPr>
        </p:nvSpPr>
        <p:spPr/>
        <p:txBody>
          <a:bodyPr>
            <a:noAutofit/>
          </a:bodyPr>
          <a:lstStyle/>
          <a:p>
            <a:r>
              <a:rPr lang="en-US" sz="2400">
                <a:latin typeface="Arial" pitchFamily="34" charset="0"/>
                <a:cs typeface="Arial" pitchFamily="34" charset="0"/>
              </a:rPr>
              <a:t>First we see the result without doing any sampling technique and for that I use Logistic Regression,Random Forest Classifier, DecisiontreeClassifier, GaussianNB,  with cross validation and </a:t>
            </a:r>
            <a:r>
              <a:rPr lang="en-IN" sz="2400" i="0">
                <a:solidFill>
                  <a:srgbClr val="000000"/>
                </a:solidFill>
                <a:effectLst/>
                <a:latin typeface="Arial" pitchFamily="34" charset="0"/>
                <a:cs typeface="Arial" pitchFamily="34" charset="0"/>
              </a:rPr>
              <a:t>ADA BOOST CLASSIFIER, BaggingClssifier,GradientBoostingClassifier for </a:t>
            </a:r>
            <a:r>
              <a:rPr lang="en-US" sz="2400">
                <a:latin typeface="Arial" pitchFamily="34" charset="0"/>
                <a:cs typeface="Arial" pitchFamily="34" charset="0"/>
              </a:rPr>
              <a:t>hyperparameter tuning. </a:t>
            </a:r>
          </a:p>
          <a:p>
            <a:r>
              <a:rPr lang="en-US" sz="2400">
                <a:latin typeface="Arial" pitchFamily="34" charset="0"/>
                <a:cs typeface="Arial" pitchFamily="34" charset="0"/>
              </a:rPr>
              <a:t>We also use Random Forest Classifier  as our evaluation model after using hyperparameter tuning</a:t>
            </a:r>
            <a:endParaRPr lang="en-IN" sz="2400">
              <a:latin typeface="Arial" pitchFamily="34" charset="0"/>
              <a:cs typeface="Arial" pitchFamily="34" charset="0"/>
            </a:endParaRPr>
          </a:p>
        </p:txBody>
      </p:sp>
    </p:spTree>
    <p:extLst>
      <p:ext uri="{BB962C8B-B14F-4D97-AF65-F5344CB8AC3E}">
        <p14:creationId xmlns:p14="http://schemas.microsoft.com/office/powerpoint/2010/main" val="940140814"/>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3584B5CC-8B02-41BE-9AE9-313F417E483D}"/>
              </a:ext>
            </a:extLst>
          </p:cNvPr>
          <p:cNvSpPr>
            <a:spLocks noGrp="1"/>
          </p:cNvSpPr>
          <p:nvPr>
            <p:ph type="title"/>
          </p:nvPr>
        </p:nvSpPr>
        <p:spPr/>
        <p:txBody>
          <a:bodyPr/>
          <a:lstStyle/>
          <a:p>
            <a:r>
              <a:rPr lang="en-US" u="sng">
                <a:latin typeface="Arial" pitchFamily="34" charset="0"/>
                <a:cs typeface="Arial" pitchFamily="34" charset="0"/>
              </a:rPr>
              <a:t>Finalize the Model</a:t>
            </a:r>
            <a:endParaRPr lang="en-IN" u="sng">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9DF2B3E6-2D1A-4F0E-97D1-597A5D0622B5}"/>
              </a:ext>
            </a:extLst>
          </p:cNvPr>
          <p:cNvSpPr>
            <a:spLocks noGrp="1"/>
          </p:cNvSpPr>
          <p:nvPr>
            <p:ph idx="1"/>
          </p:nvPr>
        </p:nvSpPr>
        <p:spPr/>
        <p:txBody>
          <a:bodyPr/>
          <a:lstStyle/>
          <a:p>
            <a:r>
              <a:rPr lang="en-US" sz="2800">
                <a:latin typeface="Arial" pitchFamily="34" charset="0"/>
                <a:cs typeface="Arial" pitchFamily="34" charset="0"/>
              </a:rPr>
              <a:t>Accuracy score is very good approx 95% and AUC score is also around 94%. </a:t>
            </a:r>
          </a:p>
          <a:p>
            <a:r>
              <a:rPr lang="en-US" sz="2800">
                <a:latin typeface="Arial" pitchFamily="34" charset="0"/>
                <a:cs typeface="Arial" pitchFamily="34" charset="0"/>
              </a:rPr>
              <a:t>We also plot the AUC ROC curve for this model.</a:t>
            </a:r>
          </a:p>
          <a:p>
            <a:r>
              <a:rPr lang="en-US" sz="2800">
                <a:latin typeface="Arial" pitchFamily="34" charset="0"/>
                <a:cs typeface="Arial" pitchFamily="34" charset="0"/>
              </a:rPr>
              <a:t>We save this model as our final model as a pickle file with the help of Joblib</a:t>
            </a:r>
            <a:r>
              <a:rPr lang="en-US"/>
              <a:t>. </a:t>
            </a:r>
            <a:endParaRPr lang="en-IN"/>
          </a:p>
        </p:txBody>
      </p:sp>
    </p:spTree>
    <p:extLst>
      <p:ext uri="{BB962C8B-B14F-4D97-AF65-F5344CB8AC3E}">
        <p14:creationId xmlns:p14="http://schemas.microsoft.com/office/powerpoint/2010/main" val="1404634932"/>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88526E99-3E16-4AF2-A674-30FCE7A83A5A}"/>
              </a:ext>
            </a:extLst>
          </p:cNvPr>
          <p:cNvSpPr>
            <a:spLocks noGrp="1"/>
          </p:cNvSpPr>
          <p:nvPr>
            <p:ph type="title"/>
          </p:nvPr>
        </p:nvSpPr>
        <p:spPr/>
        <p:txBody>
          <a:bodyPr>
            <a:normAutofit/>
          </a:bodyPr>
          <a:lstStyle/>
          <a:p>
            <a:r>
              <a:rPr lang="en-US" sz="2800" b="1">
                <a:latin typeface="Arial" pitchFamily="34" charset="0"/>
                <a:cs typeface="Arial" pitchFamily="34" charset="0"/>
              </a:rPr>
              <a:t>Conclusion of the Project</a:t>
            </a:r>
            <a:endParaRPr lang="en-IN" sz="280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7D0CABDF-D1EC-459E-9151-8327BD0B2CBD}"/>
              </a:ext>
            </a:extLst>
          </p:cNvPr>
          <p:cNvSpPr>
            <a:spLocks noGrp="1"/>
          </p:cNvSpPr>
          <p:nvPr>
            <p:ph idx="1"/>
          </p:nvPr>
        </p:nvSpPr>
        <p:spPr>
          <a:xfrm>
            <a:off x="1451579" y="1853754"/>
            <a:ext cx="9603275" cy="3612591"/>
          </a:xfrm>
        </p:spPr>
        <p:txBody>
          <a:bodyPr>
            <a:noAutofit/>
          </a:bodyPr>
          <a:lstStyle/>
          <a:p>
            <a:r>
              <a:rPr lang="en-US" sz="2400">
                <a:latin typeface="Arial" pitchFamily="34" charset="0"/>
                <a:cs typeface="Arial" pitchFamily="34" charset="0"/>
              </a:rPr>
              <a:t>In this project the sample data is provided to us from our client database. The Consumer is believed to be defaulter if he deviates from the path of paying back the loaned amount within the time duration of 5 days. </a:t>
            </a:r>
          </a:p>
          <a:p>
            <a:r>
              <a:rPr lang="en-US" sz="2400">
                <a:latin typeface="Arial" pitchFamily="34" charset="0"/>
                <a:cs typeface="Arial" pitchFamily="34" charset="0"/>
              </a:rPr>
              <a:t>We make a machine learning model in order to improve the selection of customers for the credit.</a:t>
            </a:r>
          </a:p>
          <a:p>
            <a:r>
              <a:rPr lang="en-US" sz="2400">
                <a:latin typeface="Arial" pitchFamily="34" charset="0"/>
                <a:cs typeface="Arial" pitchFamily="34" charset="0"/>
              </a:rPr>
              <a:t> The client wants some predictions that could help them in further investment and improvement in selection of customers and our ML model helps them</a:t>
            </a:r>
            <a:endParaRPr lang="en-IN" sz="2400">
              <a:latin typeface="Arial" pitchFamily="34" charset="0"/>
              <a:cs typeface="Arial" pitchFamily="34" charset="0"/>
            </a:endParaRPr>
          </a:p>
        </p:txBody>
      </p:sp>
    </p:spTree>
    <p:extLst>
      <p:ext uri="{BB962C8B-B14F-4D97-AF65-F5344CB8AC3E}">
        <p14:creationId xmlns:p14="http://schemas.microsoft.com/office/powerpoint/2010/main" val="3701388789"/>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2AC78049-10C3-4925-901A-503B1FCCC53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0BB44CB-72C4-488B-9C82-46F6FC348D8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r:embed="rId3"/>
              </a:ext>
            </a:extLst>
          </a:blip>
          <a:stretch>
            <a:fillRect/>
          </a:stretch>
        </p:blipFill>
        <p:spPr>
          <a:xfrm>
            <a:off x="1566407" y="2016125"/>
            <a:ext cx="9430247" cy="3780376"/>
          </a:xfrm>
        </p:spPr>
      </p:pic>
      <p:sp>
        <p:nvSpPr>
          <p:cNvPr id="6" name="TextBox 5">
            <a:extLst>
              <a:ext uri="{FF2B5EF4-FFF2-40B4-BE49-F238E27FC236}">
                <a16:creationId xmlns:a16="http://schemas.microsoft.com/office/drawing/2014/main" id="{9E2E0C35-CBCE-435A-A021-B9534C087A66}"/>
              </a:ext>
            </a:extLst>
          </p:cNvPr>
          <p:cNvSpPr txBox="1"/>
          <p:nvPr/>
        </p:nvSpPr>
        <p:spPr>
          <a:xfrm>
            <a:off x="3665934" y="5465763"/>
            <a:ext cx="5174457" cy="230832"/>
          </a:xfrm>
          <a:prstGeom prst="rect">
            <a:avLst/>
          </a:prstGeom>
          <a:noFill/>
        </p:spPr>
        <p:txBody>
          <a:bodyPr wrap="square" rtlCol="0">
            <a:spAutoFit/>
          </a:bodyPr>
          <a:lstStyle/>
          <a:p>
            <a:r>
              <a:rPr lang="en-IN" sz="900">
                <a:hlinkClick r:id="rId3" tooltip="http://www.illuminatedlvg.com/2012/11/21-days-of-contagious-gratitude-day-21.html"/>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1212371358"/>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17133901-AFBA-4CB4-9048-20AE49129846}"/>
              </a:ext>
            </a:extLst>
          </p:cNvPr>
          <p:cNvSpPr>
            <a:spLocks noGrp="1"/>
          </p:cNvSpPr>
          <p:nvPr>
            <p:ph type="title"/>
          </p:nvPr>
        </p:nvSpPr>
        <p:spPr/>
        <p:txBody>
          <a:bodyPr/>
          <a:lstStyle/>
          <a:p>
            <a:r>
              <a:rPr lang="en-US" b="1" u="sng"/>
              <a:t>Problem statement</a:t>
            </a:r>
            <a:endParaRPr lang="en-IN" b="1" u="sng"/>
          </a:p>
        </p:txBody>
      </p:sp>
      <p:sp>
        <p:nvSpPr>
          <p:cNvPr id="3" name="Content Placeholder 2">
            <a:extLst>
              <a:ext uri="{FF2B5EF4-FFF2-40B4-BE49-F238E27FC236}">
                <a16:creationId xmlns:a16="http://schemas.microsoft.com/office/drawing/2014/main" id="{8E14D067-442E-446E-AC66-3050C9F0A9E3}"/>
              </a:ext>
            </a:extLst>
          </p:cNvPr>
          <p:cNvSpPr>
            <a:spLocks noGrp="1"/>
          </p:cNvSpPr>
          <p:nvPr>
            <p:ph idx="1"/>
          </p:nvPr>
        </p:nvSpPr>
        <p:spPr/>
        <p:txBody>
          <a:bodyPr>
            <a:normAutofit fontScale="92500" lnSpcReduction="20000"/>
          </a:bodyPr>
          <a:lstStyle/>
          <a:p>
            <a:r>
              <a:rPr lang="en-US" sz="320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endParaRPr lang="en-IN"/>
          </a:p>
        </p:txBody>
      </p:sp>
    </p:spTree>
    <p:extLst>
      <p:ext uri="{BB962C8B-B14F-4D97-AF65-F5344CB8AC3E}">
        <p14:creationId xmlns:p14="http://schemas.microsoft.com/office/powerpoint/2010/main" val="657065232"/>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B3BFCA5C-1606-47CF-8EBE-DD018F23C6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ABBA0D-4A71-4DC6-9513-CF93F84ECFFE}"/>
              </a:ext>
            </a:extLst>
          </p:cNvPr>
          <p:cNvSpPr>
            <a:spLocks noGrp="1"/>
          </p:cNvSpPr>
          <p:nvPr>
            <p:ph idx="1"/>
          </p:nvPr>
        </p:nvSpPr>
        <p:spPr/>
        <p:txBody>
          <a:bodyPr>
            <a:normAutofit lnSpcReduction="10000"/>
          </a:bodyPr>
          <a:lstStyle/>
          <a:p>
            <a:r>
              <a:rPr lang="en-US" sz="3200">
                <a:effectLst/>
                <a:latin typeface="Calibri" panose="020f0502020204030204" pitchFamily="34"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endParaRPr lang="en-IN"/>
          </a:p>
        </p:txBody>
      </p:sp>
    </p:spTree>
    <p:extLst>
      <p:ext uri="{BB962C8B-B14F-4D97-AF65-F5344CB8AC3E}">
        <p14:creationId xmlns:p14="http://schemas.microsoft.com/office/powerpoint/2010/main" val="4017542987"/>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CFA5B62-319A-46F9-9F38-DC132920B9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255170-563B-47CC-8AD9-5901D0C25154}"/>
              </a:ext>
            </a:extLst>
          </p:cNvPr>
          <p:cNvSpPr>
            <a:spLocks noGrp="1"/>
          </p:cNvSpPr>
          <p:nvPr>
            <p:ph idx="1"/>
          </p:nvPr>
        </p:nvSpPr>
        <p:spPr/>
        <p:txBody>
          <a:bodyPr>
            <a:normAutofit fontScale="92500" lnSpcReduction="20000"/>
          </a:bodyPr>
          <a:lstStyle/>
          <a:p>
            <a:r>
              <a:rPr lang="en-US" sz="3200">
                <a:effectLst/>
                <a:latin typeface="Calibri" panose="020f0502020204030204" pitchFamily="34" charset="0"/>
                <a:ea typeface="Calibri" panose="020f0502020204030204" pitchFamily="34" charset="0"/>
                <a:cs typeface="Times New Roman" panose="02020603050405020304" pitchFamily="18" charset="0"/>
              </a:rPr>
              <a:t>We have to 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p>
          <a:p>
            <a:endParaRPr lang="en-IN"/>
          </a:p>
        </p:txBody>
      </p:sp>
    </p:spTree>
    <p:extLst>
      <p:ext uri="{BB962C8B-B14F-4D97-AF65-F5344CB8AC3E}">
        <p14:creationId xmlns:p14="http://schemas.microsoft.com/office/powerpoint/2010/main" val="1659295115"/>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5128A50D-D1CF-45F9-9CE5-4787FB4A6F76}"/>
              </a:ext>
            </a:extLst>
          </p:cNvPr>
          <p:cNvSpPr>
            <a:spLocks noGrp="1"/>
          </p:cNvSpPr>
          <p:nvPr>
            <p:ph type="title"/>
          </p:nvPr>
        </p:nvSpPr>
        <p:spPr>
          <a:xfrm>
            <a:off x="1451579" y="867038"/>
            <a:ext cx="9603275" cy="524618"/>
          </a:xfrm>
        </p:spPr>
        <p:txBody>
          <a:bodyPr>
            <a:normAutofit fontScale="90000"/>
          </a:bodyPr>
          <a:lstStyle/>
          <a:p>
            <a:r>
              <a:rPr lang="en-US" b="1" u="sng"/>
              <a:t>DATA CLEANING</a:t>
            </a:r>
            <a:endParaRPr lang="en-IN" b="1" u="sng"/>
          </a:p>
        </p:txBody>
      </p:sp>
      <p:sp>
        <p:nvSpPr>
          <p:cNvPr id="3" name="Content Placeholder 2">
            <a:extLst>
              <a:ext uri="{FF2B5EF4-FFF2-40B4-BE49-F238E27FC236}">
                <a16:creationId xmlns:a16="http://schemas.microsoft.com/office/drawing/2014/main" id="{567C1EF3-B967-4D31-868E-7CFE6064DB53}"/>
              </a:ext>
            </a:extLst>
          </p:cNvPr>
          <p:cNvSpPr>
            <a:spLocks noGrp="1"/>
          </p:cNvSpPr>
          <p:nvPr>
            <p:ph idx="1"/>
          </p:nvPr>
        </p:nvSpPr>
        <p:spPr/>
        <p:txBody>
          <a:bodyPr>
            <a:normAutofit/>
          </a:bodyPr>
          <a:lstStyle/>
          <a:p>
            <a:r>
              <a:rPr lang="en-US" sz="2800">
                <a:latin typeface="Arial" pitchFamily="34" charset="0"/>
                <a:cs typeface="Arial" pitchFamily="34" charset="0"/>
              </a:rPr>
              <a:t>First we check the information of the given dataset because it tells that how many rows and columns are present in our dataset and data type of the columns whether they are object, integer or float.</a:t>
            </a:r>
          </a:p>
          <a:p>
            <a:r>
              <a:rPr lang="en-US" sz="2800">
                <a:latin typeface="Arial" pitchFamily="34" charset="0"/>
                <a:cs typeface="Arial" pitchFamily="34" charset="0"/>
              </a:rPr>
              <a:t>Drop duplicates rows if present in dataset</a:t>
            </a:r>
            <a:r>
              <a:rPr lang="en-US" sz="3200">
                <a:latin typeface="Arial" pitchFamily="34" charset="0"/>
                <a:cs typeface="Arial" pitchFamily="34" charset="0"/>
              </a:rPr>
              <a:t>.</a:t>
            </a:r>
          </a:p>
          <a:p>
            <a:pPr marL="0" indent="0">
              <a:buNone/>
            </a:pPr>
            <a:endParaRPr lang="en-IN"/>
          </a:p>
        </p:txBody>
      </p:sp>
    </p:spTree>
    <p:extLst>
      <p:ext uri="{BB962C8B-B14F-4D97-AF65-F5344CB8AC3E}">
        <p14:creationId xmlns:p14="http://schemas.microsoft.com/office/powerpoint/2010/main" val="3828900908"/>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39537153-BE2C-4184-BD54-87BC9E89B7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C6BC0D-CDBE-49F7-ACFD-33BD5F687440}"/>
              </a:ext>
            </a:extLst>
          </p:cNvPr>
          <p:cNvSpPr>
            <a:spLocks noGrp="1"/>
          </p:cNvSpPr>
          <p:nvPr>
            <p:ph idx="1"/>
          </p:nvPr>
        </p:nvSpPr>
        <p:spPr/>
        <p:txBody>
          <a:bodyPr>
            <a:normAutofit fontScale="70000" lnSpcReduction="20000"/>
          </a:bodyPr>
          <a:lstStyle/>
          <a:p>
            <a:r>
              <a:rPr lang="en-US" sz="3600">
                <a:latin typeface="Arial" pitchFamily="34" charset="0"/>
                <a:cs typeface="Arial" pitchFamily="34" charset="0"/>
              </a:rPr>
              <a:t>Then we check for the null values present in our dataset. If null values are present then fill it via mean, median or mode. Or also you can remove that rows but kindly check it properly.</a:t>
            </a:r>
          </a:p>
          <a:p>
            <a:r>
              <a:rPr lang="en-US" sz="3600">
                <a:latin typeface="Arial" pitchFamily="34" charset="0"/>
                <a:cs typeface="Arial" pitchFamily="34" charset="0"/>
              </a:rPr>
              <a:t>After that we check the summary statistics of our dataset. This part tells about the statistics of our dataset i.e. mean, median, max value ,min values and also it tell whether outliers are present in our dataset or not.</a:t>
            </a:r>
          </a:p>
          <a:p>
            <a:endParaRPr lang="en-IN"/>
          </a:p>
        </p:txBody>
      </p:sp>
    </p:spTree>
    <p:extLst>
      <p:ext uri="{BB962C8B-B14F-4D97-AF65-F5344CB8AC3E}">
        <p14:creationId xmlns:p14="http://schemas.microsoft.com/office/powerpoint/2010/main" val="558599864"/>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806C3B5F-590A-4E58-8674-F52971E82D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8E3157-FC37-49CD-8F42-BC00D603AE11}"/>
              </a:ext>
            </a:extLst>
          </p:cNvPr>
          <p:cNvSpPr>
            <a:spLocks noGrp="1"/>
          </p:cNvSpPr>
          <p:nvPr>
            <p:ph idx="1"/>
          </p:nvPr>
        </p:nvSpPr>
        <p:spPr/>
        <p:txBody>
          <a:bodyPr>
            <a:normAutofit fontScale="92500" lnSpcReduction="10000"/>
          </a:bodyPr>
          <a:lstStyle/>
          <a:p>
            <a:r>
              <a:rPr lang="en-US" sz="2800">
                <a:latin typeface="Arial" pitchFamily="34" charset="0"/>
                <a:cs typeface="Arial" pitchFamily="34" charset="0"/>
              </a:rPr>
              <a:t>We also check the correlation of our dataset to check the correlation of the columns with eachother. If columns are highly correlated with each other let’s say 90% or above then remove those columns to avoid multicolinearity problem.</a:t>
            </a:r>
          </a:p>
          <a:p>
            <a:r>
              <a:rPr lang="en-US" sz="2800">
                <a:latin typeface="Arial" pitchFamily="34" charset="0"/>
                <a:cs typeface="Arial" pitchFamily="34" charset="0"/>
              </a:rPr>
              <a:t>We extract data from date column and make new columns like day, month and year to see the outcomes with our target column that is label</a:t>
            </a:r>
            <a:r>
              <a:rPr lang="en-US"/>
              <a:t>.</a:t>
            </a:r>
          </a:p>
          <a:p>
            <a:endParaRPr lang="en-IN"/>
          </a:p>
        </p:txBody>
      </p:sp>
    </p:spTree>
    <p:extLst>
      <p:ext uri="{BB962C8B-B14F-4D97-AF65-F5344CB8AC3E}">
        <p14:creationId xmlns:p14="http://schemas.microsoft.com/office/powerpoint/2010/main" val="1814223031"/>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C7007509-0AD8-4BEA-A0D1-73B1682BFD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0DF68C-2DEE-483A-B220-2C1E698C24DB}"/>
              </a:ext>
            </a:extLst>
          </p:cNvPr>
          <p:cNvSpPr>
            <a:spLocks noGrp="1"/>
          </p:cNvSpPr>
          <p:nvPr>
            <p:ph idx="1"/>
          </p:nvPr>
        </p:nvSpPr>
        <p:spPr/>
        <p:txBody>
          <a:bodyPr/>
          <a:lstStyle/>
          <a:p>
            <a:r>
              <a:rPr lang="en-US" sz="2800">
                <a:latin typeface="Arial" pitchFamily="34" charset="0"/>
                <a:cs typeface="Arial" pitchFamily="34" charset="0"/>
              </a:rPr>
              <a:t>We delete the pcircle column because it has only one unique value that tells that collected data is only for one circle.</a:t>
            </a:r>
          </a:p>
          <a:p>
            <a:r>
              <a:rPr lang="en-US" sz="2800">
                <a:latin typeface="Arial" pitchFamily="34" charset="0"/>
                <a:cs typeface="Arial" pitchFamily="34" charset="0"/>
              </a:rPr>
              <a:t>We cannot remove outliers because more than 20% of our data  are removed.</a:t>
            </a:r>
          </a:p>
          <a:p>
            <a:endParaRPr lang="en-IN"/>
          </a:p>
        </p:txBody>
      </p:sp>
    </p:spTree>
    <p:extLst>
      <p:ext uri="{BB962C8B-B14F-4D97-AF65-F5344CB8AC3E}">
        <p14:creationId xmlns:p14="http://schemas.microsoft.com/office/powerpoint/2010/main" val="1133196296"/>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268456E3-61EC-4C81-A660-E186347D7AC5}"/>
              </a:ext>
            </a:extLst>
          </p:cNvPr>
          <p:cNvSpPr>
            <a:spLocks noGrp="1"/>
          </p:cNvSpPr>
          <p:nvPr>
            <p:ph type="title"/>
          </p:nvPr>
        </p:nvSpPr>
        <p:spPr/>
        <p:txBody>
          <a:bodyPr/>
          <a:lstStyle/>
          <a:p>
            <a:r>
              <a:rPr lang="en-US" sz="3200" b="1" i="1" u="sng"/>
              <a:t>Visualization</a:t>
            </a:r>
            <a:r>
              <a:rPr lang="en-US" b="1" i="1" u="sng"/>
              <a:t>(eda)</a:t>
            </a:r>
            <a:endParaRPr lang="en-IN"/>
          </a:p>
        </p:txBody>
      </p:sp>
      <p:sp>
        <p:nvSpPr>
          <p:cNvPr id="3" name="Content Placeholder 2">
            <a:extLst>
              <a:ext uri="{FF2B5EF4-FFF2-40B4-BE49-F238E27FC236}">
                <a16:creationId xmlns:a16="http://schemas.microsoft.com/office/drawing/2014/main" id="{800047B3-F98D-4DB6-84E8-5CB3FC7A7224}"/>
              </a:ext>
            </a:extLst>
          </p:cNvPr>
          <p:cNvSpPr>
            <a:spLocks noGrp="1"/>
          </p:cNvSpPr>
          <p:nvPr>
            <p:ph idx="1"/>
          </p:nvPr>
        </p:nvSpPr>
        <p:spPr/>
        <p:txBody>
          <a:bodyPr>
            <a:normAutofit fontScale="77500" lnSpcReduction="20000"/>
          </a:bodyPr>
          <a:lstStyle/>
          <a:p>
            <a:r>
              <a:rPr lang="en-US" sz="2800">
                <a:latin typeface="Arial" pitchFamily="34" charset="0"/>
                <a:cs typeface="Arial" pitchFamily="34" charset="0"/>
              </a:rPr>
              <a:t>We plot correlation matrix via heatmap to see the correlation of the columns with other  columns. </a:t>
            </a:r>
          </a:p>
          <a:p>
            <a:r>
              <a:rPr lang="en-US" sz="2800">
                <a:latin typeface="Arial" pitchFamily="34" charset="0"/>
                <a:cs typeface="Arial" pitchFamily="34" charset="0"/>
              </a:rPr>
              <a:t>We also visualize the correlation of columns with target column via bar graph to see which column is highly correlated with target column. </a:t>
            </a:r>
          </a:p>
          <a:p>
            <a:r>
              <a:rPr lang="en-US" sz="2800">
                <a:latin typeface="Arial" pitchFamily="34" charset="0"/>
                <a:cs typeface="Arial" pitchFamily="34" charset="0"/>
              </a:rPr>
              <a:t>We see the number of defaulter  and non defaulter customers  with the help of count plot.</a:t>
            </a:r>
          </a:p>
          <a:p>
            <a:r>
              <a:rPr lang="en-US" sz="2800">
                <a:latin typeface="Arial" pitchFamily="34" charset="0"/>
                <a:cs typeface="Arial" pitchFamily="34" charset="0"/>
              </a:rPr>
              <a:t>We plot histogram to displays the shape and spread of continuous sample data.</a:t>
            </a:r>
          </a:p>
          <a:p>
            <a:endParaRPr lang="en-IN"/>
          </a:p>
        </p:txBody>
      </p:sp>
    </p:spTree>
    <p:extLst>
      <p:ext uri="{BB962C8B-B14F-4D97-AF65-F5344CB8AC3E}">
        <p14:creationId xmlns:p14="http://schemas.microsoft.com/office/powerpoint/2010/main" val="2271449699"/>
      </p:ext>
    </p:extLst>
  </p:cSld>
  <p:clrMapOvr>
    <a:masterClrMapping/>
  </p:clrMapOvr>
  <p:transition/>
  <p:timing/>
</p:sld>
</file>

<file path=ppt/tags/tag1.xml><?xml version="1.0" encoding="utf-8"?>
<p:tagLst xmlns:p="http://schemas.openxmlformats.org/presentationml/2006/main">
  <p:tag name="AS_NET" val="5.0.5"/>
  <p:tag name="AS_OS" val="Microsoft Windows NT 10.0.17763.0"/>
  <p:tag name="AS_RELEASE_DATE" val="2021.09.14"/>
  <p:tag name="AS_TITLE" val="Aspose.Slides for .NET Standard 2.0"/>
  <p:tag name="AS_VERSION" val="21.9"/>
</p:tagLst>
</file>

<file path=ppt/theme/theme1.xml><?xml version="1.0" encoding="utf-8"?>
<a:theme xmlns:r="http://schemas.openxmlformats.org/officeDocument/2006/relationships"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Gill Sans MT" panose="020b0502020104020203"/>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Gill Sans MT" panose="020b0502020104020203"/>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vt="http://schemas.openxmlformats.org/officeDocument/2006/docPropsVTypes" xmlns="http://schemas.openxmlformats.org/officeDocument/2006/extended-properties">
  <Template>Gallery</Template>
  <Company/>
  <PresentationFormat>Widescreen</PresentationFormat>
  <Paragraphs>39</Paragraphs>
  <Slides>15</Slides>
  <Notes>0</Notes>
  <TotalTime>377</TotalTime>
  <HiddenSlides>0</HiddenSlides>
  <MMClips>0</MMClips>
  <ScaleCrop>0</ScaleCrop>
  <HeadingPairs>
    <vt:vector baseType="variant" size="6">
      <vt:variant>
        <vt:lpstr>Fonts used</vt:lpstr>
      </vt:variant>
      <vt:variant>
        <vt:i4>5</vt:i4>
      </vt:variant>
      <vt:variant>
        <vt:lpstr>Theme</vt:lpstr>
      </vt:variant>
      <vt:variant>
        <vt:i4>1</vt:i4>
      </vt:variant>
      <vt:variant>
        <vt:lpstr>Slide Titles</vt:lpstr>
      </vt:variant>
      <vt:variant>
        <vt:i4>15</vt:i4>
      </vt:variant>
    </vt:vector>
  </HeadingPairs>
  <TitlesOfParts>
    <vt:vector baseType="lpstr" size="21">
      <vt:lpstr>Arial</vt:lpstr>
      <vt:lpstr>Gill Sans MT</vt:lpstr>
      <vt:lpstr>Berlin Sans FB Demi</vt:lpstr>
      <vt:lpstr>Calibri</vt:lpstr>
      <vt:lpstr>Times New Roman</vt:lpstr>
      <vt:lpstr>Gallery</vt:lpstr>
      <vt:lpstr>Click to edit Master title style</vt:lpstr>
      <vt:lpstr>Problem statement</vt:lpstr>
      <vt:lpstr>PowerPoint Presentation</vt:lpstr>
      <vt:lpstr>PowerPoint Presentation</vt:lpstr>
      <vt:lpstr>DATA CLEANING</vt:lpstr>
      <vt:lpstr>PowerPoint Presentation</vt:lpstr>
      <vt:lpstr>PowerPoint Presentation</vt:lpstr>
      <vt:lpstr>PowerPoint Presentation</vt:lpstr>
      <vt:lpstr>Visualization(eda)</vt:lpstr>
      <vt:lpstr>PowerPoint Presentation</vt:lpstr>
      <vt:lpstr>Model building</vt:lpstr>
      <vt:lpstr>PowerPoint Presentation</vt:lpstr>
      <vt:lpstr>Finalize the Model</vt:lpstr>
      <vt:lpstr>Conclusion of the Project</vt:lpstr>
      <vt:lpstr>PowerPoint Presentation</vt:lpstr>
    </vt:vector>
  </TitlesOfParts>
  <LinksUpToDate>0</LinksUpToDate>
  <SharedDoc>0</SharedDoc>
  <HyperlinksChanged>0</HyperlinksChanged>
  <Application>Aspose.Slides for .NET</Application>
  <AppVersion>21.0900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Micro-Credit Defaulter Model </dc:title>
  <dc:creator>FENNY STEEPHAN</dc:creator>
  <cp:lastModifiedBy>FENNY STEEPHAN</cp:lastModifiedBy>
  <cp:revision>2</cp:revision>
  <dcterms:created xsi:type="dcterms:W3CDTF">2021-11-19T09:55:38Z</dcterms:created>
  <dcterms:modified xsi:type="dcterms:W3CDTF">2021-11-25T14:15:53Z</dcterms:modified>
</cp:coreProperties>
</file>