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1.12-->
<p:presentation xmlns:r="http://schemas.openxmlformats.org/officeDocument/2006/relationships" xmlns:a="http://schemas.openxmlformats.org/drawingml/2006/main" xmlns:p="http://schemas.openxmlformats.org/presentationml/2006/main" saveSubsetFonts="1">
  <p:sldMasterIdLst>
    <p:sldMasterId id="2147483660" r:id="rId1"/>
  </p:sldMasterIdLst>
  <p:sldIdLst>
    <p:sldId id="344"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9" d="100"/>
          <a:sy n="59" d="100"/>
        </p:scale>
        <p:origin x="772" y="6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tags" Target="tags/tag1.xml" /><Relationship Id="rId22" Type="http://schemas.openxmlformats.org/officeDocument/2006/relationships/presProps" Target="presProps.xml" /><Relationship Id="rId23" Type="http://schemas.openxmlformats.org/officeDocument/2006/relationships/viewProps" Target="viewProps.xml" /><Relationship Id="rId24" Type="http://schemas.openxmlformats.org/officeDocument/2006/relationships/theme" Target="theme/theme1.xml" /><Relationship Id="rId25" Type="http://schemas.microsoft.com/office/2015/10/relationships/revisionInfo" Target="revisionInfo.xml" /><Relationship Id="rId26"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846CE7D5-CF57-46EF-B807-FDD0502418D4}"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2B852D8F-6B5D-4FBF-9ECE-CAE7701A2218}"/>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ct val="0"/>
              </a:spcBef>
              <a:spcAft>
                <a:spcPct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1.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1" title=""/>
          <p:cNvSpPr>
            <a:spLocks noGrp="1"/>
          </p:cNvSpPr>
          <p:nvPr>
            <p:ph type="ctrTitle"/>
          </p:nvPr>
        </p:nvSpPr>
        <p:spPr/>
        <p:txBody>
          <a:bodyPr anchor="b">
            <a:normAutofit/>
          </a:bodyPr>
          <a:lstStyle>
            <a:lvl1pPr algn="ctr">
              <a:defRPr sz="6000"/>
            </a:lvl1pPr>
          </a:lstStyle>
          <a:p>
            <a:r>
              <a:rPr lang="en-US"/>
              <a:t>Click to edit Master title style</a:t>
            </a:r>
          </a:p>
        </p:txBody>
      </p:sp>
      <p:sp>
        <p:nvSpPr>
          <p:cNvPr id="3" name="Subtitle 2" title=""/>
          <p:cNvSpPr>
            <a:spLocks noGrp="1"/>
          </p:cNvSpPr>
          <p:nvPr>
            <p:ph type="subTitle" idx="1"/>
          </p:nvPr>
        </p:nvSpPr>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4" name="" title=""/>
          <p:cNvGrpSpPr/>
          <p:nvPr/>
        </p:nvGrpSpPr>
        <p:grpSpPr>
          <a:xfrm>
            <a:off x="0" y="0"/>
            <a:ext cx="12192000" cy="6858000"/>
            <a:chOff x="-635000" y="-635000"/>
            <a:chExt cx="12192000" cy="6858000"/>
          </a:xfrm>
        </p:grpSpPr>
        <p:sp>
          <p:nvSpPr>
            <p:cNvPr id="5" name="New shape" title=""/>
            <p:cNvSpPr/>
            <p:nvPr/>
          </p:nvSpPr>
          <p:spPr>
            <a:xfrm>
              <a:off x="-635000" y="-635000"/>
              <a:ext cx="12192000" cy="6858000"/>
            </a:xfrm>
            <a:custGeom>
              <a:rect l="l" t="t" r="r" b="b"/>
              <a:pathLst>
                <a:path w="12192000" h="6858000">
                  <a:moveTo>
                    <a:pt x="0" y="0"/>
                  </a:moveTo>
                  <a:lnTo>
                    <a:pt x="12192000" y="0"/>
                  </a:lnTo>
                  <a:lnTo>
                    <a:pt x="12192000" y="6858000"/>
                  </a:lnTo>
                  <a:lnTo>
                    <a:pt x="0" y="6858000"/>
                  </a:lnTo>
                  <a:close/>
                </a:path>
              </a:pathLst>
            </a:custGeom>
            <a:solidFill>
              <a:srgbClr val="FFFFFF">
                <a:alpha val="100000"/>
              </a:srgbClr>
            </a:solidFill>
          </p:spPr>
          <p:txBody>
            <a:bodyPr rtlCol="0" anchor="ctr"/>
            <a:lstStyle/>
            <a:p>
              <a:pPr algn="ctr"/>
            </a:p>
          </p:txBody>
        </p:sp>
        <p:sp>
          <p:nvSpPr>
            <p:cNvPr id="6" name="New shape" title=""/>
            <p:cNvSpPr/>
            <p:nvPr/>
          </p:nvSpPr>
          <p:spPr>
            <a:xfrm>
              <a:off x="-576259" y="5967857"/>
              <a:ext cx="1332725" cy="246278"/>
            </a:xfrm>
            <a:prstGeom prst="rect">
              <a:avLst/>
            </a:prstGeom>
          </p:spPr>
          <p:txBody>
            <a:bodyPr wrap="none" rtlCol="0" anchor="t">
              <a:spAutoFit/>
            </a:bodyPr>
            <a:lstStyle/>
            <a:p>
              <a:pPr algn="l"/>
              <a:r>
                <a:rPr sz="1000" spc="0">
                  <a:solidFill>
                    <a:srgbClr val="000000"/>
                  </a:solidFill>
                  <a:latin typeface="Calibri"/>
                </a:rPr>
                <a:t>Classification: Internal</a:t>
              </a:r>
            </a:p>
          </p:txBody>
        </p:sp>
        <p:sp>
          <p:nvSpPr>
            <p:cNvPr id="7" name="New shape" title=""/>
            <p:cNvSpPr/>
            <p:nvPr/>
          </p:nvSpPr>
          <p:spPr>
            <a:xfrm>
              <a:off x="3136554" y="497388"/>
              <a:ext cx="5491530" cy="708050"/>
            </a:xfrm>
            <a:prstGeom prst="rect">
              <a:avLst/>
            </a:prstGeom>
          </p:spPr>
          <p:txBody>
            <a:bodyPr wrap="none" rtlCol="0" anchor="t">
              <a:spAutoFit/>
            </a:bodyPr>
            <a:lstStyle/>
            <a:p>
              <a:pPr algn="l"/>
              <a:r>
                <a:rPr sz="4000" spc="0">
                  <a:solidFill>
                    <a:srgbClr val="000000"/>
                  </a:solidFill>
                  <a:latin typeface="Calibri"/>
                </a:rPr>
                <a:t>Project presentation on :-</a:t>
              </a:r>
            </a:p>
          </p:txBody>
        </p:sp>
        <p:sp>
          <p:nvSpPr>
            <p:cNvPr id="8" name="New shape" title=""/>
            <p:cNvSpPr/>
            <p:nvPr/>
          </p:nvSpPr>
          <p:spPr>
            <a:xfrm>
              <a:off x="2597449" y="2143307"/>
              <a:ext cx="184709" cy="369418"/>
            </a:xfrm>
            <a:prstGeom prst="rect">
              <a:avLst/>
            </a:prstGeom>
          </p:spPr>
          <p:txBody>
            <a:bodyPr wrap="none" rtlCol="0" anchor="t">
              <a:spAutoFit/>
            </a:bodyPr>
            <a:lstStyle/>
            <a:p>
              <a:pPr algn="l"/>
            </a:p>
          </p:txBody>
        </p:sp>
        <p:sp>
          <p:nvSpPr>
            <p:cNvPr id="9" name="New shape" title=""/>
            <p:cNvSpPr/>
            <p:nvPr/>
          </p:nvSpPr>
          <p:spPr>
            <a:xfrm>
              <a:off x="4615546" y="4793290"/>
              <a:ext cx="1998577" cy="461772"/>
            </a:xfrm>
            <a:prstGeom prst="rect">
              <a:avLst/>
            </a:prstGeom>
          </p:spPr>
          <p:txBody>
            <a:bodyPr wrap="none" rtlCol="0" anchor="t">
              <a:spAutoFit/>
            </a:bodyPr>
            <a:lstStyle/>
            <a:p>
              <a:pPr algn="l"/>
              <a:r>
                <a:rPr sz="2400" spc="0">
                  <a:solidFill>
                    <a:srgbClr val="000000"/>
                  </a:solidFill>
                  <a:latin typeface="Calibri"/>
                </a:rPr>
                <a:t>Submitted by :</a:t>
              </a:r>
            </a:p>
          </p:txBody>
        </p:sp>
        <p:sp>
          <p:nvSpPr>
            <p:cNvPr id="10" name="New shape" title=""/>
            <p:cNvSpPr/>
            <p:nvPr/>
          </p:nvSpPr>
          <p:spPr>
            <a:xfrm>
              <a:off x="4551823" y="5249473"/>
              <a:ext cx="1914199" cy="461772"/>
            </a:xfrm>
            <a:prstGeom prst="rect">
              <a:avLst/>
            </a:prstGeom>
          </p:spPr>
          <p:txBody>
            <a:bodyPr wrap="none" rtlCol="0" anchor="t">
              <a:spAutoFit/>
            </a:bodyPr>
            <a:lstStyle/>
            <a:p>
              <a:pPr algn="l"/>
              <a:r>
                <a:rPr sz="2400" spc="0">
                  <a:solidFill>
                    <a:srgbClr val="000000"/>
                  </a:solidFill>
                  <a:latin typeface="Calibri"/>
                </a:rPr>
                <a:t>Vishal Pandey</a:t>
              </a: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a:latin typeface="Calibri" panose="020f0502020204030204"/>
              </a:rPr>
              <a:t>getting sense of review Loud words in Rating 4:</a:t>
            </a:r>
            <a:r>
              <a:rPr lang="en-IN" sz="2800">
                <a:latin typeface="Calibri" panose="020f0502020204030204"/>
                <a:ea typeface="Calibri" panose="020f0502020204030204"/>
                <a:cs typeface="Calibri"/>
              </a:rPr>
              <a:t> </a:t>
            </a:r>
            <a:endParaRPr lang="en-US" sz="2800">
              <a:cs typeface="Calibri"/>
            </a:endParaRPr>
          </a:p>
        </p:txBody>
      </p:sp>
    </p:spTree>
    <p:extLst>
      <p:ext uri="{BB962C8B-B14F-4D97-AF65-F5344CB8AC3E}">
        <p14:creationId xmlns:p14="http://schemas.microsoft.com/office/powerpoint/2010/main" val="1626870613"/>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getting sense of review Loud words in Rating 5:</a:t>
            </a:r>
            <a:r>
              <a:rPr lang="en-US" sz="2800">
                <a:cs typeface="Calibri"/>
              </a:rPr>
              <a:t> </a:t>
            </a:r>
          </a:p>
        </p:txBody>
      </p:sp>
    </p:spTree>
    <p:extLst>
      <p:ext uri="{BB962C8B-B14F-4D97-AF65-F5344CB8AC3E}">
        <p14:creationId xmlns:p14="http://schemas.microsoft.com/office/powerpoint/2010/main" val="34538952"/>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Light" panose="020f0302020204030204"/>
                <a:cs typeface="Calibri Light"/>
              </a:rPr>
              <a:t>Data Preprocessing Done</a:t>
            </a:r>
            <a:endParaRPr lang="en-IN" sz="4000" b="1">
              <a:ea typeface="+mn-lt"/>
              <a:cs typeface="+mn-lt"/>
            </a:endParaRPr>
          </a:p>
          <a:p>
            <a:endParaRPr lang="en-IN" sz="280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We first looked for the null values present in the dataset. We </a:t>
            </a:r>
            <a:r>
              <a:rPr lang="en-US" sz="2800">
                <a:cs typeface="Calibri"/>
              </a:rPr>
              <a:t> </a:t>
            </a:r>
            <a:r>
              <a:rPr lang="en-IN" sz="2800"/>
              <a:t>noticed that there were no null values present in our dataset. Then </a:t>
            </a:r>
            <a:r>
              <a:rPr lang="en-US" sz="2800">
                <a:cs typeface="Calibri"/>
              </a:rPr>
              <a:t> </a:t>
            </a:r>
            <a:r>
              <a:rPr lang="en-IN" sz="2800"/>
              <a:t>we performed text processing. Data usually comes from a variety of </a:t>
            </a:r>
            <a:r>
              <a:rPr lang="en-US" sz="2800">
                <a:cs typeface="Calibri"/>
              </a:rPr>
              <a:t> </a:t>
            </a:r>
            <a:r>
              <a:rPr lang="en-IN" sz="2800"/>
              <a:t>sources and often in different formats. For this reason transforming </a:t>
            </a:r>
            <a:r>
              <a:rPr lang="en-US" sz="2800">
                <a:cs typeface="Calibri"/>
              </a:rPr>
              <a:t> </a:t>
            </a:r>
            <a:r>
              <a:rPr lang="en-IN" sz="2800"/>
              <a:t>your raw data is essential. However, this is not a simple process, as </a:t>
            </a:r>
            <a:r>
              <a:rPr lang="en-US" sz="2800">
                <a:cs typeface="Calibri"/>
              </a:rPr>
              <a:t> </a:t>
            </a:r>
            <a:r>
              <a:rPr lang="en-IN" sz="2800"/>
              <a:t>text data often contains redundant and repetitive words. This </a:t>
            </a:r>
            <a:r>
              <a:rPr lang="en-US" sz="2800">
                <a:cs typeface="Calibri"/>
              </a:rPr>
              <a:t> </a:t>
            </a:r>
            <a:r>
              <a:rPr lang="en-IN" sz="2800"/>
              <a:t>means that processing the text data is the first step in our solution. </a:t>
            </a:r>
            <a:r>
              <a:rPr lang="en-US" sz="2800">
                <a:cs typeface="Calibri"/>
              </a:rPr>
              <a:t> </a:t>
            </a:r>
            <a:r>
              <a:rPr lang="en-IN" sz="2800"/>
              <a:t>The fundamental steps involved in text preprocessing are, Cleaning </a:t>
            </a:r>
            <a:r>
              <a:rPr lang="en-US" sz="2800">
                <a:cs typeface="Calibri"/>
              </a:rPr>
              <a:t> </a:t>
            </a:r>
            <a:r>
              <a:rPr lang="en-IN" sz="2800"/>
              <a:t>the raw data Tokenizing the cleaned data.</a:t>
            </a:r>
            <a:r>
              <a:rPr lang="en-US" sz="2800">
                <a:cs typeface="Calibri"/>
              </a:rPr>
              <a:t> </a:t>
            </a:r>
          </a:p>
        </p:txBody>
      </p:sp>
    </p:spTree>
    <p:extLst>
      <p:ext uri="{BB962C8B-B14F-4D97-AF65-F5344CB8AC3E}">
        <p14:creationId xmlns:p14="http://schemas.microsoft.com/office/powerpoint/2010/main" val="2549897806"/>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err="1">
                <a:ea typeface="+mn-lt"/>
                <a:cs typeface="+mn-lt"/>
              </a:rPr>
              <a:t>Preprocessing involved the following steps:</a:t>
            </a:r>
            <a:endParaRPr lang="en-US" sz="2800">
              <a:ea typeface="+mn-lt"/>
              <a:cs typeface="+mn-lt"/>
            </a:endParaRPr>
          </a:p>
          <a:p>
            <a:pPr>
              <a:buFont typeface="Arial" pitchFamily="34" charset="0"/>
              <a:buChar char="•"/>
            </a:pPr>
            <a:endParaRPr lang="en-IN" sz="2800">
              <a:ea typeface="+mn-lt"/>
              <a:cs typeface="+mn-lt"/>
            </a:endParaRPr>
          </a:p>
          <a:p>
            <a:pPr>
              <a:buFont typeface="Arial" pitchFamily="34" charset="0"/>
              <a:buChar char="•"/>
            </a:pPr>
            <a:r>
              <a:rPr lang="en-IN" sz="2800">
                <a:ea typeface="+mn-lt"/>
                <a:cs typeface="+mn-lt"/>
              </a:rPr>
              <a:t>Removing Punctuations and other special characters</a:t>
            </a:r>
            <a:endParaRPr lang="en-US" sz="2800">
              <a:ea typeface="+mn-lt"/>
              <a:cs typeface="+mn-lt"/>
            </a:endParaRPr>
          </a:p>
          <a:p>
            <a:pPr>
              <a:buFont typeface="Arial" pitchFamily="34" charset="0"/>
              <a:buChar char="•"/>
            </a:pPr>
            <a:endParaRPr lang="en-IN" sz="2800">
              <a:ea typeface="+mn-lt"/>
              <a:cs typeface="+mn-lt"/>
            </a:endParaRPr>
          </a:p>
          <a:p>
            <a:pPr>
              <a:buFont typeface="Arial" pitchFamily="34" charset="0"/>
              <a:buChar char="•"/>
            </a:pPr>
            <a:r>
              <a:rPr lang="en-IN" sz="2800">
                <a:ea typeface="+mn-lt"/>
                <a:cs typeface="+mn-lt"/>
              </a:rPr>
              <a:t>Removing Stop Words</a:t>
            </a:r>
            <a:endParaRPr lang="en-US" sz="2800">
              <a:ea typeface="+mn-lt"/>
              <a:cs typeface="+mn-lt"/>
            </a:endParaRPr>
          </a:p>
          <a:p>
            <a:pPr>
              <a:buFont typeface="Arial" pitchFamily="34" charset="0"/>
              <a:buChar char="•"/>
            </a:pPr>
            <a:endParaRPr lang="en-IN" sz="2800">
              <a:ea typeface="+mn-lt"/>
              <a:cs typeface="+mn-lt"/>
            </a:endParaRPr>
          </a:p>
          <a:p>
            <a:pPr>
              <a:buFont typeface="Arial" pitchFamily="34" charset="0"/>
              <a:buChar char="•"/>
            </a:pPr>
            <a:r>
              <a:rPr lang="en-IN" sz="2800">
                <a:ea typeface="+mn-lt"/>
                <a:cs typeface="+mn-lt"/>
              </a:rPr>
              <a:t>Stemming and Lemmatising</a:t>
            </a:r>
            <a:endParaRPr lang="en-US" sz="2800">
              <a:ea typeface="+mn-lt"/>
              <a:cs typeface="+mn-lt"/>
            </a:endParaRPr>
          </a:p>
          <a:p>
            <a:pPr>
              <a:buFont typeface="Arial" pitchFamily="34" charset="0"/>
              <a:buChar char="•"/>
            </a:pPr>
            <a:endParaRPr lang="en-IN" sz="2800">
              <a:ea typeface="+mn-lt"/>
              <a:cs typeface="+mn-lt"/>
            </a:endParaRPr>
          </a:p>
          <a:p>
            <a:pPr>
              <a:buFont typeface="Arial" pitchFamily="34" charset="0"/>
              <a:buChar char="•"/>
            </a:pPr>
            <a:r>
              <a:rPr lang="en-IN" sz="2800">
                <a:ea typeface="+mn-lt"/>
                <a:cs typeface="+mn-lt"/>
              </a:rPr>
              <a:t>Applying tfidf Vectorizer</a:t>
            </a:r>
            <a:endParaRPr lang="en-US" sz="2800">
              <a:ea typeface="+mn-lt"/>
              <a:cs typeface="+mn-lt"/>
            </a:endParaRPr>
          </a:p>
          <a:p>
            <a:endParaRPr lang="en-IN" sz="2800">
              <a:ea typeface="+mn-lt"/>
              <a:cs typeface="+mn-lt"/>
            </a:endParaRPr>
          </a:p>
          <a:p>
            <a:pPr marL="285750" indent="-285750">
              <a:buFont typeface="Arial" pitchFamily="34" charset="0"/>
              <a:buChar char="•"/>
            </a:pPr>
            <a:r>
              <a:rPr lang="en-IN" sz="280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itchFamily="34" charset="0"/>
              <a:buChar char="•"/>
            </a:pPr>
            <a:r>
              <a:rPr lang="en-IN" sz="2800">
                <a:ea typeface="+mn-lt"/>
                <a:cs typeface="+mn-lt"/>
              </a:rPr>
              <a:t>Some very large length comments can be seen, in our dataset. </a:t>
            </a:r>
            <a:r>
              <a:rPr lang="en-US" sz="2800">
                <a:ea typeface="+mn-lt"/>
                <a:cs typeface="+mn-lt"/>
              </a:rPr>
              <a:t> </a:t>
            </a:r>
            <a:r>
              <a:rPr lang="en-IN" sz="2800">
                <a:ea typeface="+mn-lt"/>
                <a:cs typeface="+mn-lt"/>
              </a:rPr>
              <a:t>These pose serious problems like adding excessively more words to </a:t>
            </a:r>
            <a:r>
              <a:rPr lang="en-US" sz="2800">
                <a:ea typeface="+mn-lt"/>
                <a:cs typeface="+mn-lt"/>
              </a:rPr>
              <a:t> </a:t>
            </a:r>
            <a:r>
              <a:rPr lang="en-IN" sz="2800">
                <a:ea typeface="+mn-lt"/>
                <a:cs typeface="+mn-lt"/>
              </a:rPr>
              <a:t>the training dataset, causing training time to increase and accuracy </a:t>
            </a:r>
            <a:r>
              <a:rPr lang="en-US" sz="2800">
                <a:ea typeface="+mn-lt"/>
                <a:cs typeface="+mn-lt"/>
              </a:rPr>
              <a:t> </a:t>
            </a:r>
            <a:r>
              <a:rPr lang="en-IN" sz="2800">
                <a:ea typeface="+mn-lt"/>
                <a:cs typeface="+mn-lt"/>
              </a:rPr>
              <a:t>to decrease! Hence, a threshold of 400 characters will be created </a:t>
            </a:r>
            <a:r>
              <a:rPr lang="en-US" sz="2800">
                <a:ea typeface="+mn-lt"/>
                <a:cs typeface="+mn-lt"/>
              </a:rPr>
              <a:t> </a:t>
            </a:r>
            <a:r>
              <a:rPr lang="en-IN" sz="2800">
                <a:ea typeface="+mn-lt"/>
                <a:cs typeface="+mn-lt"/>
              </a:rPr>
              <a:t>and only comments which have length smaller than 400 will be </a:t>
            </a:r>
            <a:r>
              <a:rPr lang="en-US" sz="2800">
                <a:ea typeface="+mn-lt"/>
                <a:cs typeface="+mn-lt"/>
              </a:rPr>
              <a:t> </a:t>
            </a:r>
            <a:r>
              <a:rPr lang="en-IN" sz="2800">
                <a:ea typeface="+mn-lt"/>
                <a:cs typeface="+mn-lt"/>
              </a:rPr>
              <a:t>used further.</a:t>
            </a:r>
            <a:endParaRPr lang="en-US" sz="2800">
              <a:ea typeface="+mn-lt"/>
              <a:cs typeface="+mn-lt"/>
            </a:endParaRPr>
          </a:p>
          <a:p>
            <a:pPr>
              <a:buFont typeface="Arial" pitchFamily="34" charset="0"/>
              <a:buChar char="•"/>
            </a:pPr>
            <a:endParaRPr lang="en-IN" sz="2800">
              <a:ea typeface="+mn-lt"/>
              <a:cs typeface="+mn-lt"/>
            </a:endParaRPr>
          </a:p>
          <a:p>
            <a:pPr>
              <a:buFont typeface="Arial" pitchFamily="34" charset="0"/>
              <a:buChar char="•"/>
            </a:pPr>
            <a:r>
              <a:rPr lang="en-IN" sz="2800">
                <a:ea typeface="+mn-lt"/>
                <a:cs typeface="+mn-lt"/>
              </a:rPr>
              <a:t>Hence, after removing comments longer than 400 characters, we </a:t>
            </a:r>
            <a:r>
              <a:rPr lang="en-US" sz="2800">
                <a:ea typeface="+mn-lt"/>
                <a:cs typeface="+mn-lt"/>
              </a:rPr>
              <a:t> </a:t>
            </a:r>
            <a:r>
              <a:rPr lang="en-IN" sz="2800">
                <a:ea typeface="+mn-lt"/>
                <a:cs typeface="+mn-lt"/>
              </a:rPr>
              <a:t>are still left with 115893 comments, which seems enough for </a:t>
            </a:r>
            <a:r>
              <a:rPr lang="en-US" sz="2800">
                <a:ea typeface="+mn-lt"/>
                <a:cs typeface="+mn-lt"/>
              </a:rPr>
              <a:t> </a:t>
            </a:r>
            <a:r>
              <a:rPr lang="en-IN" sz="2800">
                <a:ea typeface="+mn-lt"/>
                <a:cs typeface="+mn-lt"/>
              </a:rPr>
              <a:t>training purposes.</a:t>
            </a:r>
            <a:endParaRPr lang="en-IN"/>
          </a:p>
          <a:p>
            <a:pPr marL="285750" indent="-285750">
              <a:buFont typeface="Arial" pitchFamily="34" charset="0"/>
              <a:buChar char="•"/>
            </a:pPr>
            <a:endParaRPr lang="en-IN" sz="2800">
              <a:cs typeface="Segoe UI"/>
            </a:endParaRPr>
          </a:p>
        </p:txBody>
      </p:sp>
    </p:spTree>
    <p:extLst>
      <p:ext uri="{BB962C8B-B14F-4D97-AF65-F5344CB8AC3E}">
        <p14:creationId xmlns:p14="http://schemas.microsoft.com/office/powerpoint/2010/main" val="3203243368"/>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a:ea typeface="+mn-lt"/>
                <a:cs typeface="+mn-lt"/>
              </a:rPr>
              <a:t>By looking into the target vaariable label we assumed that it was  a  Multiclass classification type of problem.</a:t>
            </a:r>
          </a:p>
          <a:p>
            <a:endParaRPr lang="en-IN" sz="2800">
              <a:ea typeface="+mn-lt"/>
              <a:cs typeface="+mn-lt"/>
            </a:endParaRPr>
          </a:p>
          <a:p>
            <a:pPr>
              <a:buFont typeface="Arial"/>
              <a:buChar char="•"/>
            </a:pPr>
            <a:r>
              <a:rPr lang="en-IN" sz="2800">
                <a:ea typeface="+mn-lt"/>
                <a:cs typeface="+mn-lt"/>
              </a:rPr>
              <a:t>We observed that dataset was imbalance so we will have to balance </a:t>
            </a:r>
            <a:r>
              <a:rPr lang="en-US" sz="2800">
                <a:ea typeface="+mn-lt"/>
                <a:cs typeface="+mn-lt"/>
              </a:rPr>
              <a:t> </a:t>
            </a:r>
            <a:r>
              <a:rPr lang="en-IN" sz="2800">
                <a:ea typeface="+mn-lt"/>
                <a:cs typeface="+mn-lt"/>
              </a:rPr>
              <a:t>the dataset for better outcome.</a:t>
            </a:r>
            <a:endParaRPr lang="en-US" sz="2800">
              <a:ea typeface="+mn-lt"/>
              <a:cs typeface="+mn-lt"/>
            </a:endParaRPr>
          </a:p>
          <a:p>
            <a:pPr marL="285750" indent="-285750">
              <a:buFont typeface="Arial"/>
              <a:buChar char="•"/>
            </a:pPr>
            <a:endParaRPr lang="en-IN" sz="2800">
              <a:cs typeface="Segoe UI"/>
            </a:endParaRPr>
          </a:p>
        </p:txBody>
      </p:sp>
    </p:spTree>
    <p:extLst>
      <p:ext uri="{BB962C8B-B14F-4D97-AF65-F5344CB8AC3E}">
        <p14:creationId xmlns:p14="http://schemas.microsoft.com/office/powerpoint/2010/main" val="2700818217"/>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Calibri Light" panose="020f0302020204030204"/>
              </a:rPr>
              <a:t>Model Dashboard</a:t>
            </a:r>
            <a:r>
              <a:rPr lang="en-US" sz="3200" b="1">
                <a:latin typeface="Calibri Light" panose="020f0302020204030204"/>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We interpreted that Random forest classifier model was giving us the best results with the accuracy score of 60.97 and comparitively better f1-score so we saved it as our final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a:cs typeface="Calibri Light"/>
              </a:rPr>
              <a:t>                              Conclusion</a:t>
            </a:r>
            <a:endParaRPr lang="en-US" sz="4000" b="1"/>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a:p>
        </p:txBody>
      </p:sp>
    </p:spTree>
    <p:extLst>
      <p:ext uri="{BB962C8B-B14F-4D97-AF65-F5344CB8AC3E}">
        <p14:creationId xmlns:p14="http://schemas.microsoft.com/office/powerpoint/2010/main" val="1243146235"/>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I would like to express my special thanks of grattitude to the sources Medium, TowardsDataScience, StackOverflow, KrishNaik’s youtube channel which helped me to accomplish this project.</a:t>
            </a:r>
            <a:r>
              <a:rPr lang="en-US" sz="2800">
                <a:cs typeface="Calibri"/>
              </a:rPr>
              <a:t> </a:t>
            </a:r>
          </a:p>
        </p:txBody>
      </p:sp>
    </p:spTree>
    <p:extLst>
      <p:ext uri="{BB962C8B-B14F-4D97-AF65-F5344CB8AC3E}">
        <p14:creationId xmlns:p14="http://schemas.microsoft.com/office/powerpoint/2010/main" val="3924499739"/>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a:cs typeface="Calibri Light"/>
              </a:rPr>
              <a:t>Table Of Contents :-</a:t>
            </a:r>
            <a:endParaRPr lang="en-US" b="1"/>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a:cs typeface="Calibri"/>
              </a:rPr>
              <a:t>1.   Introduction</a:t>
            </a:r>
          </a:p>
          <a:p>
            <a:pPr marL="0" indent="0">
              <a:buNone/>
            </a:pPr>
            <a:r>
              <a:rPr lang="en-US">
                <a:cs typeface="Calibri"/>
              </a:rPr>
              <a:t>    1.1 Problem Statement and understanding</a:t>
            </a:r>
          </a:p>
          <a:p>
            <a:pPr marL="0" indent="0">
              <a:buNone/>
            </a:pPr>
            <a:r>
              <a:rPr lang="en-US">
                <a:ea typeface="+mn-lt"/>
                <a:cs typeface="+mn-lt"/>
              </a:rPr>
              <a:t>2.   EDA steps and Visualization</a:t>
            </a:r>
            <a:endParaRPr lang="en-IN">
              <a:ea typeface="+mn-lt"/>
              <a:cs typeface="+mn-lt"/>
            </a:endParaRPr>
          </a:p>
          <a:p>
            <a:pPr marL="0" indent="0">
              <a:buNone/>
            </a:pPr>
            <a:r>
              <a:rPr lang="en-IN">
                <a:ea typeface="+mn-lt"/>
                <a:cs typeface="+mn-lt"/>
              </a:rPr>
              <a:t>3.   Steps and assumptions used to complete the project</a:t>
            </a:r>
            <a:endParaRPr lang="en-IN">
              <a:cs typeface="Calibri"/>
            </a:endParaRPr>
          </a:p>
          <a:p>
            <a:pPr marL="0" indent="0">
              <a:buNone/>
            </a:pPr>
            <a:r>
              <a:rPr lang="en-IN">
                <a:ea typeface="+mn-lt"/>
                <a:cs typeface="+mn-lt"/>
              </a:rPr>
              <a:t>    3.1 Data Preprocessing Done</a:t>
            </a:r>
          </a:p>
          <a:p>
            <a:pPr marL="0" indent="0">
              <a:buNone/>
            </a:pPr>
            <a:r>
              <a:rPr lang="en-IN">
                <a:ea typeface="+mn-lt"/>
                <a:cs typeface="+mn-lt"/>
              </a:rPr>
              <a:t>    3.2 Set of assumptions related to the problem under consideration</a:t>
            </a:r>
          </a:p>
          <a:p>
            <a:pPr marL="0" indent="0">
              <a:buNone/>
            </a:pPr>
            <a:r>
              <a:rPr lang="en-IN">
                <a:ea typeface="+mn-lt"/>
                <a:cs typeface="+mn-lt"/>
              </a:rPr>
              <a:t>4.   Model Dashboard</a:t>
            </a:r>
          </a:p>
          <a:p>
            <a:pPr marL="0" indent="0">
              <a:buNone/>
            </a:pPr>
            <a:r>
              <a:rPr lang="en-IN">
                <a:ea typeface="+mn-lt"/>
                <a:cs typeface="+mn-lt"/>
              </a:rPr>
              <a:t>5.   Finalized Model</a:t>
            </a:r>
          </a:p>
          <a:p>
            <a:pPr marL="0" indent="0">
              <a:buNone/>
            </a:pPr>
            <a:r>
              <a:rPr lang="en-IN">
                <a:ea typeface="+mn-lt"/>
                <a:cs typeface="+mn-lt"/>
              </a:rPr>
              <a:t>6.   Conclusion</a:t>
            </a:r>
          </a:p>
          <a:p>
            <a:pPr marL="0" indent="0">
              <a:buNone/>
            </a:pPr>
            <a:r>
              <a:rPr lang="en-IN">
                <a:ea typeface="+mn-lt"/>
                <a:cs typeface="+mn-lt"/>
              </a:rPr>
              <a:t>7.   Acknowledgement</a:t>
            </a:r>
          </a:p>
          <a:p>
            <a:pPr marL="0" indent="0">
              <a:buNone/>
            </a:pPr>
            <a:endParaRPr lang="en-IN">
              <a:ea typeface="+mn-lt"/>
              <a:cs typeface="+mn-lt"/>
            </a:endParaRPr>
          </a:p>
        </p:txBody>
      </p:sp>
    </p:spTree>
    <p:extLst>
      <p:ext uri="{BB962C8B-B14F-4D97-AF65-F5344CB8AC3E}">
        <p14:creationId xmlns:p14="http://schemas.microsoft.com/office/powerpoint/2010/main" val="1864323984"/>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a:t>INTRODUCTION</a:t>
            </a:r>
            <a:r>
              <a:rPr lang="en-US" sz="4000">
                <a:cs typeface="Calibri"/>
              </a:rPr>
              <a:t> </a:t>
            </a:r>
            <a:endParaRPr lang="en-US" sz="400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t>Problem</a:t>
            </a:r>
            <a:r>
              <a:rPr lang="en-IN" sz="3200" b="1">
                <a:cs typeface="Calibri"/>
              </a:rPr>
              <a:t> statement and understanding</a:t>
            </a:r>
            <a:r>
              <a:rPr lang="en-US" sz="3200">
                <a:cs typeface="Calibri"/>
              </a:rPr>
              <a:t> </a:t>
            </a:r>
            <a:endParaRPr lang="en-US">
              <a:cs typeface="Calibri"/>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a:ea typeface="+mn-lt"/>
                <a:cs typeface="+mn-lt"/>
              </a:rPr>
              <a:t>We have a client who has a website where people write different </a:t>
            </a:r>
            <a:r>
              <a:rPr lang="en-US" sz="2800">
                <a:ea typeface="+mn-lt"/>
                <a:cs typeface="+mn-lt"/>
              </a:rPr>
              <a:t> </a:t>
            </a:r>
            <a:r>
              <a:rPr lang="en-IN" sz="2800">
                <a:ea typeface="+mn-lt"/>
                <a:cs typeface="+mn-lt"/>
              </a:rPr>
              <a:t>reviews for technical products. Now they are adding a new feature </a:t>
            </a:r>
            <a:r>
              <a:rPr lang="en-US" sz="2800">
                <a:ea typeface="+mn-lt"/>
                <a:cs typeface="+mn-lt"/>
              </a:rPr>
              <a:t> </a:t>
            </a:r>
            <a:r>
              <a:rPr lang="en-IN" sz="2800">
                <a:ea typeface="+mn-lt"/>
                <a:cs typeface="+mn-lt"/>
              </a:rPr>
              <a:t>to their website i.e. The reviewer will have to add stars(rating) as </a:t>
            </a:r>
            <a:r>
              <a:rPr lang="en-US" sz="2800">
                <a:ea typeface="+mn-lt"/>
                <a:cs typeface="+mn-lt"/>
              </a:rPr>
              <a:t> </a:t>
            </a:r>
            <a:r>
              <a:rPr lang="en-IN" sz="2800">
                <a:ea typeface="+mn-lt"/>
                <a:cs typeface="+mn-lt"/>
              </a:rPr>
              <a:t>well with the review. The rating is out 5 stars and it only has 5 </a:t>
            </a:r>
            <a:r>
              <a:rPr lang="en-US" sz="2800">
                <a:ea typeface="+mn-lt"/>
                <a:cs typeface="+mn-lt"/>
              </a:rPr>
              <a:t> </a:t>
            </a:r>
            <a:r>
              <a:rPr lang="en-IN" sz="2800">
                <a:ea typeface="+mn-lt"/>
                <a:cs typeface="+mn-lt"/>
              </a:rPr>
              <a:t>options available 1 star, 2 stars, 3 stars, 4 stars, 5 stars. Now they </a:t>
            </a:r>
            <a:r>
              <a:rPr lang="en-US" sz="2800">
                <a:ea typeface="+mn-lt"/>
                <a:cs typeface="+mn-lt"/>
              </a:rPr>
              <a:t> </a:t>
            </a:r>
            <a:r>
              <a:rPr lang="en-IN" sz="2800">
                <a:ea typeface="+mn-lt"/>
                <a:cs typeface="+mn-lt"/>
              </a:rPr>
              <a:t>want to predict ratings for the reviews which were wriiten in the </a:t>
            </a:r>
            <a:r>
              <a:rPr lang="en-US" sz="2800">
                <a:ea typeface="+mn-lt"/>
                <a:cs typeface="+mn-lt"/>
              </a:rPr>
              <a:t> </a:t>
            </a:r>
            <a:r>
              <a:rPr lang="en-IN" sz="2800">
                <a:ea typeface="+mn-lt"/>
                <a:cs typeface="+mn-lt"/>
              </a:rPr>
              <a:t>past and they don’t have rating. So we, we have to build </a:t>
            </a:r>
            <a:r>
              <a:rPr lang="en-US" sz="2800">
                <a:ea typeface="+mn-lt"/>
                <a:cs typeface="+mn-lt"/>
              </a:rPr>
              <a:t> </a:t>
            </a:r>
            <a:r>
              <a:rPr lang="en-IN" sz="2800">
                <a:ea typeface="+mn-lt"/>
                <a:cs typeface="+mn-lt"/>
              </a:rPr>
              <a:t>an application which can predict the rating by seeing the review.</a:t>
            </a:r>
            <a:endParaRPr lang="en-US" sz="2800">
              <a:ea typeface="+mn-lt"/>
              <a:cs typeface="+mn-lt"/>
            </a:endParaRPr>
          </a:p>
        </p:txBody>
      </p:sp>
    </p:spTree>
    <p:extLst>
      <p:ext uri="{BB962C8B-B14F-4D97-AF65-F5344CB8AC3E}">
        <p14:creationId xmlns:p14="http://schemas.microsoft.com/office/powerpoint/2010/main" val="172901027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a:latin typeface="Calibri" panose="020f0502020204030204"/>
                <a:cs typeface="Calibri"/>
              </a:rPr>
              <a:t>                          EDA steps and Visualization</a:t>
            </a:r>
            <a:endParaRPr lang="en-US" sz="3200" b="1">
              <a:cs typeface="Calibri Light"/>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a:cs typeface="Calibri"/>
            </a:endParaRPr>
          </a:p>
          <a:p>
            <a:pPr marL="0" indent="0">
              <a:buNone/>
            </a:pPr>
            <a:endParaRPr lang="en-IN" b="1">
              <a:ea typeface="+mn-lt"/>
              <a:cs typeface="+mn-lt"/>
            </a:endParaRPr>
          </a:p>
          <a:p>
            <a:pPr marL="0" indent="0">
              <a:buNone/>
            </a:pPr>
            <a:endParaRPr lang="en-IN" b="1">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a:buNone/>
            </a:pPr>
            <a:r>
              <a:rPr lang="en-IN">
                <a:ea typeface="+mn-lt"/>
                <a:cs typeface="+mn-lt"/>
              </a:rPr>
              <a:t>   Rating 1 and and Rating 2 distribution after cleaning the reviews:</a:t>
            </a:r>
          </a:p>
          <a:p>
            <a:pPr marL="0" indent="0">
              <a:buNone/>
            </a:pPr>
            <a:endParaRPr lang="en-US">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         Rating 3 and and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Rating 1 and Rating 5 distribution after cleaning reviews:</a:t>
            </a:r>
            <a:r>
              <a:rPr lang="en-US" sz="2800">
                <a:cs typeface="Calibri"/>
              </a:rPr>
              <a:t> </a:t>
            </a:r>
          </a:p>
        </p:txBody>
      </p:sp>
    </p:spTree>
    <p:extLst>
      <p:ext uri="{BB962C8B-B14F-4D97-AF65-F5344CB8AC3E}">
        <p14:creationId xmlns:p14="http://schemas.microsoft.com/office/powerpoint/2010/main" val="4118224314"/>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Getting sense of review Loud words in Rating 1:</a:t>
            </a:r>
            <a:r>
              <a:rPr lang="en-US" sz="280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Getting sense of review Loud words in Rating 1:</a:t>
            </a:r>
            <a:endParaRPr lang="en-US" sz="2800">
              <a:cs typeface="Calibri"/>
            </a:endParaRPr>
          </a:p>
        </p:txBody>
      </p:sp>
    </p:spTree>
    <p:extLst>
      <p:ext uri="{BB962C8B-B14F-4D97-AF65-F5344CB8AC3E}">
        <p14:creationId xmlns:p14="http://schemas.microsoft.com/office/powerpoint/2010/main" val="159857450"/>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Getting sense of review Loud words in Rating 3:</a:t>
            </a:r>
            <a:r>
              <a:rPr lang="en-US" sz="280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transition/>
  <p:timing/>
</p:sld>
</file>

<file path=ppt/tags/tag1.xml><?xml version="1.0" encoding="utf-8"?>
<p:tagLst xmlns:p="http://schemas.openxmlformats.org/presentationml/2006/main">
  <p:tag name="AS_NET" val="5.0.12"/>
  <p:tag name="AS_OS" val="Microsoft Windows NT 10.0.17763.0"/>
  <p:tag name="AS_RELEASE_DATE" val="2021.12.14"/>
  <p:tag name="AS_TITLE" val="Aspose.Slides for .NET5"/>
  <p:tag name="AS_VERSION" val="21.12"/>
</p:tagLst>
</file>

<file path=ppt/theme/theme1.xml><?xml version="1.0" encoding="utf-8"?>
<a:theme xmlns:r="http://schemas.openxmlformats.org/officeDocument/2006/relationships"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office theme</Template>
  <Company/>
  <PresentationFormat>Widescreen</PresentationFormat>
  <Paragraphs>50</Paragraphs>
  <Slides>19</Slides>
  <Notes>0</Notes>
  <TotalTime>0</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19</vt:i4>
      </vt:variant>
    </vt:vector>
  </HeadingPairs>
  <TitlesOfParts>
    <vt:vector baseType="lpstr" size="25">
      <vt:lpstr>Arial</vt:lpstr>
      <vt:lpstr>Calibri Light</vt:lpstr>
      <vt:lpstr>Calibri</vt:lpstr>
      <vt:lpstr>Segoe UI</vt:lpstr>
      <vt:lpstr>WordVisi_MSFontService</vt:lpstr>
      <vt:lpstr>office theme</vt:lpstr>
      <vt:lpstr>Click to edit Master title style</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0</LinksUpToDate>
  <SharedDoc>0</SharedDoc>
  <HyperlinksChanged>0</HyperlinksChanged>
  <Application>Aspose.Slides for .NET</Application>
  <AppVersion>21.1200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Anurag N Srivastav</dc:creator>
  <cp:lastModifiedBy>Anurag N Srivastav</cp:lastModifiedBy>
  <cp:revision>1519</cp:revision>
  <dcterms:created xsi:type="dcterms:W3CDTF">2020-12-29T14:55:28Z</dcterms:created>
  <dcterms:modified xsi:type="dcterms:W3CDTF">2022-01-15T17:46:48Z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MSIP_Label_71bba39d-4745-4e9d-97db-0c1927b54242_ActionId">
    <vt:lpwstr>e46ecef5-fb4d-4ec7-87e2-f55fa2d9dd8b</vt:lpwstr>
  </property>
  <property fmtid="{D5CDD505-2E9C-101B-9397-08002B2CF9AE}" pid="3" name="MSIP_Label_71bba39d-4745-4e9d-97db-0c1927b54242_ContentBits">
    <vt:lpwstr>2</vt:lpwstr>
  </property>
  <property fmtid="{D5CDD505-2E9C-101B-9397-08002B2CF9AE}" pid="4" name="MSIP_Label_71bba39d-4745-4e9d-97db-0c1927b54242_Enabled">
    <vt:lpwstr>true</vt:lpwstr>
  </property>
  <property fmtid="{D5CDD505-2E9C-101B-9397-08002B2CF9AE}" pid="5" name="MSIP_Label_71bba39d-4745-4e9d-97db-0c1927b54242_Method">
    <vt:lpwstr>Privileged</vt:lpwstr>
  </property>
  <property fmtid="{D5CDD505-2E9C-101B-9397-08002B2CF9AE}" pid="6" name="MSIP_Label_71bba39d-4745-4e9d-97db-0c1927b54242_Name">
    <vt:lpwstr>Internal</vt:lpwstr>
  </property>
  <property fmtid="{D5CDD505-2E9C-101B-9397-08002B2CF9AE}" pid="7" name="MSIP_Label_71bba39d-4745-4e9d-97db-0c1927b54242_SetDate">
    <vt:lpwstr>2021-06-06T14:33:55Z</vt:lpwstr>
  </property>
  <property fmtid="{D5CDD505-2E9C-101B-9397-08002B2CF9AE}" pid="8" name="MSIP_Label_71bba39d-4745-4e9d-97db-0c1927b54242_SiteId">
    <vt:lpwstr>05d75c05-fa1a-42e7-9cf1-eb416c396f2d</vt:lpwstr>
  </property>
</Properties>
</file>