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Nuni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Lato-regular.fntdata"/><Relationship Id="rId21" Type="http://schemas.openxmlformats.org/officeDocument/2006/relationships/font" Target="fonts/Nuni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27db290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27db290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27db290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27db290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27db290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27db290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27db2904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27db2904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27db2904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27db2904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27db2904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27db2904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27db2904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27db2904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Market Price Prediction</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GB" sz="1500"/>
              <a:t>Submitted by                </a:t>
            </a:r>
            <a:r>
              <a:rPr lang="en-GB" sz="2000"/>
              <a:t>Vaishali kant</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primary objective of this project is to develop a robust time series machine learning model capable of accurately forecasting market trends based on historical data. </a:t>
            </a:r>
            <a:endParaRPr/>
          </a:p>
          <a:p>
            <a:pPr indent="0" lvl="0" marL="0" rtl="0" algn="l">
              <a:spcBef>
                <a:spcPts val="1200"/>
              </a:spcBef>
              <a:spcAft>
                <a:spcPts val="0"/>
              </a:spcAft>
              <a:buNone/>
            </a:pPr>
            <a:r>
              <a:rPr lang="en-GB"/>
              <a:t>By leveraging advanced algorithms, we aim to predict the quantity and prices of commodities for future months, empowering stakeholders to make proactive decisions regarding production, procurement, pricing strategies, and resource allocation.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Description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GB"/>
              <a:t>market: The market or commodity under consideration.</a:t>
            </a:r>
            <a:endParaRPr/>
          </a:p>
          <a:p>
            <a:pPr indent="0" lvl="0" marL="0" rtl="0" algn="l">
              <a:spcBef>
                <a:spcPts val="1200"/>
              </a:spcBef>
              <a:spcAft>
                <a:spcPts val="0"/>
              </a:spcAft>
              <a:buNone/>
            </a:pPr>
            <a:r>
              <a:rPr lang="en-GB"/>
              <a:t>month: The month for which the data is recorded.</a:t>
            </a:r>
            <a:endParaRPr/>
          </a:p>
          <a:p>
            <a:pPr indent="0" lvl="0" marL="0" rtl="0" algn="l">
              <a:spcBef>
                <a:spcPts val="1200"/>
              </a:spcBef>
              <a:spcAft>
                <a:spcPts val="0"/>
              </a:spcAft>
              <a:buNone/>
            </a:pPr>
            <a:r>
              <a:rPr lang="en-GB"/>
              <a:t>year: The year corresponding to the recorded data.</a:t>
            </a:r>
            <a:endParaRPr/>
          </a:p>
          <a:p>
            <a:pPr indent="0" lvl="0" marL="0" rtl="0" algn="l">
              <a:spcBef>
                <a:spcPts val="1200"/>
              </a:spcBef>
              <a:spcAft>
                <a:spcPts val="0"/>
              </a:spcAft>
              <a:buNone/>
            </a:pPr>
            <a:r>
              <a:rPr lang="en-GB"/>
              <a:t>quantity: The quantity of the commodity traded or available.</a:t>
            </a:r>
            <a:endParaRPr/>
          </a:p>
          <a:p>
            <a:pPr indent="0" lvl="0" marL="0" rtl="0" algn="l">
              <a:spcBef>
                <a:spcPts val="1200"/>
              </a:spcBef>
              <a:spcAft>
                <a:spcPts val="0"/>
              </a:spcAft>
              <a:buNone/>
            </a:pPr>
            <a:r>
              <a:rPr lang="en-GB"/>
              <a:t>priceMin: The minimum price of the commodity during the month.</a:t>
            </a:r>
            <a:endParaRPr/>
          </a:p>
          <a:p>
            <a:pPr indent="0" lvl="0" marL="0" rtl="0" algn="l">
              <a:spcBef>
                <a:spcPts val="1200"/>
              </a:spcBef>
              <a:spcAft>
                <a:spcPts val="0"/>
              </a:spcAft>
              <a:buNone/>
            </a:pPr>
            <a:r>
              <a:rPr lang="en-GB"/>
              <a:t>priceMax: The maximum price of the commodity during the month.</a:t>
            </a:r>
            <a:endParaRPr/>
          </a:p>
          <a:p>
            <a:pPr indent="0" lvl="0" marL="0" rtl="0" algn="l">
              <a:spcBef>
                <a:spcPts val="1200"/>
              </a:spcBef>
              <a:spcAft>
                <a:spcPts val="0"/>
              </a:spcAft>
              <a:buNone/>
            </a:pPr>
            <a:r>
              <a:rPr lang="en-GB"/>
              <a:t>priceMod: The mode or most frequently occurring price of the commodity during the month.</a:t>
            </a:r>
            <a:endParaRPr/>
          </a:p>
          <a:p>
            <a:pPr indent="0" lvl="0" marL="0" rtl="0" algn="l">
              <a:spcBef>
                <a:spcPts val="1200"/>
              </a:spcBef>
              <a:spcAft>
                <a:spcPts val="0"/>
              </a:spcAft>
              <a:buNone/>
            </a:pPr>
            <a:r>
              <a:rPr lang="en-GB"/>
              <a:t>state: The state or region where the market is located.</a:t>
            </a:r>
            <a:endParaRPr/>
          </a:p>
          <a:p>
            <a:pPr indent="0" lvl="0" marL="0" rtl="0" algn="l">
              <a:spcBef>
                <a:spcPts val="1200"/>
              </a:spcBef>
              <a:spcAft>
                <a:spcPts val="0"/>
              </a:spcAft>
              <a:buNone/>
            </a:pPr>
            <a:r>
              <a:rPr lang="en-GB"/>
              <a:t>city: The city where the market is situated.</a:t>
            </a:r>
            <a:endParaRPr/>
          </a:p>
          <a:p>
            <a:pPr indent="0" lvl="0" marL="0" rtl="0" algn="l">
              <a:spcBef>
                <a:spcPts val="1200"/>
              </a:spcBef>
              <a:spcAft>
                <a:spcPts val="0"/>
              </a:spcAft>
              <a:buNone/>
            </a:pPr>
            <a:r>
              <a:rPr lang="en-GB"/>
              <a:t>date: The specific date of the recorded data.</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GB"/>
              <a:t>Exploratory Data Analysis (EDA) is a crucial initial step in data science projects. It involves analyzing and visualizing data to understand its key characteristics, uncover patterns, and identify relationships between variables refers to the method of studying and exploring record sets to apprehend their predominant traits, discover patterns, locate outliers, and identify relationships between variables. </a:t>
            </a:r>
            <a:endParaRPr/>
          </a:p>
          <a:p>
            <a:pPr indent="0" lvl="0" marL="0" rtl="0" algn="l">
              <a:spcBef>
                <a:spcPts val="1200"/>
              </a:spcBef>
              <a:spcAft>
                <a:spcPts val="0"/>
              </a:spcAft>
              <a:buNone/>
            </a:pPr>
            <a:r>
              <a:rPr lang="en-GB"/>
              <a:t>Performed EDA on given data to do  </a:t>
            </a:r>
            <a:endParaRPr/>
          </a:p>
          <a:p>
            <a:pPr indent="-317182" lvl="0" marL="457200" rtl="0" algn="l">
              <a:spcBef>
                <a:spcPts val="1200"/>
              </a:spcBef>
              <a:spcAft>
                <a:spcPts val="0"/>
              </a:spcAft>
              <a:buSzPct val="100000"/>
              <a:buChar char="●"/>
            </a:pPr>
            <a:r>
              <a:rPr lang="en-GB"/>
              <a:t>Graphical Representations</a:t>
            </a:r>
            <a:endParaRPr/>
          </a:p>
          <a:p>
            <a:pPr indent="-317182" lvl="0" marL="457200" rtl="0" algn="l">
              <a:spcBef>
                <a:spcPts val="0"/>
              </a:spcBef>
              <a:spcAft>
                <a:spcPts val="0"/>
              </a:spcAft>
              <a:buSzPct val="100000"/>
              <a:buChar char="●"/>
            </a:pPr>
            <a:r>
              <a:rPr lang="en-GB"/>
              <a:t>Outlier Detection</a:t>
            </a:r>
            <a:endParaRPr/>
          </a:p>
          <a:p>
            <a:pPr indent="-317182" lvl="0" marL="457200" rtl="0" algn="l">
              <a:spcBef>
                <a:spcPts val="0"/>
              </a:spcBef>
              <a:spcAft>
                <a:spcPts val="0"/>
              </a:spcAft>
              <a:buSzPct val="100000"/>
              <a:buChar char="●"/>
            </a:pPr>
            <a:r>
              <a:rPr lang="en-GB"/>
              <a:t>Correlation Analysis</a:t>
            </a:r>
            <a:endParaRPr/>
          </a:p>
          <a:p>
            <a:pPr indent="-317182" lvl="0" marL="457200" rtl="0" algn="l">
              <a:spcBef>
                <a:spcPts val="0"/>
              </a:spcBef>
              <a:spcAft>
                <a:spcPts val="0"/>
              </a:spcAft>
              <a:buSzPct val="100000"/>
              <a:buChar char="●"/>
            </a:pPr>
            <a:r>
              <a:rPr lang="en-GB"/>
              <a:t>Handling Missing Values</a:t>
            </a:r>
            <a:endParaRPr/>
          </a:p>
          <a:p>
            <a:pPr indent="-317182" lvl="0" marL="457200" rtl="0" algn="l">
              <a:spcBef>
                <a:spcPts val="0"/>
              </a:spcBef>
              <a:spcAft>
                <a:spcPts val="0"/>
              </a:spcAft>
              <a:buSzPct val="100000"/>
              <a:buChar char="●"/>
            </a:pPr>
            <a:r>
              <a:rPr lang="en-GB"/>
              <a:t>Summary Statistics</a:t>
            </a:r>
            <a:endParaRPr/>
          </a:p>
          <a:p>
            <a:pPr indent="-317182" lvl="0" marL="457200" rtl="0" algn="l">
              <a:spcBef>
                <a:spcPts val="0"/>
              </a:spcBef>
              <a:spcAft>
                <a:spcPts val="0"/>
              </a:spcAft>
              <a:buSzPct val="133333"/>
              <a:buChar char="●"/>
            </a:pPr>
            <a:r>
              <a:rPr lang="en-GB"/>
              <a:t>Testing Assumptions</a:t>
            </a:r>
            <a:endParaRPr sz="1350">
              <a:solidFill>
                <a:srgbClr val="FFFFFF"/>
              </a:solidFill>
              <a:highlight>
                <a:srgbClr val="131417"/>
              </a:highlight>
              <a:latin typeface="Nunito"/>
              <a:ea typeface="Nunito"/>
              <a:cs typeface="Nunito"/>
              <a:sym typeface="Nunit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Training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t/>
            </a:r>
            <a:endParaRPr/>
          </a:p>
          <a:p>
            <a:pPr indent="-308610" lvl="0" marL="457200" rtl="0" algn="l">
              <a:spcBef>
                <a:spcPts val="1200"/>
              </a:spcBef>
              <a:spcAft>
                <a:spcPts val="0"/>
              </a:spcAft>
              <a:buSzPct val="100000"/>
              <a:buChar char="●"/>
            </a:pPr>
            <a:r>
              <a:rPr lang="en-GB"/>
              <a:t>After the first three steps are done completely we enter the model training phase.</a:t>
            </a:r>
            <a:endParaRPr/>
          </a:p>
          <a:p>
            <a:pPr indent="-308610" lvl="0" marL="457200" rtl="0" algn="l">
              <a:spcBef>
                <a:spcPts val="0"/>
              </a:spcBef>
              <a:spcAft>
                <a:spcPts val="0"/>
              </a:spcAft>
              <a:buSzPct val="100000"/>
              <a:buChar char="●"/>
            </a:pPr>
            <a:r>
              <a:rPr lang="en-GB"/>
              <a:t>It is the first step officially gets to train the model on basis of data.</a:t>
            </a:r>
            <a:endParaRPr/>
          </a:p>
          <a:p>
            <a:pPr indent="-308610" lvl="0" marL="457200" rtl="0" algn="l">
              <a:spcBef>
                <a:spcPts val="0"/>
              </a:spcBef>
              <a:spcAft>
                <a:spcPts val="0"/>
              </a:spcAft>
              <a:buSzPct val="100000"/>
              <a:buChar char="●"/>
            </a:pPr>
            <a:r>
              <a:rPr lang="en-GB"/>
              <a:t>To train the model, data is split into three parts- Training data, validation data, and test data.</a:t>
            </a:r>
            <a:endParaRPr/>
          </a:p>
          <a:p>
            <a:pPr indent="-308610" lvl="0" marL="457200" rtl="0" algn="l">
              <a:spcBef>
                <a:spcPts val="0"/>
              </a:spcBef>
              <a:spcAft>
                <a:spcPts val="0"/>
              </a:spcAft>
              <a:buSzPct val="100000"/>
              <a:buChar char="●"/>
            </a:pPr>
            <a:r>
              <a:rPr lang="en-GB"/>
              <a:t>Around 70%-80% of data goes into the training data set which is used in training the model.</a:t>
            </a:r>
            <a:endParaRPr/>
          </a:p>
          <a:p>
            <a:pPr indent="-308610" lvl="0" marL="457200" rtl="0" algn="l">
              <a:spcBef>
                <a:spcPts val="0"/>
              </a:spcBef>
              <a:spcAft>
                <a:spcPts val="0"/>
              </a:spcAft>
              <a:buSzPct val="100000"/>
              <a:buChar char="●"/>
            </a:pPr>
            <a:r>
              <a:rPr lang="en-GB"/>
              <a:t>Validation data is also known as development set or dev set and is used to avoid overfitting or underfitting situations i.e. enabling hyperparameter tuning.</a:t>
            </a:r>
            <a:endParaRPr/>
          </a:p>
          <a:p>
            <a:pPr indent="-308610" lvl="0" marL="457200" rtl="0" algn="l">
              <a:spcBef>
                <a:spcPts val="0"/>
              </a:spcBef>
              <a:spcAft>
                <a:spcPts val="0"/>
              </a:spcAft>
              <a:buSzPct val="100000"/>
              <a:buChar char="●"/>
            </a:pPr>
            <a:r>
              <a:rPr lang="en-GB"/>
              <a:t>Hyperparameter tuning is a technique used to combat overfitting and underfitting.</a:t>
            </a:r>
            <a:endParaRPr/>
          </a:p>
          <a:p>
            <a:pPr indent="-308610" lvl="0" marL="457200" rtl="0" algn="l">
              <a:spcBef>
                <a:spcPts val="0"/>
              </a:spcBef>
              <a:spcAft>
                <a:spcPts val="0"/>
              </a:spcAft>
              <a:buSzPct val="100000"/>
              <a:buChar char="●"/>
            </a:pPr>
            <a:r>
              <a:rPr lang="en-GB"/>
              <a:t>Validation data is used during model evaluation.</a:t>
            </a:r>
            <a:endParaRPr/>
          </a:p>
          <a:p>
            <a:pPr indent="-308610" lvl="0" marL="457200" rtl="0" algn="l">
              <a:spcBef>
                <a:spcPts val="0"/>
              </a:spcBef>
              <a:spcAft>
                <a:spcPts val="0"/>
              </a:spcAft>
              <a:buSzPct val="100000"/>
              <a:buChar char="●"/>
            </a:pPr>
            <a:r>
              <a:rPr lang="en-GB"/>
              <a:t>Around 10%-15% of data is used as validation data.</a:t>
            </a:r>
            <a:endParaRPr/>
          </a:p>
          <a:p>
            <a:pPr indent="-308610" lvl="0" marL="457200" rtl="0" algn="l">
              <a:spcBef>
                <a:spcPts val="0"/>
              </a:spcBef>
              <a:spcAft>
                <a:spcPts val="0"/>
              </a:spcAft>
              <a:buSzPct val="100000"/>
              <a:buChar char="●"/>
            </a:pPr>
            <a:r>
              <a:rPr lang="en-GB"/>
              <a:t>Rest 10%-15% of data goes into the test data set. Test data set is used for testing after the model preparation.</a:t>
            </a:r>
            <a:endParaRPr/>
          </a:p>
          <a:p>
            <a:pPr indent="-308610" lvl="0" marL="457200" rtl="0" algn="l">
              <a:spcBef>
                <a:spcPts val="0"/>
              </a:spcBef>
              <a:spcAft>
                <a:spcPts val="0"/>
              </a:spcAft>
              <a:buSzPct val="100000"/>
              <a:buChar char="●"/>
            </a:pPr>
            <a:r>
              <a:rPr lang="en-GB"/>
              <a:t>It is crucial to randomize data sets while splitting the data to get an accurate model.</a:t>
            </a:r>
            <a:endParaRPr/>
          </a:p>
          <a:p>
            <a:pPr indent="-308610" lvl="0" marL="457200" rtl="0" algn="l">
              <a:spcBef>
                <a:spcPts val="0"/>
              </a:spcBef>
              <a:spcAft>
                <a:spcPts val="0"/>
              </a:spcAft>
              <a:buSzPct val="133333"/>
              <a:buChar char="●"/>
            </a:pPr>
            <a:r>
              <a:rPr lang="en-GB"/>
              <a:t>Data can be randomized using Scikit learn in python.</a:t>
            </a:r>
            <a:endParaRPr sz="1350">
              <a:solidFill>
                <a:srgbClr val="FFFFFF"/>
              </a:solidFill>
              <a:highlight>
                <a:srgbClr val="131417"/>
              </a:highlight>
              <a:latin typeface="Nunito"/>
              <a:ea typeface="Nunito"/>
              <a:cs typeface="Nunito"/>
              <a:sym typeface="Nunito"/>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Evaluation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b="1" sz="1350">
              <a:solidFill>
                <a:srgbClr val="FFFFFF"/>
              </a:solidFill>
              <a:highlight>
                <a:srgbClr val="131417"/>
              </a:highlight>
              <a:latin typeface="Nunito"/>
              <a:ea typeface="Nunito"/>
              <a:cs typeface="Nunito"/>
              <a:sym typeface="Nunito"/>
            </a:endParaRPr>
          </a:p>
          <a:p>
            <a:pPr indent="-342900" lvl="0" marL="457200" rtl="0" algn="l">
              <a:spcBef>
                <a:spcPts val="800"/>
              </a:spcBef>
              <a:spcAft>
                <a:spcPts val="0"/>
              </a:spcAft>
              <a:buSzPts val="1800"/>
              <a:buChar char="●"/>
            </a:pPr>
            <a:r>
              <a:rPr lang="en-GB"/>
              <a:t>After the model training, validation, or development data is used to evaluate the model.</a:t>
            </a:r>
            <a:endParaRPr/>
          </a:p>
          <a:p>
            <a:pPr indent="-342900" lvl="0" marL="457200" rtl="0" algn="l">
              <a:spcBef>
                <a:spcPts val="0"/>
              </a:spcBef>
              <a:spcAft>
                <a:spcPts val="0"/>
              </a:spcAft>
              <a:buSzPts val="1800"/>
              <a:buChar char="●"/>
            </a:pPr>
            <a:r>
              <a:rPr lang="en-GB"/>
              <a:t>To get the most accurate predictions to test data may be used for further model evaluation.</a:t>
            </a:r>
            <a:endParaRPr/>
          </a:p>
          <a:p>
            <a:pPr indent="-342900" lvl="0" marL="457200" rtl="0" algn="l">
              <a:spcBef>
                <a:spcPts val="0"/>
              </a:spcBef>
              <a:spcAft>
                <a:spcPts val="0"/>
              </a:spcAft>
              <a:buSzPts val="1800"/>
              <a:buChar char="●"/>
            </a:pPr>
            <a:r>
              <a:rPr lang="en-GB"/>
              <a:t>A confusion matrix is created after model evaluation to calculate accuracy and precision numerically.</a:t>
            </a:r>
            <a:endParaRPr/>
          </a:p>
          <a:p>
            <a:pPr indent="-342900" lvl="0" marL="457200" rtl="0" algn="l">
              <a:spcBef>
                <a:spcPts val="0"/>
              </a:spcBef>
              <a:spcAft>
                <a:spcPts val="0"/>
              </a:spcAft>
              <a:buSzPts val="1800"/>
              <a:buChar char="●"/>
            </a:pPr>
            <a:r>
              <a:rPr lang="en-GB"/>
              <a:t>After model evaluation, our model enters the final stage that is prediction.</a:t>
            </a:r>
            <a:endParaRPr sz="1350">
              <a:solidFill>
                <a:srgbClr val="FFFFFF"/>
              </a:solidFill>
              <a:highlight>
                <a:srgbClr val="131417"/>
              </a:highlight>
              <a:latin typeface="Nunito"/>
              <a:ea typeface="Nunito"/>
              <a:cs typeface="Nunito"/>
              <a:sym typeface="Nunito"/>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Fine Tuning and validation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this code snippet, we define a function to create the LSTM model and use GridSearchCV to perform grid search cross-validation over different combinations of units and dropout rates. Adjust the parameters and hyperparameter ranges as needed for your specific problem.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
        <p:nvSpPr>
          <p:cNvPr id="102" name="Google Shape;102;p20"/>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600"/>
              <a:t>a</a:t>
            </a:r>
            <a:endParaRPr sz="200"/>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