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6"/>
  </p:notesMasterIdLst>
  <p:sldIdLst>
    <p:sldId id="256" r:id="rId4"/>
    <p:sldId id="334" r:id="rId5"/>
    <p:sldId id="351" r:id="rId6"/>
    <p:sldId id="349" r:id="rId7"/>
    <p:sldId id="350" r:id="rId8"/>
    <p:sldId id="346" r:id="rId9"/>
    <p:sldId id="347" r:id="rId10"/>
    <p:sldId id="348" r:id="rId11"/>
    <p:sldId id="335" r:id="rId12"/>
    <p:sldId id="336" r:id="rId13"/>
    <p:sldId id="325" r:id="rId14"/>
    <p:sldId id="324" r:id="rId15"/>
    <p:sldId id="333" r:id="rId16"/>
    <p:sldId id="331" r:id="rId17"/>
    <p:sldId id="321" r:id="rId18"/>
    <p:sldId id="332" r:id="rId19"/>
    <p:sldId id="326" r:id="rId20"/>
    <p:sldId id="329" r:id="rId21"/>
    <p:sldId id="327" r:id="rId22"/>
    <p:sldId id="328" r:id="rId23"/>
    <p:sldId id="283" r:id="rId24"/>
    <p:sldId id="330" r:id="rId25"/>
    <p:sldId id="323" r:id="rId26"/>
    <p:sldId id="315" r:id="rId27"/>
    <p:sldId id="319" r:id="rId28"/>
    <p:sldId id="318" r:id="rId29"/>
    <p:sldId id="316" r:id="rId30"/>
    <p:sldId id="320" r:id="rId31"/>
    <p:sldId id="322" r:id="rId32"/>
    <p:sldId id="314" r:id="rId33"/>
    <p:sldId id="292" r:id="rId34"/>
    <p:sldId id="25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swanatha-Swamy, PK" initials="VP" lastIdx="1" clrIdx="0">
    <p:extLst>
      <p:ext uri="{19B8F6BF-5375-455C-9EA6-DF929625EA0E}">
        <p15:presenceInfo xmlns:p15="http://schemas.microsoft.com/office/powerpoint/2012/main" userId="S::PK.Viswanatha-Swamy@appliedis.com::be38c112-e525-4f1f-8d24-6a2555e7be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600"/>
    <a:srgbClr val="FFFFA7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D7669-2C4F-4057-B198-13E596C98571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2B7D9-711A-405B-8AEE-53077CABB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880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DF333-5598-42B8-87A7-C329CD56B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1A5F5-9D4E-4455-A84C-A7F332E19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5AA70-81B1-41AE-BE68-25B98EAEE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1CFF0-1DBA-47E2-8175-CC7B41AD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B4F74-AD48-44D0-8D34-6F417361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488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F7FCC-6594-419A-BB98-2BECB489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AED0C-E14E-4A39-8E99-7DA6AB17F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01C2E-88E6-48DF-9EFA-271D36B1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371AF-3F00-43C1-9E73-4FD4915AA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99758-E251-4CF6-B231-288718CA6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74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1008AC-9EBC-47B0-8437-B67DE91A4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6B989E-0D74-43CD-9C3B-DB709EF6D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BD439-7C0A-4D6C-86C4-9F7CE5E9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D9B2C-7C30-49BF-9C1F-9CD6FC41B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B2EFB-E24C-4E54-AFC9-B8E8C9A4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903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231E6-5443-4AA3-AF35-743D2853D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A44070-C23A-445C-A010-7AE9F0BC3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73BE6-66A3-4147-A0D2-7218B1E3C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7C5CE-6FC0-4389-BC69-928B669B7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04BDD-31BA-42F8-AC07-AA432D1A5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44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9AF00-6666-4924-B2B2-158EC3FFF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40510-4965-4A42-813F-CE943D490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CF418-03CE-408D-AB70-2E45681A9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75471-3378-4EC7-BA6C-302F71C38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213BA-B189-4C45-ABC7-565DECA4E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57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2974C-2E5F-46B6-81D7-4F439A27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25725-D84B-4BD4-B6B1-9DA866B5B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1E86B-8094-4E5F-A387-C7F5D6110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64F4C-5785-400D-A6B5-722261C6C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7F876-7948-4C01-9C61-9A34557F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20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ABCBA-D57C-410B-9E8F-5DB2F99FC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C1ED-9023-47F1-8154-8AD92C15D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682EF-4D37-4CE9-9806-441A29B45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A946A-7DEC-42B4-A9EF-7EE9542EC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9B668-9614-4B6C-8965-27D8291AB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39344-5D03-4B71-9A39-7CEE8D0AF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21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7CC16-751E-45CE-8B20-D801BE66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FAE42-400F-408E-B803-165E3AB4E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1D1B6-DA9A-45F5-A531-3F5173790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E24989-2986-47E2-AC77-884518ED0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4B27D4-4CE4-4D07-A0F7-6A765E249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9707D8-969F-4A6C-8EA4-7421F0FB6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50958C-A306-4DF9-A909-B5F4CF79A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46E50-BBDC-404E-AF8A-956D030D9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10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2D5B5-E9A7-4B0E-87BB-5435D8F38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70C690-C8C6-4B8D-9073-A60AF044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517E6-4B74-4F80-8CC3-6E1769A84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59526-81FF-4CB4-AFE8-6A1214432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997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E2CF4F-D6A2-44BE-AC19-A4ABD7BBA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ACA0AD-6E45-4E10-A6FB-6C1B23312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4239B-B57B-417D-B440-854802FD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018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FD882-C930-4B4C-9938-E09B50CD5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A7784-4CDD-4D92-91F8-6CBADB197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8964D-E4C5-4993-8F74-7762977F6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5E2F7-4478-4271-A63C-E27E0906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42CFE-28C8-447C-937A-71C25C7E0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D11FA-7660-4030-9D34-794E507D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49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7FDB-6606-4E7C-94C9-947DD9A1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6F8F4-F488-45D8-B6E3-806C23E9B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2C2DB-33C3-4B87-81E0-DDC2A81B1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CC2A5-ABAB-423C-9E5C-0304DE85B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59F18-9351-453A-A1D2-10BD3E35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0563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94AB5-2979-42F7-9874-A1D646375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0CB254-3DEE-4069-B7C5-82FE1FBF73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44E22-BB13-4F2F-BACE-77872EFAD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43768-7689-4FE9-A9D2-CC79D2E25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CB605-6208-4F02-AEC0-2E56C5DF3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30DD9-B55F-4C26-8B5E-CAF936264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076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204A7-439F-46B6-A0EC-2DC07EF21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B71E4-4F23-46F4-9D47-B359368DE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2FD8C-5EBF-433F-B349-A81DC9142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C851C-4065-4776-9857-36A9A8038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70A2E-21BC-4D71-945F-5C7251D52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863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A94CF7-F004-4378-B042-EA3EFD1E96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11163A-594E-4ECF-99CC-FDE0A48BA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0A7B3-4708-46B7-A30A-9330A6D35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052B7-214E-4A14-839F-93C75D2EA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295A4-4D80-44DE-B490-D413DD0A8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416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997B0-F87C-48C5-82AE-40756E436AED}" type="datetime1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40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4B01-752C-4C35-AEA2-5921A689F5A7}" type="datetime1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652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4A512-7248-406B-86BF-E296AD55CF49}" type="datetime1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320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37D5-E3DE-4105-B0AC-38A21365C197}" type="datetime1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557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058F-09DF-4993-AE53-E92A7689CEAD}" type="datetime1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359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71B3-D8DD-4988-8C26-A807F755DEAD}" type="datetime1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878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78E2-22D8-4882-8104-F807B0E62B4E}" type="datetime1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94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8A6C5-13B1-4A9E-95FB-6F2A7E45E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ACCB8-B884-41FE-A25E-4111CC493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7648F-A657-4046-9573-F7D2EE9D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A5E06-931F-40D3-B2A1-B7633708B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5CD41-9A4D-420C-B36E-764A0502D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74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AD5AE-3C5E-4251-B769-B6224CE8598B}" type="datetime1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057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12CFE-F8CF-4D2A-A9FF-4F2C30305432}" type="datetime1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658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6C03-75DE-431E-8229-7D31A04DF7BD}" type="datetime1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735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318F-E85C-4A65-9BDD-82F2415695D3}" type="datetime1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2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E13CA-BD8E-4B17-90EB-39F02FAB5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DB38F-C1F3-45C8-A595-5B9252153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A9191-D90F-4B4D-81A3-BFEC26C1F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84496-44FD-4EAC-9D74-9DC85FF1F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EEC51-E70E-43D4-8C70-0D4755427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16008-DFFD-42B7-9E48-0C74419CF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05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9FFA6-4F27-42A7-A68B-E368F6172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4F139-649D-4D55-AC6E-C20F2C9AF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6423A-8D81-4795-B7D8-872AB4D88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00BAAC-3658-4BA9-A4E9-56A7A6BC6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61876-0FAF-4974-95B9-1B4ED37582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F5DC37-C001-4D88-B260-AC572E4A3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96B7B-9DB1-4C5C-A122-3E8735719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9450F1-2077-468C-928F-467F1C4B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20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9F777-0A8C-49B9-B00E-85B0B7518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87D47-B970-4C7D-B523-C831DE7B0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88A02-54A2-4FE7-A1F5-69F038FB6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4E259-C64C-4E6B-B51E-4F371A82F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981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8825A-6A73-4F59-AFBC-523CC985B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017D7D-F8A0-4AA6-A00D-DF4A221E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FB229-DED6-4805-859B-C7E37ED9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003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5559A-BCE3-4393-AC4F-959DF83C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73534-0C2D-4A16-857A-F2E6AFB35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DFE63-AC5D-4BA8-9C66-78305EEE7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F88A7-516F-4CC6-AC63-FFE3342FF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4E72E-9D2D-4219-BC69-95A7425AE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9EA2D-57D8-4927-BFCA-5C0486E19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130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FAC55-95A3-4F2E-82CD-1465AEA7A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DBA952-BF95-4434-B31B-F97D2B59E9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41DB1-749F-445B-8610-0AB71EA22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BA59D-9052-42C8-A24F-8167070B5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A8D49-3EEA-4136-9392-E4975C1F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FA8FA-2360-4256-A57D-20C05BC1A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89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4E0D5E-95DB-42D1-8347-19585A2F9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25771-0388-4425-BBF1-28218D1FF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3EDFE-7B02-43D5-8ACD-A824FF1405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FDAC1-E73E-4D41-B9D9-D9AB5226AECC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E3CFE-5752-45E0-B564-7116D9AC12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F177B-8134-41AB-B2F9-17DBF9FB9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34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FFA692-9188-43AA-9D56-0A5E3E618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02452-6EFC-4774-8D83-49EB98459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E5817-49AE-4F39-8899-BEF6448907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5C9EC-A943-4027-9290-5A7F0DEB51E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66E38-BF71-40FB-8C7F-6B0CBF0AB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FC812-A394-408F-9672-3331C26DD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1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3C3A3-B174-4863-A76B-003903AD383A}" type="datetime1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meetup.com/dot-net-learners-house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748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vishipayyallore" TargetMode="External"/><Relationship Id="rId2" Type="http://schemas.openxmlformats.org/officeDocument/2006/relationships/hyperlink" Target="https://www.linkedin.com/in/viswanatha-swamy-b57326128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29.png"/><Relationship Id="rId5" Type="http://schemas.openxmlformats.org/officeDocument/2006/relationships/image" Target="../media/image13.png"/><Relationship Id="rId10" Type="http://schemas.openxmlformats.org/officeDocument/2006/relationships/image" Target="../media/image28.png"/><Relationship Id="rId4" Type="http://schemas.openxmlformats.org/officeDocument/2006/relationships/image" Target="../media/image12.png"/><Relationship Id="rId9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lickr.com/photos/ccacnorthlib/4131838228" TargetMode="External"/><Relationship Id="rId13" Type="http://schemas.openxmlformats.org/officeDocument/2006/relationships/hyperlink" Target="http://englishedrissis.blogspot.com/2011/04/world-book-day.html" TargetMode="External"/><Relationship Id="rId18" Type="http://schemas.openxmlformats.org/officeDocument/2006/relationships/hyperlink" Target="https://www.pexels.com/photo/pile-of-five-books-51342/" TargetMode="External"/><Relationship Id="rId3" Type="http://schemas.openxmlformats.org/officeDocument/2006/relationships/hyperlink" Target="https://freephotoshop.org/2011/01/apple-and-books-free-picture/" TargetMode="External"/><Relationship Id="rId21" Type="http://schemas.openxmlformats.org/officeDocument/2006/relationships/image" Target="../media/image38.jpg"/><Relationship Id="rId7" Type="http://schemas.openxmlformats.org/officeDocument/2006/relationships/image" Target="../media/image32.jpg"/><Relationship Id="rId12" Type="http://schemas.openxmlformats.org/officeDocument/2006/relationships/image" Target="../media/image34.jpg"/><Relationship Id="rId17" Type="http://schemas.openxmlformats.org/officeDocument/2006/relationships/image" Target="../media/image36.jpeg"/><Relationship Id="rId25" Type="http://schemas.openxmlformats.org/officeDocument/2006/relationships/hyperlink" Target="https://pixabay.com/en/books-education-school-literature-683897/" TargetMode="External"/><Relationship Id="rId2" Type="http://schemas.openxmlformats.org/officeDocument/2006/relationships/image" Target="../media/image30.jpeg"/><Relationship Id="rId16" Type="http://schemas.openxmlformats.org/officeDocument/2006/relationships/hyperlink" Target="http://myedmondsnews.com/2011/12/edmonds-booktalk-my-nine-favorite-books-of-the-year/" TargetMode="External"/><Relationship Id="rId20" Type="http://schemas.openxmlformats.org/officeDocument/2006/relationships/hyperlink" Target="https://pixabay.com/en/books-book-literature-education-315393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en/books-reading-shelf-923898/" TargetMode="External"/><Relationship Id="rId11" Type="http://schemas.openxmlformats.org/officeDocument/2006/relationships/hyperlink" Target="https://creativecommons.org/licenses/by-sa/3.0/" TargetMode="External"/><Relationship Id="rId24" Type="http://schemas.openxmlformats.org/officeDocument/2006/relationships/image" Target="../media/image39.jpg"/><Relationship Id="rId5" Type="http://schemas.openxmlformats.org/officeDocument/2006/relationships/image" Target="../media/image31.jpg"/><Relationship Id="rId15" Type="http://schemas.openxmlformats.org/officeDocument/2006/relationships/image" Target="../media/image35.jpg"/><Relationship Id="rId23" Type="http://schemas.openxmlformats.org/officeDocument/2006/relationships/hyperlink" Target="https://creativecommons.org/licenses/by-nc-nd/3.0/" TargetMode="External"/><Relationship Id="rId10" Type="http://schemas.openxmlformats.org/officeDocument/2006/relationships/hyperlink" Target="http://saltyselections.blogspot.com/2010/06/ufo-search-engine-ebooks-manuals.html" TargetMode="External"/><Relationship Id="rId19" Type="http://schemas.openxmlformats.org/officeDocument/2006/relationships/image" Target="../media/image37.jpg"/><Relationship Id="rId4" Type="http://schemas.openxmlformats.org/officeDocument/2006/relationships/hyperlink" Target="https://creativecommons.org/licenses/by/3.0/" TargetMode="External"/><Relationship Id="rId9" Type="http://schemas.openxmlformats.org/officeDocument/2006/relationships/image" Target="../media/image33.jpg"/><Relationship Id="rId14" Type="http://schemas.openxmlformats.org/officeDocument/2006/relationships/hyperlink" Target="https://creativecommons.org/licenses/by-nc-sa/3.0/" TargetMode="External"/><Relationship Id="rId22" Type="http://schemas.openxmlformats.org/officeDocument/2006/relationships/hyperlink" Target="http://ponderingtwo.blogspot.com/2013/09/seven-books-in-my-to-read-list.html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vishipayyallore" TargetMode="External"/><Relationship Id="rId2" Type="http://schemas.openxmlformats.org/officeDocument/2006/relationships/hyperlink" Target="https://www.linkedin.com/in/viswanatha-swamy-b57326128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REST Web API using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</a:rPr>
              <a:t>.Net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5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26-Dec-2020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Learners House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D3FFE0-09D7-4D0A-944C-07093B48DCE2}"/>
              </a:ext>
            </a:extLst>
          </p:cNvPr>
          <p:cNvSpPr txBox="1"/>
          <p:nvPr/>
        </p:nvSpPr>
        <p:spPr>
          <a:xfrm>
            <a:off x="6336049" y="5554714"/>
            <a:ext cx="5766707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Viswanatha Swamy</a:t>
            </a: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LinkedIn: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https://www.linkedin.com/in/viswanatha-swamy-b57326128/</a:t>
            </a:r>
            <a:endParaRPr lang="en-US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Twitter: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https://twitter.com/vishipayyallore</a:t>
            </a:r>
            <a:endParaRPr lang="en-US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5E6ED544-777E-4380-98FD-34EFFC1E5C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3" y="579364"/>
            <a:ext cx="7171041" cy="18213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38117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Pune Tech Community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4093287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B101C5D6-B0CA-4D80-B4A4-82ECCD59E09E}"/>
              </a:ext>
            </a:extLst>
          </p:cNvPr>
          <p:cNvSpPr/>
          <p:nvPr/>
        </p:nvSpPr>
        <p:spPr>
          <a:xfrm>
            <a:off x="10573305" y="1970843"/>
            <a:ext cx="985421" cy="1573567"/>
          </a:xfrm>
          <a:prstGeom prst="flowChartMagneticDisk">
            <a:avLst/>
          </a:prstGeom>
          <a:solidFill>
            <a:srgbClr val="FCF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SQL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3EB013-7624-4EBD-8D0B-D9DFA5CFFB41}"/>
              </a:ext>
            </a:extLst>
          </p:cNvPr>
          <p:cNvSpPr/>
          <p:nvPr/>
        </p:nvSpPr>
        <p:spPr>
          <a:xfrm>
            <a:off x="7918882" y="2379216"/>
            <a:ext cx="1091954" cy="816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DAL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1390D5-5201-4E24-8F2F-AC05B4CC5DE9}"/>
              </a:ext>
            </a:extLst>
          </p:cNvPr>
          <p:cNvSpPr/>
          <p:nvPr/>
        </p:nvSpPr>
        <p:spPr>
          <a:xfrm>
            <a:off x="5745332" y="2379216"/>
            <a:ext cx="1091954" cy="816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BLL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5662C7-9221-4731-B5CF-420FBC8A30F1}"/>
              </a:ext>
            </a:extLst>
          </p:cNvPr>
          <p:cNvSpPr/>
          <p:nvPr/>
        </p:nvSpPr>
        <p:spPr>
          <a:xfrm>
            <a:off x="3872144" y="2379215"/>
            <a:ext cx="1091954" cy="816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API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gRPC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57A94-188E-4DFB-944A-3FFCCCEC4FB3}"/>
              </a:ext>
            </a:extLst>
          </p:cNvPr>
          <p:cNvSpPr/>
          <p:nvPr/>
        </p:nvSpPr>
        <p:spPr>
          <a:xfrm>
            <a:off x="1763698" y="2379215"/>
            <a:ext cx="1091954" cy="816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APP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E93EFE-76D8-41D6-ADBF-09AE189256CA}"/>
              </a:ext>
            </a:extLst>
          </p:cNvPr>
          <p:cNvSpPr txBox="1"/>
          <p:nvPr/>
        </p:nvSpPr>
        <p:spPr>
          <a:xfrm>
            <a:off x="194790" y="2183907"/>
            <a:ext cx="15495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Angular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ReactJS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Vue.js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6A999F-F4A4-45CB-AE94-BDA16F977097}"/>
              </a:ext>
            </a:extLst>
          </p:cNvPr>
          <p:cNvCxnSpPr>
            <a:stCxn id="5" idx="3"/>
            <a:endCxn id="4" idx="2"/>
          </p:cNvCxnSpPr>
          <p:nvPr/>
        </p:nvCxnSpPr>
        <p:spPr>
          <a:xfrm flipV="1">
            <a:off x="9010836" y="2757627"/>
            <a:ext cx="1562469" cy="29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92CD8B-F7E8-4A07-B27F-8CFC36995CF3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6837286" y="2787589"/>
            <a:ext cx="1081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6E4207-1920-4D96-A31C-86288ECB0187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4964098" y="2787588"/>
            <a:ext cx="7812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D475E1-E9E9-4F56-8BA6-53A91EE0CAEA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2855652" y="2787588"/>
            <a:ext cx="10164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4CEEC3F-DA67-43D9-B5CC-5E8BE0EA749A}"/>
              </a:ext>
            </a:extLst>
          </p:cNvPr>
          <p:cNvSpPr/>
          <p:nvPr/>
        </p:nvSpPr>
        <p:spPr>
          <a:xfrm>
            <a:off x="3675355" y="1855435"/>
            <a:ext cx="5660993" cy="18465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7FCA5F-4B7A-4237-9420-EA9AA68F864F}"/>
              </a:ext>
            </a:extLst>
          </p:cNvPr>
          <p:cNvSpPr txBox="1"/>
          <p:nvPr/>
        </p:nvSpPr>
        <p:spPr>
          <a:xfrm>
            <a:off x="5627680" y="1100229"/>
            <a:ext cx="1463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Middle Tier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30345B-41B0-4654-A7FF-6A98D09A7253}"/>
              </a:ext>
            </a:extLst>
          </p:cNvPr>
          <p:cNvSpPr txBox="1"/>
          <p:nvPr/>
        </p:nvSpPr>
        <p:spPr>
          <a:xfrm>
            <a:off x="10454939" y="1100229"/>
            <a:ext cx="1164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Backend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38D8E-621B-4CCC-8D28-7E77E5351097}"/>
              </a:ext>
            </a:extLst>
          </p:cNvPr>
          <p:cNvSpPr txBox="1"/>
          <p:nvPr/>
        </p:nvSpPr>
        <p:spPr>
          <a:xfrm>
            <a:off x="1555296" y="1100229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Front End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C81C226-6A4D-4D03-8E25-EF6E42D89B5C}"/>
              </a:ext>
            </a:extLst>
          </p:cNvPr>
          <p:cNvCxnSpPr/>
          <p:nvPr/>
        </p:nvCxnSpPr>
        <p:spPr>
          <a:xfrm>
            <a:off x="3178206" y="594804"/>
            <a:ext cx="0" cy="5175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756281C-1BD7-4495-86D7-45EBEA20D1F7}"/>
              </a:ext>
            </a:extLst>
          </p:cNvPr>
          <p:cNvCxnSpPr/>
          <p:nvPr/>
        </p:nvCxnSpPr>
        <p:spPr>
          <a:xfrm>
            <a:off x="9917837" y="608119"/>
            <a:ext cx="0" cy="5175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C69842C-59E2-4B80-A72C-D08053283479}"/>
              </a:ext>
            </a:extLst>
          </p:cNvPr>
          <p:cNvSpPr/>
          <p:nvPr/>
        </p:nvSpPr>
        <p:spPr>
          <a:xfrm>
            <a:off x="5745332" y="1938010"/>
            <a:ext cx="1091954" cy="38172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Core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759CC0-64A1-4A64-B418-7A3A346C886B}"/>
              </a:ext>
            </a:extLst>
          </p:cNvPr>
          <p:cNvSpPr txBox="1"/>
          <p:nvPr/>
        </p:nvSpPr>
        <p:spPr>
          <a:xfrm>
            <a:off x="2829865" y="5866637"/>
            <a:ext cx="691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DMZ</a:t>
            </a:r>
          </a:p>
        </p:txBody>
      </p:sp>
    </p:spTree>
    <p:extLst>
      <p:ext uri="{BB962C8B-B14F-4D97-AF65-F5344CB8AC3E}">
        <p14:creationId xmlns:p14="http://schemas.microsoft.com/office/powerpoint/2010/main" val="1135991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983849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5886" y="320738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510" y="3148651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3207382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140706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3082562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831574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3273843" y="3082562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6680128" y="3082562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6674459" y="1157482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10022305" y="3082562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9219304" y="5138637"/>
            <a:ext cx="2893741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August 2021 Version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3433951" y="3868771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7003080" y="3868771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761510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9978904" y="3868771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B3E70C0-B1EA-4E72-AF0A-7A34EFBCE473}"/>
              </a:ext>
            </a:extLst>
          </p:cNvPr>
          <p:cNvCxnSpPr>
            <a:cxnSpLocks/>
          </p:cNvCxnSpPr>
          <p:nvPr/>
        </p:nvCxnSpPr>
        <p:spPr>
          <a:xfrm flipV="1">
            <a:off x="973819" y="3563806"/>
            <a:ext cx="27121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2B65C11-0411-4270-B765-93FD97EF4FD7}"/>
              </a:ext>
            </a:extLst>
          </p:cNvPr>
          <p:cNvCxnSpPr>
            <a:cxnSpLocks/>
          </p:cNvCxnSpPr>
          <p:nvPr/>
        </p:nvCxnSpPr>
        <p:spPr>
          <a:xfrm flipV="1">
            <a:off x="4357700" y="3556406"/>
            <a:ext cx="27121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77EAAA1-50F0-433E-A218-35B4BA6C37EB}"/>
              </a:ext>
            </a:extLst>
          </p:cNvPr>
          <p:cNvCxnSpPr>
            <a:cxnSpLocks/>
          </p:cNvCxnSpPr>
          <p:nvPr/>
        </p:nvCxnSpPr>
        <p:spPr>
          <a:xfrm flipV="1">
            <a:off x="7784487" y="3556403"/>
            <a:ext cx="27121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AAB1816-7919-42F9-855B-2F50292B0ADB}"/>
              </a:ext>
            </a:extLst>
          </p:cNvPr>
          <p:cNvSpPr txBox="1"/>
          <p:nvPr/>
        </p:nvSpPr>
        <p:spPr>
          <a:xfrm>
            <a:off x="488327" y="3870249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4050206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425339A-A236-46E1-92D6-7C151737B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8859" y="722744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DF7CF91-FD9D-4160-B6CC-06C2E31F3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850" y="773791"/>
            <a:ext cx="64770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66FDB89-5B7A-44D0-9521-C95AC61E9F64}"/>
              </a:ext>
            </a:extLst>
          </p:cNvPr>
          <p:cNvSpPr/>
          <p:nvPr/>
        </p:nvSpPr>
        <p:spPr>
          <a:xfrm>
            <a:off x="9010834" y="594805"/>
            <a:ext cx="2698812" cy="9321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2D272BD-19C4-4CCC-98BF-5E5942B48D5E}"/>
              </a:ext>
            </a:extLst>
          </p:cNvPr>
          <p:cNvSpPr/>
          <p:nvPr/>
        </p:nvSpPr>
        <p:spPr>
          <a:xfrm>
            <a:off x="9074458" y="1963445"/>
            <a:ext cx="2698812" cy="9321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Basket API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+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Data Store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5552548-78B9-4209-A399-D93F4C299158}"/>
              </a:ext>
            </a:extLst>
          </p:cNvPr>
          <p:cNvSpPr/>
          <p:nvPr/>
        </p:nvSpPr>
        <p:spPr>
          <a:xfrm>
            <a:off x="9074458" y="3317288"/>
            <a:ext cx="2698812" cy="9321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Discount API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+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Data Store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2C872B-70D9-4F65-B6FB-E7D3026D7F23}"/>
              </a:ext>
            </a:extLst>
          </p:cNvPr>
          <p:cNvSpPr/>
          <p:nvPr/>
        </p:nvSpPr>
        <p:spPr>
          <a:xfrm>
            <a:off x="9074458" y="4671131"/>
            <a:ext cx="2698812" cy="9321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Orders API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+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Data Store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B283AE-04A1-4B80-939C-21B7C975E533}"/>
              </a:ext>
            </a:extLst>
          </p:cNvPr>
          <p:cNvSpPr/>
          <p:nvPr/>
        </p:nvSpPr>
        <p:spPr>
          <a:xfrm>
            <a:off x="4891596" y="2237173"/>
            <a:ext cx="1411550" cy="1553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  <a:p>
            <a:pPr algn="ctr"/>
            <a:r>
              <a:rPr lang="en-US" dirty="0"/>
              <a:t>Gateway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81EEBF-DED0-49C3-82BA-C359A5D505B5}"/>
              </a:ext>
            </a:extLst>
          </p:cNvPr>
          <p:cNvSpPr/>
          <p:nvPr/>
        </p:nvSpPr>
        <p:spPr>
          <a:xfrm>
            <a:off x="1322773" y="1038687"/>
            <a:ext cx="1518081" cy="1065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7C2BB1D-0F57-4637-9199-2635C934B556}"/>
              </a:ext>
            </a:extLst>
          </p:cNvPr>
          <p:cNvSpPr/>
          <p:nvPr/>
        </p:nvSpPr>
        <p:spPr>
          <a:xfrm>
            <a:off x="9074458" y="5797118"/>
            <a:ext cx="2698812" cy="9321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Identity API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+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Data Store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617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8DC6FCD-811B-436E-9FEE-FC957486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AA29DA6-9DBC-49D5-A1DC-FAAA45AE2C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4" r="8699"/>
          <a:stretch/>
        </p:blipFill>
        <p:spPr>
          <a:xfrm>
            <a:off x="198739" y="171717"/>
            <a:ext cx="5804105" cy="31674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3933875A-0F4E-4360-8F16-F45F5532A5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3" r="-2" b="2494"/>
          <a:stretch/>
        </p:blipFill>
        <p:spPr>
          <a:xfrm>
            <a:off x="198739" y="3542119"/>
            <a:ext cx="5804105" cy="3168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A8E10DC-32B0-4C56-90BB-EE395EE4D783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425" y="167135"/>
            <a:ext cx="5804105" cy="31674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D573621-DF0B-4367-B165-EEAE667AEF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425" y="3542119"/>
            <a:ext cx="5803200" cy="3168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96096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12-Mar-2022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Learners House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3590700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14AC09B-4FB4-447F-87C2-858B6AE60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995" y="1856682"/>
            <a:ext cx="2811030" cy="281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280C375-3CEC-43CA-B3C7-267E730B4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554" y="2102334"/>
            <a:ext cx="776287" cy="77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C4AC82-9F06-4A21-B109-0B897DD982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50" y="39433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68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75303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8C22475-F42D-4B66-B365-CF5562AE4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495" y="1492003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515" y="413385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94" y="290554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C41D05C-CFC1-441C-B925-D679FF5BE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50" y="2936704"/>
            <a:ext cx="8191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57C179B-F2C9-48A5-8791-9C04BBDE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983" y="2903407"/>
            <a:ext cx="307435" cy="36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DC5682A4-CD6A-4403-ABD5-0B2D25BD4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96" y="629266"/>
            <a:ext cx="61912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976563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  <a:endCxn id="1036" idx="1"/>
          </p:cNvCxnSpPr>
          <p:nvPr/>
        </p:nvCxnSpPr>
        <p:spPr>
          <a:xfrm flipV="1">
            <a:off x="1071563" y="3310355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  <a:stCxn id="1036" idx="3"/>
            <a:endCxn id="1038" idx="1"/>
          </p:cNvCxnSpPr>
          <p:nvPr/>
        </p:nvCxnSpPr>
        <p:spPr>
          <a:xfrm>
            <a:off x="2952519" y="3310355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stCxn id="1038" idx="3"/>
            <a:endCxn id="22" idx="1"/>
          </p:cNvCxnSpPr>
          <p:nvPr/>
        </p:nvCxnSpPr>
        <p:spPr>
          <a:xfrm flipV="1">
            <a:off x="5342600" y="3314700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600755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820025" y="3310354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54C63E-4E1E-4F55-8B8C-F6DE5148321D}"/>
              </a:ext>
            </a:extLst>
          </p:cNvPr>
          <p:cNvCxnSpPr>
            <a:cxnSpLocks/>
            <a:endCxn id="1034" idx="0"/>
          </p:cNvCxnSpPr>
          <p:nvPr/>
        </p:nvCxnSpPr>
        <p:spPr>
          <a:xfrm>
            <a:off x="11231128" y="3310354"/>
            <a:ext cx="0" cy="82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181B99-2E64-4D8E-95D2-886A82108D74}"/>
              </a:ext>
            </a:extLst>
          </p:cNvPr>
          <p:cNvCxnSpPr>
            <a:cxnSpLocks/>
            <a:endCxn id="1030" idx="2"/>
          </p:cNvCxnSpPr>
          <p:nvPr/>
        </p:nvCxnSpPr>
        <p:spPr>
          <a:xfrm flipH="1" flipV="1">
            <a:off x="11193633" y="2168278"/>
            <a:ext cx="34314" cy="115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10FAD3F-80E8-4AB7-9378-CE942120AC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6795" y="188527"/>
            <a:ext cx="2785533" cy="13805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1862260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1862260" y="454668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5202778" y="284665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859999" y="360572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7859999" y="92666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0" name="Heptagon 49">
            <a:extLst>
              <a:ext uri="{FF2B5EF4-FFF2-40B4-BE49-F238E27FC236}">
                <a16:creationId xmlns:a16="http://schemas.microsoft.com/office/drawing/2014/main" id="{A5EF7CE5-E060-4730-979F-55F63D3F4A68}"/>
              </a:ext>
            </a:extLst>
          </p:cNvPr>
          <p:cNvSpPr/>
          <p:nvPr/>
        </p:nvSpPr>
        <p:spPr>
          <a:xfrm>
            <a:off x="10548060" y="431794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1" name="Heptagon 50">
            <a:extLst>
              <a:ext uri="{FF2B5EF4-FFF2-40B4-BE49-F238E27FC236}">
                <a16:creationId xmlns:a16="http://schemas.microsoft.com/office/drawing/2014/main" id="{8D2FB13D-418E-4D18-87A2-A19F8511A8E0}"/>
              </a:ext>
            </a:extLst>
          </p:cNvPr>
          <p:cNvSpPr/>
          <p:nvPr/>
        </p:nvSpPr>
        <p:spPr>
          <a:xfrm>
            <a:off x="568040" y="28516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3381328" y="272585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JWT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43299" y="2511094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473098" y="3754821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 Mgmt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530691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BB2DD0-C9FA-4D1D-9F0F-A0CE16591369}"/>
              </a:ext>
            </a:extLst>
          </p:cNvPr>
          <p:cNvSpPr txBox="1"/>
          <p:nvPr/>
        </p:nvSpPr>
        <p:spPr>
          <a:xfrm>
            <a:off x="10316252" y="1204326"/>
            <a:ext cx="1617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Redis Cache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40" y="4800928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80DDA-EA19-4760-9EF2-DBA83BCE9A76}"/>
              </a:ext>
            </a:extLst>
          </p:cNvPr>
          <p:cNvSpPr txBox="1"/>
          <p:nvPr/>
        </p:nvSpPr>
        <p:spPr>
          <a:xfrm>
            <a:off x="497150" y="5406499"/>
            <a:ext cx="7295330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 Lights: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 UI get authenticated and pass the JWT to APIM.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APIM Validates the JWT and routes the request to Web API.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 Server, and Redis Cache’s credentials are stored in Azure Key Vault.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 investigates Azure Redis Cache before hitting SQL Azure. (Cache Aside Pattern)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will preform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Dacpac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(.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sqlproj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for deployment of SQL Data Store.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CFEBCAF-2E0F-4B75-8708-7FFA15FC7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93" y="4432621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A50E47-D91D-4EA9-A6A2-1B5906E403ED}"/>
              </a:ext>
            </a:extLst>
          </p:cNvPr>
          <p:cNvCxnSpPr>
            <a:stCxn id="1036" idx="2"/>
            <a:endCxn id="2" idx="0"/>
          </p:cNvCxnSpPr>
          <p:nvPr/>
        </p:nvCxnSpPr>
        <p:spPr>
          <a:xfrm flipH="1">
            <a:off x="2547706" y="3715167"/>
            <a:ext cx="1" cy="71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2281D3-9601-44ED-9C3E-6CC1CCD3B02D}"/>
              </a:ext>
            </a:extLst>
          </p:cNvPr>
          <p:cNvSpPr txBox="1"/>
          <p:nvPr/>
        </p:nvSpPr>
        <p:spPr>
          <a:xfrm>
            <a:off x="2227245" y="4997807"/>
            <a:ext cx="643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Auth0</a:t>
            </a:r>
          </a:p>
        </p:txBody>
      </p:sp>
      <p:sp>
        <p:nvSpPr>
          <p:cNvPr id="40" name="Heptagon 39">
            <a:extLst>
              <a:ext uri="{FF2B5EF4-FFF2-40B4-BE49-F238E27FC236}">
                <a16:creationId xmlns:a16="http://schemas.microsoft.com/office/drawing/2014/main" id="{267543E6-4F71-4DDC-8456-D8E02CC93FC0}"/>
              </a:ext>
            </a:extLst>
          </p:cNvPr>
          <p:cNvSpPr/>
          <p:nvPr/>
        </p:nvSpPr>
        <p:spPr>
          <a:xfrm>
            <a:off x="10548060" y="163884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7870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61986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8C22475-F42D-4B66-B365-CF5562AE4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495" y="1358833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515" y="400068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94" y="277237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C41D05C-CFC1-441C-B925-D679FF5BE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50" y="2803534"/>
            <a:ext cx="8191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57C179B-F2C9-48A5-8791-9C04BBDE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983" y="2770237"/>
            <a:ext cx="307435" cy="36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843393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77671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271857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  <a:endCxn id="1036" idx="1"/>
          </p:cNvCxnSpPr>
          <p:nvPr/>
        </p:nvCxnSpPr>
        <p:spPr>
          <a:xfrm flipV="1">
            <a:off x="1071563" y="3177185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  <a:stCxn id="1036" idx="3"/>
            <a:endCxn id="1038" idx="1"/>
          </p:cNvCxnSpPr>
          <p:nvPr/>
        </p:nvCxnSpPr>
        <p:spPr>
          <a:xfrm>
            <a:off x="2952519" y="3177185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stCxn id="1038" idx="3"/>
            <a:endCxn id="22" idx="1"/>
          </p:cNvCxnSpPr>
          <p:nvPr/>
        </p:nvCxnSpPr>
        <p:spPr>
          <a:xfrm flipV="1">
            <a:off x="5342600" y="3181530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467585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820025" y="3177184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54C63E-4E1E-4F55-8B8C-F6DE5148321D}"/>
              </a:ext>
            </a:extLst>
          </p:cNvPr>
          <p:cNvCxnSpPr>
            <a:cxnSpLocks/>
            <a:endCxn id="1034" idx="0"/>
          </p:cNvCxnSpPr>
          <p:nvPr/>
        </p:nvCxnSpPr>
        <p:spPr>
          <a:xfrm>
            <a:off x="11231128" y="3177184"/>
            <a:ext cx="0" cy="82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181B99-2E64-4D8E-95D2-886A82108D74}"/>
              </a:ext>
            </a:extLst>
          </p:cNvPr>
          <p:cNvCxnSpPr>
            <a:cxnSpLocks/>
            <a:endCxn id="1030" idx="2"/>
          </p:cNvCxnSpPr>
          <p:nvPr/>
        </p:nvCxnSpPr>
        <p:spPr>
          <a:xfrm flipH="1" flipV="1">
            <a:off x="11193633" y="2035108"/>
            <a:ext cx="34314" cy="115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1862260" y="271857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1862260" y="441351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5202778" y="271348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859999" y="347255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7859999" y="79349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0" name="Heptagon 49">
            <a:extLst>
              <a:ext uri="{FF2B5EF4-FFF2-40B4-BE49-F238E27FC236}">
                <a16:creationId xmlns:a16="http://schemas.microsoft.com/office/drawing/2014/main" id="{A5EF7CE5-E060-4730-979F-55F63D3F4A68}"/>
              </a:ext>
            </a:extLst>
          </p:cNvPr>
          <p:cNvSpPr/>
          <p:nvPr/>
        </p:nvSpPr>
        <p:spPr>
          <a:xfrm>
            <a:off x="10548060" y="418477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1" name="Heptagon 50">
            <a:extLst>
              <a:ext uri="{FF2B5EF4-FFF2-40B4-BE49-F238E27FC236}">
                <a16:creationId xmlns:a16="http://schemas.microsoft.com/office/drawing/2014/main" id="{8D2FB13D-418E-4D18-87A2-A19F8511A8E0}"/>
              </a:ext>
            </a:extLst>
          </p:cNvPr>
          <p:cNvSpPr/>
          <p:nvPr/>
        </p:nvSpPr>
        <p:spPr>
          <a:xfrm>
            <a:off x="568040" y="15199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3381328" y="259268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JWT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43299" y="2377924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473098" y="3621651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 Mgmt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984279" y="362080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397521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BB2DD0-C9FA-4D1D-9F0F-A0CE16591369}"/>
              </a:ext>
            </a:extLst>
          </p:cNvPr>
          <p:cNvSpPr txBox="1"/>
          <p:nvPr/>
        </p:nvSpPr>
        <p:spPr>
          <a:xfrm>
            <a:off x="10316252" y="1071156"/>
            <a:ext cx="1617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Redis Cache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40" y="4667758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80DDA-EA19-4760-9EF2-DBA83BCE9A76}"/>
              </a:ext>
            </a:extLst>
          </p:cNvPr>
          <p:cNvSpPr txBox="1"/>
          <p:nvPr/>
        </p:nvSpPr>
        <p:spPr>
          <a:xfrm>
            <a:off x="497150" y="5273329"/>
            <a:ext cx="7295330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 Lights: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 UI get authenticated and pass the JWT to APIM.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APIM Validates the JWT and routes the request to Web API.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 Server, and Redis Cache’s credentials are stored in Azure Key Vault.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 investigates Azure Redis Cache before hitting SQL Azure. (Cache Aside Pattern)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will preform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Dacpac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(.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sqlproj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for deployment of SQL Data Store.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CFEBCAF-2E0F-4B75-8708-7FFA15FC7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93" y="4299451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A50E47-D91D-4EA9-A6A2-1B5906E403ED}"/>
              </a:ext>
            </a:extLst>
          </p:cNvPr>
          <p:cNvCxnSpPr>
            <a:stCxn id="1036" idx="2"/>
            <a:endCxn id="2" idx="0"/>
          </p:cNvCxnSpPr>
          <p:nvPr/>
        </p:nvCxnSpPr>
        <p:spPr>
          <a:xfrm flipH="1">
            <a:off x="2547706" y="3581997"/>
            <a:ext cx="1" cy="71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2281D3-9601-44ED-9C3E-6CC1CCD3B02D}"/>
              </a:ext>
            </a:extLst>
          </p:cNvPr>
          <p:cNvSpPr txBox="1"/>
          <p:nvPr/>
        </p:nvSpPr>
        <p:spPr>
          <a:xfrm>
            <a:off x="2227245" y="4864637"/>
            <a:ext cx="643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Auth0</a:t>
            </a:r>
          </a:p>
        </p:txBody>
      </p:sp>
      <p:sp>
        <p:nvSpPr>
          <p:cNvPr id="40" name="Heptagon 39">
            <a:extLst>
              <a:ext uri="{FF2B5EF4-FFF2-40B4-BE49-F238E27FC236}">
                <a16:creationId xmlns:a16="http://schemas.microsoft.com/office/drawing/2014/main" id="{267543E6-4F71-4DDC-8456-D8E02CC93FC0}"/>
              </a:ext>
            </a:extLst>
          </p:cNvPr>
          <p:cNvSpPr/>
          <p:nvPr/>
        </p:nvSpPr>
        <p:spPr>
          <a:xfrm>
            <a:off x="10548060" y="150567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440689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29-Sep-2021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3396452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2023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Learners House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be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3887344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23-Oct-2021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Power Platform Classmates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 am still a learner. What!!! … Yes, I am still a learner. Apologize if I do any mistake.</a:t>
            </a: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979920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17-Apr-2021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Global Azure 2021 - India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787546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31-Oct-2021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https://www.azconf.dev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2304697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apple on a stack of books&#10;&#10;Description automatically generated with medium confidence">
            <a:extLst>
              <a:ext uri="{FF2B5EF4-FFF2-40B4-BE49-F238E27FC236}">
                <a16:creationId xmlns:a16="http://schemas.microsoft.com/office/drawing/2014/main" id="{81A5933F-DAA0-4AD3-9838-80F463FF8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21714" y="0"/>
            <a:ext cx="914857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E95AFB-5E75-4C67-832D-11F336889263}"/>
              </a:ext>
            </a:extLst>
          </p:cNvPr>
          <p:cNvSpPr txBox="1"/>
          <p:nvPr/>
        </p:nvSpPr>
        <p:spPr>
          <a:xfrm>
            <a:off x="1521714" y="6858000"/>
            <a:ext cx="91485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freephotoshop.org/2011/01/apple-and-books-free-picture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  <p:pic>
        <p:nvPicPr>
          <p:cNvPr id="8" name="Picture 7" descr="A group of books on a table&#10;&#10;Description automatically generated with medium confidence">
            <a:extLst>
              <a:ext uri="{FF2B5EF4-FFF2-40B4-BE49-F238E27FC236}">
                <a16:creationId xmlns:a16="http://schemas.microsoft.com/office/drawing/2014/main" id="{3EDD19C3-E954-4988-81B1-6B6232561B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674000" y="531000"/>
            <a:ext cx="9144000" cy="6096000"/>
          </a:xfrm>
          <a:prstGeom prst="rect">
            <a:avLst/>
          </a:prstGeom>
        </p:spPr>
      </p:pic>
      <p:pic>
        <p:nvPicPr>
          <p:cNvPr id="10" name="Picture 9" descr="A stack of books on a table&#10;&#10;Description automatically generated with medium confidence">
            <a:extLst>
              <a:ext uri="{FF2B5EF4-FFF2-40B4-BE49-F238E27FC236}">
                <a16:creationId xmlns:a16="http://schemas.microsoft.com/office/drawing/2014/main" id="{16AA303E-7DF5-460E-816B-6A2E3232DF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519200" y="485737"/>
            <a:ext cx="9753600" cy="64865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CF8A59-DE2B-4F4F-B5A6-FD9D98DB63ED}"/>
              </a:ext>
            </a:extLst>
          </p:cNvPr>
          <p:cNvSpPr txBox="1"/>
          <p:nvPr/>
        </p:nvSpPr>
        <p:spPr>
          <a:xfrm>
            <a:off x="1519200" y="6972262"/>
            <a:ext cx="9753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8" tooltip="http://www.flickr.com/photos/ccacnorthlib/4131838228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  <p:pic>
        <p:nvPicPr>
          <p:cNvPr id="13" name="Picture 12" descr="A stack of books&#10;&#10;Description automatically generated with medium confidence">
            <a:extLst>
              <a:ext uri="{FF2B5EF4-FFF2-40B4-BE49-F238E27FC236}">
                <a16:creationId xmlns:a16="http://schemas.microsoft.com/office/drawing/2014/main" id="{2FF84994-5AF6-4A1E-9F8B-231343FFBE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117000" y="450000"/>
            <a:ext cx="6858000" cy="685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F79CCC-4992-451C-8129-3FEBE66F754B}"/>
              </a:ext>
            </a:extLst>
          </p:cNvPr>
          <p:cNvSpPr txBox="1"/>
          <p:nvPr/>
        </p:nvSpPr>
        <p:spPr>
          <a:xfrm>
            <a:off x="3117000" y="7308000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10" tooltip="http://saltyselections.blogspot.com/2010/06/ufo-search-engine-ebooks-manuals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11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16" name="Picture 15" descr="A stack of books&#10;&#10;Description automatically generated">
            <a:extLst>
              <a:ext uri="{FF2B5EF4-FFF2-40B4-BE49-F238E27FC236}">
                <a16:creationId xmlns:a16="http://schemas.microsoft.com/office/drawing/2014/main" id="{22A0A9FF-6A48-4BB2-8398-5E1AC620F67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5119612" y="1743000"/>
            <a:ext cx="3152775" cy="4572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9B989B0-5387-46A6-B558-3F6EA5738327}"/>
              </a:ext>
            </a:extLst>
          </p:cNvPr>
          <p:cNvSpPr txBox="1"/>
          <p:nvPr/>
        </p:nvSpPr>
        <p:spPr>
          <a:xfrm>
            <a:off x="5119612" y="6315000"/>
            <a:ext cx="31527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13" tooltip="http://englishedrissis.blogspot.com/2011/04/world-book-day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14" tooltip="https://creativecommons.org/licenses/by-nc-sa/3.0/"/>
              </a:rPr>
              <a:t>CC BY-SA-NC</a:t>
            </a:r>
            <a:endParaRPr lang="en-US" sz="900"/>
          </a:p>
        </p:txBody>
      </p:sp>
      <p:pic>
        <p:nvPicPr>
          <p:cNvPr id="19" name="Picture 18" descr="A pile of colored pencils&#10;&#10;Description automatically generated with low confidence">
            <a:extLst>
              <a:ext uri="{FF2B5EF4-FFF2-40B4-BE49-F238E27FC236}">
                <a16:creationId xmlns:a16="http://schemas.microsoft.com/office/drawing/2014/main" id="{4AA73D39-9B74-4853-92B4-A635E435791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4667950" y="1956500"/>
            <a:ext cx="4356100" cy="4445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AAB6739-7C74-4BB8-9E4D-0838BC8CD672}"/>
              </a:ext>
            </a:extLst>
          </p:cNvPr>
          <p:cNvSpPr txBox="1"/>
          <p:nvPr/>
        </p:nvSpPr>
        <p:spPr>
          <a:xfrm>
            <a:off x="4667950" y="6401500"/>
            <a:ext cx="4356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16" tooltip="http://myedmondsnews.com/2011/12/edmonds-booktalk-my-nine-favorite-books-of-the-year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  <p:pic>
        <p:nvPicPr>
          <p:cNvPr id="22" name="Picture 21" descr="A stack of books&#10;&#10;Description automatically generated with medium confidence">
            <a:extLst>
              <a:ext uri="{FF2B5EF4-FFF2-40B4-BE49-F238E27FC236}">
                <a16:creationId xmlns:a16="http://schemas.microsoft.com/office/drawing/2014/main" id="{3785DD88-AC2F-4222-BD7F-E398E81B4A9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2422241" y="900000"/>
            <a:ext cx="9147517" cy="6858000"/>
          </a:xfrm>
          <a:prstGeom prst="rect">
            <a:avLst/>
          </a:prstGeom>
        </p:spPr>
      </p:pic>
      <p:pic>
        <p:nvPicPr>
          <p:cNvPr id="24" name="Picture 23" descr="A stack of books&#10;&#10;Description automatically generated">
            <a:extLst>
              <a:ext uri="{FF2B5EF4-FFF2-40B4-BE49-F238E27FC236}">
                <a16:creationId xmlns:a16="http://schemas.microsoft.com/office/drawing/2014/main" id="{2FCC35E6-23C1-4008-826D-FF18F375781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2574000" y="1050000"/>
            <a:ext cx="9144000" cy="6858000"/>
          </a:xfrm>
          <a:prstGeom prst="rect">
            <a:avLst/>
          </a:prstGeom>
        </p:spPr>
      </p:pic>
      <p:pic>
        <p:nvPicPr>
          <p:cNvPr id="26" name="Picture 25" descr="A stack of books&#10;&#10;Description automatically generated with low confidence">
            <a:extLst>
              <a:ext uri="{FF2B5EF4-FFF2-40B4-BE49-F238E27FC236}">
                <a16:creationId xmlns:a16="http://schemas.microsoft.com/office/drawing/2014/main" id="{EB873B45-6534-426C-8AB5-B4D7A9AB073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tretch>
            <a:fillRect/>
          </a:stretch>
        </p:blipFill>
        <p:spPr>
          <a:xfrm>
            <a:off x="4149892" y="1200000"/>
            <a:ext cx="6292215" cy="6858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E69689F-78F0-4557-B17F-535FDE3270AD}"/>
              </a:ext>
            </a:extLst>
          </p:cNvPr>
          <p:cNvSpPr txBox="1"/>
          <p:nvPr/>
        </p:nvSpPr>
        <p:spPr>
          <a:xfrm>
            <a:off x="4149892" y="8058000"/>
            <a:ext cx="62922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22" tooltip="http://ponderingtwo.blogspot.com/2013/09/seven-books-in-my-to-read-list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23" tooltip="https://creativecommons.org/licenses/by-nc-nd/3.0/"/>
              </a:rPr>
              <a:t>CC BY-NC-ND</a:t>
            </a:r>
            <a:endParaRPr lang="en-US" sz="90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05B7CAF-EF62-4E10-9E88-6FD06BD494F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2874000" y="1731000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690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4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30-Apr-2021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115766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4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09-Jan-2021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mobconf</a:t>
            </a:r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39521967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4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23-Jan-2021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BDotNet</a:t>
            </a:r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38681003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54218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58651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08-May-2021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586514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587988"/>
            <a:ext cx="43493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Hyderabad Power Apps and Power Automate UG</a:t>
            </a:r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1719703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4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03-Apr-2021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Tech Platform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22572300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4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15-May-2021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Angular Hyderabad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3977942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6FF">
            <a:alpha val="5725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62E6EE82-F943-44CA-BB3B-CE750A0FB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8" y="56782"/>
            <a:ext cx="1280160" cy="1280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419823-B639-466F-ACA1-1FC62BA6D475}"/>
              </a:ext>
            </a:extLst>
          </p:cNvPr>
          <p:cNvSpPr txBox="1"/>
          <p:nvPr/>
        </p:nvSpPr>
        <p:spPr>
          <a:xfrm flipH="1">
            <a:off x="3522902" y="435701"/>
            <a:ext cx="5114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Dotnet Learners House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F94095-CE9B-45A9-AE49-36F9EA82D0B1}"/>
              </a:ext>
            </a:extLst>
          </p:cNvPr>
          <p:cNvSpPr/>
          <p:nvPr/>
        </p:nvSpPr>
        <p:spPr>
          <a:xfrm>
            <a:off x="-8878" y="1364429"/>
            <a:ext cx="12212326" cy="45719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165948-D2A1-408F-800D-6E932FC7A2EF}"/>
              </a:ext>
            </a:extLst>
          </p:cNvPr>
          <p:cNvSpPr txBox="1"/>
          <p:nvPr/>
        </p:nvSpPr>
        <p:spPr>
          <a:xfrm>
            <a:off x="66108" y="6500471"/>
            <a:ext cx="1204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Event URL: http://bit.ly/3VMeKlX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D50C87-1C09-438A-9731-6BE1795CE915}"/>
              </a:ext>
            </a:extLst>
          </p:cNvPr>
          <p:cNvSpPr txBox="1"/>
          <p:nvPr/>
        </p:nvSpPr>
        <p:spPr>
          <a:xfrm flipH="1">
            <a:off x="66108" y="1497529"/>
            <a:ext cx="12061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.NET 7 - Minimal API with Model Binding, Entity, DI, EF Core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C47EB-3F27-41BC-9F96-24F432CDB172}"/>
              </a:ext>
            </a:extLst>
          </p:cNvPr>
          <p:cNvSpPr txBox="1"/>
          <p:nvPr/>
        </p:nvSpPr>
        <p:spPr>
          <a:xfrm>
            <a:off x="717075" y="2131780"/>
            <a:ext cx="317001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Friday, Feb 05, 2023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Graphic 14" descr="Daily calendar with solid fill">
            <a:extLst>
              <a:ext uri="{FF2B5EF4-FFF2-40B4-BE49-F238E27FC236}">
                <a16:creationId xmlns:a16="http://schemas.microsoft.com/office/drawing/2014/main" id="{EEDFFAB4-6094-407A-8D65-218D9D010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109" y="2067080"/>
            <a:ext cx="357082" cy="497840"/>
          </a:xfrm>
          <a:prstGeom prst="rect">
            <a:avLst/>
          </a:prstGeom>
        </p:spPr>
      </p:pic>
      <p:pic>
        <p:nvPicPr>
          <p:cNvPr id="16" name="Graphic 15" descr="Clock with solid fill">
            <a:extLst>
              <a:ext uri="{FF2B5EF4-FFF2-40B4-BE49-F238E27FC236}">
                <a16:creationId xmlns:a16="http://schemas.microsoft.com/office/drawing/2014/main" id="{AD753C80-3D7A-495C-876B-6233CD97D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96013" y="2067080"/>
            <a:ext cx="497840" cy="4978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94E653-E567-413E-93B4-AC8E24ACCE9F}"/>
              </a:ext>
            </a:extLst>
          </p:cNvPr>
          <p:cNvSpPr txBox="1"/>
          <p:nvPr/>
        </p:nvSpPr>
        <p:spPr>
          <a:xfrm>
            <a:off x="4304737" y="2137027"/>
            <a:ext cx="44196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09:00 AM (IST)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C331196E-41B2-4492-BF96-11C6FF8A2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906" y="56782"/>
            <a:ext cx="12801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4A38818-751E-46AD-A8F6-E9E15957625E}"/>
              </a:ext>
            </a:extLst>
          </p:cNvPr>
          <p:cNvSpPr txBox="1"/>
          <p:nvPr/>
        </p:nvSpPr>
        <p:spPr>
          <a:xfrm>
            <a:off x="3092614" y="3603981"/>
            <a:ext cx="8803478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.NET 7 - Minimal API Model Binding, Entity, DI, EF Core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Viswanatha Swamy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Associate Architect - AIS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0E30A8-2FBF-4CE9-AAD3-AD0861C6BF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08" y="3192707"/>
            <a:ext cx="2584800" cy="2584800"/>
          </a:xfrm>
          <a:prstGeom prst="ellipse">
            <a:avLst/>
          </a:prstGeom>
          <a:ln w="38100" cap="rnd">
            <a:solidFill>
              <a:srgbClr val="9900CC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52340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26-Dec-2020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30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Learners House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4D33DC-3F63-4EDC-B7D1-DE2A0BACB95C}"/>
              </a:ext>
            </a:extLst>
          </p:cNvPr>
          <p:cNvSpPr/>
          <p:nvPr/>
        </p:nvSpPr>
        <p:spPr>
          <a:xfrm>
            <a:off x="201166" y="685777"/>
            <a:ext cx="11780789" cy="540147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1600" b="1" cap="none" spc="0" dirty="0">
                <a:ln/>
                <a:solidFill>
                  <a:schemeClr val="accent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Please fasten </a:t>
            </a:r>
          </a:p>
          <a:p>
            <a:pPr algn="ctr"/>
            <a:r>
              <a:rPr lang="en-US" sz="11600" b="1" cap="none" spc="0" dirty="0">
                <a:ln/>
                <a:solidFill>
                  <a:schemeClr val="accent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your </a:t>
            </a:r>
          </a:p>
          <a:p>
            <a:pPr algn="ctr"/>
            <a:r>
              <a:rPr lang="en-US" sz="11600" b="1" cap="none" spc="0" dirty="0">
                <a:ln/>
                <a:solidFill>
                  <a:schemeClr val="accent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seat belt !!!</a:t>
            </a:r>
          </a:p>
        </p:txBody>
      </p:sp>
    </p:spTree>
    <p:extLst>
      <p:ext uri="{BB962C8B-B14F-4D97-AF65-F5344CB8AC3E}">
        <p14:creationId xmlns:p14="http://schemas.microsoft.com/office/powerpoint/2010/main" val="20563219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26-Dec-2020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31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Learners House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5098C6-1198-4DAB-B484-23DB1A599453}"/>
              </a:ext>
            </a:extLst>
          </p:cNvPr>
          <p:cNvSpPr/>
          <p:nvPr/>
        </p:nvSpPr>
        <p:spPr>
          <a:xfrm>
            <a:off x="2816470" y="1919767"/>
            <a:ext cx="6434775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5362840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26-Dec-2020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32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Learners House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5F28B2-B9BB-4801-B1DE-9A44957A910C}"/>
              </a:ext>
            </a:extLst>
          </p:cNvPr>
          <p:cNvSpPr/>
          <p:nvPr/>
        </p:nvSpPr>
        <p:spPr>
          <a:xfrm>
            <a:off x="523906" y="1724460"/>
            <a:ext cx="11108682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8C71F3-B9B8-4A6F-B98F-C3AFA20E71E5}"/>
              </a:ext>
            </a:extLst>
          </p:cNvPr>
          <p:cNvSpPr txBox="1"/>
          <p:nvPr/>
        </p:nvSpPr>
        <p:spPr>
          <a:xfrm>
            <a:off x="6336049" y="5474812"/>
            <a:ext cx="5766707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Viswanatha Swamy</a:t>
            </a: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LinkedIn: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https://www.linkedin.com/in/viswanatha-swamy-b57326128/</a:t>
            </a:r>
            <a:endParaRPr lang="en-US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Twitter: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</a:t>
            </a:r>
            <a:r>
              <a:rPr lang="en-IN" sz="120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/vishipayyallore</a:t>
            </a:r>
            <a:endParaRPr lang="en-US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233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6FF">
            <a:alpha val="5725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62E6EE82-F943-44CA-BB3B-CE750A0FB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8" y="56782"/>
            <a:ext cx="1280160" cy="1280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419823-B639-466F-ACA1-1FC62BA6D475}"/>
              </a:ext>
            </a:extLst>
          </p:cNvPr>
          <p:cNvSpPr txBox="1"/>
          <p:nvPr/>
        </p:nvSpPr>
        <p:spPr>
          <a:xfrm flipH="1">
            <a:off x="3522902" y="435701"/>
            <a:ext cx="5114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Dotnet Learners House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F94095-CE9B-45A9-AE49-36F9EA82D0B1}"/>
              </a:ext>
            </a:extLst>
          </p:cNvPr>
          <p:cNvSpPr/>
          <p:nvPr/>
        </p:nvSpPr>
        <p:spPr>
          <a:xfrm>
            <a:off x="-8878" y="1364429"/>
            <a:ext cx="12212326" cy="45719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165948-D2A1-408F-800D-6E932FC7A2EF}"/>
              </a:ext>
            </a:extLst>
          </p:cNvPr>
          <p:cNvSpPr txBox="1"/>
          <p:nvPr/>
        </p:nvSpPr>
        <p:spPr>
          <a:xfrm>
            <a:off x="66108" y="6500471"/>
            <a:ext cx="1204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Event URL: http://bit.ly/3XJ7IQB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D50C87-1C09-438A-9731-6BE1795CE915}"/>
              </a:ext>
            </a:extLst>
          </p:cNvPr>
          <p:cNvSpPr txBox="1"/>
          <p:nvPr/>
        </p:nvSpPr>
        <p:spPr>
          <a:xfrm flipH="1">
            <a:off x="66108" y="1497529"/>
            <a:ext cx="12061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C# (.NET 6) on AWS - Getting Started With Fargate and ECS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C47EB-3F27-41BC-9F96-24F432CDB172}"/>
              </a:ext>
            </a:extLst>
          </p:cNvPr>
          <p:cNvSpPr txBox="1"/>
          <p:nvPr/>
        </p:nvSpPr>
        <p:spPr>
          <a:xfrm>
            <a:off x="717075" y="2131780"/>
            <a:ext cx="317001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Sunday, Jan 29, 2023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Graphic 14" descr="Daily calendar with solid fill">
            <a:extLst>
              <a:ext uri="{FF2B5EF4-FFF2-40B4-BE49-F238E27FC236}">
                <a16:creationId xmlns:a16="http://schemas.microsoft.com/office/drawing/2014/main" id="{EEDFFAB4-6094-407A-8D65-218D9D010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109" y="2067080"/>
            <a:ext cx="357082" cy="497840"/>
          </a:xfrm>
          <a:prstGeom prst="rect">
            <a:avLst/>
          </a:prstGeom>
        </p:spPr>
      </p:pic>
      <p:pic>
        <p:nvPicPr>
          <p:cNvPr id="16" name="Graphic 15" descr="Clock with solid fill">
            <a:extLst>
              <a:ext uri="{FF2B5EF4-FFF2-40B4-BE49-F238E27FC236}">
                <a16:creationId xmlns:a16="http://schemas.microsoft.com/office/drawing/2014/main" id="{AD753C80-3D7A-495C-876B-6233CD97D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96013" y="2067080"/>
            <a:ext cx="497840" cy="4978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94E653-E567-413E-93B4-AC8E24ACCE9F}"/>
              </a:ext>
            </a:extLst>
          </p:cNvPr>
          <p:cNvSpPr txBox="1"/>
          <p:nvPr/>
        </p:nvSpPr>
        <p:spPr>
          <a:xfrm>
            <a:off x="4304737" y="2137027"/>
            <a:ext cx="44196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09:00 AM (IST)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C331196E-41B2-4492-BF96-11C6FF8A2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906" y="56782"/>
            <a:ext cx="12801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4A38818-751E-46AD-A8F6-E9E15957625E}"/>
              </a:ext>
            </a:extLst>
          </p:cNvPr>
          <p:cNvSpPr txBox="1"/>
          <p:nvPr/>
        </p:nvSpPr>
        <p:spPr>
          <a:xfrm>
            <a:off x="3092614" y="3603981"/>
            <a:ext cx="8803478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C# .NET 6 AWS - Getting Started With Fargate and ECS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Viswanatha Swamy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Associate Architect - AIS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0E30A8-2FBF-4CE9-AAD3-AD0861C6BF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08" y="3192707"/>
            <a:ext cx="2584800" cy="2584800"/>
          </a:xfrm>
          <a:prstGeom prst="ellipse">
            <a:avLst/>
          </a:prstGeom>
          <a:ln w="38100" cap="rnd">
            <a:solidFill>
              <a:srgbClr val="9900CC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749884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6BB2624-CB21-5C6D-515F-6356AEF58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meetup.com/dot-net-learners-house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9CFFD5-E8ED-BD38-9298-B44E9F96C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58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6FF">
            <a:alpha val="5725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62E6EE82-F943-44CA-BB3B-CE750A0FB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8" y="56782"/>
            <a:ext cx="1280160" cy="1280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419823-B639-466F-ACA1-1FC62BA6D475}"/>
              </a:ext>
            </a:extLst>
          </p:cNvPr>
          <p:cNvSpPr txBox="1"/>
          <p:nvPr/>
        </p:nvSpPr>
        <p:spPr>
          <a:xfrm flipH="1">
            <a:off x="3522902" y="435701"/>
            <a:ext cx="5114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Dotnet Learners House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F94095-CE9B-45A9-AE49-36F9EA82D0B1}"/>
              </a:ext>
            </a:extLst>
          </p:cNvPr>
          <p:cNvSpPr/>
          <p:nvPr/>
        </p:nvSpPr>
        <p:spPr>
          <a:xfrm>
            <a:off x="-8878" y="1364429"/>
            <a:ext cx="12212326" cy="45719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165948-D2A1-408F-800D-6E932FC7A2EF}"/>
              </a:ext>
            </a:extLst>
          </p:cNvPr>
          <p:cNvSpPr txBox="1"/>
          <p:nvPr/>
        </p:nvSpPr>
        <p:spPr>
          <a:xfrm>
            <a:off x="66108" y="6500471"/>
            <a:ext cx="1204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Event URL: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http://bit.ly/3VMeKlX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D50C87-1C09-438A-9731-6BE1795CE915}"/>
              </a:ext>
            </a:extLst>
          </p:cNvPr>
          <p:cNvSpPr txBox="1"/>
          <p:nvPr/>
        </p:nvSpPr>
        <p:spPr>
          <a:xfrm flipH="1">
            <a:off x="66108" y="1497529"/>
            <a:ext cx="12061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.NET 7 - Hands on Minimal API with ASP.NET Core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, 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and Static data</a:t>
            </a:r>
            <a:endParaRPr kumimoji="0" lang="en-IN" sz="28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C47EB-3F27-41BC-9F96-24F432CDB172}"/>
              </a:ext>
            </a:extLst>
          </p:cNvPr>
          <p:cNvSpPr txBox="1"/>
          <p:nvPr/>
        </p:nvSpPr>
        <p:spPr>
          <a:xfrm>
            <a:off x="717075" y="2131780"/>
            <a:ext cx="317001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Friday, Jan 20, 2023</a:t>
            </a:r>
            <a:endParaRPr kumimoji="0" lang="en-IN" sz="20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Graphic 14" descr="Daily calendar with solid fill">
            <a:extLst>
              <a:ext uri="{FF2B5EF4-FFF2-40B4-BE49-F238E27FC236}">
                <a16:creationId xmlns:a16="http://schemas.microsoft.com/office/drawing/2014/main" id="{EEDFFAB4-6094-407A-8D65-218D9D010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109" y="2067080"/>
            <a:ext cx="357082" cy="497840"/>
          </a:xfrm>
          <a:prstGeom prst="rect">
            <a:avLst/>
          </a:prstGeom>
        </p:spPr>
      </p:pic>
      <p:pic>
        <p:nvPicPr>
          <p:cNvPr id="16" name="Graphic 15" descr="Clock with solid fill">
            <a:extLst>
              <a:ext uri="{FF2B5EF4-FFF2-40B4-BE49-F238E27FC236}">
                <a16:creationId xmlns:a16="http://schemas.microsoft.com/office/drawing/2014/main" id="{AD753C80-3D7A-495C-876B-6233CD97D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96013" y="2067080"/>
            <a:ext cx="497840" cy="4978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94E653-E567-413E-93B4-AC8E24ACCE9F}"/>
              </a:ext>
            </a:extLst>
          </p:cNvPr>
          <p:cNvSpPr txBox="1"/>
          <p:nvPr/>
        </p:nvSpPr>
        <p:spPr>
          <a:xfrm>
            <a:off x="4304737" y="2137027"/>
            <a:ext cx="44196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06:30 AM (IST)</a:t>
            </a:r>
            <a:endParaRPr kumimoji="0" lang="en-IN" sz="20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C331196E-41B2-4492-BF96-11C6FF8A2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906" y="56782"/>
            <a:ext cx="12801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4A38818-751E-46AD-A8F6-E9E15957625E}"/>
              </a:ext>
            </a:extLst>
          </p:cNvPr>
          <p:cNvSpPr txBox="1"/>
          <p:nvPr/>
        </p:nvSpPr>
        <p:spPr>
          <a:xfrm>
            <a:off x="3092614" y="3603981"/>
            <a:ext cx="8803478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.NET 7 – Hands-on Minimal API with ASP.NET Core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Viswanatha Swamy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Associate Architect - AIS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0E30A8-2FBF-4CE9-AAD3-AD0861C6BF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08" y="3192707"/>
            <a:ext cx="2584800" cy="2584800"/>
          </a:xfrm>
          <a:prstGeom prst="ellipse">
            <a:avLst/>
          </a:prstGeom>
          <a:ln w="38100" cap="rnd">
            <a:solidFill>
              <a:srgbClr val="9900CC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69640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355C55-14AD-CC94-5F4B-29F7BCE94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388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6FF">
            <a:alpha val="5725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62E6EE82-F943-44CA-BB3B-CE750A0FB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8" y="56782"/>
            <a:ext cx="1280160" cy="1280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419823-B639-466F-ACA1-1FC62BA6D475}"/>
              </a:ext>
            </a:extLst>
          </p:cNvPr>
          <p:cNvSpPr txBox="1"/>
          <p:nvPr/>
        </p:nvSpPr>
        <p:spPr>
          <a:xfrm flipH="1">
            <a:off x="3522902" y="435701"/>
            <a:ext cx="5114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Dotnet Learners House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F94095-CE9B-45A9-AE49-36F9EA82D0B1}"/>
              </a:ext>
            </a:extLst>
          </p:cNvPr>
          <p:cNvSpPr/>
          <p:nvPr/>
        </p:nvSpPr>
        <p:spPr>
          <a:xfrm>
            <a:off x="-8878" y="1364429"/>
            <a:ext cx="12212326" cy="45719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165948-D2A1-408F-800D-6E932FC7A2EF}"/>
              </a:ext>
            </a:extLst>
          </p:cNvPr>
          <p:cNvSpPr txBox="1"/>
          <p:nvPr/>
        </p:nvSpPr>
        <p:spPr>
          <a:xfrm>
            <a:off x="66108" y="6500471"/>
            <a:ext cx="1204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Event URL: https://bit.ly/3WnFNoS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D50C87-1C09-438A-9731-6BE1795CE915}"/>
              </a:ext>
            </a:extLst>
          </p:cNvPr>
          <p:cNvSpPr txBox="1"/>
          <p:nvPr/>
        </p:nvSpPr>
        <p:spPr>
          <a:xfrm flipH="1">
            <a:off x="66108" y="1497529"/>
            <a:ext cx="12061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Lambda Integration S3, SQS, SNS using .NET 6 and C#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C47EB-3F27-41BC-9F96-24F432CDB172}"/>
              </a:ext>
            </a:extLst>
          </p:cNvPr>
          <p:cNvSpPr txBox="1"/>
          <p:nvPr/>
        </p:nvSpPr>
        <p:spPr>
          <a:xfrm>
            <a:off x="717075" y="2131780"/>
            <a:ext cx="317001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Sunday, Dec 25, 2022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Graphic 14" descr="Daily calendar with solid fill">
            <a:extLst>
              <a:ext uri="{FF2B5EF4-FFF2-40B4-BE49-F238E27FC236}">
                <a16:creationId xmlns:a16="http://schemas.microsoft.com/office/drawing/2014/main" id="{EEDFFAB4-6094-407A-8D65-218D9D010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109" y="2067080"/>
            <a:ext cx="357082" cy="497840"/>
          </a:xfrm>
          <a:prstGeom prst="rect">
            <a:avLst/>
          </a:prstGeom>
        </p:spPr>
      </p:pic>
      <p:pic>
        <p:nvPicPr>
          <p:cNvPr id="16" name="Graphic 15" descr="Clock with solid fill">
            <a:extLst>
              <a:ext uri="{FF2B5EF4-FFF2-40B4-BE49-F238E27FC236}">
                <a16:creationId xmlns:a16="http://schemas.microsoft.com/office/drawing/2014/main" id="{AD753C80-3D7A-495C-876B-6233CD97D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96013" y="2067080"/>
            <a:ext cx="497840" cy="4978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94E653-E567-413E-93B4-AC8E24ACCE9F}"/>
              </a:ext>
            </a:extLst>
          </p:cNvPr>
          <p:cNvSpPr txBox="1"/>
          <p:nvPr/>
        </p:nvSpPr>
        <p:spPr>
          <a:xfrm>
            <a:off x="4304737" y="2137027"/>
            <a:ext cx="44196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10:00 AM (IST)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C331196E-41B2-4492-BF96-11C6FF8A2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906" y="56782"/>
            <a:ext cx="12801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4A38818-751E-46AD-A8F6-E9E15957625E}"/>
              </a:ext>
            </a:extLst>
          </p:cNvPr>
          <p:cNvSpPr txBox="1"/>
          <p:nvPr/>
        </p:nvSpPr>
        <p:spPr>
          <a:xfrm>
            <a:off x="3092614" y="3603981"/>
            <a:ext cx="8803478" cy="24314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Lambda Integration S3, SQS, SNS in C# (.NET 6)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Viswanatha Swamy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Associate Architect - AIS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0E30A8-2FBF-4CE9-AAD3-AD0861C6BF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08" y="3192707"/>
            <a:ext cx="2584800" cy="2584800"/>
          </a:xfrm>
          <a:prstGeom prst="ellipse">
            <a:avLst/>
          </a:prstGeom>
          <a:ln w="38100" cap="rnd">
            <a:solidFill>
              <a:srgbClr val="9900CC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092727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1371762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4314</TotalTime>
  <Words>1876</Words>
  <Application>Microsoft Office PowerPoint</Application>
  <PresentationFormat>Widescreen</PresentationFormat>
  <Paragraphs>298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Calibri Light</vt:lpstr>
      <vt:lpstr>Verdana</vt:lpstr>
      <vt:lpstr>Wingdings</vt:lpstr>
      <vt:lpstr>Office Theme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Viswanatha-Swamy, PK</dc:creator>
  <cp:lastModifiedBy>Viswanatha-Swamy, PK</cp:lastModifiedBy>
  <cp:revision>471</cp:revision>
  <dcterms:created xsi:type="dcterms:W3CDTF">2020-02-14T16:15:34Z</dcterms:created>
  <dcterms:modified xsi:type="dcterms:W3CDTF">2023-01-31T06:14:06Z</dcterms:modified>
</cp:coreProperties>
</file>