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Average"/>
      <p:regular r:id="rId19"/>
    </p:embeddedFont>
    <p:embeddedFont>
      <p:font typeface="Oswald"/>
      <p:regular r:id="rId20"/>
      <p:bold r:id="rId21"/>
    </p:embeddedFon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5" name="Vishisht Priyadarsh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883573-7D48-4542-AB98-E0B02509882C}">
  <a:tblStyle styleId="{8B883573-7D48-4542-AB98-E0B0250988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4.xml"/><Relationship Id="rId22" Type="http://schemas.openxmlformats.org/officeDocument/2006/relationships/font" Target="fonts/Comfortaa-regular.fntdata"/><Relationship Id="rId10" Type="http://schemas.openxmlformats.org/officeDocument/2006/relationships/slide" Target="slides/slide3.xml"/><Relationship Id="rId21" Type="http://schemas.openxmlformats.org/officeDocument/2006/relationships/font" Target="fonts/Oswald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Comforta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Roboto-regular.fntdata"/><Relationship Id="rId14" Type="http://schemas.openxmlformats.org/officeDocument/2006/relationships/slide" Target="slides/slide7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commentAuthors" Target="commentAuthors.xml"/><Relationship Id="rId19" Type="http://schemas.openxmlformats.org/officeDocument/2006/relationships/font" Target="fonts/Average-regular.fntdata"/><Relationship Id="rId6" Type="http://schemas.openxmlformats.org/officeDocument/2006/relationships/slideMaster" Target="slideMasters/slideMaster1.xml"/><Relationship Id="rId18" Type="http://schemas.openxmlformats.org/officeDocument/2006/relationships/font" Target="fonts/Roboto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0-04T09:48:00.583">
    <p:pos x="0" y="0"/>
    <p:text>https://archive.ics.uci.edu/ml/datasets/wine+quality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10-04T09:47:42.357">
    <p:pos x="0" y="0"/>
    <p:text>https://archive.ics.uci.edu/ml/datasets/car+evaluation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1-10-04T10:07:45.630">
    <p:pos x="0" y="0"/>
    <p:text>https://archive.ics.uci.edu/ml/datasets/ecoli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1-10-04T10:08:06.882">
    <p:pos x="0" y="0"/>
    <p:text>https://archive.ics.uci.edu/ml/datasets/abalone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1-10-04T10:08:24.584">
    <p:pos x="0" y="0"/>
    <p:text>https://archive.ics.uci.edu/ml/datasets/nursery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1a4947b63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f1a4947b6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1a4947b63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f1a4947b6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1a4947b63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f1a4947b6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1a4947b63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f1a4947b6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8" name="Google Shape;18;p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0" y="0"/>
            <a:ext cx="9144000" cy="7134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Using COBRA for Classification tasks on Imbalanced </a:t>
            </a:r>
            <a:r>
              <a:rPr lang="en-GB" sz="2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Data</a:t>
            </a:r>
            <a:endParaRPr sz="28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9075" y="1913063"/>
            <a:ext cx="108585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561350" y="854875"/>
            <a:ext cx="60213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MA </a:t>
            </a:r>
            <a:r>
              <a:rPr lang="en-GB" sz="2800">
                <a:latin typeface="Average"/>
                <a:ea typeface="Average"/>
                <a:cs typeface="Average"/>
                <a:sym typeface="Average"/>
              </a:rPr>
              <a:t>691</a:t>
            </a:r>
            <a:endParaRPr b="0" i="0" sz="28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>
                <a:latin typeface="Average"/>
                <a:ea typeface="Average"/>
                <a:cs typeface="Average"/>
                <a:sym typeface="Average"/>
              </a:rPr>
              <a:t>Advanced Statistical</a:t>
            </a:r>
            <a:r>
              <a:rPr b="0" i="0" lang="en-GB" sz="28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Algorithms</a:t>
            </a:r>
            <a:endParaRPr b="0" i="0" sz="28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935600" y="3142375"/>
            <a:ext cx="5272800" cy="14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by</a:t>
            </a:r>
            <a:endParaRPr b="0" i="0" sz="16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Indian Institute of Technology Guwahati, Assam</a:t>
            </a:r>
            <a:endParaRPr b="0" i="0" sz="17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08000" y="3636625"/>
            <a:ext cx="832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800">
                <a:latin typeface="Comfortaa"/>
                <a:ea typeface="Comfortaa"/>
                <a:cs typeface="Comfortaa"/>
                <a:sym typeface="Comfortaa"/>
              </a:rPr>
              <a:t>Vishisht Priyadarshi (180123053)	   		Aadi Gupta	    	   (180123059)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800">
                <a:latin typeface="Comfortaa"/>
                <a:ea typeface="Comfortaa"/>
                <a:cs typeface="Comfortaa"/>
                <a:sym typeface="Comfortaa"/>
              </a:rPr>
              <a:t>Tejus Singla 		  (180123061)			Shashank Goyal  (180123042)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-100" y="0"/>
            <a:ext cx="9144000" cy="5325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Dataset - </a:t>
            </a:r>
            <a:r>
              <a:rPr lang="en-GB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Red wine quality</a:t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69" name="Google Shape;69;p14"/>
          <p:cNvGraphicFramePr/>
          <p:nvPr/>
        </p:nvGraphicFramePr>
        <p:xfrm>
          <a:off x="259363" y="71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{8B883573-7D48-4542-AB98-E0B02509882C}</a:tableStyleId>
              </a:tblPr>
              <a:tblGrid>
                <a:gridCol w="1789325"/>
                <a:gridCol w="1719025"/>
                <a:gridCol w="1688925"/>
                <a:gridCol w="1688925"/>
                <a:gridCol w="1739075"/>
              </a:tblGrid>
              <a:tr h="5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Undersampling Method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F1 - 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None</a:t>
                      </a:r>
                      <a:r>
                        <a:rPr lang="en-GB" sz="1200"/>
                        <a:t>  (18 vs 1500)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0.9931195244055069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0.9965464043622705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0.6944444444444444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0.8185095911415762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Near Miss v1 </a:t>
                      </a:r>
                      <a:br>
                        <a:rPr b="1" lang="en-GB" sz="1200"/>
                      </a:br>
                      <a:r>
                        <a:rPr lang="en-GB" sz="1200"/>
                        <a:t>(18 vs 80)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0.9975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0.9987421383647799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0.8888888888888888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0.9406189841551903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Near Miss v2</a:t>
                      </a:r>
                      <a:br>
                        <a:rPr b="1" lang="en-GB" sz="1200"/>
                      </a:br>
                      <a:r>
                        <a:rPr lang="en-GB" sz="1200"/>
                        <a:t>(18 vs 80)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0.9949976533166458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0.9974838727052666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0.7777777777777777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0.8740354298430038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Near Miss v3</a:t>
                      </a:r>
                      <a:br>
                        <a:rPr b="1" lang="en-GB" sz="1200"/>
                      </a:br>
                      <a:r>
                        <a:rPr lang="en-GB" sz="1200"/>
                        <a:t>(18 vs 80)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0.9975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0.9987421383647799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0.8888888888888888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0.9406189841551903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Condensed KNN</a:t>
                      </a:r>
                      <a:br>
                        <a:rPr b="1" lang="en-GB" sz="1200"/>
                      </a:br>
                      <a:r>
                        <a:rPr lang="en-GB" sz="1200"/>
                        <a:t>(18 vs 64)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0.9843726533166458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0.8176954874901351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0.882251720747296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0.8487478286263477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KNN Und</a:t>
                      </a:r>
                      <a:br>
                        <a:rPr b="1" lang="en-GB" sz="1200"/>
                      </a:br>
                      <a:r>
                        <a:rPr lang="en-GB" sz="1200"/>
                        <a:t>(18 vs 1497)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0.9931179599499375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0.7465534629510091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0.6944444444444444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0.7195567768230132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2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Edited KNN</a:t>
                      </a:r>
                      <a:br>
                        <a:rPr b="1" lang="en-GB" sz="1200"/>
                      </a:br>
                      <a:r>
                        <a:rPr lang="en-GB" sz="1200"/>
                        <a:t>(18 vs 38)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0.9943726533166458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0.9971721667476239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0.8561023799422142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-100" y="0"/>
            <a:ext cx="9144000" cy="5325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Dataset - </a:t>
            </a:r>
            <a:r>
              <a:rPr lang="en-GB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Car Evaluation</a:t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75" name="Google Shape;75;p15"/>
          <p:cNvGraphicFramePr/>
          <p:nvPr/>
        </p:nvGraphicFramePr>
        <p:xfrm>
          <a:off x="259363" y="71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{8B883573-7D48-4542-AB98-E0B02509882C}</a:tableStyleId>
              </a:tblPr>
              <a:tblGrid>
                <a:gridCol w="1789325"/>
                <a:gridCol w="1719025"/>
                <a:gridCol w="1688925"/>
                <a:gridCol w="1688925"/>
                <a:gridCol w="1739075"/>
              </a:tblGrid>
              <a:tr h="5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Undersampling Method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F1 - 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None</a:t>
                      </a:r>
                      <a:r>
                        <a:rPr lang="en-GB" sz="1200"/>
                        <a:t>  (65 vs 1728)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0.9762731481481481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0.967417149958575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0.6924074909747293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0.8071296991374843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Near Miss v1 </a:t>
                      </a:r>
                      <a:br>
                        <a:rPr lang="en-GB" sz="1200"/>
                      </a:br>
                      <a:r>
                        <a:rPr lang="en-GB" sz="1200"/>
                        <a:t>(65 vs 164)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0.9866898148148149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0.9825983590607446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0.8304283243080626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0.900127412649535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Near Miss v2</a:t>
                      </a:r>
                      <a:br>
                        <a:rPr lang="en-GB" sz="1200"/>
                      </a:br>
                      <a:r>
                        <a:rPr lang="en-GB" sz="1200"/>
                        <a:t>(65 vs 164)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0.9895833333333333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0.9946463960138158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0.8617424242424243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0.9234369300356218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Near Miss v3</a:t>
                      </a:r>
                      <a:br>
                        <a:rPr lang="en-GB" sz="1200"/>
                      </a:br>
                      <a:r>
                        <a:rPr lang="en-GB" sz="1200"/>
                        <a:t>(65 vs 164)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0.9884259259259259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0.9940634726513735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0.8468276515151515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0.9145575476480056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Condensed KNN</a:t>
                      </a:r>
                      <a:br>
                        <a:rPr lang="en-GB" sz="1200"/>
                      </a:br>
                      <a:r>
                        <a:rPr lang="en-GB" sz="1200"/>
                        <a:t>(65 vs 189)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0.9513888888888888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0.7546303142669006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0.7973098934008229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0.7753832427982211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KNN Und</a:t>
                      </a:r>
                      <a:br>
                        <a:rPr lang="en-GB" sz="1200"/>
                      </a:br>
                      <a:r>
                        <a:rPr lang="en-GB" sz="1200"/>
                        <a:t>(65 vs 1324)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0.9849537037037037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0.8910826121268989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0.9100251574162901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0.9004542738465549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2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Edited KNN</a:t>
                      </a:r>
                      <a:br>
                        <a:rPr lang="en-GB" sz="1200"/>
                      </a:br>
                      <a:r>
                        <a:rPr lang="en-GB" sz="1200"/>
                        <a:t>(65 vs 160</a:t>
                      </a:r>
                      <a:r>
                        <a:rPr lang="en-GB" sz="1200"/>
                        <a:t>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0.9890046296296295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0.9842261904761905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0.8614415818838201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0.9187497112453408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-100" y="0"/>
            <a:ext cx="9144000" cy="5325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Dataset - Ecoli</a:t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259363" y="71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{8B883573-7D48-4542-AB98-E0B02509882C}</a:tableStyleId>
              </a:tblPr>
              <a:tblGrid>
                <a:gridCol w="1789325"/>
                <a:gridCol w="1719025"/>
                <a:gridCol w="1688925"/>
                <a:gridCol w="1688925"/>
                <a:gridCol w="1739075"/>
              </a:tblGrid>
              <a:tr h="5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Undersampling Method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F1 - 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None</a:t>
                      </a:r>
                      <a:r>
                        <a:rPr lang="en-GB" sz="1200"/>
                        <a:t>  (35 vs 336)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0.8720238095238095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0.5409226190476191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0.5911569925983639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0.5649252674724745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Near Miss v1 </a:t>
                      </a:r>
                      <a:br>
                        <a:rPr lang="en-GB" sz="1200"/>
                      </a:br>
                      <a:r>
                        <a:rPr lang="en-GB" sz="1200"/>
                        <a:t>(35 vs 157)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0.9107142857142858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0.6227197608114245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0.6648811842617842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0.6431102021410434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Near Miss v2</a:t>
                      </a:r>
                      <a:br>
                        <a:rPr lang="en-GB" sz="1200"/>
                      </a:br>
                      <a:r>
                        <a:rPr lang="en-GB" sz="1200"/>
                        <a:t>(35 vs 157)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0.9047619047619048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0.7557714809254681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0.6966026057222006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0.7249817905501151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Near Miss v3</a:t>
                      </a:r>
                      <a:br>
                        <a:rPr lang="en-GB" sz="1200"/>
                      </a:br>
                      <a:r>
                        <a:rPr lang="en-GB" sz="1200"/>
                        <a:t>(35 vs 157)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0.9077380952380953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0.7495791245791246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0.660741462147773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0.7023623017789314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Condensed KNN</a:t>
                      </a:r>
                      <a:br>
                        <a:rPr lang="en-GB" sz="1200"/>
                      </a:br>
                      <a:r>
                        <a:rPr lang="en-GB" sz="1200"/>
                        <a:t>(35 vs 80)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0.8184523809523809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0.6603370649190206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0.7583023849716488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0.7059371868614849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KNN Und</a:t>
                      </a:r>
                      <a:br>
                        <a:rPr lang="en-GB" sz="1200"/>
                      </a:br>
                      <a:r>
                        <a:rPr lang="en-GB" sz="1200"/>
                        <a:t>(35 vs 197)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0.8511904761904762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0.7007020757020757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0.8908862485391507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0.7844312930146947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2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Edited KNN</a:t>
                      </a:r>
                      <a:br>
                        <a:rPr lang="en-GB" sz="1200"/>
                      </a:br>
                      <a:r>
                        <a:rPr lang="en-GB" sz="1200"/>
                        <a:t>(35 vs 52)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0.5357142857142857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0.5385816738458762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0.5519633813790417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0.5451904264211119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-100" y="0"/>
            <a:ext cx="9144000" cy="5325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Dataset - Abalone</a:t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259363" y="71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{8B883573-7D48-4542-AB98-E0B02509882C}</a:tableStyleId>
              </a:tblPr>
              <a:tblGrid>
                <a:gridCol w="1789325"/>
                <a:gridCol w="1719025"/>
                <a:gridCol w="1688925"/>
                <a:gridCol w="1688925"/>
                <a:gridCol w="1739075"/>
              </a:tblGrid>
              <a:tr h="5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Undersampling Method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F1 - 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None</a:t>
                      </a:r>
                      <a:r>
                        <a:rPr lang="en-GB" sz="1200"/>
                        <a:t>  (62 vs 4177)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0.9851568102577082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0.4925784051288541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0.4962614566099781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Near Miss v1 </a:t>
                      </a:r>
                      <a:br>
                        <a:rPr lang="en-GB" sz="1200"/>
                      </a:br>
                      <a:r>
                        <a:rPr lang="en-GB" sz="1200"/>
                        <a:t>(62 vs 278)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0.9712745699513416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0.5305069635376267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0.5882707921878428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0.5578976702107881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Near Miss v2</a:t>
                      </a:r>
                      <a:br>
                        <a:rPr lang="en-GB" sz="1200"/>
                      </a:br>
                      <a:r>
                        <a:rPr lang="en-GB" sz="1200"/>
                        <a:t>(62 vs 278)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0.6114961557437333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0.5027193282069707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0.5089304583470284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0.5058058263340073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Near Miss v3</a:t>
                      </a:r>
                      <a:br>
                        <a:rPr lang="en-GB" sz="1200"/>
                      </a:br>
                      <a:r>
                        <a:rPr lang="en-GB" sz="1200"/>
                        <a:t>(62 vs 278)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0.6358185047016942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0.4961538469149962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0.4180150275443231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0.453744969400888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Condensed KNN</a:t>
                      </a:r>
                      <a:br>
                        <a:rPr lang="en-GB" sz="1200"/>
                      </a:br>
                      <a:r>
                        <a:rPr lang="en-GB" sz="1200"/>
                        <a:t>(62 vs 155)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0.9815662318035174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0.4925516303375210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0.4981776653990994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0.4953486736407133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KNN Und</a:t>
                      </a:r>
                      <a:br>
                        <a:rPr lang="en-GB" sz="1200"/>
                      </a:br>
                      <a:r>
                        <a:rPr lang="en-GB" sz="1200"/>
                        <a:t>(62 vs 3808)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0.9837207164329117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0.5239342776553418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0.5072141759929778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0.5154386683608703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2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Edited KNN</a:t>
                      </a:r>
                      <a:br>
                        <a:rPr lang="en-GB" sz="1200"/>
                      </a:br>
                      <a:r>
                        <a:rPr lang="en-GB" sz="1200"/>
                        <a:t>(62 vs 79)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0.4913923782484057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0.50592290607116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0.5115156756993844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0.5087039194060129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-100" y="0"/>
            <a:ext cx="9144000" cy="5325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Dataset</a:t>
            </a:r>
            <a:r>
              <a:rPr lang="en-GB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- Nursery</a:t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93" name="Google Shape;93;p18"/>
          <p:cNvGraphicFramePr/>
          <p:nvPr/>
        </p:nvGraphicFramePr>
        <p:xfrm>
          <a:off x="259363" y="71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{8B883573-7D48-4542-AB98-E0B02509882C}</a:tableStyleId>
              </a:tblPr>
              <a:tblGrid>
                <a:gridCol w="1789325"/>
                <a:gridCol w="1719025"/>
                <a:gridCol w="1688925"/>
                <a:gridCol w="1688925"/>
                <a:gridCol w="1739075"/>
              </a:tblGrid>
              <a:tr h="53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Undersampling Method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F1 - 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None</a:t>
                      </a:r>
                      <a:r>
                        <a:rPr lang="en-GB" sz="1200"/>
                        <a:t>  (328 vs 12960)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0.9746913580246913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0.4873456790123456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0.4935917474210691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Near Miss v1 </a:t>
                      </a:r>
                      <a:br>
                        <a:rPr lang="en-GB" sz="1200"/>
                      </a:br>
                      <a:r>
                        <a:rPr lang="en-GB" sz="1200"/>
                        <a:t>(328 vs 1476)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0.9746913580246913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0.6124189790985137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0.5029696164599391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0.5523243473289116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Near Miss v2</a:t>
                      </a:r>
                      <a:br>
                        <a:rPr lang="en-GB" sz="1200"/>
                      </a:br>
                      <a:r>
                        <a:rPr lang="en-GB" sz="1200"/>
                        <a:t>(328 vs 1476)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0.9392746913580247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0.6523999928787515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0.7995808168183012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0.7185308727421603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Near Miss v3</a:t>
                      </a:r>
                      <a:br>
                        <a:rPr lang="en-GB" sz="1200"/>
                      </a:br>
                      <a:r>
                        <a:rPr lang="en-GB" sz="1200"/>
                        <a:t>(328 vs 1476)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0.9746913580246913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0.4873456790123456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0.4935917474210691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Condensed KNN</a:t>
                      </a:r>
                      <a:br>
                        <a:rPr lang="en-GB" sz="1200"/>
                      </a:br>
                      <a:r>
                        <a:rPr lang="en-GB" sz="1200"/>
                        <a:t>(328 vs 1171)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0.9756172839506172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0.6879452853266063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0.5242319158467075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0.5950332584631954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KNN Und</a:t>
                      </a:r>
                      <a:br>
                        <a:rPr lang="en-GB" sz="1200"/>
                      </a:br>
                      <a:r>
                        <a:rPr lang="en-GB" sz="1200"/>
                        <a:t>(328 vs 10071)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0.9746913580246913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0.4873456790123456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0.4935917474210691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2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Edited KNN</a:t>
                      </a:r>
                      <a:br>
                        <a:rPr lang="en-GB" sz="1200"/>
                      </a:br>
                      <a:r>
                        <a:rPr lang="en-GB" sz="1200"/>
                        <a:t>(328 vs 418)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0.4909722222222222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0.5231155011330089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0.731453412935016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0.6099858116557852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-100" y="0"/>
            <a:ext cx="9144000" cy="5325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6175" y="1364673"/>
            <a:ext cx="4691449" cy="2200187"/>
          </a:xfrm>
          <a:prstGeom prst="rect">
            <a:avLst/>
          </a:prstGeom>
          <a:noFill/>
          <a:ln>
            <a:noFill/>
          </a:ln>
          <a:effectLst>
            <a:outerShdw blurRad="149987" algn="ctr" dir="8460000" dist="250190">
              <a:srgbClr val="000000">
                <a:alpha val="2745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