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3" r:id="rId2"/>
    <p:sldId id="275" r:id="rId3"/>
    <p:sldId id="292" r:id="rId4"/>
    <p:sldId id="298" r:id="rId5"/>
    <p:sldId id="278" r:id="rId6"/>
    <p:sldId id="299" r:id="rId7"/>
    <p:sldId id="279" r:id="rId8"/>
    <p:sldId id="293" r:id="rId9"/>
    <p:sldId id="274" r:id="rId10"/>
    <p:sldId id="270" r:id="rId11"/>
    <p:sldId id="271" r:id="rId12"/>
    <p:sldId id="261" r:id="rId13"/>
    <p:sldId id="272" r:id="rId14"/>
    <p:sldId id="266" r:id="rId15"/>
    <p:sldId id="280" r:id="rId16"/>
    <p:sldId id="296" r:id="rId17"/>
    <p:sldId id="295" r:id="rId18"/>
    <p:sldId id="281" r:id="rId19"/>
    <p:sldId id="297" r:id="rId20"/>
    <p:sldId id="290" r:id="rId21"/>
    <p:sldId id="294" r:id="rId22"/>
    <p:sldId id="283" r:id="rId23"/>
    <p:sldId id="284" r:id="rId24"/>
    <p:sldId id="288" r:id="rId25"/>
    <p:sldId id="285" r:id="rId26"/>
    <p:sldId id="287" r:id="rId27"/>
    <p:sldId id="301" r:id="rId28"/>
    <p:sldId id="291" r:id="rId29"/>
    <p:sldId id="289" r:id="rId30"/>
    <p:sldId id="302" r:id="rId31"/>
  </p:sldIdLst>
  <p:sldSz cx="12192000" cy="6858000"/>
  <p:notesSz cx="6980238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Doorley" initials="CD" lastIdx="1" clrIdx="0">
    <p:extLst>
      <p:ext uri="{19B8F6BF-5375-455C-9EA6-DF929625EA0E}">
        <p15:presenceInfo xmlns:p15="http://schemas.microsoft.com/office/powerpoint/2012/main" userId="S-1-5-21-1565358790-995184749-2076119496-615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5" autoAdjust="0"/>
    <p:restoredTop sz="90939" autoAdjust="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87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587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6C3CF3F9-17EB-4B75-B8DC-466D0123F18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3024770" cy="4587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5ACBCDCC-BF4D-4484-A8BD-316AE08D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7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mind: This is Credit Limit Amount (Balance + Available + Interest Reserve)</a:t>
            </a:r>
          </a:p>
          <a:p>
            <a:pPr marL="171432" indent="-171432">
              <a:buFontTx/>
              <a:buChar char="-"/>
            </a:pPr>
            <a:r>
              <a:rPr lang="en-US" dirty="0"/>
              <a:t>Difference between</a:t>
            </a:r>
            <a:r>
              <a:rPr lang="en-US" baseline="0" dirty="0"/>
              <a:t> this value and the ‘Net Balance’ shown on CML Summary slide</a:t>
            </a:r>
          </a:p>
          <a:p>
            <a:pPr marL="171432" indent="-171432" defTabSz="914306">
              <a:buFontTx/>
              <a:buChar char="-"/>
              <a:defRPr/>
            </a:pPr>
            <a:r>
              <a:rPr lang="en-US" dirty="0" err="1"/>
              <a:t>Zeiterion</a:t>
            </a:r>
            <a:r>
              <a:rPr lang="en-US" dirty="0"/>
              <a:t> Realty/Theatre</a:t>
            </a:r>
            <a:r>
              <a:rPr lang="en-US" baseline="0" dirty="0"/>
              <a:t> are 79% of the Commercial – Other (</a:t>
            </a:r>
            <a:r>
              <a:rPr lang="en-US" baseline="0" dirty="0" err="1"/>
              <a:t>Paskamansett</a:t>
            </a:r>
            <a:r>
              <a:rPr lang="en-US" baseline="0" dirty="0"/>
              <a:t> is the other item in this category).</a:t>
            </a:r>
            <a:endParaRPr lang="en-US" dirty="0"/>
          </a:p>
          <a:p>
            <a:pPr marL="171432" indent="-171432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8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5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25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6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25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5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to note that NOO according to the FFIEC includes Construction in the Non-Owner </a:t>
            </a:r>
            <a:r>
              <a:rPr lang="en-US" baseline="0" dirty="0" err="1"/>
              <a:t>Occ</a:t>
            </a:r>
            <a:r>
              <a:rPr lang="en-US" baseline="0" dirty="0"/>
              <a:t> to Tier 1 Capital calculation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Separate and against peers</a:t>
            </a:r>
          </a:p>
          <a:p>
            <a:pPr marL="628586" lvl="1" indent="-171432">
              <a:buFont typeface="Arial" panose="020B0604020202020204" pitchFamily="34" charset="0"/>
              <a:buChar char="•"/>
            </a:pPr>
            <a:r>
              <a:rPr lang="en-US" baseline="0" dirty="0"/>
              <a:t>Paul’s KRI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Two separate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7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to note that NOO according to the FFIEC includes Construction in the Non-Owner </a:t>
            </a:r>
            <a:r>
              <a:rPr lang="en-US" baseline="0" dirty="0" err="1"/>
              <a:t>Occ</a:t>
            </a:r>
            <a:r>
              <a:rPr lang="en-US" baseline="0" dirty="0"/>
              <a:t> to Tier 1 Capital calculation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Separate and against peers</a:t>
            </a:r>
          </a:p>
          <a:p>
            <a:pPr marL="628586" lvl="1" indent="-171432">
              <a:buFont typeface="Arial" panose="020B0604020202020204" pitchFamily="34" charset="0"/>
              <a:buChar char="•"/>
            </a:pPr>
            <a:r>
              <a:rPr lang="en-US" baseline="0" dirty="0"/>
              <a:t>Paul’s KRI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Two separate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to note that NOO according to the FFIEC includes Construction in the Non-Owner </a:t>
            </a:r>
            <a:r>
              <a:rPr lang="en-US" baseline="0" dirty="0" err="1"/>
              <a:t>Occ</a:t>
            </a:r>
            <a:r>
              <a:rPr lang="en-US" baseline="0" dirty="0"/>
              <a:t> to Tier 1 Capital calculation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Separate and against peers</a:t>
            </a:r>
          </a:p>
          <a:p>
            <a:pPr marL="628586" lvl="1" indent="-171432">
              <a:buFont typeface="Arial" panose="020B0604020202020204" pitchFamily="34" charset="0"/>
              <a:buChar char="•"/>
            </a:pPr>
            <a:r>
              <a:rPr lang="en-US" baseline="0" dirty="0"/>
              <a:t>Paul’s KRI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Two separate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84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dirty="0"/>
              <a:t>Important</a:t>
            </a:r>
            <a:r>
              <a:rPr lang="en-US" baseline="0" dirty="0"/>
              <a:t> to note that NOO according to the FFIEC includes Construction in the Non-Owner </a:t>
            </a:r>
            <a:r>
              <a:rPr lang="en-US" baseline="0" dirty="0" err="1"/>
              <a:t>Occ</a:t>
            </a:r>
            <a:r>
              <a:rPr lang="en-US" baseline="0" dirty="0"/>
              <a:t> to Tier 1 Capital calculation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Separate and against peers</a:t>
            </a:r>
          </a:p>
          <a:p>
            <a:pPr marL="628586" lvl="1" indent="-171432">
              <a:buFont typeface="Arial" panose="020B0604020202020204" pitchFamily="34" charset="0"/>
              <a:buChar char="•"/>
            </a:pPr>
            <a:r>
              <a:rPr lang="en-US" baseline="0" dirty="0"/>
              <a:t>Paul’s KRI</a:t>
            </a:r>
          </a:p>
          <a:p>
            <a:pPr marL="171432" indent="-171432">
              <a:buFont typeface="Arial" panose="020B0604020202020204" pitchFamily="34" charset="0"/>
              <a:buChar char="•"/>
            </a:pPr>
            <a:r>
              <a:rPr lang="en-US" baseline="0" dirty="0"/>
              <a:t>Two separate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Owner</a:t>
            </a:r>
            <a:r>
              <a:rPr lang="en-US" baseline="0" dirty="0"/>
              <a:t> Occupied RE spell out</a:t>
            </a:r>
          </a:p>
          <a:p>
            <a:r>
              <a:rPr lang="en-US" baseline="0" dirty="0"/>
              <a:t>- Take a look at the ‘Other’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6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Excludes</a:t>
            </a:r>
            <a:r>
              <a:rPr lang="en-US" baseline="0" dirty="0"/>
              <a:t>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4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rating add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BCDCC-BF4D-4484-A8BD-316AE08DC4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3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9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BB65-E994-4DFF-B72F-7B4B55D796F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A239-8BAF-48DC-9AE7-041BFB76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2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cid:12775ae8-1943-4541-8e08-af5e1c73b1a7@BCSB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cid:12775ae8-1943-4541-8e08-af5e1c73b1a7@BCSBMAIL.com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cid:12775ae8-1943-4541-8e08-af5e1c73b1a7@BCSBMAIL.com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cid:12775ae8-1943-4541-8e08-af5e1c73b1a7@BCSBMAIL.com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cid:12775ae8-1943-4541-8e08-af5e1c73b1a7@BCSB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cid:12775ae8-1943-4541-8e08-af5e1c73b1a7@BCSB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cid:12775ae8-1943-4541-8e08-af5e1c73b1a7@BCSB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cid:12775ae8-1943-4541-8e08-af5e1c73b1a7@BCSBMAIL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cid:12775ae8-1943-4541-8e08-af5e1c73b1a7@BCSBMAIL.com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cid:12775ae8-1943-4541-8e08-af5e1c73b1a7@BCSBMAIL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cid:12775ae8-1943-4541-8e08-af5e1c73b1a7@BCSBMAIL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cid:12775ae8-1943-4541-8e08-af5e1c73b1a7@BCSBMAIL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cid:12775ae8-1943-4541-8e08-af5e1c73b1a7@BCSBMAIL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cid:12775ae8-1943-4541-8e08-af5e1c73b1a7@BCSBMAIL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cid:12775ae8-1943-4541-8e08-af5e1c73b1a7@BCSBMAIL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cid:12775ae8-1943-4541-8e08-af5e1c73b1a7@BCSB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cid:12775ae8-1943-4541-8e08-af5e1c73b1a7@BCSB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endParaRPr lang="en-US" sz="2800" b="1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14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/>
        </p:blipFill>
        <p:spPr bwMode="auto">
          <a:xfrm>
            <a:off x="1058480" y="1064000"/>
            <a:ext cx="10042421" cy="451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8979" y="1690688"/>
            <a:ext cx="11113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Semi-Annual Commercial Real Estate Overview</a:t>
            </a:r>
          </a:p>
        </p:txBody>
      </p:sp>
    </p:spTree>
    <p:extLst>
      <p:ext uri="{BB962C8B-B14F-4D97-AF65-F5344CB8AC3E}">
        <p14:creationId xmlns:p14="http://schemas.microsoft.com/office/powerpoint/2010/main" val="426207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07"/>
            <a:ext cx="11509131" cy="662782"/>
          </a:xfrm>
        </p:spPr>
        <p:txBody>
          <a:bodyPr>
            <a:norm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                  </a:t>
            </a:r>
            <a:r>
              <a:rPr lang="en-US" sz="2800" b="1" dirty="0">
                <a:solidFill>
                  <a:schemeClr val="bg1"/>
                </a:solidFill>
                <a:highlight>
                  <a:srgbClr val="00FF00"/>
                </a:highlight>
              </a:rPr>
              <a:t>Investment-Commercial Real Estate Portfolio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9F388-91DE-94CE-12E9-0003FC938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0" y="929280"/>
            <a:ext cx="11025499" cy="512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4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1038124" cy="902559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43" y="457861"/>
            <a:ext cx="799076" cy="619027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643" y="368198"/>
            <a:ext cx="10635124" cy="1273700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sz="2800" b="1" dirty="0">
                <a:highlight>
                  <a:srgbClr val="FFFF00"/>
                </a:highlight>
              </a:rPr>
              <a:t>Investment-Commercial Real Estate Portfolio Top 5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42802" y="1452183"/>
            <a:ext cx="1637702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Multi-Family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304104" y="1470745"/>
            <a:ext cx="3019896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General Office (Excludes Medical Office)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348038" y="3647176"/>
            <a:ext cx="928560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Retail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30918" y="3718982"/>
            <a:ext cx="928560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Industrial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18" y="1863344"/>
            <a:ext cx="4782330" cy="15941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18" y="4193658"/>
            <a:ext cx="4782330" cy="1385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038" y="4077822"/>
            <a:ext cx="5005226" cy="1520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8038" y="1964454"/>
            <a:ext cx="4942788" cy="163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0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846" y="42631"/>
            <a:ext cx="11860823" cy="662782"/>
          </a:xfrm>
        </p:spPr>
        <p:txBody>
          <a:bodyPr>
            <a:norm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                  </a:t>
            </a:r>
            <a:r>
              <a:rPr lang="en-US" sz="2800" b="1" dirty="0">
                <a:solidFill>
                  <a:schemeClr val="bg1"/>
                </a:solidFill>
                <a:highlight>
                  <a:srgbClr val="00FF00"/>
                </a:highlight>
              </a:rPr>
              <a:t>Construction Investment-Commercial Real Estate Portfolio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63228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4"/>
            <a:ext cx="1244070" cy="1251534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733174" cy="567974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309" y="4861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                 </a:t>
            </a:r>
            <a:r>
              <a:rPr lang="en-US" sz="2800" b="1" dirty="0">
                <a:highlight>
                  <a:srgbClr val="FFFF00"/>
                </a:highlight>
              </a:rPr>
              <a:t>Construction Investment-Commercial Real Estate Portfolio Top 5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062471" y="1800233"/>
            <a:ext cx="928560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Retail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062471" y="3709175"/>
            <a:ext cx="928560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Mixed Use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27935" y="1822393"/>
            <a:ext cx="1281440" cy="625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Multi-Family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368596" y="3709175"/>
            <a:ext cx="928560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Industrial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7" y="4129521"/>
            <a:ext cx="5460481" cy="1582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47" y="2289841"/>
            <a:ext cx="5570984" cy="1324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949" y="4128918"/>
            <a:ext cx="5615397" cy="1630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0158" y="2231413"/>
            <a:ext cx="5615397" cy="10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3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75846" y="42631"/>
            <a:ext cx="11860823" cy="662782"/>
          </a:xfrm>
        </p:spPr>
        <p:txBody>
          <a:bodyPr>
            <a:norm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Commercial Lending Interest Rate Adjustments (excluding Swaps)</a:t>
            </a:r>
            <a:endParaRPr lang="en-US" sz="1600" b="1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90603" y="3586545"/>
            <a:ext cx="1730804" cy="627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Notable Changes: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20" y="837501"/>
            <a:ext cx="10710489" cy="281643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91" y="4033291"/>
            <a:ext cx="5910964" cy="13524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03" y="4033291"/>
            <a:ext cx="5112154" cy="13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2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sz="2800" b="1" dirty="0">
                <a:highlight>
                  <a:srgbClr val="FFFF00"/>
                </a:highlight>
              </a:rPr>
              <a:t>Loans &gt; $3MM with Interest Rate Resets</a:t>
            </a:r>
            <a:br>
              <a:rPr lang="en-US" sz="2800" b="1" dirty="0">
                <a:highlight>
                  <a:srgbClr val="FFFF00"/>
                </a:highlight>
              </a:rPr>
            </a:br>
            <a:r>
              <a:rPr lang="en-US" sz="2800" b="1" dirty="0">
                <a:highlight>
                  <a:srgbClr val="FFFF00"/>
                </a:highlight>
              </a:rPr>
              <a:t>                                       through 2026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023"/>
            <a:ext cx="10515600" cy="3984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Bourne</a:t>
            </a:r>
            <a:r>
              <a:rPr lang="en-US" sz="1600" dirty="0"/>
              <a:t> Real Estate Holdings:  $7,586M, February 2025 (50% participated out to </a:t>
            </a:r>
            <a:r>
              <a:rPr lang="en-US" sz="1600" dirty="0" err="1"/>
              <a:t>HarborOne</a:t>
            </a:r>
            <a:r>
              <a:rPr lang="en-US" sz="16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100 key Hampton Inn hotel in Bourne, 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49% LTV and 1.21x DSC in 2022; strong sponsor (David Darling)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Waterfront Hospitality:  $5,002M, March, 2025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106 key Fairfield by Marriott located in New Bedford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47% LTV and 3x DSC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Route 6 Marketplace:  $3,791M, April, 2025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52M SF strip plaza in Fairhaven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65% LTV, 1.63x DSC, strong sponsor (Mark White)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err="1"/>
              <a:t>Innerbelt</a:t>
            </a:r>
            <a:r>
              <a:rPr lang="en-US" sz="1600" dirty="0"/>
              <a:t> II QOZB:  $5MM, August 2025 (BCSB portion of participation in)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2 story mill-style building containing 80 artist’s lofts in Somerville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37% LTV as is; strong sponsors (</a:t>
            </a:r>
            <a:r>
              <a:rPr lang="en-US" sz="1200" dirty="0" err="1"/>
              <a:t>Leerink</a:t>
            </a:r>
            <a:r>
              <a:rPr lang="en-US" sz="1200" dirty="0"/>
              <a:t>/</a:t>
            </a:r>
            <a:r>
              <a:rPr lang="en-US" sz="1200" dirty="0" err="1"/>
              <a:t>Pachios</a:t>
            </a:r>
            <a:r>
              <a:rPr lang="en-US" sz="12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54942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sz="2800" b="1" dirty="0">
                <a:highlight>
                  <a:srgbClr val="FFFF00"/>
                </a:highlight>
              </a:rPr>
              <a:t>Loans &gt; $3MM with Interest Rate Resets</a:t>
            </a:r>
            <a:br>
              <a:rPr lang="en-US" sz="2800" b="1" dirty="0">
                <a:highlight>
                  <a:srgbClr val="FFFF00"/>
                </a:highlight>
              </a:rPr>
            </a:br>
            <a:r>
              <a:rPr lang="en-US" sz="2800" b="1" dirty="0">
                <a:highlight>
                  <a:srgbClr val="FFFF00"/>
                </a:highlight>
              </a:rPr>
              <a:t>                                       through 2026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0899"/>
            <a:ext cx="10515600" cy="4086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Wampanoag Trail Offices, LLC, August,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2 multi-tenant office buildings totaling 91M SF located in E. Providence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67% LTV and 1.69x DSC; strong sponsor (</a:t>
            </a:r>
            <a:r>
              <a:rPr lang="en-US" sz="1100" dirty="0" err="1"/>
              <a:t>Saletin</a:t>
            </a:r>
            <a:r>
              <a:rPr lang="en-US" sz="1100" dirty="0"/>
              <a:t>/</a:t>
            </a:r>
            <a:r>
              <a:rPr lang="en-US" sz="1100" dirty="0" err="1"/>
              <a:t>Crecelius</a:t>
            </a:r>
            <a:r>
              <a:rPr lang="en-US" sz="11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Hutchens Holding IV, LLC, September,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98M SF cold storage facility located in New Bedford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71% LTV and 2.71x combined DSC (facility and facility operator; owner occupied property)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38 Pleasant Valley Pkwy, LLC, October,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4,600 SF gas station/convenience store subleased to Irving Oil, located in Providence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63% LTV and 1.83x DSC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Lily M Fishing LLC, December,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Lobster/</a:t>
            </a:r>
            <a:r>
              <a:rPr lang="en-US" sz="1100" dirty="0" err="1"/>
              <a:t>scalloper</a:t>
            </a:r>
            <a:r>
              <a:rPr lang="en-US" sz="1100" dirty="0"/>
              <a:t> fishing vessel operating out of New Bedford (owned by John Murray)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100" dirty="0"/>
              <a:t>40% estimated LTV and 3.88x DSC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Cove Fishing Corp, December, 2026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Two lobster/</a:t>
            </a:r>
            <a:r>
              <a:rPr lang="en-US" sz="1000" dirty="0" err="1"/>
              <a:t>scalloper</a:t>
            </a:r>
            <a:r>
              <a:rPr lang="en-US" sz="1000" dirty="0"/>
              <a:t> fishing vessels operating out of New Bedford (owned by Lars </a:t>
            </a:r>
            <a:r>
              <a:rPr lang="en-US" sz="1000" dirty="0" err="1"/>
              <a:t>Vinjerud</a:t>
            </a:r>
            <a:r>
              <a:rPr lang="en-US" sz="1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/>
              <a:t>69% LTV and 1.06x DSC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51426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75846" y="42631"/>
            <a:ext cx="11860823" cy="662782"/>
          </a:xfrm>
        </p:spPr>
        <p:txBody>
          <a:bodyPr>
            <a:norm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</a:rPr>
              <a:t>Maturing Commercial Loans Secured by Real Estate through 2026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68289" y="3533449"/>
            <a:ext cx="1834133" cy="7233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Notable Mentions: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89" y="1024895"/>
            <a:ext cx="9172552" cy="2687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481" y="4090391"/>
            <a:ext cx="711616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533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		</a:t>
            </a:r>
            <a:r>
              <a:rPr lang="en-US" sz="2800" b="1" dirty="0">
                <a:highlight>
                  <a:srgbClr val="FFFF00"/>
                </a:highlight>
              </a:rPr>
              <a:t>Largest Loans with Maturity Dates through 2026</a:t>
            </a:r>
            <a:br>
              <a:rPr lang="en-US" sz="2800" b="1" dirty="0"/>
            </a:br>
            <a:r>
              <a:rPr lang="en-US" sz="2800" b="1" dirty="0"/>
              <a:t>                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2206865"/>
            <a:ext cx="10658856" cy="3970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JMC/STM/TGCI Union Square I:  $16,272M, July 2025 (BCSB portion of participation in)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Construction of 153 apartment units in Somerville; Phase I complete and occupied, Phase II 95</a:t>
            </a:r>
            <a:r>
              <a:rPr lang="en-US" sz="1200"/>
              <a:t>% complete.</a:t>
            </a:r>
            <a:endParaRPr lang="en-US" sz="1200" dirty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61% LTV as complete; strong sponsor (John M. Corcoran &amp; Co.)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Whaler’s Cove Limited Partnership:  $11,980M, July 2025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120 unit assisted living facility servicing primarily low to moderate income clients, located in New Bedford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92% LTV, 0.5x DSC.  “5” rated workout credit with weak sponsor.  Loan is non-recourse to principal.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Upon foreclosure, low income restrictions are no longer in place and property value increases to $42.06MM (RE only)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BP Leicester Fee Owner LLC:  $9,341M, May 2026 (BCSB portion of participation in)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Construction of a 267M SF Class A warehouse/distribution facility in Leicester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99% complete; 71% LTV as complete.  Strong sponsor group (John M. Corcoran, Berkeley Partners).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SLV/WW Scituate LLC:  $7,332M, July 2026 (BCSB portion of participation in)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60 unit apartment building in Scituate, MA (15 affordable units)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95% occupancy, 2.84x pro-forma DSC, 52% LTV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400" b="1" dirty="0"/>
              <a:t>Boat Rock Road, LLC:  $6,946M, August 2026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116M SF warehouse located in Mattapoisett, MA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68% LTV; in lease-up phase.  Strong sponsor (</a:t>
            </a:r>
            <a:r>
              <a:rPr lang="en-US" sz="1200" dirty="0" err="1"/>
              <a:t>Ricciardi</a:t>
            </a:r>
            <a:r>
              <a:rPr lang="en-US" sz="1200" dirty="0"/>
              <a:t>).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n-US" sz="1100" dirty="0"/>
          </a:p>
          <a:p>
            <a:pPr lvl="1"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n-US" sz="11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8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152818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9686"/>
            <a:ext cx="11448288" cy="1325563"/>
          </a:xfrm>
        </p:spPr>
        <p:txBody>
          <a:bodyPr/>
          <a:lstStyle/>
          <a:p>
            <a:pPr algn="ctr"/>
            <a:r>
              <a:rPr lang="en-US" dirty="0"/>
              <a:t>                  </a:t>
            </a:r>
            <a:r>
              <a:rPr lang="en-US" sz="2800" dirty="0"/>
              <a:t>Submarket Concentration – Non Owner Occupied Properties</a:t>
            </a:r>
            <a:br>
              <a:rPr lang="en-US" sz="2800" dirty="0"/>
            </a:br>
            <a:r>
              <a:rPr lang="en-US" sz="2800" dirty="0"/>
              <a:t>              (</a:t>
            </a:r>
            <a:r>
              <a:rPr lang="en-US" sz="2400" dirty="0"/>
              <a:t>Per CoStar)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023"/>
            <a:ext cx="10515600" cy="3984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5573"/>
              </p:ext>
            </p:extLst>
          </p:nvPr>
        </p:nvGraphicFramePr>
        <p:xfrm>
          <a:off x="2304127" y="2271267"/>
          <a:ext cx="8128000" cy="378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585">
                  <a:extLst>
                    <a:ext uri="{9D8B030D-6E8A-4147-A177-3AD203B41FA5}">
                      <a16:colId xmlns:a16="http://schemas.microsoft.com/office/drawing/2014/main" val="2204209098"/>
                    </a:ext>
                  </a:extLst>
                </a:gridCol>
                <a:gridCol w="1814415">
                  <a:extLst>
                    <a:ext uri="{9D8B030D-6E8A-4147-A177-3AD203B41FA5}">
                      <a16:colId xmlns:a16="http://schemas.microsoft.com/office/drawing/2014/main" val="2947731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42643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80595"/>
                    </a:ext>
                  </a:extLst>
                </a:gridCol>
              </a:tblGrid>
              <a:tr h="468304">
                <a:tc>
                  <a:txBody>
                    <a:bodyPr/>
                    <a:lstStyle/>
                    <a:p>
                      <a:r>
                        <a:rPr lang="en-US" sz="1200" dirty="0"/>
                        <a:t>Submarket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Commitment (in</a:t>
                      </a:r>
                      <a:r>
                        <a:rPr lang="en-US" sz="1200" baseline="0" dirty="0"/>
                        <a:t> 000s)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Tier 1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Loans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20778"/>
                  </a:ext>
                </a:extLst>
              </a:tr>
              <a:tr h="315393">
                <a:tc>
                  <a:txBody>
                    <a:bodyPr/>
                    <a:lstStyle/>
                    <a:p>
                      <a:r>
                        <a:rPr lang="en-US" sz="1200" dirty="0"/>
                        <a:t>Attleboro/New Bedford 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$51,856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42905"/>
                  </a:ext>
                </a:extLst>
              </a:tr>
              <a:tr h="276746">
                <a:tc>
                  <a:txBody>
                    <a:bodyPr/>
                    <a:lstStyle/>
                    <a:p>
                      <a:r>
                        <a:rPr lang="en-US" sz="1200" dirty="0"/>
                        <a:t>Attleboro/New Bedford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$48,259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01070"/>
                  </a:ext>
                </a:extLst>
              </a:tr>
              <a:tr h="464927">
                <a:tc>
                  <a:txBody>
                    <a:bodyPr/>
                    <a:lstStyle/>
                    <a:p>
                      <a:r>
                        <a:rPr lang="en-US" sz="1200" dirty="0"/>
                        <a:t>Northeastern Providence County Multi-Family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$38,326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86503"/>
                  </a:ext>
                </a:extLst>
              </a:tr>
              <a:tr h="292897">
                <a:tc>
                  <a:txBody>
                    <a:bodyPr/>
                    <a:lstStyle/>
                    <a:p>
                      <a:r>
                        <a:rPr lang="en-US" sz="1200" dirty="0"/>
                        <a:t>South Plymouth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$32,186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377702"/>
                  </a:ext>
                </a:extLst>
              </a:tr>
              <a:tr h="468304">
                <a:tc>
                  <a:txBody>
                    <a:bodyPr/>
                    <a:lstStyle/>
                    <a:p>
                      <a:r>
                        <a:rPr lang="en-US" sz="1200" dirty="0"/>
                        <a:t>Attleboro/New Bedford Industrial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$27,052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86131"/>
                  </a:ext>
                </a:extLst>
              </a:tr>
              <a:tr h="279928">
                <a:tc>
                  <a:txBody>
                    <a:bodyPr/>
                    <a:lstStyle/>
                    <a:p>
                      <a:r>
                        <a:rPr lang="en-US" sz="1200" dirty="0"/>
                        <a:t>Route 3 South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$26,624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40001"/>
                  </a:ext>
                </a:extLst>
              </a:tr>
              <a:tr h="306967">
                <a:tc>
                  <a:txBody>
                    <a:bodyPr/>
                    <a:lstStyle/>
                    <a:p>
                      <a:r>
                        <a:rPr lang="en-US" sz="1200" dirty="0"/>
                        <a:t>E. Cambridge/Kendall Sq.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$22,639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49133"/>
                  </a:ext>
                </a:extLst>
              </a:tr>
              <a:tr h="295067">
                <a:tc>
                  <a:txBody>
                    <a:bodyPr/>
                    <a:lstStyle/>
                    <a:p>
                      <a:r>
                        <a:rPr lang="en-US" sz="1200" dirty="0"/>
                        <a:t>495-South Multi-Family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$22,616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62200"/>
                  </a:ext>
                </a:extLst>
              </a:tr>
              <a:tr h="338052">
                <a:tc>
                  <a:txBody>
                    <a:bodyPr/>
                    <a:lstStyle/>
                    <a:p>
                      <a:r>
                        <a:rPr lang="en-US" sz="1200" dirty="0"/>
                        <a:t>Fall River Multi-Family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$20,289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901518"/>
                  </a:ext>
                </a:extLst>
              </a:tr>
              <a:tr h="276270">
                <a:tc>
                  <a:txBody>
                    <a:bodyPr/>
                    <a:lstStyle/>
                    <a:p>
                      <a:r>
                        <a:rPr lang="en-US" sz="1200" dirty="0"/>
                        <a:t>92 other submarkets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$407,413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85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3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96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                 </a:t>
            </a:r>
            <a:r>
              <a:rPr lang="en-US" sz="2800" dirty="0"/>
              <a:t>Commercial Real Estate Lending – TRENDS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023"/>
            <a:ext cx="10515600" cy="39849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00"/>
                </a:highlight>
              </a:rPr>
              <a:t>Non Owner Occupied Commercial Real Estate originations down significantly in 2023 (Total $ originated down 38% vs. 2022)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Interest rates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Construction costs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Pending Fed rate decreases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Economic uncertainty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BCSB investment commercial real estate concentrations continue to be lower than peers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Allows for growth in investment commercial real estate and construction loans while still staying below FDIC definition of real estate concentration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As of 12/31/24 UPBR report, BCSB ICRE/Tier 1 Capital Ratio was </a:t>
            </a:r>
            <a:r>
              <a:rPr lang="en-US" sz="1400" dirty="0">
                <a:highlight>
                  <a:srgbClr val="FFFF00"/>
                </a:highlight>
              </a:rPr>
              <a:t>140.82% </a:t>
            </a:r>
            <a:r>
              <a:rPr lang="en-US" sz="1400" dirty="0"/>
              <a:t>vs. peer average of </a:t>
            </a:r>
            <a:r>
              <a:rPr lang="en-US" sz="1400" dirty="0">
                <a:highlight>
                  <a:srgbClr val="FFFF00"/>
                </a:highlight>
              </a:rPr>
              <a:t>188.87%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Overall credit quality remains satisfactory as evidenced by portfolio delinquency rates, weighted average risk ratings and results of Cobblestone 2024 stress test as compared to peers (BCSB 57 </a:t>
            </a:r>
            <a:r>
              <a:rPr lang="en-US" sz="1600" dirty="0" err="1"/>
              <a:t>bp</a:t>
            </a:r>
            <a:r>
              <a:rPr lang="en-US" sz="1600" dirty="0"/>
              <a:t> Tier 1 capital impact vs. 76 </a:t>
            </a:r>
            <a:r>
              <a:rPr lang="en-US" sz="1600" dirty="0" err="1"/>
              <a:t>bp</a:t>
            </a:r>
            <a:r>
              <a:rPr lang="en-US" sz="1600" dirty="0"/>
              <a:t> peer average)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</p:spTree>
    <p:extLst>
      <p:ext uri="{BB962C8B-B14F-4D97-AF65-F5344CB8AC3E}">
        <p14:creationId xmlns:p14="http://schemas.microsoft.com/office/powerpoint/2010/main" val="278025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32174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288" y="7589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                  </a:t>
            </a:r>
            <a:r>
              <a:rPr lang="en-US" sz="4000" dirty="0">
                <a:highlight>
                  <a:srgbClr val="FFFF00"/>
                </a:highlight>
              </a:rPr>
              <a:t>Takeaways from Market Data</a:t>
            </a: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957" y="2187210"/>
            <a:ext cx="10515600" cy="3984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Generally, our markets with NOOCRE concentration have good fundamentals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Vacancy remains near at historic 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Rental rates continue to increase, albeit at a much slower pace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Cap rates are starting to level out (very slight increases since last summer)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>
                <a:highlight>
                  <a:srgbClr val="FFFF00"/>
                </a:highlight>
              </a:rPr>
              <a:t>Exception is E. Cambridge/Kendall Sq. office; concentration is primarily one $16.8MM loan RR “4” with good sponsor and 66% LTV.  Tenant is still paying rent.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00"/>
                </a:highlight>
              </a:rPr>
              <a:t>Attleboro/New Bedford Retail and Office Markets and South Plymouth County </a:t>
            </a:r>
            <a:r>
              <a:rPr lang="en-US" sz="1600" dirty="0" err="1">
                <a:highlight>
                  <a:srgbClr val="FFFF00"/>
                </a:highlight>
              </a:rPr>
              <a:t>MultiFamily</a:t>
            </a:r>
            <a:r>
              <a:rPr lang="en-US" sz="1600" dirty="0">
                <a:highlight>
                  <a:srgbClr val="FFFF00"/>
                </a:highlight>
              </a:rPr>
              <a:t> Market (our largest NOOCRE concentrations) are outperforming the greater Providence and Boston markets, respectively, in terms of occupancy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highlight>
                  <a:srgbClr val="FFFF00"/>
                </a:highlight>
              </a:rPr>
              <a:t>Many of the other market concentrations are concentrated due to one large loan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All credit analysts, portfolio managers and lenders have access to </a:t>
            </a:r>
            <a:r>
              <a:rPr lang="en-US" sz="1600" dirty="0" err="1"/>
              <a:t>CoStar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Current market information is a necessary part of all NOOCRE underwriting and is expected by our regulators and outside loan review firm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12" name="Oval 11"/>
          <p:cNvSpPr/>
          <p:nvPr/>
        </p:nvSpPr>
        <p:spPr>
          <a:xfrm>
            <a:off x="321119" y="305130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79" y="651494"/>
            <a:ext cx="1786335" cy="13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17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9686"/>
            <a:ext cx="1144828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APPENDIX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sz="2800" dirty="0"/>
              <a:t>Market Data on BCSB’s most concentrated markets</a:t>
            </a:r>
            <a:br>
              <a:rPr lang="en-US" sz="2800" dirty="0"/>
            </a:br>
            <a:r>
              <a:rPr lang="en-US" sz="2800" dirty="0"/>
              <a:t>                           Non Owner Occupied Properties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023"/>
            <a:ext cx="10515600" cy="3984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8850" y="2375807"/>
            <a:ext cx="7739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Market data provided by </a:t>
            </a:r>
            <a:r>
              <a:rPr lang="en-US" dirty="0" err="1"/>
              <a:t>CoStar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err="1"/>
              <a:t>CoStar</a:t>
            </a:r>
            <a:r>
              <a:rPr lang="en-US" dirty="0"/>
              <a:t> is the largest source of verified commercial real estate information, analytics &amp; data-driven news worldwide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Founded in 1987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BCSB subscribes to </a:t>
            </a:r>
            <a:r>
              <a:rPr lang="en-US" dirty="0" err="1"/>
              <a:t>CoStar</a:t>
            </a:r>
            <a:r>
              <a:rPr lang="en-US" dirty="0"/>
              <a:t> for both origination and portfolio management purposes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BCSB loads its non-owner commercial real estate loans and construction loans into CoStar’s platform in order to gain insight into the markets in which we operate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Trend lines are in comparison with last Board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4006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Attleboro/New Bedford Retail Submarket</a:t>
            </a:r>
            <a:br>
              <a:rPr lang="en-US" sz="2800" dirty="0"/>
            </a:br>
            <a:r>
              <a:rPr lang="en-US" sz="2800" dirty="0"/>
              <a:t>                                  </a:t>
            </a:r>
            <a:r>
              <a:rPr lang="en-US" sz="1300" dirty="0"/>
              <a:t>(information provided by CoStar)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429000"/>
            <a:ext cx="7872984" cy="2747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Vacancies near historical lows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Growth in rental rates is continuing to soften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Declining retail construction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Increased focus on smaller retail footprints that prioritize speed of service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35762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$18.33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4551614" y="1837450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9612280" y="1865349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940038" y="1885357"/>
            <a:ext cx="237744" cy="260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CE9BF61-5722-7E9C-B232-66180C652DB1}"/>
              </a:ext>
            </a:extLst>
          </p:cNvPr>
          <p:cNvSpPr/>
          <p:nvPr/>
        </p:nvSpPr>
        <p:spPr>
          <a:xfrm>
            <a:off x="6128969" y="1845268"/>
            <a:ext cx="462332" cy="2407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D77706-20FD-6053-0A31-B3856CF6F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710" y="2427407"/>
            <a:ext cx="81153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030291" y="233874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Attleboro/New Bedford Office Submarket</a:t>
            </a:r>
            <a:br>
              <a:rPr lang="en-US" sz="2800" dirty="0"/>
            </a:br>
            <a:r>
              <a:rPr lang="en-US" sz="2800" dirty="0"/>
              <a:t>                               </a:t>
            </a:r>
            <a:r>
              <a:rPr lang="en-US" sz="1300" dirty="0"/>
              <a:t>(information provided by CoStar)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5" y="3592602"/>
            <a:ext cx="8225409" cy="25843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dropped by 0.1% since 6/30/24, outperforming long term historical average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Growth in rental rates has continued to decelerate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Demolition has taken inventory off 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Total sales have continued to fall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21425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7988823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6250971" y="184836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7">
            <a:extLst>
              <a:ext uri="{FF2B5EF4-FFF2-40B4-BE49-F238E27FC236}">
                <a16:creationId xmlns:a16="http://schemas.microsoft.com/office/drawing/2014/main" id="{16DEB463-F605-08DC-0685-1715E5E8F0E5}"/>
              </a:ext>
            </a:extLst>
          </p:cNvPr>
          <p:cNvSpPr/>
          <p:nvPr/>
        </p:nvSpPr>
        <p:spPr>
          <a:xfrm>
            <a:off x="4667901" y="1874076"/>
            <a:ext cx="224028" cy="245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AC196D-7B87-CA55-7241-2640CE0FD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674" y="2409552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NE Providence County Multi-Family</a:t>
            </a:r>
            <a:br>
              <a:rPr lang="en-US" sz="2800" dirty="0"/>
            </a:br>
            <a:r>
              <a:rPr lang="en-US" sz="2800" dirty="0"/>
              <a:t>                                    </a:t>
            </a:r>
            <a:r>
              <a:rPr lang="en-US" sz="1300" dirty="0"/>
              <a:t>(information provided by CoStar)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348533"/>
            <a:ext cx="7872984" cy="28284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remains historically tight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3 star property absorption has outperformed market due to active new construction of this property class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Rents have struggled to push much higher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Submarket rental growth is trailing regional growth rates, but continue to rise in line with 10-year historical average of 3.7% annually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392 units are under construction in the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Supply headwinds due to elevated financing and construction costs</a:t>
            </a:r>
            <a:endParaRPr lang="en-US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34417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</a:p>
                    <a:p>
                      <a:r>
                        <a:rPr lang="en-US" sz="1000" baseline="0" dirty="0"/>
                        <a:t> (# units)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3.1%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10,680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$1,738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7988823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279466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7">
            <a:extLst>
              <a:ext uri="{FF2B5EF4-FFF2-40B4-BE49-F238E27FC236}">
                <a16:creationId xmlns:a16="http://schemas.microsoft.com/office/drawing/2014/main" id="{E894C619-ABA7-E0FB-85CF-BBB70BAC4375}"/>
              </a:ext>
            </a:extLst>
          </p:cNvPr>
          <p:cNvSpPr/>
          <p:nvPr/>
        </p:nvSpPr>
        <p:spPr>
          <a:xfrm>
            <a:off x="4587817" y="1866479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9DCE0-62F6-4779-B6F1-783379A78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947" y="2415160"/>
            <a:ext cx="8124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South Plymouth County Multi-Family</a:t>
            </a:r>
            <a:br>
              <a:rPr lang="en-US" sz="2800" dirty="0"/>
            </a:br>
            <a:r>
              <a:rPr lang="en-US" sz="2800" dirty="0"/>
              <a:t>                                 </a:t>
            </a:r>
            <a:r>
              <a:rPr lang="en-US" sz="1300" dirty="0"/>
              <a:t>(information provided by CoStar)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257551"/>
            <a:ext cx="7872984" cy="29194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Apartment leasing is on an upswing; absorption is at a five year peak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rates have fallen since last summer and are below the Boston market after reaching a 10-year high of 9.6% in late 2023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190 units currently under construction in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 err="1">
                <a:highlight>
                  <a:srgbClr val="FFFF00"/>
                </a:highlight>
              </a:rPr>
              <a:t>Redbrook</a:t>
            </a:r>
            <a:r>
              <a:rPr lang="en-US" sz="1800" dirty="0">
                <a:highlight>
                  <a:srgbClr val="FFFF00"/>
                </a:highlight>
              </a:rPr>
              <a:t>:  $29MM (BCSB portion of $65.5MM loan); 288 units; Phase I 96% occupied; Phase II under construction.  57% LTV.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06606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Inventory</a:t>
                      </a:r>
                    </a:p>
                    <a:p>
                      <a:r>
                        <a:rPr lang="en-US" sz="1000" baseline="0"/>
                        <a:t> (# units)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10,119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$2,387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309931" y="1848362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F661556-0D64-4E4C-3C19-661D95BDE0B4}"/>
              </a:ext>
            </a:extLst>
          </p:cNvPr>
          <p:cNvSpPr/>
          <p:nvPr/>
        </p:nvSpPr>
        <p:spPr>
          <a:xfrm>
            <a:off x="4676775" y="1866440"/>
            <a:ext cx="230076" cy="2686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5E8DAA8-185A-A789-751A-E454CAF8F46F}"/>
              </a:ext>
            </a:extLst>
          </p:cNvPr>
          <p:cNvSpPr/>
          <p:nvPr/>
        </p:nvSpPr>
        <p:spPr>
          <a:xfrm>
            <a:off x="7915275" y="1866440"/>
            <a:ext cx="230076" cy="2686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31C3F3-A68B-28B9-B87F-8F020CB1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660" y="2399927"/>
            <a:ext cx="8153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92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Attleboro/New Bedford Industrial</a:t>
            </a:r>
            <a:br>
              <a:rPr lang="en-US" sz="2800" dirty="0"/>
            </a:br>
            <a:r>
              <a:rPr lang="en-US" sz="2800" dirty="0"/>
              <a:t>                                       </a:t>
            </a:r>
            <a:r>
              <a:rPr lang="en-US" sz="1200" dirty="0"/>
              <a:t>(</a:t>
            </a:r>
            <a:r>
              <a:rPr lang="en-US" sz="1300" dirty="0"/>
              <a:t>information</a:t>
            </a:r>
            <a:r>
              <a:rPr lang="en-US" sz="1200" dirty="0"/>
              <a:t> provided by </a:t>
            </a:r>
            <a:r>
              <a:rPr lang="en-US" sz="1200" dirty="0" err="1"/>
              <a:t>CoStar</a:t>
            </a:r>
            <a:r>
              <a:rPr lang="en-US" sz="1200" dirty="0"/>
              <a:t>)</a:t>
            </a:r>
            <a:endParaRPr lang="en-US" sz="1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507885"/>
            <a:ext cx="7872984" cy="26690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has increased by almost 1.5% since last summer due to negative absorption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Well below long term historical average of 8.8%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 growth has moderated</a:t>
            </a:r>
            <a:endParaRPr lang="en-US" sz="1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266M SF of space is under construction in the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Sales volume has dropped sharply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81008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929372" y="1856253"/>
            <a:ext cx="224028" cy="279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279466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16">
            <a:extLst>
              <a:ext uri="{FF2B5EF4-FFF2-40B4-BE49-F238E27FC236}">
                <a16:creationId xmlns:a16="http://schemas.microsoft.com/office/drawing/2014/main" id="{EA245988-99FE-601C-EA5E-E18DC3B2AE40}"/>
              </a:ext>
            </a:extLst>
          </p:cNvPr>
          <p:cNvSpPr/>
          <p:nvPr/>
        </p:nvSpPr>
        <p:spPr>
          <a:xfrm>
            <a:off x="4591320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B41C1B-EB86-D5A0-F9D6-EE8AD788D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422" y="2490073"/>
            <a:ext cx="8143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36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303FD-2AB5-5490-5726-8BD247DC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972D48-7E26-03C8-B994-89C03520DBD6}"/>
              </a:ext>
            </a:extLst>
          </p:cNvPr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>
            <a:extLst>
              <a:ext uri="{FF2B5EF4-FFF2-40B4-BE49-F238E27FC236}">
                <a16:creationId xmlns:a16="http://schemas.microsoft.com/office/drawing/2014/main" id="{6EA4A586-40CC-AB67-231F-8010F0E1EAC5}"/>
              </a:ext>
            </a:extLst>
          </p:cNvPr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4FF66-7540-825E-ECD9-E8880D2D332F}"/>
              </a:ext>
            </a:extLst>
          </p:cNvPr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30671-7010-E4EC-898F-3572E65741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A900E44F-8849-0B78-FF4A-F9420D48FF1C}"/>
              </a:ext>
            </a:extLst>
          </p:cNvPr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>
            <a:extLst>
              <a:ext uri="{FF2B5EF4-FFF2-40B4-BE49-F238E27FC236}">
                <a16:creationId xmlns:a16="http://schemas.microsoft.com/office/drawing/2014/main" id="{669211B8-E174-D3CE-CBED-6E88BA538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068391" y="2334398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859CDDB8-9DEB-B5D2-736B-F0F2EC6F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85880-3D75-6B0C-6086-969508AA5A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</a:t>
            </a:r>
            <a:r>
              <a:rPr lang="en-US" sz="2800" dirty="0"/>
              <a:t>Route 3 South Office    </a:t>
            </a:r>
            <a:br>
              <a:rPr lang="en-US" sz="2800" dirty="0"/>
            </a:br>
            <a:r>
              <a:rPr lang="en-US" sz="2800" dirty="0"/>
              <a:t>                                </a:t>
            </a:r>
            <a:r>
              <a:rPr lang="en-US" sz="1200" dirty="0"/>
              <a:t>(</a:t>
            </a:r>
            <a:r>
              <a:rPr lang="en-US" sz="1300" dirty="0"/>
              <a:t>information</a:t>
            </a:r>
            <a:r>
              <a:rPr lang="en-US" sz="1200" dirty="0"/>
              <a:t> provided by CoStar)</a:t>
            </a:r>
            <a:endParaRPr lang="en-US" sz="1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AA00-8810-6947-2DAE-60BB60C5E7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59710" y="3455009"/>
            <a:ext cx="7872984" cy="272195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is static, increasing by just 0.03% in the last year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Below 10-year average of 4.6%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 growth has moderated, increasing by 1.1% year over year</a:t>
            </a:r>
            <a:endParaRPr lang="en-US" sz="14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No office space is under construction in the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Average rents are below the wider Boston market average of $42/SF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63EBDC-70AE-7A3D-76CD-3223FB84B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38315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4.0%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7" name="Up Arrow 16">
            <a:extLst>
              <a:ext uri="{FF2B5EF4-FFF2-40B4-BE49-F238E27FC236}">
                <a16:creationId xmlns:a16="http://schemas.microsoft.com/office/drawing/2014/main" id="{F313FD8F-3433-99F9-1EEF-7C1658FA0EBC}"/>
              </a:ext>
            </a:extLst>
          </p:cNvPr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651BAB1C-2560-72A0-D982-E1BFB657F35C}"/>
              </a:ext>
            </a:extLst>
          </p:cNvPr>
          <p:cNvSpPr/>
          <p:nvPr/>
        </p:nvSpPr>
        <p:spPr>
          <a:xfrm>
            <a:off x="6279466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6">
            <a:extLst>
              <a:ext uri="{FF2B5EF4-FFF2-40B4-BE49-F238E27FC236}">
                <a16:creationId xmlns:a16="http://schemas.microsoft.com/office/drawing/2014/main" id="{5EE2EF6D-54F5-D06F-A258-9A02005D0978}"/>
              </a:ext>
            </a:extLst>
          </p:cNvPr>
          <p:cNvSpPr/>
          <p:nvPr/>
        </p:nvSpPr>
        <p:spPr>
          <a:xfrm>
            <a:off x="7934617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A42B6C5-AAEA-19FD-535A-9BF106A16C6F}"/>
              </a:ext>
            </a:extLst>
          </p:cNvPr>
          <p:cNvSpPr/>
          <p:nvPr/>
        </p:nvSpPr>
        <p:spPr>
          <a:xfrm>
            <a:off x="4500998" y="1904606"/>
            <a:ext cx="438150" cy="19915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8693A8F-1789-F983-E326-833E1FFDA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710" y="2470475"/>
            <a:ext cx="8115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71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E. Cambridge/Kendall Sq. Office </a:t>
            </a:r>
            <a:br>
              <a:rPr lang="en-US" sz="2800" dirty="0"/>
            </a:br>
            <a:r>
              <a:rPr lang="en-US" sz="2800" dirty="0"/>
              <a:t>                                        </a:t>
            </a:r>
            <a:r>
              <a:rPr lang="en-US" sz="1300" dirty="0"/>
              <a:t>(information provided by </a:t>
            </a:r>
            <a:r>
              <a:rPr lang="en-US" sz="1300" dirty="0" err="1"/>
              <a:t>CoStar</a:t>
            </a:r>
            <a:r>
              <a:rPr lang="en-US" sz="1300" dirty="0"/>
              <a:t>)</a:t>
            </a:r>
            <a:endParaRPr lang="en-US" sz="1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379741"/>
            <a:ext cx="7872984" cy="27972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Vacancy is 6.3% higher than last year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200" dirty="0"/>
              <a:t>-910M SF absorption vs. 650M SF net deliveries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Rents have fallen by 0.7% in the past 12 months, faster than the surrounding metro area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1.2 million SF under construction in the submarket, significantly below the 10-year average of 3 million SF of under construction inventory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highlight>
                  <a:srgbClr val="FFFF00"/>
                </a:highlight>
              </a:rPr>
              <a:t>Largest loan is $16.8MM 271 CS Property, 18M SF lab/office building.  RR 4 as primary tenant is looking to sublet the space due to declining operating performance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75499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  <a:r>
                        <a:rPr lang="en-US" sz="1000" baseline="0" dirty="0"/>
                        <a:t> (000s)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15.8%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$77.77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7" name="Up Arrow 16"/>
          <p:cNvSpPr/>
          <p:nvPr/>
        </p:nvSpPr>
        <p:spPr>
          <a:xfrm>
            <a:off x="9600629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6279466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4570109" y="1853660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D630C48-1D99-BCEC-D8DA-DD7B2C56DB21}"/>
              </a:ext>
            </a:extLst>
          </p:cNvPr>
          <p:cNvSpPr/>
          <p:nvPr/>
        </p:nvSpPr>
        <p:spPr>
          <a:xfrm>
            <a:off x="8001000" y="1856254"/>
            <a:ext cx="219456" cy="266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D1986A-4152-DCB9-5776-8C027CC3F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185" y="2437945"/>
            <a:ext cx="8134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76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/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495-South Multi-Family</a:t>
            </a:r>
            <a:br>
              <a:rPr lang="en-US" sz="2800" dirty="0"/>
            </a:br>
            <a:r>
              <a:rPr lang="en-US" sz="2800" dirty="0"/>
              <a:t>                                      </a:t>
            </a:r>
            <a:r>
              <a:rPr lang="en-US" sz="1400" dirty="0"/>
              <a:t>(information provided by CoStar)</a:t>
            </a: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42616" y="3379741"/>
            <a:ext cx="7872984" cy="27972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has </a:t>
            </a:r>
            <a:r>
              <a:rPr lang="en-US" sz="1800" dirty="0" err="1"/>
              <a:t>falled</a:t>
            </a:r>
            <a:r>
              <a:rPr lang="en-US" sz="1800" dirty="0"/>
              <a:t> by 1.1% over the past year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60 units of absorption and no new deliveries in past year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Below five and ten year averages of 6.8% and 8%, respectively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Rents have increased by 1.6% in the past 12 months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Slower than the general metro and below five and ten year rental growth averages in the submarket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174 units under construction in the submarket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10317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</a:p>
                    <a:p>
                      <a:r>
                        <a:rPr lang="en-US" sz="1000" baseline="0" dirty="0"/>
                        <a:t> (# units)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5,415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$2,481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/>
          <p:cNvSpPr/>
          <p:nvPr/>
        </p:nvSpPr>
        <p:spPr>
          <a:xfrm>
            <a:off x="7988823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8A7BB03-BA73-3162-6D8A-A4087F93E174}"/>
              </a:ext>
            </a:extLst>
          </p:cNvPr>
          <p:cNvSpPr/>
          <p:nvPr/>
        </p:nvSpPr>
        <p:spPr>
          <a:xfrm>
            <a:off x="4619625" y="1856253"/>
            <a:ext cx="231791" cy="2686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2CA78A28-EB30-BAF2-C72F-D0DCF93BA44F}"/>
              </a:ext>
            </a:extLst>
          </p:cNvPr>
          <p:cNvSpPr/>
          <p:nvPr/>
        </p:nvSpPr>
        <p:spPr>
          <a:xfrm>
            <a:off x="6172884" y="1885670"/>
            <a:ext cx="384968" cy="20084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5">
            <a:extLst>
              <a:ext uri="{FF2B5EF4-FFF2-40B4-BE49-F238E27FC236}">
                <a16:creationId xmlns:a16="http://schemas.microsoft.com/office/drawing/2014/main" id="{E6B268D5-2937-68B7-1DA1-107341FDF42C}"/>
              </a:ext>
            </a:extLst>
          </p:cNvPr>
          <p:cNvSpPr/>
          <p:nvPr/>
        </p:nvSpPr>
        <p:spPr>
          <a:xfrm>
            <a:off x="9585531" y="1868575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6158D6-AA8C-0D53-527D-A1F36237D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660" y="2431966"/>
            <a:ext cx="81534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4" y="21607"/>
            <a:ext cx="7199811" cy="662782"/>
          </a:xfrm>
        </p:spPr>
        <p:txBody>
          <a:bodyPr>
            <a:normAutofit fontScale="90000"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Production (Investment-Commercial Real Estate)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4" y="684388"/>
            <a:ext cx="6486950" cy="51427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368" y="1648542"/>
            <a:ext cx="3093720" cy="322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8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129F3-DEFB-5C0B-6840-A5E4EE101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622933-392B-3D8C-C434-A7218B5E328D}"/>
              </a:ext>
            </a:extLst>
          </p:cNvPr>
          <p:cNvCxnSpPr/>
          <p:nvPr/>
        </p:nvCxnSpPr>
        <p:spPr>
          <a:xfrm flipV="1">
            <a:off x="321119" y="2192023"/>
            <a:ext cx="11870881" cy="14842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">
            <a:extLst>
              <a:ext uri="{FF2B5EF4-FFF2-40B4-BE49-F238E27FC236}">
                <a16:creationId xmlns:a16="http://schemas.microsoft.com/office/drawing/2014/main" id="{3C7CE5FE-6DF3-C1BB-57F1-DBDFC3B6839D}"/>
              </a:ext>
            </a:extLst>
          </p:cNvPr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A8490C-70AF-422B-A0E6-798E92C105BD}"/>
              </a:ext>
            </a:extLst>
          </p:cNvPr>
          <p:cNvSpPr/>
          <p:nvPr/>
        </p:nvSpPr>
        <p:spPr>
          <a:xfrm>
            <a:off x="321119" y="301473"/>
            <a:ext cx="2222056" cy="2175027"/>
          </a:xfrm>
          <a:prstGeom prst="ellipse">
            <a:avLst/>
          </a:prstGeom>
          <a:solidFill>
            <a:schemeClr val="bg1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A7D6B-92BD-9758-0BBD-79EB540000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7" y="713482"/>
            <a:ext cx="1743960" cy="1351008"/>
          </a:xfrm>
          <a:prstGeom prst="rect">
            <a:avLst/>
          </a:prstGeom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76DEA17B-843F-21E3-CD8D-2341564C41DD}"/>
              </a:ext>
            </a:extLst>
          </p:cNvPr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11" name="Picture 1" descr="cid:12775ae8-1943-4541-8e08-af5e1c73b1a7@BCSBMAIL.com">
            <a:extLst>
              <a:ext uri="{FF2B5EF4-FFF2-40B4-BE49-F238E27FC236}">
                <a16:creationId xmlns:a16="http://schemas.microsoft.com/office/drawing/2014/main" id="{6649120A-DD31-2E17-01A6-B1B11536E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r="62716"/>
          <a:stretch>
            <a:fillRect/>
          </a:stretch>
        </p:blipFill>
        <p:spPr bwMode="auto">
          <a:xfrm>
            <a:off x="2206633" y="2386661"/>
            <a:ext cx="7762424" cy="34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4A3BCACB-EC8F-3454-18C6-09DE8F10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5D22A-F0C9-A739-2C1E-57C47F0AEB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93725"/>
            <a:ext cx="10515600" cy="70326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dirty="0"/>
              <a:t>                        </a:t>
            </a:r>
            <a:r>
              <a:rPr lang="en-US" sz="2800" dirty="0"/>
              <a:t>Fall River </a:t>
            </a:r>
            <a:r>
              <a:rPr lang="en-US" sz="2800" dirty="0" err="1"/>
              <a:t>MultiFamily</a:t>
            </a:r>
            <a:br>
              <a:rPr lang="en-US" sz="2800" dirty="0"/>
            </a:br>
            <a:r>
              <a:rPr lang="en-US" sz="2800" dirty="0"/>
              <a:t>                                      </a:t>
            </a:r>
            <a:r>
              <a:rPr lang="en-US" sz="1400" dirty="0"/>
              <a:t>(information provided by </a:t>
            </a:r>
            <a:r>
              <a:rPr lang="en-US" sz="1400" dirty="0" err="1"/>
              <a:t>CoStar</a:t>
            </a:r>
            <a:r>
              <a:rPr lang="en-US" sz="1400" dirty="0"/>
              <a:t>)</a:t>
            </a:r>
            <a:endParaRPr lang="en-US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A55B-EFAF-6FB5-18BE-7FED751467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42616" y="3537158"/>
            <a:ext cx="7872984" cy="26398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Vacancy is 1% higher than last summer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100 net deliveries and 27 units of net absorption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Rents have increased by 6.9% in the past 12 months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Above the 3.8% metro average rental rate growth (Providence – RI)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8 units under construction in the submarket, well below the 80 units under construction annually over the past 10 years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C70A4D-804A-C7E8-B9E2-5EA09F3AB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06423"/>
              </p:ext>
            </p:extLst>
          </p:nvPr>
        </p:nvGraphicFramePr>
        <p:xfrm>
          <a:off x="3474720" y="1424046"/>
          <a:ext cx="6685280" cy="75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5824438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924540855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376033951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1869388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448080127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893390392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1391710389"/>
                    </a:ext>
                  </a:extLst>
                </a:gridCol>
                <a:gridCol w="835660">
                  <a:extLst>
                    <a:ext uri="{9D8B030D-6E8A-4147-A177-3AD203B41FA5}">
                      <a16:colId xmlns:a16="http://schemas.microsoft.com/office/drawing/2014/main" val="533298830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Vacancy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Inventory</a:t>
                      </a:r>
                    </a:p>
                    <a:p>
                      <a:r>
                        <a:rPr lang="en-US" sz="1000" baseline="0" dirty="0"/>
                        <a:t> (# units)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Rental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Cap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21217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r>
                        <a:rPr lang="en-US" sz="1000" dirty="0"/>
                        <a:t>3.9%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9,476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$1,745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69077"/>
                  </a:ext>
                </a:extLst>
              </a:tr>
            </a:tbl>
          </a:graphicData>
        </a:graphic>
      </p:graphicFrame>
      <p:sp>
        <p:nvSpPr>
          <p:cNvPr id="16" name="Up Arrow 15">
            <a:extLst>
              <a:ext uri="{FF2B5EF4-FFF2-40B4-BE49-F238E27FC236}">
                <a16:creationId xmlns:a16="http://schemas.microsoft.com/office/drawing/2014/main" id="{705D241C-B5E2-676C-8047-2A29F1917339}"/>
              </a:ext>
            </a:extLst>
          </p:cNvPr>
          <p:cNvSpPr/>
          <p:nvPr/>
        </p:nvSpPr>
        <p:spPr>
          <a:xfrm>
            <a:off x="7988823" y="185625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E47B6989-7DF2-F410-DE3B-01EA0E8ED804}"/>
              </a:ext>
            </a:extLst>
          </p:cNvPr>
          <p:cNvSpPr/>
          <p:nvPr/>
        </p:nvSpPr>
        <p:spPr>
          <a:xfrm>
            <a:off x="9611359" y="1848364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192BDDD3-6A00-5936-79F6-A1C7F9B2F1F7}"/>
              </a:ext>
            </a:extLst>
          </p:cNvPr>
          <p:cNvSpPr/>
          <p:nvPr/>
        </p:nvSpPr>
        <p:spPr>
          <a:xfrm>
            <a:off x="4570109" y="1853660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5">
            <a:extLst>
              <a:ext uri="{FF2B5EF4-FFF2-40B4-BE49-F238E27FC236}">
                <a16:creationId xmlns:a16="http://schemas.microsoft.com/office/drawing/2014/main" id="{0746D921-C973-6BE9-66D5-1C0D48005DDC}"/>
              </a:ext>
            </a:extLst>
          </p:cNvPr>
          <p:cNvSpPr/>
          <p:nvPr/>
        </p:nvSpPr>
        <p:spPr>
          <a:xfrm>
            <a:off x="6279466" y="1848363"/>
            <a:ext cx="219456" cy="268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9E9573-B26B-A768-1970-D97A969EB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710" y="2557097"/>
            <a:ext cx="81153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6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35" y="5185451"/>
            <a:ext cx="364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FFIEC Call Report Data 2022 – 2024 (Q1)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662" y="5520811"/>
            <a:ext cx="369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Source:  FFIEC.gov/Public/Reports/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609" y="21607"/>
            <a:ext cx="11574162" cy="662782"/>
          </a:xfrm>
        </p:spPr>
        <p:txBody>
          <a:bodyPr>
            <a:no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Non-Owner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Occ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as a % of Common Equity Tier 1 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4119" y="5090984"/>
            <a:ext cx="78514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Description</a:t>
            </a:r>
            <a:endParaRPr lang="en-US" sz="1050" dirty="0"/>
          </a:p>
          <a:p>
            <a:r>
              <a:rPr lang="en-US" sz="1050" dirty="0"/>
              <a:t>Non-owner OCC Commercial Real Estate, % of Tier 1 Capital plus Allowance for Credit Losses on Loans and Leases</a:t>
            </a:r>
          </a:p>
          <a:p>
            <a:r>
              <a:rPr lang="en-US" sz="1050" b="1" dirty="0"/>
              <a:t>Narrative</a:t>
            </a:r>
            <a:endParaRPr lang="en-US" sz="1050" dirty="0"/>
          </a:p>
          <a:p>
            <a:r>
              <a:rPr lang="en-US" sz="1050" dirty="0"/>
              <a:t>The sum of construction &amp; land development loans, multifamily property loans, non-owner occupied non-farm non-residential property loans and loans to finance CRE not secured by real estate divided by Tier 1 Capital plus allowance for credit losses on loans and leases</a:t>
            </a:r>
          </a:p>
          <a:p>
            <a:endParaRPr lang="en-US" sz="10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9" y="967013"/>
            <a:ext cx="6095155" cy="4025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814" y="1939816"/>
            <a:ext cx="383911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2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35" y="5185451"/>
            <a:ext cx="364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FFIEC Call Report Data 2022 – 2024 (Q1)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662" y="5520811"/>
            <a:ext cx="369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Source:  FFIEC.gov/Public/Reports/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609" y="21607"/>
            <a:ext cx="11574162" cy="662782"/>
          </a:xfrm>
        </p:spPr>
        <p:txBody>
          <a:bodyPr>
            <a:no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Non-Owner </a:t>
            </a:r>
            <a:r>
              <a:rPr lang="en-US" sz="2800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Occ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as a % of Common Equity Tier 1 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4119" y="5090984"/>
            <a:ext cx="78514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Description</a:t>
            </a:r>
            <a:endParaRPr lang="en-US" sz="1050" dirty="0"/>
          </a:p>
          <a:p>
            <a:r>
              <a:rPr lang="en-US" sz="1050" dirty="0"/>
              <a:t>Non-owner OCC Commercial Real Estate, % of Tier 1 Capital plus Allowance for Credit Losses on Loans and Leases</a:t>
            </a:r>
          </a:p>
          <a:p>
            <a:r>
              <a:rPr lang="en-US" sz="1050" b="1" dirty="0"/>
              <a:t>Narrative</a:t>
            </a:r>
            <a:endParaRPr lang="en-US" sz="1050" dirty="0"/>
          </a:p>
          <a:p>
            <a:r>
              <a:rPr lang="en-US" sz="1050" dirty="0"/>
              <a:t>The sum of construction &amp; land development loans, multifamily property loans, non-owner occupied non-farm non-residential property loans and loans to finance CRE not secured by real estate divided by Tier 1 Capital plus allowance for credit losses on loans and leases</a:t>
            </a:r>
          </a:p>
          <a:p>
            <a:endParaRPr lang="en-US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9" y="776669"/>
            <a:ext cx="11539664" cy="40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7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35" y="5185451"/>
            <a:ext cx="364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FFIEC Call Report Data 2022 – 2024 (Q1)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662" y="5520811"/>
            <a:ext cx="369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Source:  FFIEC.gov/Public/Reports/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609" y="21607"/>
            <a:ext cx="11574162" cy="662782"/>
          </a:xfrm>
        </p:spPr>
        <p:txBody>
          <a:bodyPr>
            <a:no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Construction as a % of Common Equity Tier 1 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4119" y="5090984"/>
            <a:ext cx="785148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Description</a:t>
            </a:r>
          </a:p>
          <a:p>
            <a:r>
              <a:rPr lang="en-US" sz="1050" dirty="0"/>
              <a:t>Construction &amp; Development Loans, % Tier 1 Capital plus Allowance</a:t>
            </a:r>
          </a:p>
          <a:p>
            <a:r>
              <a:rPr lang="en-US" sz="1050" b="1" dirty="0"/>
              <a:t>Narrative</a:t>
            </a:r>
          </a:p>
          <a:p>
            <a:r>
              <a:rPr lang="en-US" sz="1050" dirty="0"/>
              <a:t>Construction, land development and other land loans divided by Tier 1 Capital plus Allowance</a:t>
            </a:r>
          </a:p>
          <a:p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2" y="941157"/>
            <a:ext cx="6379497" cy="3987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608" y="1944580"/>
            <a:ext cx="384863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3435" y="5185451"/>
            <a:ext cx="3644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FFIEC Call Report Data 2022 – 2024 (Q1)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662" y="5520811"/>
            <a:ext cx="36976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</a:rPr>
              <a:t>Source:  FFIEC.gov/Public/Reports/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92609" y="21607"/>
            <a:ext cx="11574162" cy="662782"/>
          </a:xfrm>
        </p:spPr>
        <p:txBody>
          <a:bodyPr>
            <a:noAutofit/>
          </a:bodyPr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Construction as a % of Common Equity Tier 1 Capital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4119" y="5090984"/>
            <a:ext cx="785148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Description</a:t>
            </a:r>
          </a:p>
          <a:p>
            <a:r>
              <a:rPr lang="en-US" sz="1050" dirty="0"/>
              <a:t>Construction &amp; Development Loans, % Tier 1 Capital plus Allowance</a:t>
            </a:r>
          </a:p>
          <a:p>
            <a:r>
              <a:rPr lang="en-US" sz="1050" b="1" dirty="0"/>
              <a:t>Narrative</a:t>
            </a:r>
          </a:p>
          <a:p>
            <a:r>
              <a:rPr lang="en-US" sz="1050" dirty="0"/>
              <a:t>Construction, land development and other land loans divided by Tier 1 Capital plus Allowance</a:t>
            </a:r>
          </a:p>
          <a:p>
            <a:endParaRPr lang="en-US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9" y="636001"/>
            <a:ext cx="11808801" cy="445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0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50" y="21607"/>
            <a:ext cx="7199811" cy="662782"/>
          </a:xfrm>
        </p:spPr>
        <p:txBody>
          <a:bodyPr/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</a:rPr>
              <a:t>Non Owner Occupied Growth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0" y="787649"/>
            <a:ext cx="6439799" cy="45535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19107"/>
          <a:stretch/>
        </p:blipFill>
        <p:spPr>
          <a:xfrm>
            <a:off x="6938459" y="2069549"/>
            <a:ext cx="3953762" cy="19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5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-16309" y="120047"/>
            <a:ext cx="12208309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-16309" y="6054122"/>
            <a:ext cx="12192000" cy="465902"/>
          </a:xfrm>
          <a:prstGeom prst="rect">
            <a:avLst/>
          </a:prstGeom>
          <a:solidFill>
            <a:srgbClr val="006F51"/>
          </a:solidFill>
          <a:ln w="6350">
            <a:solidFill>
              <a:srgbClr val="006F5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50" y="21607"/>
            <a:ext cx="7199811" cy="662782"/>
          </a:xfrm>
        </p:spPr>
        <p:txBody>
          <a:bodyPr/>
          <a:lstStyle/>
          <a:p>
            <a:pPr algn="ctr">
              <a:defRPr sz="1800" b="1" i="0" u="none" strike="noStrike" kern="1200" baseline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                  </a:t>
            </a:r>
            <a:r>
              <a:rPr lang="en-US" sz="2800" b="1" dirty="0">
                <a:solidFill>
                  <a:schemeClr val="bg1"/>
                </a:solidFill>
                <a:highlight>
                  <a:srgbClr val="00FF00"/>
                </a:highlight>
              </a:rPr>
              <a:t>Total Commercial Portfolio</a:t>
            </a:r>
          </a:p>
        </p:txBody>
      </p:sp>
      <p:sp>
        <p:nvSpPr>
          <p:cNvPr id="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Bristol County Savings Bank. For internal use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66E7E-3534-27E0-518C-6D673CCD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88" y="1089970"/>
            <a:ext cx="11758824" cy="46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0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</TotalTime>
  <Words>2830</Words>
  <Application>Microsoft Office PowerPoint</Application>
  <PresentationFormat>Widescreen</PresentationFormat>
  <Paragraphs>413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                  </vt:lpstr>
      <vt:lpstr>                  Commercial Real Estate Lending – TRENDS</vt:lpstr>
      <vt:lpstr>Production (Investment-Commercial Real Estate)</vt:lpstr>
      <vt:lpstr>Non-Owner Occ as a % of Common Equity Tier 1 Capital</vt:lpstr>
      <vt:lpstr>Non-Owner Occ as a % of Common Equity Tier 1 Capital</vt:lpstr>
      <vt:lpstr>Construction as a % of Common Equity Tier 1 Capital</vt:lpstr>
      <vt:lpstr>Construction as a % of Common Equity Tier 1 Capital</vt:lpstr>
      <vt:lpstr>Non Owner Occupied Growth</vt:lpstr>
      <vt:lpstr>                  Total Commercial Portfolio</vt:lpstr>
      <vt:lpstr>                  Investment-Commercial Real Estate Portfolio</vt:lpstr>
      <vt:lpstr>                  Investment-Commercial Real Estate Portfolio Top 5</vt:lpstr>
      <vt:lpstr>                  Construction Investment-Commercial Real Estate Portfolio</vt:lpstr>
      <vt:lpstr>                  Construction Investment-Commercial Real Estate Portfolio Top 5</vt:lpstr>
      <vt:lpstr>Commercial Lending Interest Rate Adjustments (excluding Swaps)</vt:lpstr>
      <vt:lpstr>  Loans &gt; $3MM with Interest Rate Resets                                        through 2026</vt:lpstr>
      <vt:lpstr>  Loans &gt; $3MM with Interest Rate Resets                                        through 2026 (continued)</vt:lpstr>
      <vt:lpstr>Maturing Commercial Loans Secured by Real Estate through 2026</vt:lpstr>
      <vt:lpstr>  Largest Loans with Maturity Dates through 2026                                        </vt:lpstr>
      <vt:lpstr>                  Submarket Concentration – Non Owner Occupied Properties               (Per CoStar)</vt:lpstr>
      <vt:lpstr>                  Takeaways from Market Data</vt:lpstr>
      <vt:lpstr>                  APPENDIX                     Market Data on BCSB’s most concentrated markets                            Non Owner Occupied Properties</vt:lpstr>
      <vt:lpstr>                        Attleboro/New Bedford Retail Submarket                                   (information provided by CoStar)</vt:lpstr>
      <vt:lpstr>                        Attleboro/New Bedford Office Submarket                                (information provided by CoStar)</vt:lpstr>
      <vt:lpstr>                        NE Providence County Multi-Family                                     (information provided by CoStar)</vt:lpstr>
      <vt:lpstr>                        South Plymouth County Multi-Family                                  (information provided by CoStar)</vt:lpstr>
      <vt:lpstr>                        Attleboro/New Bedford Industrial                                        (information provided by CoStar)</vt:lpstr>
      <vt:lpstr>                    Route 3 South Office                                     (information provided by CoStar)</vt:lpstr>
      <vt:lpstr>                        E. Cambridge/Kendall Sq. Office                                          (information provided by CoStar)</vt:lpstr>
      <vt:lpstr>                        495-South Multi-Family                                       (information provided by CoStar)</vt:lpstr>
      <vt:lpstr>                        Fall River MultiFamily                                       (information provided by CoStar)</vt:lpstr>
    </vt:vector>
  </TitlesOfParts>
  <Company>Bristol County Savings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Doorley</dc:creator>
  <cp:lastModifiedBy>Chad Doorley</cp:lastModifiedBy>
  <cp:revision>193</cp:revision>
  <cp:lastPrinted>2024-10-07T15:24:20Z</cp:lastPrinted>
  <dcterms:created xsi:type="dcterms:W3CDTF">2021-01-05T16:50:09Z</dcterms:created>
  <dcterms:modified xsi:type="dcterms:W3CDTF">2025-02-15T07:13:59Z</dcterms:modified>
</cp:coreProperties>
</file>